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282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B5A6-F331-4375-99BD-48BA924430D3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101-9139-4A66-BA5E-DA3C8C45A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208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B5A6-F331-4375-99BD-48BA924430D3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101-9139-4A66-BA5E-DA3C8C45A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283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B5A6-F331-4375-99BD-48BA924430D3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101-9139-4A66-BA5E-DA3C8C45A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744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B5A6-F331-4375-99BD-48BA924430D3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101-9139-4A66-BA5E-DA3C8C45A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29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B5A6-F331-4375-99BD-48BA924430D3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101-9139-4A66-BA5E-DA3C8C45A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865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B5A6-F331-4375-99BD-48BA924430D3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101-9139-4A66-BA5E-DA3C8C45A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692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B5A6-F331-4375-99BD-48BA924430D3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101-9139-4A66-BA5E-DA3C8C45A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719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B5A6-F331-4375-99BD-48BA924430D3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101-9139-4A66-BA5E-DA3C8C45A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45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B5A6-F331-4375-99BD-48BA924430D3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101-9139-4A66-BA5E-DA3C8C45A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38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B5A6-F331-4375-99BD-48BA924430D3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101-9139-4A66-BA5E-DA3C8C45A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906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B5A6-F331-4375-99BD-48BA924430D3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E101-9139-4A66-BA5E-DA3C8C45A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040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9B5A6-F331-4375-99BD-48BA924430D3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0E101-9139-4A66-BA5E-DA3C8C45A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6774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" TargetMode="External"/><Relationship Id="rId2" Type="http://schemas.openxmlformats.org/officeDocument/2006/relationships/hyperlink" Target="https://about.google/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hyperlink" Target="https://www.unesco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48056" y="1025116"/>
            <a:ext cx="3288919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200" b="1" dirty="0"/>
              <a:t>Strategic Brand Extension Concept</a:t>
            </a:r>
            <a:endParaRPr lang="en-GB" sz="1200" dirty="0"/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200" dirty="0"/>
              <a:t>Google, a leader in the field of artificial intelligence and digital ecosystems, is continuously increasing its presence by pursuing innovation-driven policies (Google, 2024).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200" dirty="0"/>
              <a:t>The suggested Google AI Learning Assistant is a brand extension, a strategic combination of the advanced AI and customised education at home.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200" dirty="0"/>
              <a:t>The innovation uses Google data abilities and ecosystem to provide adaptive and real-time learning experiences, increasing user engagement and value creation. </a:t>
            </a:r>
          </a:p>
        </p:txBody>
      </p:sp>
      <p:sp>
        <p:nvSpPr>
          <p:cNvPr id="5" name="Rectangle 4"/>
          <p:cNvSpPr/>
          <p:nvPr/>
        </p:nvSpPr>
        <p:spPr>
          <a:xfrm>
            <a:off x="460375" y="3704724"/>
            <a:ext cx="3276600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200" b="1" dirty="0"/>
              <a:t>Market Relevance and Competitive Advantage</a:t>
            </a:r>
            <a:endParaRPr lang="en-GB" sz="1200" dirty="0"/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200" dirty="0"/>
              <a:t>The growing digitalisation of education, which has been driven by remote learning trends, has transformed the consumer expectations in the flexible and personalised solutions.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200" dirty="0"/>
              <a:t>The recent trend in the changing </a:t>
            </a:r>
            <a:r>
              <a:rPr lang="en-GB" sz="1200" dirty="0" err="1"/>
              <a:t>EdTech</a:t>
            </a:r>
            <a:r>
              <a:rPr lang="en-GB" sz="1200" dirty="0"/>
              <a:t> environment is the adoption of AI-driven education solutions, which provide scalable and efficient learning models (</a:t>
            </a:r>
            <a:r>
              <a:rPr lang="en-GB" sz="1200" dirty="0" err="1"/>
              <a:t>Statista</a:t>
            </a:r>
            <a:r>
              <a:rPr lang="en-GB" sz="1200" dirty="0"/>
              <a:t>, 2024).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200" dirty="0"/>
              <a:t>The technological leadership and brand equity give Google a good competitive edge in acquiring this high-growth market (</a:t>
            </a:r>
            <a:r>
              <a:rPr lang="en-GB" sz="1200" dirty="0" err="1"/>
              <a:t>Kotler</a:t>
            </a:r>
            <a:r>
              <a:rPr lang="en-GB" sz="1200" dirty="0"/>
              <a:t> et al., 2024). </a:t>
            </a:r>
          </a:p>
        </p:txBody>
      </p:sp>
      <p:sp>
        <p:nvSpPr>
          <p:cNvPr id="6" name="Rectangle 5"/>
          <p:cNvSpPr/>
          <p:nvPr/>
        </p:nvSpPr>
        <p:spPr>
          <a:xfrm>
            <a:off x="6172200" y="1025116"/>
            <a:ext cx="2746248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200" b="1" dirty="0"/>
              <a:t>Sustainability and Strategic Value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200" dirty="0"/>
              <a:t>The extension enhances sustainability through less dependence on physical resources and facilitating digital inclusion.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200" dirty="0"/>
              <a:t>It is in line with the global education and sustainability agendas, which improves the long-term societal impact (UNESCO, 2023).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200" dirty="0"/>
              <a:t>This project enhances the strategic position of Google and provides sustainable and scalable growth opportunities.</a:t>
            </a:r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6172200" y="3520058"/>
            <a:ext cx="2746248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1200" b="1" dirty="0"/>
              <a:t>References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sz="1200" dirty="0"/>
              <a:t>Google (2024) About Google. </a:t>
            </a:r>
            <a:r>
              <a:rPr lang="en-US" sz="1200" dirty="0"/>
              <a:t>Available at: </a:t>
            </a:r>
            <a:r>
              <a:rPr lang="en-US" sz="1200" dirty="0">
                <a:hlinkClick r:id="rId2"/>
              </a:rPr>
              <a:t>https://about.google</a:t>
            </a:r>
            <a:r>
              <a:rPr lang="en-US" sz="1200" dirty="0"/>
              <a:t> (Accessed: </a:t>
            </a:r>
            <a:r>
              <a:rPr lang="en-US" sz="1200" dirty="0" smtClean="0"/>
              <a:t>28 </a:t>
            </a:r>
            <a:r>
              <a:rPr lang="en-US" sz="1200" dirty="0"/>
              <a:t>March 2026).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sz="1200" dirty="0" err="1"/>
              <a:t>Kotler</a:t>
            </a:r>
            <a:r>
              <a:rPr lang="en-US" sz="1200" dirty="0"/>
              <a:t>, P., Keller, K.L. and </a:t>
            </a:r>
            <a:r>
              <a:rPr lang="en-US" sz="1200" dirty="0" err="1"/>
              <a:t>Chernev</a:t>
            </a:r>
            <a:r>
              <a:rPr lang="en-US" sz="1200" dirty="0"/>
              <a:t>, A. (2024) Marketing Management. 17th </a:t>
            </a:r>
            <a:r>
              <a:rPr lang="en-US" sz="1200" dirty="0" err="1"/>
              <a:t>edn</a:t>
            </a:r>
            <a:r>
              <a:rPr lang="en-US" sz="1200" dirty="0"/>
              <a:t>. Harlow: Pearson.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sz="1200" dirty="0" err="1"/>
              <a:t>Statista</a:t>
            </a:r>
            <a:r>
              <a:rPr lang="en-US" sz="1200" dirty="0"/>
              <a:t> (2024) E-learning and digital education market size worldwide. </a:t>
            </a:r>
            <a:r>
              <a:rPr lang="en-US" sz="1200" dirty="0"/>
              <a:t>Available at: </a:t>
            </a:r>
            <a:r>
              <a:rPr lang="en-US" sz="1200" dirty="0">
                <a:hlinkClick r:id="rId3"/>
              </a:rPr>
              <a:t>https://www.statista.com</a:t>
            </a:r>
            <a:r>
              <a:rPr lang="en-US" sz="1200" dirty="0"/>
              <a:t> (Accessed: </a:t>
            </a:r>
            <a:r>
              <a:rPr lang="en-US" sz="1200" dirty="0" smtClean="0"/>
              <a:t>28 </a:t>
            </a:r>
            <a:r>
              <a:rPr lang="en-US" sz="1200" dirty="0"/>
              <a:t>March 2026).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sz="1200" dirty="0"/>
              <a:t>UNESCO (2023) Global education monitoring report 2023. </a:t>
            </a:r>
            <a:r>
              <a:rPr lang="en-US" sz="1200" dirty="0"/>
              <a:t>Available at: </a:t>
            </a:r>
            <a:r>
              <a:rPr lang="en-US" sz="1200" dirty="0">
                <a:hlinkClick r:id="rId4"/>
              </a:rPr>
              <a:t>https://www.unesco.org</a:t>
            </a:r>
            <a:r>
              <a:rPr lang="en-US" sz="1200" dirty="0"/>
              <a:t> (Accessed: </a:t>
            </a:r>
            <a:r>
              <a:rPr lang="en-US" sz="1200" dirty="0" smtClean="0"/>
              <a:t>28 </a:t>
            </a:r>
            <a:r>
              <a:rPr lang="en-US" sz="1200" dirty="0"/>
              <a:t>March 2026). </a:t>
            </a:r>
          </a:p>
        </p:txBody>
      </p:sp>
      <p:sp>
        <p:nvSpPr>
          <p:cNvPr id="8" name="Rectangle 7"/>
          <p:cNvSpPr/>
          <p:nvPr/>
        </p:nvSpPr>
        <p:spPr>
          <a:xfrm>
            <a:off x="571500" y="106776"/>
            <a:ext cx="56007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 smtClean="0"/>
              <a:t>Google AI Learning Assistant: Smart Education System</a:t>
            </a:r>
          </a:p>
          <a:p>
            <a:r>
              <a:rPr lang="en-US" sz="1400" b="1" dirty="0" smtClean="0"/>
              <a:t>Student Name: </a:t>
            </a:r>
            <a:r>
              <a:rPr lang="en-US" sz="1400" b="1" dirty="0" err="1" smtClean="0"/>
              <a:t>Mehedi</a:t>
            </a:r>
            <a:r>
              <a:rPr lang="en-US" sz="1400" b="1" dirty="0" smtClean="0"/>
              <a:t> </a:t>
            </a:r>
            <a:r>
              <a:rPr lang="en-US" sz="1400" b="1" dirty="0" err="1" smtClean="0"/>
              <a:t>Kobir</a:t>
            </a:r>
            <a:endParaRPr lang="en-US" sz="1400" b="1" dirty="0" smtClean="0"/>
          </a:p>
          <a:p>
            <a:r>
              <a:rPr lang="en-US" sz="1400" b="1" dirty="0" smtClean="0"/>
              <a:t>Student ID: 2521541</a:t>
            </a:r>
            <a:endParaRPr lang="en-GB" sz="14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1639" y="1143000"/>
            <a:ext cx="1905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1142" y="3352800"/>
            <a:ext cx="2364482" cy="2093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13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333</Words>
  <Application>Microsoft Office PowerPoint</Application>
  <PresentationFormat>On-screen Show (4:3)</PresentationFormat>
  <Paragraphs>20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created xsi:type="dcterms:W3CDTF">2026-04-04T23:34:00Z</dcterms:created>
  <dcterms:modified xsi:type="dcterms:W3CDTF">2026-04-04T23:35:11Z</dcterms:modified>
</cp:coreProperties>
</file>