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32"/>
  </p:notesMasterIdLst>
  <p:handoutMasterIdLst>
    <p:handoutMasterId r:id="rId33"/>
  </p:handoutMasterIdLst>
  <p:sldIdLst>
    <p:sldId id="392" r:id="rId2"/>
    <p:sldId id="409" r:id="rId3"/>
    <p:sldId id="300" r:id="rId4"/>
    <p:sldId id="410" r:id="rId5"/>
    <p:sldId id="411" r:id="rId6"/>
    <p:sldId id="412" r:id="rId7"/>
    <p:sldId id="275" r:id="rId8"/>
    <p:sldId id="394" r:id="rId9"/>
    <p:sldId id="396" r:id="rId10"/>
    <p:sldId id="395" r:id="rId11"/>
    <p:sldId id="257" r:id="rId12"/>
    <p:sldId id="258" r:id="rId13"/>
    <p:sldId id="268" r:id="rId14"/>
    <p:sldId id="259" r:id="rId15"/>
    <p:sldId id="397" r:id="rId16"/>
    <p:sldId id="269" r:id="rId17"/>
    <p:sldId id="260" r:id="rId18"/>
    <p:sldId id="262" r:id="rId19"/>
    <p:sldId id="266" r:id="rId20"/>
    <p:sldId id="264" r:id="rId21"/>
    <p:sldId id="265" r:id="rId22"/>
    <p:sldId id="270" r:id="rId23"/>
    <p:sldId id="400" r:id="rId24"/>
    <p:sldId id="401" r:id="rId25"/>
    <p:sldId id="402" r:id="rId26"/>
    <p:sldId id="403" r:id="rId27"/>
    <p:sldId id="405" r:id="rId28"/>
    <p:sldId id="407" r:id="rId29"/>
    <p:sldId id="393" r:id="rId30"/>
    <p:sldId id="391" r:id="rId31"/>
  </p:sldIdLst>
  <p:sldSz cx="12192000" cy="6858000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FF"/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213E725-BD5E-4105-B0DD-226BC1C3542F}" v="7" dt="2023-06-12T13:53:20.344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130" autoAdjust="0"/>
    <p:restoredTop sz="69775" autoAdjust="0"/>
  </p:normalViewPr>
  <p:slideViewPr>
    <p:cSldViewPr>
      <p:cViewPr varScale="1">
        <p:scale>
          <a:sx n="73" d="100"/>
          <a:sy n="73" d="100"/>
        </p:scale>
        <p:origin x="832" y="64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microsoft.com/office/2015/10/relationships/revisionInfo" Target="revisionInfo.xml"/><Relationship Id="rId21" Type="http://schemas.openxmlformats.org/officeDocument/2006/relationships/slide" Target="slides/slide20.xml"/><Relationship Id="rId34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handoutMaster" Target="handoutMasters/handoutMaster1.xml"/><Relationship Id="rId38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notesMaster" Target="notesMasters/notesMaster1.xml"/><Relationship Id="rId37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viewProps" Target="viewProps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ohamed Asim" userId="463e8671-0eec-4074-8616-21d10d9d1eab" providerId="ADAL" clId="{F213E725-BD5E-4105-B0DD-226BC1C3542F}"/>
    <pc:docChg chg="custSel addSld delSld modSld">
      <pc:chgData name="Mohamed Asim" userId="463e8671-0eec-4074-8616-21d10d9d1eab" providerId="ADAL" clId="{F213E725-BD5E-4105-B0DD-226BC1C3542F}" dt="2023-06-13T07:52:41.831" v="1090" actId="20577"/>
      <pc:docMkLst>
        <pc:docMk/>
      </pc:docMkLst>
      <pc:sldChg chg="modSp mod">
        <pc:chgData name="Mohamed Asim" userId="463e8671-0eec-4074-8616-21d10d9d1eab" providerId="ADAL" clId="{F213E725-BD5E-4105-B0DD-226BC1C3542F}" dt="2023-06-12T14:01:17.051" v="818" actId="20577"/>
        <pc:sldMkLst>
          <pc:docMk/>
          <pc:sldMk cId="0" sldId="270"/>
        </pc:sldMkLst>
        <pc:spChg chg="mod">
          <ac:chgData name="Mohamed Asim" userId="463e8671-0eec-4074-8616-21d10d9d1eab" providerId="ADAL" clId="{F213E725-BD5E-4105-B0DD-226BC1C3542F}" dt="2023-06-12T14:01:17.051" v="818" actId="20577"/>
          <ac:spMkLst>
            <pc:docMk/>
            <pc:sldMk cId="0" sldId="270"/>
            <ac:spMk id="3" creationId="{00000000-0000-0000-0000-000000000000}"/>
          </ac:spMkLst>
        </pc:spChg>
      </pc:sldChg>
      <pc:sldChg chg="del">
        <pc:chgData name="Mohamed Asim" userId="463e8671-0eec-4074-8616-21d10d9d1eab" providerId="ADAL" clId="{F213E725-BD5E-4105-B0DD-226BC1C3542F}" dt="2023-06-12T13:42:55.835" v="0" actId="2696"/>
        <pc:sldMkLst>
          <pc:docMk/>
          <pc:sldMk cId="0" sldId="271"/>
        </pc:sldMkLst>
      </pc:sldChg>
      <pc:sldChg chg="del">
        <pc:chgData name="Mohamed Asim" userId="463e8671-0eec-4074-8616-21d10d9d1eab" providerId="ADAL" clId="{F213E725-BD5E-4105-B0DD-226BC1C3542F}" dt="2023-06-12T13:43:02.021" v="1" actId="2696"/>
        <pc:sldMkLst>
          <pc:docMk/>
          <pc:sldMk cId="0" sldId="272"/>
        </pc:sldMkLst>
      </pc:sldChg>
      <pc:sldChg chg="modSp add mod">
        <pc:chgData name="Mohamed Asim" userId="463e8671-0eec-4074-8616-21d10d9d1eab" providerId="ADAL" clId="{F213E725-BD5E-4105-B0DD-226BC1C3542F}" dt="2023-06-13T07:48:49.160" v="857" actId="20577"/>
        <pc:sldMkLst>
          <pc:docMk/>
          <pc:sldMk cId="3707866587" sldId="300"/>
        </pc:sldMkLst>
        <pc:spChg chg="mod">
          <ac:chgData name="Mohamed Asim" userId="463e8671-0eec-4074-8616-21d10d9d1eab" providerId="ADAL" clId="{F213E725-BD5E-4105-B0DD-226BC1C3542F}" dt="2023-06-13T07:48:49.160" v="857" actId="20577"/>
          <ac:spMkLst>
            <pc:docMk/>
            <pc:sldMk cId="3707866587" sldId="300"/>
            <ac:spMk id="5" creationId="{00000000-0000-0000-0000-000000000000}"/>
          </ac:spMkLst>
        </pc:spChg>
      </pc:sldChg>
      <pc:sldChg chg="del">
        <pc:chgData name="Mohamed Asim" userId="463e8671-0eec-4074-8616-21d10d9d1eab" providerId="ADAL" clId="{F213E725-BD5E-4105-B0DD-226BC1C3542F}" dt="2023-06-12T13:43:39.040" v="2" actId="2696"/>
        <pc:sldMkLst>
          <pc:docMk/>
          <pc:sldMk cId="2948712599" sldId="404"/>
        </pc:sldMkLst>
      </pc:sldChg>
      <pc:sldChg chg="modSp del mod">
        <pc:chgData name="Mohamed Asim" userId="463e8671-0eec-4074-8616-21d10d9d1eab" providerId="ADAL" clId="{F213E725-BD5E-4105-B0DD-226BC1C3542F}" dt="2023-06-12T14:02:22.973" v="819" actId="2696"/>
        <pc:sldMkLst>
          <pc:docMk/>
          <pc:sldMk cId="258446915" sldId="406"/>
        </pc:sldMkLst>
        <pc:spChg chg="mod">
          <ac:chgData name="Mohamed Asim" userId="463e8671-0eec-4074-8616-21d10d9d1eab" providerId="ADAL" clId="{F213E725-BD5E-4105-B0DD-226BC1C3542F}" dt="2023-06-12T13:45:55.233" v="116" actId="20577"/>
          <ac:spMkLst>
            <pc:docMk/>
            <pc:sldMk cId="258446915" sldId="406"/>
            <ac:spMk id="3" creationId="{00000000-0000-0000-0000-000000000000}"/>
          </ac:spMkLst>
        </pc:spChg>
      </pc:sldChg>
      <pc:sldChg chg="del">
        <pc:chgData name="Mohamed Asim" userId="463e8671-0eec-4074-8616-21d10d9d1eab" providerId="ADAL" clId="{F213E725-BD5E-4105-B0DD-226BC1C3542F}" dt="2023-06-12T13:43:49.631" v="3" actId="2696"/>
        <pc:sldMkLst>
          <pc:docMk/>
          <pc:sldMk cId="1306323954" sldId="407"/>
        </pc:sldMkLst>
      </pc:sldChg>
      <pc:sldChg chg="modSp new mod">
        <pc:chgData name="Mohamed Asim" userId="463e8671-0eec-4074-8616-21d10d9d1eab" providerId="ADAL" clId="{F213E725-BD5E-4105-B0DD-226BC1C3542F}" dt="2023-06-13T07:52:41.831" v="1090" actId="20577"/>
        <pc:sldMkLst>
          <pc:docMk/>
          <pc:sldMk cId="1823726929" sldId="407"/>
        </pc:sldMkLst>
        <pc:spChg chg="mod">
          <ac:chgData name="Mohamed Asim" userId="463e8671-0eec-4074-8616-21d10d9d1eab" providerId="ADAL" clId="{F213E725-BD5E-4105-B0DD-226BC1C3542F}" dt="2023-06-13T07:52:23.020" v="1084" actId="20577"/>
          <ac:spMkLst>
            <pc:docMk/>
            <pc:sldMk cId="1823726929" sldId="407"/>
            <ac:spMk id="2" creationId="{5AA1E5E9-94DC-5D21-3D86-5D1EA576C982}"/>
          </ac:spMkLst>
        </pc:spChg>
        <pc:spChg chg="mod">
          <ac:chgData name="Mohamed Asim" userId="463e8671-0eec-4074-8616-21d10d9d1eab" providerId="ADAL" clId="{F213E725-BD5E-4105-B0DD-226BC1C3542F}" dt="2023-06-13T07:52:41.831" v="1090" actId="20577"/>
          <ac:spMkLst>
            <pc:docMk/>
            <pc:sldMk cId="1823726929" sldId="407"/>
            <ac:spMk id="3" creationId="{E38E25FA-8645-EB0D-D5B5-A5442338358B}"/>
          </ac:spMkLst>
        </pc:spChg>
      </pc:sldChg>
      <pc:sldChg chg="modSp new del mod">
        <pc:chgData name="Mohamed Asim" userId="463e8671-0eec-4074-8616-21d10d9d1eab" providerId="ADAL" clId="{F213E725-BD5E-4105-B0DD-226BC1C3542F}" dt="2023-06-12T13:52:25.848" v="371" actId="2696"/>
        <pc:sldMkLst>
          <pc:docMk/>
          <pc:sldMk cId="2001663590" sldId="408"/>
        </pc:sldMkLst>
        <pc:spChg chg="mod">
          <ac:chgData name="Mohamed Asim" userId="463e8671-0eec-4074-8616-21d10d9d1eab" providerId="ADAL" clId="{F213E725-BD5E-4105-B0DD-226BC1C3542F}" dt="2023-06-12T13:51:19.650" v="348" actId="20577"/>
          <ac:spMkLst>
            <pc:docMk/>
            <pc:sldMk cId="2001663590" sldId="408"/>
            <ac:spMk id="2" creationId="{685A31F6-DEB4-2118-6FE5-8372A18224A5}"/>
          </ac:spMkLst>
        </pc:spChg>
        <pc:spChg chg="mod">
          <ac:chgData name="Mohamed Asim" userId="463e8671-0eec-4074-8616-21d10d9d1eab" providerId="ADAL" clId="{F213E725-BD5E-4105-B0DD-226BC1C3542F}" dt="2023-06-12T13:51:26.498" v="369" actId="20577"/>
          <ac:spMkLst>
            <pc:docMk/>
            <pc:sldMk cId="2001663590" sldId="408"/>
            <ac:spMk id="3" creationId="{2A134DD7-26AB-E7BA-D2AF-16E665DBDBDF}"/>
          </ac:spMkLst>
        </pc:spChg>
      </pc:sldChg>
      <pc:sldChg chg="modSp add mod">
        <pc:chgData name="Mohamed Asim" userId="463e8671-0eec-4074-8616-21d10d9d1eab" providerId="ADAL" clId="{F213E725-BD5E-4105-B0DD-226BC1C3542F}" dt="2023-06-12T13:59:58.734" v="817" actId="20577"/>
        <pc:sldMkLst>
          <pc:docMk/>
          <pc:sldMk cId="3277099478" sldId="409"/>
        </pc:sldMkLst>
        <pc:spChg chg="mod">
          <ac:chgData name="Mohamed Asim" userId="463e8671-0eec-4074-8616-21d10d9d1eab" providerId="ADAL" clId="{F213E725-BD5E-4105-B0DD-226BC1C3542F}" dt="2023-06-12T13:59:58.734" v="817" actId="20577"/>
          <ac:spMkLst>
            <pc:docMk/>
            <pc:sldMk cId="3277099478" sldId="409"/>
            <ac:spMk id="3" creationId="{5C8078A6-3AB8-B5E6-F7B5-F9DB9775407C}"/>
          </ac:spMkLst>
        </pc:spChg>
      </pc:sldChg>
      <pc:sldChg chg="add">
        <pc:chgData name="Mohamed Asim" userId="463e8671-0eec-4074-8616-21d10d9d1eab" providerId="ADAL" clId="{F213E725-BD5E-4105-B0DD-226BC1C3542F}" dt="2023-06-12T13:53:20.344" v="373"/>
        <pc:sldMkLst>
          <pc:docMk/>
          <pc:sldMk cId="3703462869" sldId="410"/>
        </pc:sldMkLst>
      </pc:sldChg>
      <pc:sldChg chg="modSp new mod">
        <pc:chgData name="Mohamed Asim" userId="463e8671-0eec-4074-8616-21d10d9d1eab" providerId="ADAL" clId="{F213E725-BD5E-4105-B0DD-226BC1C3542F}" dt="2023-06-12T13:55:51.237" v="553" actId="20577"/>
        <pc:sldMkLst>
          <pc:docMk/>
          <pc:sldMk cId="2080548390" sldId="411"/>
        </pc:sldMkLst>
        <pc:spChg chg="mod">
          <ac:chgData name="Mohamed Asim" userId="463e8671-0eec-4074-8616-21d10d9d1eab" providerId="ADAL" clId="{F213E725-BD5E-4105-B0DD-226BC1C3542F}" dt="2023-06-12T13:54:58.795" v="444" actId="20577"/>
          <ac:spMkLst>
            <pc:docMk/>
            <pc:sldMk cId="2080548390" sldId="411"/>
            <ac:spMk id="2" creationId="{C3A84A4E-63F3-45FD-0CF9-E9E896D73F5F}"/>
          </ac:spMkLst>
        </pc:spChg>
        <pc:spChg chg="mod">
          <ac:chgData name="Mohamed Asim" userId="463e8671-0eec-4074-8616-21d10d9d1eab" providerId="ADAL" clId="{F213E725-BD5E-4105-B0DD-226BC1C3542F}" dt="2023-06-12T13:55:51.237" v="553" actId="20577"/>
          <ac:spMkLst>
            <pc:docMk/>
            <pc:sldMk cId="2080548390" sldId="411"/>
            <ac:spMk id="3" creationId="{8BCDF96E-69E4-B900-89D8-BF94DF676F4A}"/>
          </ac:spMkLst>
        </pc:spChg>
      </pc:sldChg>
      <pc:sldChg chg="modSp new mod">
        <pc:chgData name="Mohamed Asim" userId="463e8671-0eec-4074-8616-21d10d9d1eab" providerId="ADAL" clId="{F213E725-BD5E-4105-B0DD-226BC1C3542F}" dt="2023-06-12T13:56:08.350" v="587" actId="5793"/>
        <pc:sldMkLst>
          <pc:docMk/>
          <pc:sldMk cId="3627517974" sldId="412"/>
        </pc:sldMkLst>
        <pc:spChg chg="mod">
          <ac:chgData name="Mohamed Asim" userId="463e8671-0eec-4074-8616-21d10d9d1eab" providerId="ADAL" clId="{F213E725-BD5E-4105-B0DD-226BC1C3542F}" dt="2023-06-12T13:56:08.350" v="587" actId="5793"/>
          <ac:spMkLst>
            <pc:docMk/>
            <pc:sldMk cId="3627517974" sldId="412"/>
            <ac:spMk id="2" creationId="{9A56208A-B2AC-2177-9EEA-9D9112454AAB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2550" y="730250"/>
            <a:ext cx="65039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275ECA1-F4EC-49A3-90EA-B9F3F4B93DC6}" type="slidenum">
              <a:rPr lang="en-GB" smtClean="0"/>
              <a:pPr/>
              <a:t>11</a:t>
            </a:fld>
            <a:endParaRPr lang="en-GB" dirty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1B164FB-C17E-44B0-8405-045844A6C61F}" type="slidenum">
              <a:rPr lang="en-GB" altLang="en-US" smtClean="0"/>
              <a:pPr>
                <a:defRPr/>
              </a:pPr>
              <a:t>13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68256071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1B164FB-C17E-44B0-8405-045844A6C61F}" type="slidenum">
              <a:rPr lang="en-GB" altLang="en-US" smtClean="0"/>
              <a:pPr>
                <a:defRPr/>
              </a:pPr>
              <a:t>22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23184788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29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46890870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30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70063489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53126BE-2B11-4C15-9167-0AEA0ED2A25D}" type="datetime1">
              <a:rPr lang="en-GB" altLang="en-US" smtClean="0"/>
              <a:t>13/06/2023</a:t>
            </a:fld>
            <a:endParaRPr lang="en-GB" alt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939ABA-8476-47D9-80A0-5033786BCB72}" type="datetime1">
              <a:rPr lang="en-GB" altLang="en-US" smtClean="0"/>
              <a:t>13/06/2023</a:t>
            </a:fld>
            <a:endParaRPr lang="en-GB" alt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A80D81D-633B-4627-A562-25F3E6B64B11}" type="datetime1">
              <a:rPr lang="en-GB" altLang="en-US" smtClean="0"/>
              <a:t>13/06/2023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156C84-0050-45C6-A153-D430B4C0D6FF}" type="datetime1">
              <a:rPr lang="en-GB" altLang="en-US" smtClean="0"/>
              <a:t>13/06/2023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E9540D-0AA9-4962-9475-E8ADC6DD4930}" type="datetime1">
              <a:rPr lang="en-GB" altLang="en-US" smtClean="0"/>
              <a:t>13/06/2023</a:t>
            </a:fld>
            <a:endParaRPr lang="en-GB" altLang="en-US" dirty="0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18B36E-4321-400C-8E7A-4FCB9118D968}" type="datetime1">
              <a:rPr lang="en-GB" altLang="en-US" smtClean="0"/>
              <a:t>13/06/2023</a:t>
            </a:fld>
            <a:endParaRPr lang="en-GB" altLang="en-US" dirty="0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EBCCEA-FF61-4260-ACFE-7F7C23F62991}" type="datetime1">
              <a:rPr lang="en-GB" altLang="en-US" smtClean="0"/>
              <a:t>13/06/2023</a:t>
            </a:fld>
            <a:endParaRPr lang="en-GB" altLang="en-US" dirty="0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0D050C-C869-4CC5-9D78-7F483CBE7183}" type="datetime1">
              <a:rPr lang="en-GB" altLang="en-US" smtClean="0"/>
              <a:t>13/06/2023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34482C-3897-478C-BB79-23A31000D5CF}" type="datetime1">
              <a:rPr lang="en-GB" altLang="en-US" smtClean="0"/>
              <a:t>13/06/2023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E1161B-8EB7-4236-A7DB-8E6C420692B9}" type="datetime1">
              <a:rPr lang="en-GB" altLang="en-US" smtClean="0"/>
              <a:t>13/06/2023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4FE7E7-A98C-4CEB-A79A-5015CF368AA9}" type="datetime1">
              <a:rPr lang="en-GB" altLang="en-US" smtClean="0"/>
              <a:t>13/06/2023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633D1104-0316-455E-BAFF-BC38C56D81EE}" type="datetime1">
              <a:rPr lang="en-GB" altLang="en-US" smtClean="0"/>
              <a:t>13/06/2023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sldNum="0"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hyperlink" Target="https://hbr.org/2016/10/the-performance-management-revolution" TargetMode="Externa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2214885" y="476672"/>
            <a:ext cx="7772400" cy="1512888"/>
          </a:xfrm>
        </p:spPr>
        <p:txBody>
          <a:bodyPr/>
          <a:lstStyle/>
          <a:p>
            <a:pPr eaLnBrk="1" hangingPunct="1"/>
            <a:r>
              <a:rPr lang="en-GB" b="1" dirty="0"/>
              <a:t>LCMB7013</a:t>
            </a:r>
            <a:endParaRPr lang="en-GB" altLang="en-US" dirty="0"/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E8FBFAA6-7D53-4F46-B4FA-B6E25AA48337}"/>
              </a:ext>
            </a:extLst>
          </p:cNvPr>
          <p:cNvSpPr txBox="1">
            <a:spLocks/>
          </p:cNvSpPr>
          <p:nvPr/>
        </p:nvSpPr>
        <p:spPr bwMode="auto">
          <a:xfrm>
            <a:off x="983432" y="3737312"/>
            <a:ext cx="10657184" cy="199594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en-GB" altLang="en-US" b="1" dirty="0">
                <a:solidFill>
                  <a:srgbClr val="FFFF00"/>
                </a:solidFill>
              </a:rPr>
              <a:t>Week 1</a:t>
            </a:r>
          </a:p>
          <a:p>
            <a:pPr eaLnBrk="1" hangingPunct="1"/>
            <a:r>
              <a:rPr lang="en-GB" altLang="en-US" sz="4000" dirty="0">
                <a:solidFill>
                  <a:srgbClr val="FFFF00"/>
                </a:solidFill>
              </a:rPr>
              <a:t>Introduction to Performance Management</a:t>
            </a:r>
          </a:p>
        </p:txBody>
      </p:sp>
      <p:sp>
        <p:nvSpPr>
          <p:cNvPr id="7" name="Subtitle 4">
            <a:extLst>
              <a:ext uri="{FF2B5EF4-FFF2-40B4-BE49-F238E27FC236}">
                <a16:creationId xmlns:a16="http://schemas.microsoft.com/office/drawing/2014/main" id="{673C1525-F3A6-4A8D-B8F9-227D18C2359A}"/>
              </a:ext>
            </a:extLst>
          </p:cNvPr>
          <p:cNvSpPr txBox="1">
            <a:spLocks/>
          </p:cNvSpPr>
          <p:nvPr/>
        </p:nvSpPr>
        <p:spPr bwMode="auto">
          <a:xfrm>
            <a:off x="479376" y="2276872"/>
            <a:ext cx="10945216" cy="14401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en-GB" sz="4000" b="1" dirty="0">
                <a:ln w="13462">
                  <a:solidFill>
                    <a:schemeClr val="bg1"/>
                  </a:solidFill>
                  <a:prstDash val="solid"/>
                </a:ln>
                <a:solidFill>
                  <a:srgbClr val="0000FF"/>
                </a:solidFill>
                <a:effectLst>
                  <a:outerShdw dist="38100" dir="2700000" algn="bl" rotWithShape="0">
                    <a:schemeClr val="accent5"/>
                  </a:outerShdw>
                </a:effectLst>
                <a:latin typeface="Aharoni" panose="02010803020104030203" pitchFamily="2" charset="-79"/>
                <a:cs typeface="Aharoni" panose="02010803020104030203" pitchFamily="2" charset="-79"/>
              </a:rPr>
              <a:t> </a:t>
            </a:r>
            <a:r>
              <a:rPr lang="en-GB" sz="6000" b="1" dirty="0">
                <a:ln w="13462">
                  <a:solidFill>
                    <a:schemeClr val="bg1"/>
                  </a:solidFill>
                  <a:prstDash val="solid"/>
                </a:ln>
                <a:solidFill>
                  <a:srgbClr val="0000FF"/>
                </a:solidFill>
                <a:effectLst>
                  <a:outerShdw dist="38100" dir="2700000" algn="bl" rotWithShape="0">
                    <a:schemeClr val="accent5"/>
                  </a:outerShdw>
                </a:effectLst>
                <a:latin typeface="Aharoni" panose="02010803020104030203" pitchFamily="2" charset="-79"/>
                <a:cs typeface="Aharoni" panose="02010803020104030203" pitchFamily="2" charset="-79"/>
              </a:rPr>
              <a:t>Managing Performance</a:t>
            </a:r>
            <a:endParaRPr lang="en-GB" altLang="en-US" sz="3600" b="1" dirty="0">
              <a:ln w="13462">
                <a:solidFill>
                  <a:schemeClr val="bg1"/>
                </a:solidFill>
                <a:prstDash val="solid"/>
              </a:ln>
              <a:solidFill>
                <a:srgbClr val="0000FF"/>
              </a:solidFill>
              <a:effectLst>
                <a:outerShdw dist="38100" dir="2700000" algn="bl" rotWithShape="0">
                  <a:schemeClr val="accent5"/>
                </a:outerShdw>
              </a:effectLst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</p:spTree>
    <p:extLst>
      <p:ext uri="{BB962C8B-B14F-4D97-AF65-F5344CB8AC3E}">
        <p14:creationId xmlns:p14="http://schemas.microsoft.com/office/powerpoint/2010/main" val="306733088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BC994F-8D36-4079-BA41-26C406D2BC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Plan for Today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8078A6-3AB8-B5E6-F7B5-F9DB9775407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417638"/>
            <a:ext cx="10972800" cy="4099595"/>
          </a:xfrm>
        </p:spPr>
        <p:txBody>
          <a:bodyPr/>
          <a:lstStyle/>
          <a:p>
            <a:r>
              <a:rPr lang="en-GB" dirty="0"/>
              <a:t>Introductions &amp; classroom etiquette)</a:t>
            </a:r>
          </a:p>
          <a:p>
            <a:r>
              <a:rPr lang="en-GB" dirty="0"/>
              <a:t>Brief lecture on introduction to PM</a:t>
            </a:r>
          </a:p>
          <a:p>
            <a:r>
              <a:rPr lang="en-GB" dirty="0"/>
              <a:t>Group work and discussion on performance management</a:t>
            </a:r>
          </a:p>
          <a:p>
            <a:endParaRPr lang="en-GB" dirty="0"/>
          </a:p>
          <a:p>
            <a:r>
              <a:rPr lang="en-GB" dirty="0"/>
              <a:t>Break from 11 -11.15 </a:t>
            </a:r>
            <a:r>
              <a:rPr lang="en-GB"/>
              <a:t>(Also short </a:t>
            </a:r>
            <a:r>
              <a:rPr lang="en-GB" dirty="0"/>
              <a:t>breaks by the hour )</a:t>
            </a:r>
          </a:p>
          <a:p>
            <a:r>
              <a:rPr lang="en-GB" dirty="0"/>
              <a:t>Brief lecture on Performance Management</a:t>
            </a:r>
          </a:p>
          <a:p>
            <a:r>
              <a:rPr lang="en-GB" dirty="0"/>
              <a:t>Seminar activity ‘’ DEBATE’’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7709947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2567608" y="197767"/>
            <a:ext cx="7696200" cy="1143000"/>
          </a:xfrm>
        </p:spPr>
        <p:txBody>
          <a:bodyPr/>
          <a:lstStyle/>
          <a:p>
            <a:r>
              <a:rPr lang="en-US" b="1" dirty="0">
                <a:solidFill>
                  <a:srgbClr val="002060"/>
                </a:solidFill>
              </a:rPr>
              <a:t>Classroom etiquette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3600" dirty="0"/>
              <a:t>Attendance</a:t>
            </a:r>
          </a:p>
          <a:p>
            <a:r>
              <a:rPr lang="en-US" sz="3600" dirty="0"/>
              <a:t>Respect</a:t>
            </a:r>
          </a:p>
          <a:p>
            <a:pPr lvl="1"/>
            <a:r>
              <a:rPr lang="en-US" sz="3200" dirty="0"/>
              <a:t>Learning and skills development - listening –NO phones - language</a:t>
            </a:r>
          </a:p>
          <a:p>
            <a:r>
              <a:rPr lang="en-US" sz="3600" dirty="0"/>
              <a:t>Participation </a:t>
            </a:r>
          </a:p>
          <a:p>
            <a:r>
              <a:rPr lang="en-US" sz="3600" dirty="0"/>
              <a:t>Provide your experiences – jobs – professional work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1B0F74-09A5-489A-9583-6307195A64A6}" type="slidenum">
              <a:rPr lang="en-US" smtClean="0"/>
              <a:pPr/>
              <a:t>3</a:t>
            </a:fld>
            <a:endParaRPr lang="en-US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D6E2F4B1-A10F-4E58-94D9-D0B39CD4EBD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610091" y="6492875"/>
            <a:ext cx="6858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/>
              <a:t>Lussier, </a:t>
            </a:r>
            <a:r>
              <a:rPr lang="en-US" i="1"/>
              <a:t>Fundamentals of Human Resource Management, 2e</a:t>
            </a:r>
            <a:r>
              <a:rPr lang="en-US"/>
              <a:t>. © SAGE Publishing, 2020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0786658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5D248D-663C-7181-5D55-DF68A715EB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AnyQuestions</a:t>
            </a:r>
            <a:r>
              <a:rPr lang="en-GB" dirty="0"/>
              <a:t>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78569C-49BE-428A-1124-D3CE1529FCD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Email</a:t>
            </a:r>
          </a:p>
          <a:p>
            <a:r>
              <a:rPr lang="en-GB" dirty="0"/>
              <a:t>Moodle </a:t>
            </a:r>
          </a:p>
          <a:p>
            <a:r>
              <a:rPr lang="en-GB" dirty="0"/>
              <a:t>Library resources</a:t>
            </a:r>
          </a:p>
          <a:p>
            <a:r>
              <a:rPr lang="en-GB" dirty="0"/>
              <a:t>Student services</a:t>
            </a:r>
          </a:p>
          <a:p>
            <a:r>
              <a:rPr lang="en-GB" dirty="0"/>
              <a:t>Academic misconduct – plagiarism</a:t>
            </a:r>
          </a:p>
          <a:p>
            <a:endParaRPr lang="en-GB" dirty="0"/>
          </a:p>
          <a:p>
            <a:r>
              <a:rPr lang="en-GB" dirty="0"/>
              <a:t>DO you need help ?</a:t>
            </a:r>
          </a:p>
        </p:txBody>
      </p:sp>
    </p:spTree>
    <p:extLst>
      <p:ext uri="{BB962C8B-B14F-4D97-AF65-F5344CB8AC3E}">
        <p14:creationId xmlns:p14="http://schemas.microsoft.com/office/powerpoint/2010/main" val="370346286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A84A4E-63F3-45FD-0CF9-E9E896D73F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Assessment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CDF96E-69E4-B900-89D8-BF94DF676F4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One assessment focusing on a report with a good literature review and analysis</a:t>
            </a:r>
          </a:p>
        </p:txBody>
      </p:sp>
    </p:spTree>
    <p:extLst>
      <p:ext uri="{BB962C8B-B14F-4D97-AF65-F5344CB8AC3E}">
        <p14:creationId xmlns:p14="http://schemas.microsoft.com/office/powerpoint/2010/main" val="208054839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56208A-B2AC-2177-9EEA-9D9112454A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performance management?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D61236-CE6E-98A1-5185-07D649D377C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2751797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What is Performance Management?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445863"/>
            <a:ext cx="10972800" cy="4315618"/>
          </a:xfrm>
        </p:spPr>
        <p:txBody>
          <a:bodyPr>
            <a:noAutofit/>
          </a:bodyPr>
          <a:lstStyle/>
          <a:p>
            <a:pPr marL="0" indent="0" algn="just">
              <a:spcBef>
                <a:spcPts val="0"/>
              </a:spcBef>
              <a:spcAft>
                <a:spcPts val="600"/>
              </a:spcAft>
              <a:buNone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Performance management is a strategic and integrated approach to delivering sustained success to organisations by improving the performance of the people who work in them and by developing the capabilities of teams and individuals ( Armstrong 2010)</a:t>
            </a:r>
          </a:p>
          <a:p>
            <a:pPr marL="0" indent="0" algn="just">
              <a:spcBef>
                <a:spcPts val="0"/>
              </a:spcBef>
              <a:spcAft>
                <a:spcPts val="600"/>
              </a:spcAft>
              <a:buNone/>
            </a:pP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just">
              <a:spcBef>
                <a:spcPts val="0"/>
              </a:spcBef>
              <a:spcAft>
                <a:spcPts val="600"/>
              </a:spcAft>
              <a:buNone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However –  there are alternatives: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Concept of Performance Management (1)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03412" y="1556792"/>
            <a:ext cx="10585176" cy="3960440"/>
          </a:xfrm>
        </p:spPr>
        <p:txBody>
          <a:bodyPr>
            <a:noAutofit/>
          </a:bodyPr>
          <a:lstStyle/>
          <a:p>
            <a:pPr marL="0" indent="0" algn="just">
              <a:spcBef>
                <a:spcPts val="0"/>
              </a:spcBef>
              <a:spcAft>
                <a:spcPts val="600"/>
              </a:spcAft>
              <a:buNone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real concept of performance management is associated with an approach to creating a shared vision of the purpose and aims of the organisation – helping employees understand and recognise their part  in contributing to them and therefore enhancing the performance of the organisation’ (Fletcher, 2009).</a:t>
            </a:r>
          </a:p>
        </p:txBody>
      </p:sp>
    </p:spTree>
    <p:extLst>
      <p:ext uri="{BB962C8B-B14F-4D97-AF65-F5344CB8AC3E}">
        <p14:creationId xmlns:p14="http://schemas.microsoft.com/office/powerpoint/2010/main" val="131978814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Concept of Performance Management (2)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03412" y="1556792"/>
            <a:ext cx="10585176" cy="3960440"/>
          </a:xfrm>
        </p:spPr>
        <p:txBody>
          <a:bodyPr>
            <a:noAutofit/>
          </a:bodyPr>
          <a:lstStyle/>
          <a:p>
            <a:pPr marL="0" indent="0" algn="just">
              <a:spcBef>
                <a:spcPts val="0"/>
              </a:spcBef>
              <a:spcAft>
                <a:spcPts val="600"/>
              </a:spcAft>
              <a:buNone/>
            </a:pPr>
            <a:r>
              <a:rPr lang="en-GB" sz="4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It is therefore concerned with:</a:t>
            </a:r>
          </a:p>
          <a:p>
            <a:pPr marL="0" indent="0" algn="just">
              <a:spcBef>
                <a:spcPts val="0"/>
              </a:spcBef>
              <a:spcAft>
                <a:spcPts val="600"/>
              </a:spcAft>
              <a:buNone/>
            </a:pPr>
            <a:endParaRPr lang="en-GB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1" algn="just">
              <a:spcBef>
                <a:spcPts val="0"/>
              </a:spcBef>
              <a:spcAft>
                <a:spcPts val="600"/>
              </a:spcAft>
              <a:buFont typeface="Wingdings" panose="05000000000000000000" pitchFamily="2" charset="2"/>
              <a:buChar char="§"/>
            </a:pPr>
            <a:r>
              <a:rPr lang="en-GB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 strategic vision and orientation</a:t>
            </a:r>
          </a:p>
          <a:p>
            <a:pPr lvl="1" algn="just">
              <a:spcBef>
                <a:spcPts val="0"/>
              </a:spcBef>
              <a:spcAft>
                <a:spcPts val="600"/>
              </a:spcAft>
              <a:buFont typeface="Wingdings" panose="05000000000000000000" pitchFamily="2" charset="2"/>
              <a:buChar char="§"/>
            </a:pPr>
            <a:r>
              <a:rPr lang="en-GB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Planning and therefore integration</a:t>
            </a:r>
          </a:p>
          <a:p>
            <a:pPr lvl="1" algn="just">
              <a:spcBef>
                <a:spcPts val="0"/>
              </a:spcBef>
              <a:spcAft>
                <a:spcPts val="600"/>
              </a:spcAft>
              <a:buFont typeface="Wingdings" panose="05000000000000000000" pitchFamily="2" charset="2"/>
              <a:buChar char="§"/>
            </a:pPr>
            <a:r>
              <a:rPr lang="en-GB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Setting targets and measurements</a:t>
            </a:r>
          </a:p>
          <a:p>
            <a:pPr lvl="1" algn="just">
              <a:spcBef>
                <a:spcPts val="0"/>
              </a:spcBef>
              <a:spcAft>
                <a:spcPts val="600"/>
              </a:spcAft>
              <a:buFont typeface="Wingdings" panose="05000000000000000000" pitchFamily="2" charset="2"/>
              <a:buChar char="§"/>
            </a:pPr>
            <a:r>
              <a:rPr lang="en-GB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Continuous learning and improvement</a:t>
            </a:r>
          </a:p>
        </p:txBody>
      </p:sp>
    </p:spTree>
    <p:extLst>
      <p:ext uri="{BB962C8B-B14F-4D97-AF65-F5344CB8AC3E}">
        <p14:creationId xmlns:p14="http://schemas.microsoft.com/office/powerpoint/2010/main" val="192008152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Purpose of Performance Management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03412" y="1556792"/>
            <a:ext cx="10585176" cy="3960440"/>
          </a:xfrm>
        </p:spPr>
        <p:txBody>
          <a:bodyPr>
            <a:noAutofit/>
          </a:bodyPr>
          <a:lstStyle/>
          <a:p>
            <a:pPr marL="0" indent="0" algn="just" eaLnBrk="1" hangingPunct="1">
              <a:lnSpc>
                <a:spcPct val="90000"/>
              </a:lnSpc>
              <a:buNone/>
            </a:pPr>
            <a:r>
              <a:rPr lang="en-GB" altLang="en-US" sz="3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Two main purposes:</a:t>
            </a:r>
          </a:p>
          <a:p>
            <a:pPr marL="1009650" lvl="1" indent="-609600" algn="just" eaLnBrk="1" hangingPunct="1">
              <a:lnSpc>
                <a:spcPct val="90000"/>
              </a:lnSpc>
              <a:buFont typeface="Wingdings" panose="05000000000000000000" pitchFamily="2" charset="2"/>
              <a:buAutoNum type="arabicPeriod"/>
            </a:pPr>
            <a:r>
              <a:rPr lang="en-GB" altLang="en-US" sz="3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Operational </a:t>
            </a:r>
            <a:r>
              <a:rPr lang="en-GB" altLang="en-US" sz="3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- leading, managing and controlling</a:t>
            </a:r>
          </a:p>
          <a:p>
            <a:pPr marL="1009650" lvl="1" indent="-609600" algn="just" eaLnBrk="1" hangingPunct="1">
              <a:lnSpc>
                <a:spcPct val="90000"/>
              </a:lnSpc>
              <a:buFont typeface="Wingdings" panose="05000000000000000000" pitchFamily="2" charset="2"/>
              <a:buAutoNum type="arabicPeriod"/>
            </a:pPr>
            <a:r>
              <a:rPr lang="en-GB" altLang="en-US" sz="3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Measure</a:t>
            </a:r>
            <a:r>
              <a:rPr lang="en-GB" altLang="en-US" sz="3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-  of effectiveness and/or efficiency of the workforce.</a:t>
            </a:r>
          </a:p>
          <a:p>
            <a:pPr marL="609600" indent="-609600" algn="just" eaLnBrk="1" hangingPunct="1">
              <a:lnSpc>
                <a:spcPct val="90000"/>
              </a:lnSpc>
              <a:buFont typeface="Wingdings" panose="05000000000000000000" pitchFamily="2" charset="2"/>
              <a:buNone/>
            </a:pPr>
            <a:endParaRPr lang="en-GB" altLang="en-US" sz="3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609600" indent="-609600" algn="just" eaLnBrk="1" hangingPunct="1">
              <a:lnSpc>
                <a:spcPct val="90000"/>
              </a:lnSpc>
              <a:buFont typeface="Wingdings" panose="05000000000000000000" pitchFamily="2" charset="2"/>
              <a:buNone/>
            </a:pPr>
            <a:r>
              <a:rPr lang="en-GB" altLang="en-US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But: two inter-linked processes – managing poor performance and managing improving performance.</a:t>
            </a:r>
          </a:p>
        </p:txBody>
      </p:sp>
    </p:spTree>
    <p:extLst>
      <p:ext uri="{BB962C8B-B14F-4D97-AF65-F5344CB8AC3E}">
        <p14:creationId xmlns:p14="http://schemas.microsoft.com/office/powerpoint/2010/main" val="77348210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417638"/>
            <a:ext cx="10972800" cy="4128194"/>
          </a:xfrm>
        </p:spPr>
        <p:txBody>
          <a:bodyPr>
            <a:normAutofit fontScale="92500" lnSpcReduction="10000"/>
          </a:bodyPr>
          <a:lstStyle/>
          <a:p>
            <a:pPr>
              <a:spcBef>
                <a:spcPts val="4200"/>
              </a:spcBef>
              <a:buNone/>
            </a:pPr>
            <a:r>
              <a:rPr lang="en-GB" sz="35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Thus the issues for HR are both:</a:t>
            </a:r>
          </a:p>
          <a:p>
            <a:pPr lvl="1" algn="just" eaLnBrk="1" hangingPunct="1">
              <a:lnSpc>
                <a:spcPct val="120000"/>
              </a:lnSpc>
            </a:pPr>
            <a:r>
              <a:rPr lang="en-GB" altLang="en-US" sz="3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CORPORATE</a:t>
            </a:r>
            <a:r>
              <a:rPr lang="en-GB" altLang="en-US" sz="3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– financial success; quality and quality assurance; productivity; the business plan and targets; corporate mission and culture; etc</a:t>
            </a:r>
          </a:p>
          <a:p>
            <a:pPr lvl="1" algn="just" eaLnBrk="1" hangingPunct="1">
              <a:lnSpc>
                <a:spcPct val="120000"/>
              </a:lnSpc>
            </a:pPr>
            <a:r>
              <a:rPr lang="en-GB" altLang="en-US" sz="3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INDIVIDUAL</a:t>
            </a:r>
            <a:r>
              <a:rPr lang="en-GB" altLang="en-US" sz="3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– careful recruitment; proper training and development; motivation, flexibility and commitment; appraisal, performance review and reward; sound communication and involvement; fair treatment and respect; etc</a:t>
            </a:r>
            <a:endParaRPr lang="en-GB" sz="3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A29A87E1-FEDC-4D00-B189-4D26CD07E8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>
            <a:normAutofit/>
          </a:bodyPr>
          <a:lstStyle/>
          <a:p>
            <a:r>
              <a:rPr lang="en-GB" sz="4000" b="1" dirty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Issues of Performance Management 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Factors Affecting ‘Performance’</a:t>
            </a:r>
            <a:endParaRPr lang="en-US" sz="4000" b="1" dirty="0">
              <a:solidFill>
                <a:schemeClr val="tx2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417638"/>
            <a:ext cx="11175032" cy="4997152"/>
          </a:xfrm>
        </p:spPr>
        <p:txBody>
          <a:bodyPr>
            <a:noAutofit/>
          </a:bodyPr>
          <a:lstStyle/>
          <a:p>
            <a:pPr marL="17100" indent="0">
              <a:spcBef>
                <a:spcPts val="1800"/>
              </a:spcBef>
              <a:buNone/>
            </a:pPr>
            <a:r>
              <a:rPr lang="en-GB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What is performance :</a:t>
            </a:r>
          </a:p>
          <a:p>
            <a:pPr marL="931500" lvl="1" indent="-457200">
              <a:spcBef>
                <a:spcPts val="1800"/>
              </a:spcBef>
              <a:buFont typeface="Wingdings" panose="05000000000000000000" pitchFamily="2" charset="2"/>
              <a:buChar char="§"/>
            </a:pPr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Just about ‘output ?</a:t>
            </a:r>
          </a:p>
          <a:p>
            <a:pPr marL="931500" lvl="1" indent="-457200">
              <a:spcBef>
                <a:spcPts val="1800"/>
              </a:spcBef>
              <a:buFont typeface="Wingdings" panose="05000000000000000000" pitchFamily="2" charset="2"/>
              <a:buChar char="§"/>
            </a:pPr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About processes? (e.g. team working)</a:t>
            </a:r>
          </a:p>
          <a:p>
            <a:pPr marL="931500" lvl="1" indent="-457200">
              <a:spcBef>
                <a:spcPts val="1800"/>
              </a:spcBef>
              <a:buFont typeface="Wingdings" panose="05000000000000000000" pitchFamily="2" charset="2"/>
              <a:buChar char="§"/>
            </a:pPr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About attitudes ?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Factors Affecting Performance</a:t>
            </a:r>
            <a:endParaRPr lang="en-US" sz="4000" b="1" dirty="0">
              <a:solidFill>
                <a:schemeClr val="tx2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spcBef>
                <a:spcPts val="3000"/>
              </a:spcBef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Culture</a:t>
            </a:r>
          </a:p>
          <a:p>
            <a:pPr>
              <a:spcBef>
                <a:spcPts val="3000"/>
              </a:spcBef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Degree of functionality / organisational structure</a:t>
            </a:r>
          </a:p>
          <a:p>
            <a:pPr>
              <a:spcBef>
                <a:spcPts val="3000"/>
              </a:spcBef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Job design</a:t>
            </a:r>
          </a:p>
          <a:p>
            <a:pPr>
              <a:spcBef>
                <a:spcPts val="3000"/>
              </a:spcBef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Role and development of team working</a:t>
            </a:r>
          </a:p>
          <a:p>
            <a:pPr>
              <a:spcBef>
                <a:spcPct val="35000"/>
              </a:spcBef>
              <a:buNone/>
            </a:pPr>
            <a:endParaRPr lang="en-US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Culture</a:t>
            </a:r>
            <a:endParaRPr lang="en-US" sz="4000" b="1" dirty="0">
              <a:solidFill>
                <a:schemeClr val="tx2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>
              <a:spcBef>
                <a:spcPts val="3000"/>
              </a:spcBef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Schein: ‘ the way we do things around here’</a:t>
            </a:r>
          </a:p>
          <a:p>
            <a:pPr algn="just">
              <a:spcBef>
                <a:spcPts val="3000"/>
              </a:spcBef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organisational ‘iceberg’ and implications</a:t>
            </a:r>
          </a:p>
          <a:p>
            <a:pPr algn="just">
              <a:spcBef>
                <a:spcPts val="3000"/>
              </a:spcBef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importance of values as a driver for performance management </a:t>
            </a:r>
          </a:p>
          <a:p>
            <a:pPr algn="just">
              <a:spcBef>
                <a:spcPts val="3000"/>
              </a:spcBef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approach to change management</a:t>
            </a:r>
          </a:p>
          <a:p>
            <a:pPr algn="just">
              <a:spcBef>
                <a:spcPts val="3000"/>
              </a:spcBef>
            </a:pPr>
            <a:endParaRPr lang="en-US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Structure / Functionality</a:t>
            </a:r>
            <a:endParaRPr lang="en-US" sz="4000" b="1" dirty="0">
              <a:solidFill>
                <a:schemeClr val="tx2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>
              <a:spcBef>
                <a:spcPts val="600"/>
              </a:spcBef>
            </a:pPr>
            <a:r>
              <a:rPr lang="en-GB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Approaches to formal structure:</a:t>
            </a:r>
          </a:p>
          <a:p>
            <a:pPr lvl="2" algn="just">
              <a:spcBef>
                <a:spcPts val="600"/>
              </a:spcBef>
            </a:pPr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regional / geographical</a:t>
            </a:r>
          </a:p>
          <a:p>
            <a:pPr lvl="2" algn="just">
              <a:spcBef>
                <a:spcPts val="600"/>
              </a:spcBef>
            </a:pPr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centralised / decentralised</a:t>
            </a:r>
          </a:p>
          <a:p>
            <a:pPr algn="just">
              <a:spcBef>
                <a:spcPts val="600"/>
              </a:spcBef>
            </a:pPr>
            <a:r>
              <a:rPr lang="en-GB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Tall and flat organisations and the implications</a:t>
            </a:r>
          </a:p>
          <a:p>
            <a:pPr algn="just">
              <a:spcBef>
                <a:spcPts val="600"/>
              </a:spcBef>
            </a:pPr>
            <a:r>
              <a:rPr lang="en-GB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How much autonomy / discretions are employees given</a:t>
            </a:r>
          </a:p>
          <a:p>
            <a:pPr algn="just">
              <a:spcBef>
                <a:spcPts val="600"/>
              </a:spcBef>
            </a:pPr>
            <a:r>
              <a:rPr lang="en-GB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How much ‘micro management ‘ do they experience</a:t>
            </a:r>
          </a:p>
          <a:p>
            <a:pPr algn="just">
              <a:spcBef>
                <a:spcPts val="3000"/>
              </a:spcBef>
            </a:pPr>
            <a:endParaRPr lang="en-US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4265476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Job Design</a:t>
            </a:r>
            <a:endParaRPr lang="en-US" sz="4000" b="1" dirty="0">
              <a:solidFill>
                <a:schemeClr val="tx2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eaLnBrk="1" hangingPunct="1">
              <a:spcBef>
                <a:spcPts val="1200"/>
              </a:spcBef>
            </a:pPr>
            <a:r>
              <a:rPr lang="en-GB" altLang="en-US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importance of job design ( as part of job analysis )</a:t>
            </a:r>
          </a:p>
          <a:p>
            <a:pPr eaLnBrk="1" hangingPunct="1">
              <a:spcBef>
                <a:spcPts val="1200"/>
              </a:spcBef>
            </a:pPr>
            <a:r>
              <a:rPr lang="en-GB" altLang="en-US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role of job descriptions</a:t>
            </a:r>
          </a:p>
          <a:p>
            <a:pPr eaLnBrk="1" hangingPunct="1">
              <a:spcBef>
                <a:spcPts val="1200"/>
              </a:spcBef>
            </a:pPr>
            <a:r>
              <a:rPr lang="en-GB" altLang="en-US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significance of motivation theory</a:t>
            </a:r>
          </a:p>
          <a:p>
            <a:pPr eaLnBrk="1" hangingPunct="1">
              <a:spcBef>
                <a:spcPts val="1200"/>
              </a:spcBef>
            </a:pPr>
            <a:r>
              <a:rPr lang="en-GB" altLang="en-US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Move from traditional theory to ‘engagement strategies’</a:t>
            </a:r>
            <a:endParaRPr lang="en-US" altLang="en-US" sz="3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The Role and Development of Team Working</a:t>
            </a:r>
            <a:endParaRPr lang="en-US" sz="4000" b="1" dirty="0">
              <a:solidFill>
                <a:schemeClr val="tx2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>
              <a:spcBef>
                <a:spcPts val="0"/>
              </a:spcBef>
            </a:pPr>
            <a:r>
              <a:rPr lang="en-GB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development of the ‘team leader’ and difference from the ‘supervisor’ ?</a:t>
            </a:r>
          </a:p>
          <a:p>
            <a:pPr algn="just">
              <a:spcBef>
                <a:spcPts val="0"/>
              </a:spcBef>
            </a:pPr>
            <a:endParaRPr lang="en-GB" sz="3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spcBef>
                <a:spcPts val="0"/>
              </a:spcBef>
            </a:pPr>
            <a:endParaRPr lang="en-GB" sz="3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spcBef>
                <a:spcPts val="0"/>
              </a:spcBef>
            </a:pPr>
            <a:r>
              <a:rPr lang="en-GB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How can the team support and promote performance?</a:t>
            </a:r>
          </a:p>
          <a:p>
            <a:pPr>
              <a:spcBef>
                <a:spcPts val="0"/>
              </a:spcBef>
              <a:buNone/>
            </a:pPr>
            <a:r>
              <a:rPr lang="en-GB" sz="2600" dirty="0">
                <a:latin typeface="Arial" pitchFamily="34" charset="0"/>
                <a:cs typeface="Arial" pitchFamily="34" charset="0"/>
              </a:rPr>
              <a:t> </a:t>
            </a:r>
          </a:p>
          <a:p>
            <a:endParaRPr lang="en-US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4000" b="1" dirty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The Role of HRM in ‘Performance’ Management’</a:t>
            </a:r>
            <a:endParaRPr lang="en-US" sz="4000" b="1" dirty="0">
              <a:solidFill>
                <a:schemeClr val="tx2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417638"/>
            <a:ext cx="10972800" cy="4315618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significance of HRM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GB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key players:</a:t>
            </a:r>
          </a:p>
          <a:p>
            <a:pPr marL="0" indent="0"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GB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		Senior managers – commitment</a:t>
            </a:r>
          </a:p>
          <a:p>
            <a:pPr marL="0" indent="0"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GB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		Line managers</a:t>
            </a:r>
          </a:p>
          <a:p>
            <a:pPr marL="0" indent="0"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GB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		individual employees</a:t>
            </a:r>
          </a:p>
          <a:p>
            <a:pPr marL="0" indent="0"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GB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		HRM</a:t>
            </a:r>
          </a:p>
          <a:p>
            <a:pPr lvl="1">
              <a:lnSpc>
                <a:spcPct val="80000"/>
              </a:lnSpc>
              <a:spcBef>
                <a:spcPts val="3000"/>
              </a:spcBef>
              <a:buNone/>
            </a:pPr>
            <a:endParaRPr lang="en-GB" sz="2000" b="1" dirty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80000"/>
              </a:lnSpc>
              <a:spcBef>
                <a:spcPct val="65000"/>
              </a:spcBef>
            </a:pPr>
            <a:endParaRPr lang="en-GB" b="1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The Role of ‘Senior Managers’</a:t>
            </a:r>
            <a:endParaRPr lang="en-US" sz="4000" b="1" dirty="0">
              <a:solidFill>
                <a:schemeClr val="tx2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0"/>
            <a:ext cx="10972800" cy="4421088"/>
          </a:xfrm>
        </p:spPr>
        <p:txBody>
          <a:bodyPr>
            <a:normAutofit/>
          </a:bodyPr>
          <a:lstStyle/>
          <a:p>
            <a:pPr algn="just">
              <a:lnSpc>
                <a:spcPct val="120000"/>
              </a:lnSpc>
            </a:pPr>
            <a:r>
              <a:rPr lang="en-GB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 ‘making the case’ – benefits and ‘costs’</a:t>
            </a:r>
          </a:p>
          <a:p>
            <a:pPr algn="just">
              <a:lnSpc>
                <a:spcPct val="120000"/>
              </a:lnSpc>
            </a:pPr>
            <a:r>
              <a:rPr lang="en-GB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 overcoming objections – from Trade unions</a:t>
            </a:r>
          </a:p>
          <a:p>
            <a:pPr algn="just">
              <a:lnSpc>
                <a:spcPct val="120000"/>
              </a:lnSpc>
            </a:pPr>
            <a:r>
              <a:rPr lang="en-GB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 agreeing/ signing of the scheme ‘ design’</a:t>
            </a:r>
          </a:p>
          <a:p>
            <a:pPr>
              <a:buNone/>
            </a:pPr>
            <a:r>
              <a:rPr lang="en-GB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  <a:p>
            <a:endParaRPr lang="en-US" sz="3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The Role of Managers</a:t>
            </a:r>
            <a:endParaRPr lang="en-US" b="1" dirty="0">
              <a:solidFill>
                <a:schemeClr val="tx2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>
              <a:spcBef>
                <a:spcPts val="3600"/>
              </a:spcBef>
            </a:pPr>
            <a:r>
              <a:rPr lang="en-GB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Implementing / operating  the scheme</a:t>
            </a:r>
          </a:p>
          <a:p>
            <a:pPr algn="just">
              <a:spcBef>
                <a:spcPts val="3600"/>
              </a:spcBef>
            </a:pPr>
            <a:r>
              <a:rPr lang="en-GB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Fairness (most common criticisms )</a:t>
            </a:r>
          </a:p>
          <a:p>
            <a:pPr algn="just">
              <a:spcBef>
                <a:spcPts val="3600"/>
              </a:spcBef>
            </a:pPr>
            <a:r>
              <a:rPr lang="en-GB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importance of diversity policies</a:t>
            </a:r>
          </a:p>
          <a:p>
            <a:pPr algn="just">
              <a:spcBef>
                <a:spcPts val="3600"/>
              </a:spcBef>
            </a:pPr>
            <a:r>
              <a:rPr lang="en-GB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 practical issue – e.g. grading appraisals </a:t>
            </a:r>
          </a:p>
          <a:p>
            <a:endParaRPr lang="en-US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The Role of HRM</a:t>
            </a:r>
            <a:endParaRPr lang="en-US" b="1" dirty="0">
              <a:solidFill>
                <a:schemeClr val="tx2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9416" y="1340769"/>
            <a:ext cx="10742984" cy="4176463"/>
          </a:xfrm>
        </p:spPr>
        <p:txBody>
          <a:bodyPr>
            <a:noAutofit/>
          </a:bodyPr>
          <a:lstStyle/>
          <a:p>
            <a:pPr algn="just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To build the ‘infrastructure’</a:t>
            </a:r>
          </a:p>
          <a:p>
            <a:pPr algn="just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To put the vision into practice</a:t>
            </a:r>
          </a:p>
          <a:p>
            <a:pPr algn="just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To coordinate the work of the mangers</a:t>
            </a:r>
          </a:p>
          <a:p>
            <a:pPr algn="just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To standardise the systems</a:t>
            </a:r>
          </a:p>
          <a:p>
            <a:pPr algn="just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To analyse results</a:t>
            </a:r>
          </a:p>
          <a:p>
            <a:pPr algn="just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To suggest improvements</a:t>
            </a:r>
          </a:p>
          <a:p>
            <a:pPr algn="just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To adopt a strategic perspective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  <a:p>
            <a:pPr>
              <a:lnSpc>
                <a:spcPct val="90000"/>
              </a:lnSpc>
            </a:pPr>
            <a:endParaRPr lang="en-GB" sz="27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90000"/>
              </a:lnSpc>
            </a:pPr>
            <a:endParaRPr lang="en-GB" sz="27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90000"/>
              </a:lnSpc>
            </a:pPr>
            <a:endParaRPr lang="en-GB" sz="27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90000"/>
              </a:lnSpc>
            </a:pPr>
            <a:endParaRPr lang="en-GB" sz="27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buNone/>
            </a:pPr>
            <a:endParaRPr lang="en-GB" sz="2700" dirty="0">
              <a:latin typeface="Times New Roman" panose="02020603050405020304" pitchFamily="18" charset="0"/>
              <a:ea typeface="ＭＳ Ｐゴシック" pitchFamily="34" charset="-128"/>
              <a:cs typeface="Times New Roman" panose="02020603050405020304" pitchFamily="18" charset="0"/>
            </a:endParaRPr>
          </a:p>
          <a:p>
            <a:endParaRPr lang="en-US" sz="27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18D678F0-17CB-4DCD-9466-84CC7BBCDEF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69088" y="836712"/>
            <a:ext cx="5422912" cy="4846848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21196"/>
            <a:ext cx="10972800" cy="1143000"/>
          </a:xfrm>
        </p:spPr>
        <p:txBody>
          <a:bodyPr>
            <a:normAutofit/>
          </a:bodyPr>
          <a:lstStyle/>
          <a:p>
            <a:r>
              <a:rPr lang="en-GB" sz="4000" b="1" dirty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Question</a:t>
            </a:r>
            <a:endParaRPr lang="en-US" sz="4000" b="1" dirty="0">
              <a:solidFill>
                <a:schemeClr val="tx2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7408" y="1387928"/>
            <a:ext cx="7128792" cy="1872208"/>
          </a:xfrm>
        </p:spPr>
        <p:txBody>
          <a:bodyPr>
            <a:noAutofit/>
          </a:bodyPr>
          <a:lstStyle/>
          <a:p>
            <a:pPr marL="0" indent="0" algn="just">
              <a:spcBef>
                <a:spcPts val="1800"/>
              </a:spcBef>
              <a:buNone/>
            </a:pPr>
            <a:r>
              <a:rPr lang="en-GB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Why has ‘managing performance’ become so important to contemporary organisations ?</a:t>
            </a:r>
          </a:p>
          <a:p>
            <a:pPr marL="0" indent="0" algn="just">
              <a:spcBef>
                <a:spcPts val="1800"/>
              </a:spcBef>
              <a:buNone/>
            </a:pPr>
            <a:endParaRPr lang="en-GB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just">
              <a:spcBef>
                <a:spcPts val="1800"/>
              </a:spcBef>
              <a:buNone/>
            </a:pPr>
            <a:r>
              <a:rPr lang="en-GB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Discuss in Groups of 4. </a:t>
            </a:r>
          </a:p>
          <a:p>
            <a:pPr marL="0" indent="0" algn="just">
              <a:spcBef>
                <a:spcPts val="1800"/>
              </a:spcBef>
              <a:buNone/>
            </a:pPr>
            <a:r>
              <a:rPr lang="en-GB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Scan relevant literature/textbooks/journal articles/websites and assign a sub-topic for each person and present in class for discussion</a:t>
            </a:r>
          </a:p>
          <a:p>
            <a:pPr lvl="1">
              <a:buFont typeface="Arial" pitchFamily="34" charset="0"/>
              <a:buChar char="•"/>
            </a:pP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1">
              <a:buNone/>
            </a:pP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1">
              <a:buNone/>
            </a:pP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-96688" y="1340768"/>
            <a:ext cx="4118248" cy="2650306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Models of Performance Management</a:t>
            </a:r>
          </a:p>
        </p:txBody>
      </p:sp>
      <p:pic>
        <p:nvPicPr>
          <p:cNvPr id="3" name="Picture 145" descr="V:\Powerpoint\PE_UK\PE496-FOOT\Final Files\GIf\ch07\M07NF001.gif">
            <a:extLst>
              <a:ext uri="{FF2B5EF4-FFF2-40B4-BE49-F238E27FC236}">
                <a16:creationId xmlns:a16="http://schemas.microsoft.com/office/drawing/2014/main" id="{8E87C693-ABFB-461C-AC34-430A1D8BCCA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63752" y="0"/>
            <a:ext cx="8328248" cy="566124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259842212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3352" y="1340768"/>
            <a:ext cx="4118248" cy="2650306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Models of Performance Management</a:t>
            </a:r>
          </a:p>
        </p:txBody>
      </p:sp>
      <p:pic>
        <p:nvPicPr>
          <p:cNvPr id="4" name="Picture 6" descr="V:\Powerpoint\PE_UK\PE496-FOOT\Final Files\GIf\ch07\M07NF002.gif">
            <a:extLst>
              <a:ext uri="{FF2B5EF4-FFF2-40B4-BE49-F238E27FC236}">
                <a16:creationId xmlns:a16="http://schemas.microsoft.com/office/drawing/2014/main" id="{875A2A58-5E22-4DC4-BFCC-36859D3BBB3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00031" y="116632"/>
            <a:ext cx="7140822" cy="547290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625316571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3352" y="1340768"/>
            <a:ext cx="4118248" cy="2650306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Models of Performance Management</a:t>
            </a:r>
          </a:p>
        </p:txBody>
      </p:sp>
      <p:pic>
        <p:nvPicPr>
          <p:cNvPr id="5" name="Picture 122" descr="V:\Powerpoint\PE_UK\PE496-FOOT\Final Files\GIf\ch07\M07NF003.gif">
            <a:extLst>
              <a:ext uri="{FF2B5EF4-FFF2-40B4-BE49-F238E27FC236}">
                <a16:creationId xmlns:a16="http://schemas.microsoft.com/office/drawing/2014/main" id="{781BBB9A-B02F-4BB6-B1B6-3EF969ADA1B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81600" y="116632"/>
            <a:ext cx="7417643" cy="554461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093456392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People and Performance Model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417638"/>
            <a:ext cx="10972800" cy="4387626"/>
          </a:xfrm>
        </p:spPr>
        <p:txBody>
          <a:bodyPr>
            <a:normAutofit lnSpcReduction="10000"/>
          </a:bodyPr>
          <a:lstStyle/>
          <a:p>
            <a:pPr marL="0" indent="0" algn="just">
              <a:buFontTx/>
              <a:buNone/>
              <a:defRPr/>
            </a:pPr>
            <a:r>
              <a:rPr lang="en-GB" altLang="en-US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Performance management goes well with Purcell’s assumptions about:</a:t>
            </a:r>
          </a:p>
          <a:p>
            <a:pPr marL="769938" lvl="1" indent="-369888" algn="just">
              <a:buClr>
                <a:srgbClr val="007BA4"/>
              </a:buClr>
              <a:defRPr/>
            </a:pPr>
            <a:r>
              <a:rPr lang="en-GB" alt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People’s </a:t>
            </a:r>
            <a:r>
              <a:rPr lang="en-GB" altLang="en-US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abilities</a:t>
            </a:r>
            <a:endParaRPr lang="en-GB" altLang="en-US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769938" lvl="1" indent="-369888" algn="just">
              <a:buClr>
                <a:srgbClr val="007BA4"/>
              </a:buClr>
              <a:defRPr/>
            </a:pPr>
            <a:r>
              <a:rPr lang="en-GB" alt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importance of </a:t>
            </a:r>
            <a:r>
              <a:rPr lang="en-GB" altLang="en-US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motivation</a:t>
            </a:r>
          </a:p>
          <a:p>
            <a:pPr marL="769938" lvl="1" indent="-369888" algn="just">
              <a:buClr>
                <a:srgbClr val="007BA4"/>
              </a:buClr>
              <a:defRPr/>
            </a:pPr>
            <a:r>
              <a:rPr lang="en-GB" alt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People’s responsiveness to </a:t>
            </a:r>
            <a:r>
              <a:rPr lang="en-GB" altLang="en-US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opportunities</a:t>
            </a:r>
            <a:r>
              <a:rPr lang="en-GB" alt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to use their skills and abilities </a:t>
            </a:r>
          </a:p>
          <a:p>
            <a:pPr marL="769938" lvl="1" indent="-369888" algn="just">
              <a:buClr>
                <a:srgbClr val="007BA4"/>
              </a:buClr>
              <a:defRPr/>
            </a:pPr>
            <a:r>
              <a:rPr lang="en-GB" alt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Importance of </a:t>
            </a:r>
            <a:r>
              <a:rPr lang="en-GB" altLang="en-US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line managers.</a:t>
            </a:r>
            <a:endParaRPr lang="en-GB" altLang="en-US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buFontTx/>
              <a:buNone/>
              <a:defRPr/>
            </a:pPr>
            <a:r>
              <a:rPr lang="en-GB" alt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(Purcell </a:t>
            </a:r>
            <a:r>
              <a:rPr lang="en-GB" altLang="en-US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et al.,</a:t>
            </a:r>
            <a:r>
              <a:rPr lang="en-GB" alt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 2003) </a:t>
            </a:r>
            <a:endParaRPr lang="en-US" alt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82605727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Possible Uses of Performance Appraisal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268760"/>
            <a:ext cx="10972800" cy="4536504"/>
          </a:xfrm>
        </p:spPr>
        <p:txBody>
          <a:bodyPr>
            <a:noAutofit/>
          </a:bodyPr>
          <a:lstStyle/>
          <a:p>
            <a:pPr marL="0" indent="0" algn="just">
              <a:buFontTx/>
              <a:buNone/>
              <a:defRPr/>
            </a:pPr>
            <a:r>
              <a:rPr lang="en-GB" alt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main focus for appraisal is now likely to be on:</a:t>
            </a:r>
          </a:p>
          <a:p>
            <a:pPr lvl="1" algn="just">
              <a:buFont typeface="Wingdings" panose="05000000000000000000" pitchFamily="2" charset="2"/>
              <a:buChar char="§"/>
              <a:defRPr/>
            </a:pPr>
            <a:r>
              <a:rPr lang="en-GB" alt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an individual’s performance</a:t>
            </a:r>
          </a:p>
          <a:p>
            <a:pPr lvl="1" algn="just">
              <a:buFont typeface="Wingdings" panose="05000000000000000000" pitchFamily="2" charset="2"/>
              <a:buChar char="§"/>
              <a:defRPr/>
            </a:pPr>
            <a:r>
              <a:rPr lang="en-GB" alt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their development</a:t>
            </a:r>
          </a:p>
          <a:p>
            <a:pPr lvl="1" algn="just">
              <a:buFont typeface="Wingdings" panose="05000000000000000000" pitchFamily="2" charset="2"/>
              <a:buChar char="§"/>
              <a:defRPr/>
            </a:pPr>
            <a:r>
              <a:rPr lang="en-GB" alt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pay or reward for individuals. (Gillen 2017)</a:t>
            </a:r>
          </a:p>
          <a:p>
            <a:pPr marL="0" indent="0" algn="just">
              <a:buFontTx/>
              <a:buNone/>
              <a:defRPr/>
            </a:pPr>
            <a:endParaRPr lang="en-GB" alt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just">
              <a:buFontTx/>
              <a:buNone/>
              <a:defRPr/>
            </a:pPr>
            <a:r>
              <a:rPr lang="en-GB" altLang="en-US" sz="3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BUT</a:t>
            </a:r>
          </a:p>
          <a:p>
            <a:pPr marL="0" indent="0" algn="just">
              <a:buFontTx/>
              <a:buNone/>
              <a:defRPr/>
            </a:pPr>
            <a:r>
              <a:rPr lang="en-GB" altLang="en-US" sz="3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Not all these potential uses are compatible with each other.</a:t>
            </a:r>
          </a:p>
          <a:p>
            <a:pPr marL="0" indent="0" algn="just">
              <a:buFontTx/>
              <a:buNone/>
              <a:defRPr/>
            </a:pPr>
            <a:r>
              <a:rPr lang="en-GB" altLang="en-US" sz="3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What problems or conflicts can you see between these approaches?</a:t>
            </a:r>
          </a:p>
          <a:p>
            <a:pPr algn="just"/>
            <a:endParaRPr lang="en-US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64832641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A1E5E9-94DC-5D21-3D86-5D1EA576C9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48513"/>
            <a:ext cx="10972800" cy="706090"/>
          </a:xfrm>
        </p:spPr>
        <p:txBody>
          <a:bodyPr/>
          <a:lstStyle/>
          <a:p>
            <a:r>
              <a:rPr lang="en-GB" sz="2800" b="1" dirty="0"/>
              <a:t>Work in your groups – Search through various sources to identify relevant points in the literature that uphold the following two arguments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8E25FA-8645-EB0D-D5B5-A544233835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196752"/>
            <a:ext cx="10972800" cy="3917032"/>
          </a:xfrm>
        </p:spPr>
        <p:txBody>
          <a:bodyPr/>
          <a:lstStyle/>
          <a:p>
            <a:pPr marL="0" indent="0">
              <a:buNone/>
            </a:pPr>
            <a:r>
              <a:rPr lang="en-GB" b="0" i="0" dirty="0">
                <a:solidFill>
                  <a:srgbClr val="282828"/>
                </a:solidFill>
                <a:effectLst/>
                <a:latin typeface="Tiempos Text"/>
              </a:rPr>
              <a:t>1. </a:t>
            </a:r>
            <a:r>
              <a:rPr lang="en-GB" sz="2800" dirty="0">
                <a:solidFill>
                  <a:srgbClr val="282828"/>
                </a:solidFill>
                <a:latin typeface="Tiempos Text"/>
              </a:rPr>
              <a:t>Appraisals</a:t>
            </a:r>
            <a:r>
              <a:rPr lang="en-GB" sz="2800" b="0" i="0" dirty="0">
                <a:solidFill>
                  <a:srgbClr val="282828"/>
                </a:solidFill>
                <a:effectLst/>
                <a:latin typeface="Tiempos Text"/>
              </a:rPr>
              <a:t> hold people accountable for past behaviour at the expense of improving current performance and grooming talent for the future, both of which are critical for organizations’ long-term survival. </a:t>
            </a:r>
          </a:p>
          <a:p>
            <a:pPr marL="0" indent="0">
              <a:buNone/>
            </a:pPr>
            <a:r>
              <a:rPr lang="en-GB" sz="2800" b="0" i="0" dirty="0">
                <a:solidFill>
                  <a:srgbClr val="282828"/>
                </a:solidFill>
                <a:effectLst/>
                <a:latin typeface="Tiempos Text"/>
              </a:rPr>
              <a:t>2. In contrast, regular conversations about performance and development change the focus to building the </a:t>
            </a:r>
            <a:r>
              <a:rPr lang="en-GB" sz="2800" b="0" i="0">
                <a:solidFill>
                  <a:srgbClr val="282828"/>
                </a:solidFill>
                <a:effectLst/>
                <a:latin typeface="Tiempos Text"/>
              </a:rPr>
              <a:t>workforce your </a:t>
            </a:r>
            <a:r>
              <a:rPr lang="en-GB" sz="2800" b="0" i="0" dirty="0">
                <a:solidFill>
                  <a:srgbClr val="282828"/>
                </a:solidFill>
                <a:effectLst/>
                <a:latin typeface="Tiempos Text"/>
              </a:rPr>
              <a:t>organization needs to be competitive both today and years from now. </a:t>
            </a:r>
          </a:p>
          <a:p>
            <a:pPr marL="0" indent="0">
              <a:buNone/>
            </a:pPr>
            <a:endParaRPr lang="en-GB" sz="2800" dirty="0">
              <a:solidFill>
                <a:srgbClr val="282828"/>
              </a:solidFill>
              <a:latin typeface="Tiempos Text"/>
            </a:endParaRPr>
          </a:p>
          <a:p>
            <a:pPr marL="0" indent="0">
              <a:buNone/>
            </a:pPr>
            <a:r>
              <a:rPr lang="en-GB" sz="2800" dirty="0">
                <a:solidFill>
                  <a:srgbClr val="282828"/>
                </a:solidFill>
                <a:latin typeface="Tiempos Text"/>
              </a:rPr>
              <a:t>Use the following key resource:</a:t>
            </a:r>
            <a:endParaRPr lang="en-GB" sz="2800" b="0" i="0" dirty="0">
              <a:solidFill>
                <a:srgbClr val="282828"/>
              </a:solidFill>
              <a:effectLst/>
              <a:latin typeface="Tiempos Text"/>
            </a:endParaRPr>
          </a:p>
          <a:p>
            <a:pPr marL="0" indent="0">
              <a:buNone/>
            </a:pPr>
            <a:r>
              <a:rPr lang="en-GB" altLang="en-US" dirty="0">
                <a:latin typeface="Times New Roman" panose="02020603050405020304" pitchFamily="18" charset="0"/>
                <a:cs typeface="Times New Roman" panose="02020603050405020304" pitchFamily="18" charset="0"/>
                <a:hlinkClick r:id="rId2"/>
              </a:rPr>
              <a:t>https://hbr.org/2016/10/the-performance-management-revolution</a:t>
            </a:r>
            <a:endParaRPr lang="en-GB" alt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23726929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551384" y="0"/>
            <a:ext cx="11089232" cy="1143000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tx2">
                    <a:lumMod val="75000"/>
                  </a:schemeClr>
                </a:solidFill>
              </a:rPr>
              <a:t>Any Questions?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2581647-D630-488B-A847-C58C019C659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28248" y="2027237"/>
            <a:ext cx="2573338" cy="2803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Rectangle 3">
            <a:extLst>
              <a:ext uri="{FF2B5EF4-FFF2-40B4-BE49-F238E27FC236}">
                <a16:creationId xmlns:a16="http://schemas.microsoft.com/office/drawing/2014/main" id="{A380AC12-6F12-41E4-ADF8-C374BD53E9B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631504" y="2954337"/>
            <a:ext cx="4221163" cy="949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2400">
                <a:solidFill>
                  <a:schemeClr val="tx2"/>
                </a:solidFill>
                <a:latin typeface="Candara" panose="020E0502030303020204" pitchFamily="34" charset="0"/>
              </a:defRPr>
            </a:lvl1pPr>
            <a:lvl2pPr marL="576263" indent="-27305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2200">
                <a:solidFill>
                  <a:schemeClr val="tx2"/>
                </a:solidFill>
                <a:latin typeface="Candara" panose="020E0502030303020204" pitchFamily="34" charset="0"/>
              </a:defRPr>
            </a:lvl2pPr>
            <a:lvl3pPr marL="855663" indent="-22860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2000">
                <a:solidFill>
                  <a:schemeClr val="tx2"/>
                </a:solidFill>
                <a:latin typeface="Candara" panose="020E0502030303020204" pitchFamily="34" charset="0"/>
              </a:defRPr>
            </a:lvl3pPr>
            <a:lvl4pPr marL="1143000" indent="-22860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>
                <a:solidFill>
                  <a:schemeClr val="tx2"/>
                </a:solidFill>
                <a:latin typeface="Candara" panose="020E0502030303020204" pitchFamily="34" charset="0"/>
              </a:defRPr>
            </a:lvl4pPr>
            <a:lvl5pPr marL="1462088" indent="-22860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5pPr>
            <a:lvl6pPr marL="19192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6pPr>
            <a:lvl7pPr marL="23764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7pPr>
            <a:lvl8pPr marL="28336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8pPr>
            <a:lvl9pPr marL="32908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9pPr>
          </a:lstStyle>
          <a:p>
            <a:pPr algn="ctr" eaLnBrk="1" hangingPunct="1">
              <a:buFont typeface="Symbol" panose="05050102010706020507" pitchFamily="18" charset="2"/>
              <a:buNone/>
            </a:pPr>
            <a:r>
              <a:rPr lang="en-GB" altLang="en-US" sz="4400" dirty="0">
                <a:solidFill>
                  <a:schemeClr val="tx1"/>
                </a:solidFill>
              </a:rPr>
              <a:t>Thank You </a:t>
            </a:r>
            <a:r>
              <a:rPr lang="en-GB" altLang="en-US" sz="4400" dirty="0">
                <a:solidFill>
                  <a:schemeClr val="tx1"/>
                </a:solidFill>
                <a:sym typeface="Wingdings" panose="05000000000000000000" pitchFamily="2" charset="2"/>
              </a:rPr>
              <a:t> </a:t>
            </a:r>
          </a:p>
          <a:p>
            <a:pPr algn="just" eaLnBrk="1" hangingPunct="1">
              <a:buFont typeface="Symbol" panose="05050102010706020507" pitchFamily="18" charset="2"/>
              <a:buNone/>
            </a:pPr>
            <a:endParaRPr lang="en-GB" altLang="en-US" sz="3200" dirty="0"/>
          </a:p>
          <a:p>
            <a:pPr algn="just" eaLnBrk="1" hangingPunct="1">
              <a:buFont typeface="Symbol" panose="05050102010706020507" pitchFamily="18" charset="2"/>
              <a:buNone/>
            </a:pPr>
            <a:endParaRPr lang="en-GB" altLang="en-US" sz="3200" b="1" dirty="0"/>
          </a:p>
          <a:p>
            <a:pPr algn="just" eaLnBrk="1" hangingPunct="1">
              <a:buFont typeface="Symbol" panose="05050102010706020507" pitchFamily="18" charset="2"/>
              <a:buNone/>
            </a:pPr>
            <a:endParaRPr lang="en-US" altLang="en-US" sz="2800" b="1" dirty="0"/>
          </a:p>
        </p:txBody>
      </p:sp>
    </p:spTree>
    <p:extLst>
      <p:ext uri="{BB962C8B-B14F-4D97-AF65-F5344CB8AC3E}">
        <p14:creationId xmlns:p14="http://schemas.microsoft.com/office/powerpoint/2010/main" val="2711767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551384" y="0"/>
            <a:ext cx="11089232" cy="1143000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tx2">
                    <a:lumMod val="75000"/>
                  </a:schemeClr>
                </a:solidFill>
              </a:rPr>
              <a:t>Sources: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6BFF820E-EFEA-40D3-B4C4-627FFA8068CE}"/>
              </a:ext>
            </a:extLst>
          </p:cNvPr>
          <p:cNvSpPr txBox="1">
            <a:spLocks/>
          </p:cNvSpPr>
          <p:nvPr/>
        </p:nvSpPr>
        <p:spPr bwMode="auto">
          <a:xfrm>
            <a:off x="731404" y="980728"/>
            <a:ext cx="10729191" cy="43382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lvl="0" indent="-342900" algn="just">
              <a:spcAft>
                <a:spcPts val="600"/>
              </a:spcAft>
              <a:buFont typeface="Symbol" panose="05050102010706020507" pitchFamily="18" charset="2"/>
              <a:buChar char=""/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Armstrong, M. and A. Baron (2004) Managing Performance: Performance Management in Action, CIPD, London.</a:t>
            </a:r>
          </a:p>
          <a:p>
            <a:pPr marL="342900" lvl="0" indent="-342900" algn="just">
              <a:spcAft>
                <a:spcPts val="600"/>
              </a:spcAft>
              <a:buFont typeface="Symbol" panose="05050102010706020507" pitchFamily="18" charset="2"/>
              <a:buChar char=""/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Armstrong, M. (2017) How can we fix performance management? People Management Online, 23 November, www.peoplemanagement.co.uk; accessed 26.01.2018)</a:t>
            </a:r>
          </a:p>
          <a:p>
            <a:pPr marL="342900" lvl="0" indent="-342900" algn="just">
              <a:spcAft>
                <a:spcPts val="600"/>
              </a:spcAft>
              <a:buFont typeface="Symbol" panose="05050102010706020507" pitchFamily="18" charset="2"/>
              <a:buChar char=""/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Chartered Institute of Personnel and Development (2014a) Factsheet: Performance Management an Overview, CIPD (www.cipd.co.uk; accessed 19.08.14).</a:t>
            </a:r>
          </a:p>
          <a:p>
            <a:pPr marL="342900" lvl="0" indent="-342900" algn="just">
              <a:spcAft>
                <a:spcPts val="600"/>
              </a:spcAft>
              <a:buFont typeface="Symbol" panose="05050102010706020507" pitchFamily="18" charset="2"/>
              <a:buChar char=""/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Chartered Institute of Personnel and Development (2016a) Podcast: wearable technology, 3rd May, CIPD (www.cipd.co.uk; accessed 17.01.2018)</a:t>
            </a:r>
          </a:p>
          <a:p>
            <a:pPr marL="342900" lvl="0" indent="-342900" algn="just">
              <a:spcAft>
                <a:spcPts val="600"/>
              </a:spcAft>
              <a:buFont typeface="Symbol" panose="05050102010706020507" pitchFamily="18" charset="2"/>
              <a:buChar char=""/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Chartered Institute of Personnel and Development (2017a) Updated by Gifford, J. Factsheet: Performance Management: an Introduction, CIPD (www.cipd.co.uk; accessed 18.01.18)</a:t>
            </a:r>
          </a:p>
          <a:p>
            <a:pPr marL="342900" lvl="0" indent="-342900" algn="just">
              <a:spcAft>
                <a:spcPts val="600"/>
              </a:spcAft>
              <a:buFont typeface="Symbol" panose="05050102010706020507" pitchFamily="18" charset="2"/>
              <a:buChar char=""/>
            </a:pPr>
            <a:r>
              <a:rPr lang="en-GB" sz="18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Cunneen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P. (2006) How to improve performance management, People Management, 12 January, Vol.12, No.1, 42–44</a:t>
            </a:r>
          </a:p>
          <a:p>
            <a:pPr marL="342900" lvl="0" indent="-342900" algn="just">
              <a:spcAft>
                <a:spcPts val="600"/>
              </a:spcAft>
              <a:buFont typeface="Symbol" panose="05050102010706020507" pitchFamily="18" charset="2"/>
              <a:buChar char=""/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Purcell, J., N. </a:t>
            </a:r>
            <a:r>
              <a:rPr lang="en-GB" sz="18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Rinnie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and S. Hutchinson (2003) Open minded, People Management, Vol. 9, No. 10, 31–33</a:t>
            </a:r>
          </a:p>
          <a:p>
            <a:pPr marL="342900" lvl="0" indent="-342900" algn="just">
              <a:lnSpc>
                <a:spcPct val="150000"/>
              </a:lnSpc>
              <a:spcAft>
                <a:spcPts val="600"/>
              </a:spcAft>
              <a:buFont typeface="Symbol" panose="05050102010706020507" pitchFamily="18" charset="2"/>
              <a:buChar char=""/>
            </a:pPr>
            <a:endParaRPr lang="en-GB" sz="18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spcAft>
                <a:spcPts val="600"/>
              </a:spcAft>
              <a:buFont typeface="Symbol" panose="05050102010706020507" pitchFamily="18" charset="2"/>
              <a:buChar char=""/>
            </a:pPr>
            <a:endParaRPr lang="en-GB" sz="18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spcAft>
                <a:spcPts val="600"/>
              </a:spcAft>
              <a:buFont typeface="Symbol" panose="05050102010706020507" pitchFamily="18" charset="2"/>
              <a:buChar char=""/>
            </a:pPr>
            <a:endParaRPr lang="en-GB" sz="18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1700" dirty="0"/>
          </a:p>
          <a:p>
            <a:endParaRPr lang="en-GB" sz="1700" dirty="0"/>
          </a:p>
          <a:p>
            <a:pPr algn="just"/>
            <a:endParaRPr lang="en-GB" dirty="0"/>
          </a:p>
          <a:p>
            <a:endParaRPr lang="en-US" sz="2800" dirty="0"/>
          </a:p>
          <a:p>
            <a:pPr marL="0" indent="0" eaLnBrk="1" hangingPunct="1">
              <a:buFont typeface="Arial" panose="020B0604020202020204" pitchFamily="34" charset="0"/>
              <a:buNone/>
              <a:defRPr/>
            </a:pPr>
            <a:endParaRPr lang="en-GB" altLang="en-US" sz="2400" dirty="0"/>
          </a:p>
        </p:txBody>
      </p:sp>
    </p:spTree>
    <p:extLst>
      <p:ext uri="{BB962C8B-B14F-4D97-AF65-F5344CB8AC3E}">
        <p14:creationId xmlns:p14="http://schemas.microsoft.com/office/powerpoint/2010/main" val="2569119901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1175</Words>
  <Application>Microsoft Office PowerPoint</Application>
  <PresentationFormat>Widescreen</PresentationFormat>
  <Paragraphs>171</Paragraphs>
  <Slides>30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30</vt:i4>
      </vt:variant>
    </vt:vector>
  </HeadingPairs>
  <TitlesOfParts>
    <vt:vector size="40" baseType="lpstr">
      <vt:lpstr>Myriad Pro</vt:lpstr>
      <vt:lpstr>Tiempos Text</vt:lpstr>
      <vt:lpstr>Aharoni</vt:lpstr>
      <vt:lpstr>Arial</vt:lpstr>
      <vt:lpstr>Candara</vt:lpstr>
      <vt:lpstr>Symbol</vt:lpstr>
      <vt:lpstr>Times New Roman</vt:lpstr>
      <vt:lpstr>Verdana</vt:lpstr>
      <vt:lpstr>Wingdings</vt:lpstr>
      <vt:lpstr>20140311PresentationUWTSDTemplate</vt:lpstr>
      <vt:lpstr>LCMB7013</vt:lpstr>
      <vt:lpstr>Plan for Today</vt:lpstr>
      <vt:lpstr>Classroom etiquette</vt:lpstr>
      <vt:lpstr>AnyQuestions?</vt:lpstr>
      <vt:lpstr>Assessment</vt:lpstr>
      <vt:lpstr>What is performance management?</vt:lpstr>
      <vt:lpstr>What is Performance Management?</vt:lpstr>
      <vt:lpstr>Concept of Performance Management (1)</vt:lpstr>
      <vt:lpstr>Concept of Performance Management (2)</vt:lpstr>
      <vt:lpstr>Purpose of Performance Management </vt:lpstr>
      <vt:lpstr>Issues of Performance Management </vt:lpstr>
      <vt:lpstr>Factors Affecting ‘Performance’</vt:lpstr>
      <vt:lpstr>Factors Affecting Performance</vt:lpstr>
      <vt:lpstr>Culture</vt:lpstr>
      <vt:lpstr>Structure / Functionality</vt:lpstr>
      <vt:lpstr>Job Design</vt:lpstr>
      <vt:lpstr>The Role and Development of Team Working</vt:lpstr>
      <vt:lpstr>The Role of HRM in ‘Performance’ Management’</vt:lpstr>
      <vt:lpstr>The Role of ‘Senior Managers’</vt:lpstr>
      <vt:lpstr>The Role of Managers</vt:lpstr>
      <vt:lpstr>The Role of HRM</vt:lpstr>
      <vt:lpstr>Question</vt:lpstr>
      <vt:lpstr>Models of Performance Management</vt:lpstr>
      <vt:lpstr>Models of Performance Management</vt:lpstr>
      <vt:lpstr>Models of Performance Management</vt:lpstr>
      <vt:lpstr>People and Performance Model</vt:lpstr>
      <vt:lpstr>Possible Uses of Performance Appraisal</vt:lpstr>
      <vt:lpstr>Work in your groups – Search through various sources to identify relevant points in the literature that uphold the following two arguments</vt:lpstr>
      <vt:lpstr>Any Questions?</vt:lpstr>
      <vt:lpstr>Sources: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LCMB7014</dc:title>
  <dc:creator>Hossein Shokri (Doctoral Researcher)</dc:creator>
  <cp:lastModifiedBy>Mohamed Asim</cp:lastModifiedBy>
  <cp:revision>94</cp:revision>
  <dcterms:created xsi:type="dcterms:W3CDTF">2020-09-30T03:06:41Z</dcterms:created>
  <dcterms:modified xsi:type="dcterms:W3CDTF">2023-06-13T07:52:42Z</dcterms:modified>
</cp:coreProperties>
</file>