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256" r:id="rId2"/>
    <p:sldId id="257" r:id="rId3"/>
    <p:sldId id="297" r:id="rId4"/>
    <p:sldId id="303" r:id="rId5"/>
    <p:sldId id="304" r:id="rId6"/>
    <p:sldId id="298" r:id="rId7"/>
    <p:sldId id="302" r:id="rId8"/>
    <p:sldId id="300" r:id="rId9"/>
    <p:sldId id="296" r:id="rId10"/>
    <p:sldId id="301" r:id="rId1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95792-7087-4E33-9258-117AC852C2B6}" v="276" dt="2021-11-14T10:34:57.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0196" autoAdjust="0"/>
  </p:normalViewPr>
  <p:slideViewPr>
    <p:cSldViewPr snapToGrid="0">
      <p:cViewPr varScale="1">
        <p:scale>
          <a:sx n="80" d="100"/>
          <a:sy n="80" d="100"/>
        </p:scale>
        <p:origin x="1053"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0C495792-7087-4E33-9258-117AC852C2B6}"/>
    <pc:docChg chg="custSel addSld delSld modSld sldOrd">
      <pc:chgData name="Jessica Pitman" userId="32810b54-0e4c-4b23-98da-f3c8604117a1" providerId="ADAL" clId="{0C495792-7087-4E33-9258-117AC852C2B6}" dt="2021-11-14T10:34:40.875" v="2389" actId="313"/>
      <pc:docMkLst>
        <pc:docMk/>
      </pc:docMkLst>
      <pc:sldChg chg="modSp mod">
        <pc:chgData name="Jessica Pitman" userId="32810b54-0e4c-4b23-98da-f3c8604117a1" providerId="ADAL" clId="{0C495792-7087-4E33-9258-117AC852C2B6}" dt="2021-11-14T10:33:52.080" v="2388" actId="122"/>
        <pc:sldMkLst>
          <pc:docMk/>
          <pc:sldMk cId="2146963819" sldId="256"/>
        </pc:sldMkLst>
        <pc:spChg chg="mod">
          <ac:chgData name="Jessica Pitman" userId="32810b54-0e4c-4b23-98da-f3c8604117a1" providerId="ADAL" clId="{0C495792-7087-4E33-9258-117AC852C2B6}" dt="2021-11-14T10:33:52.080" v="2388" actId="122"/>
          <ac:spMkLst>
            <pc:docMk/>
            <pc:sldMk cId="2146963819" sldId="256"/>
            <ac:spMk id="2" creationId="{CACD787D-D362-45B3-AF57-930D11A57671}"/>
          </ac:spMkLst>
        </pc:spChg>
      </pc:sldChg>
      <pc:sldChg chg="modSp mod">
        <pc:chgData name="Jessica Pitman" userId="32810b54-0e4c-4b23-98da-f3c8604117a1" providerId="ADAL" clId="{0C495792-7087-4E33-9258-117AC852C2B6}" dt="2021-11-14T10:15:20.002" v="1891" actId="207"/>
        <pc:sldMkLst>
          <pc:docMk/>
          <pc:sldMk cId="1671970981" sldId="257"/>
        </pc:sldMkLst>
        <pc:spChg chg="mod">
          <ac:chgData name="Jessica Pitman" userId="32810b54-0e4c-4b23-98da-f3c8604117a1" providerId="ADAL" clId="{0C495792-7087-4E33-9258-117AC852C2B6}" dt="2021-11-14T10:15:15.054" v="1890" actId="207"/>
          <ac:spMkLst>
            <pc:docMk/>
            <pc:sldMk cId="1671970981" sldId="257"/>
            <ac:spMk id="2" creationId="{3D19BB4D-05C6-4DCD-9243-48CA4539C853}"/>
          </ac:spMkLst>
        </pc:spChg>
        <pc:spChg chg="mod">
          <ac:chgData name="Jessica Pitman" userId="32810b54-0e4c-4b23-98da-f3c8604117a1" providerId="ADAL" clId="{0C495792-7087-4E33-9258-117AC852C2B6}" dt="2021-11-14T10:15:20.002" v="1891" actId="207"/>
          <ac:spMkLst>
            <pc:docMk/>
            <pc:sldMk cId="1671970981" sldId="257"/>
            <ac:spMk id="3" creationId="{9AA90055-029B-453E-AAC2-DEB520294A71}"/>
          </ac:spMkLst>
        </pc:spChg>
        <pc:spChg chg="mod">
          <ac:chgData name="Jessica Pitman" userId="32810b54-0e4c-4b23-98da-f3c8604117a1" providerId="ADAL" clId="{0C495792-7087-4E33-9258-117AC852C2B6}" dt="2021-11-14T10:14:39.168" v="1840" actId="1076"/>
          <ac:spMkLst>
            <pc:docMk/>
            <pc:sldMk cId="1671970981" sldId="257"/>
            <ac:spMk id="4" creationId="{E29105F6-56F0-444B-B4F0-9281CFC96769}"/>
          </ac:spMkLst>
        </pc:spChg>
      </pc:sldChg>
      <pc:sldChg chg="del">
        <pc:chgData name="Jessica Pitman" userId="32810b54-0e4c-4b23-98da-f3c8604117a1" providerId="ADAL" clId="{0C495792-7087-4E33-9258-117AC852C2B6}" dt="2021-11-14T09:56:22.131" v="1063" actId="47"/>
        <pc:sldMkLst>
          <pc:docMk/>
          <pc:sldMk cId="2067583898" sldId="258"/>
        </pc:sldMkLst>
      </pc:sldChg>
      <pc:sldChg chg="addSp delSp modSp mod ord delAnim chgLayout modNotesTx">
        <pc:chgData name="Jessica Pitman" userId="32810b54-0e4c-4b23-98da-f3c8604117a1" providerId="ADAL" clId="{0C495792-7087-4E33-9258-117AC852C2B6}" dt="2021-11-14T09:55:40.159" v="892" actId="207"/>
        <pc:sldMkLst>
          <pc:docMk/>
          <pc:sldMk cId="544906227" sldId="296"/>
        </pc:sldMkLst>
        <pc:spChg chg="del">
          <ac:chgData name="Jessica Pitman" userId="32810b54-0e4c-4b23-98da-f3c8604117a1" providerId="ADAL" clId="{0C495792-7087-4E33-9258-117AC852C2B6}" dt="2021-11-14T09:52:52.144" v="791" actId="700"/>
          <ac:spMkLst>
            <pc:docMk/>
            <pc:sldMk cId="544906227" sldId="296"/>
            <ac:spMk id="2" creationId="{04F16AD5-10A8-4D92-A24E-C7032301300D}"/>
          </ac:spMkLst>
        </pc:spChg>
        <pc:spChg chg="del">
          <ac:chgData name="Jessica Pitman" userId="32810b54-0e4c-4b23-98da-f3c8604117a1" providerId="ADAL" clId="{0C495792-7087-4E33-9258-117AC852C2B6}" dt="2021-11-14T09:52:48.928" v="790" actId="478"/>
          <ac:spMkLst>
            <pc:docMk/>
            <pc:sldMk cId="544906227" sldId="296"/>
            <ac:spMk id="5" creationId="{25740BE6-C64A-4EC0-9F7F-B270C9500D7A}"/>
          </ac:spMkLst>
        </pc:spChg>
        <pc:spChg chg="add mod ord">
          <ac:chgData name="Jessica Pitman" userId="32810b54-0e4c-4b23-98da-f3c8604117a1" providerId="ADAL" clId="{0C495792-7087-4E33-9258-117AC852C2B6}" dt="2021-11-14T09:55:40.159" v="892" actId="207"/>
          <ac:spMkLst>
            <pc:docMk/>
            <pc:sldMk cId="544906227" sldId="296"/>
            <ac:spMk id="6" creationId="{D0672543-CE48-4EAE-9D79-81261EBF5983}"/>
          </ac:spMkLst>
        </pc:spChg>
        <pc:spChg chg="add del mod ord">
          <ac:chgData name="Jessica Pitman" userId="32810b54-0e4c-4b23-98da-f3c8604117a1" providerId="ADAL" clId="{0C495792-7087-4E33-9258-117AC852C2B6}" dt="2021-11-14T09:53:11.898" v="876" actId="478"/>
          <ac:spMkLst>
            <pc:docMk/>
            <pc:sldMk cId="544906227" sldId="296"/>
            <ac:spMk id="7" creationId="{38A30470-52A0-45A8-BA67-F1551F381CB7}"/>
          </ac:spMkLst>
        </pc:spChg>
        <pc:spChg chg="add del mod ord">
          <ac:chgData name="Jessica Pitman" userId="32810b54-0e4c-4b23-98da-f3c8604117a1" providerId="ADAL" clId="{0C495792-7087-4E33-9258-117AC852C2B6}" dt="2021-11-14T09:53:13.399" v="877" actId="478"/>
          <ac:spMkLst>
            <pc:docMk/>
            <pc:sldMk cId="544906227" sldId="296"/>
            <ac:spMk id="8" creationId="{3EFE1C61-E13A-4E97-AC82-3AC4C1078D6F}"/>
          </ac:spMkLst>
        </pc:spChg>
        <pc:picChg chg="add mod">
          <ac:chgData name="Jessica Pitman" userId="32810b54-0e4c-4b23-98da-f3c8604117a1" providerId="ADAL" clId="{0C495792-7087-4E33-9258-117AC852C2B6}" dt="2021-11-14T09:55:26.671" v="890" actId="1076"/>
          <ac:picMkLst>
            <pc:docMk/>
            <pc:sldMk cId="544906227" sldId="296"/>
            <ac:picMk id="1026" creationId="{A38AB6A1-5948-49AC-89BC-692735308856}"/>
          </ac:picMkLst>
        </pc:picChg>
      </pc:sldChg>
      <pc:sldChg chg="addSp delSp modSp mod modClrScheme chgLayout modNotesTx">
        <pc:chgData name="Jessica Pitman" userId="32810b54-0e4c-4b23-98da-f3c8604117a1" providerId="ADAL" clId="{0C495792-7087-4E33-9258-117AC852C2B6}" dt="2021-11-14T09:56:17.089" v="1062" actId="20577"/>
        <pc:sldMkLst>
          <pc:docMk/>
          <pc:sldMk cId="2425567275" sldId="297"/>
        </pc:sldMkLst>
        <pc:spChg chg="add del mod">
          <ac:chgData name="Jessica Pitman" userId="32810b54-0e4c-4b23-98da-f3c8604117a1" providerId="ADAL" clId="{0C495792-7087-4E33-9258-117AC852C2B6}" dt="2021-11-14T09:32:16.201" v="212" actId="478"/>
          <ac:spMkLst>
            <pc:docMk/>
            <pc:sldMk cId="2425567275" sldId="297"/>
            <ac:spMk id="2" creationId="{1AB6337A-9C28-40E6-9547-EC3C2FC89371}"/>
          </ac:spMkLst>
        </pc:spChg>
        <pc:spChg chg="add mod">
          <ac:chgData name="Jessica Pitman" userId="32810b54-0e4c-4b23-98da-f3c8604117a1" providerId="ADAL" clId="{0C495792-7087-4E33-9258-117AC852C2B6}" dt="2021-11-14T09:32:49.468" v="254" actId="5793"/>
          <ac:spMkLst>
            <pc:docMk/>
            <pc:sldMk cId="2425567275" sldId="297"/>
            <ac:spMk id="3" creationId="{8479DF72-BA40-4754-88C3-0D201354D6F5}"/>
          </ac:spMkLst>
        </pc:spChg>
        <pc:spChg chg="add del mod">
          <ac:chgData name="Jessica Pitman" userId="32810b54-0e4c-4b23-98da-f3c8604117a1" providerId="ADAL" clId="{0C495792-7087-4E33-9258-117AC852C2B6}" dt="2021-11-14T09:32:17.526" v="213" actId="478"/>
          <ac:spMkLst>
            <pc:docMk/>
            <pc:sldMk cId="2425567275" sldId="297"/>
            <ac:spMk id="4" creationId="{CB159111-F861-4A32-B4EE-C770C628AB8B}"/>
          </ac:spMkLst>
        </pc:spChg>
      </pc:sldChg>
      <pc:sldChg chg="addSp delSp modSp new mod modNotesTx">
        <pc:chgData name="Jessica Pitman" userId="32810b54-0e4c-4b23-98da-f3c8604117a1" providerId="ADAL" clId="{0C495792-7087-4E33-9258-117AC852C2B6}" dt="2021-11-14T10:34:40.875" v="2389" actId="313"/>
        <pc:sldMkLst>
          <pc:docMk/>
          <pc:sldMk cId="4044244829" sldId="298"/>
        </pc:sldMkLst>
        <pc:spChg chg="del mod">
          <ac:chgData name="Jessica Pitman" userId="32810b54-0e4c-4b23-98da-f3c8604117a1" providerId="ADAL" clId="{0C495792-7087-4E33-9258-117AC852C2B6}" dt="2021-11-14T09:35:03.024" v="270" actId="478"/>
          <ac:spMkLst>
            <pc:docMk/>
            <pc:sldMk cId="4044244829" sldId="298"/>
            <ac:spMk id="2" creationId="{CEE4F764-31A6-4A7B-B0CB-50FD4AE898E4}"/>
          </ac:spMkLst>
        </pc:spChg>
        <pc:spChg chg="del">
          <ac:chgData name="Jessica Pitman" userId="32810b54-0e4c-4b23-98da-f3c8604117a1" providerId="ADAL" clId="{0C495792-7087-4E33-9258-117AC852C2B6}" dt="2021-11-14T09:34:58.273" v="263" actId="22"/>
          <ac:spMkLst>
            <pc:docMk/>
            <pc:sldMk cId="4044244829" sldId="298"/>
            <ac:spMk id="3" creationId="{7E600F12-A5FA-42A1-A620-EC9B3E590751}"/>
          </ac:spMkLst>
        </pc:spChg>
        <pc:spChg chg="del">
          <ac:chgData name="Jessica Pitman" userId="32810b54-0e4c-4b23-98da-f3c8604117a1" providerId="ADAL" clId="{0C495792-7087-4E33-9258-117AC852C2B6}" dt="2021-11-14T09:35:06.116" v="272" actId="478"/>
          <ac:spMkLst>
            <pc:docMk/>
            <pc:sldMk cId="4044244829" sldId="298"/>
            <ac:spMk id="4" creationId="{791B16B3-D3CC-4FB9-99F3-4E024F9511A3}"/>
          </ac:spMkLst>
        </pc:spChg>
        <pc:spChg chg="add del mod">
          <ac:chgData name="Jessica Pitman" userId="32810b54-0e4c-4b23-98da-f3c8604117a1" providerId="ADAL" clId="{0C495792-7087-4E33-9258-117AC852C2B6}" dt="2021-11-14T09:35:04.704" v="271" actId="478"/>
          <ac:spMkLst>
            <pc:docMk/>
            <pc:sldMk cId="4044244829" sldId="298"/>
            <ac:spMk id="8" creationId="{472B9B74-68FE-4D02-9B19-CC55FF8802B4}"/>
          </ac:spMkLst>
        </pc:spChg>
        <pc:spChg chg="add mod">
          <ac:chgData name="Jessica Pitman" userId="32810b54-0e4c-4b23-98da-f3c8604117a1" providerId="ADAL" clId="{0C495792-7087-4E33-9258-117AC852C2B6}" dt="2021-11-14T09:39:30.737" v="551" actId="1076"/>
          <ac:spMkLst>
            <pc:docMk/>
            <pc:sldMk cId="4044244829" sldId="298"/>
            <ac:spMk id="9" creationId="{1E544939-626B-471C-A136-CF17C6BAC0D9}"/>
          </ac:spMkLst>
        </pc:spChg>
        <pc:picChg chg="add mod ord">
          <ac:chgData name="Jessica Pitman" userId="32810b54-0e4c-4b23-98da-f3c8604117a1" providerId="ADAL" clId="{0C495792-7087-4E33-9258-117AC852C2B6}" dt="2021-11-14T09:39:28.880" v="550" actId="14100"/>
          <ac:picMkLst>
            <pc:docMk/>
            <pc:sldMk cId="4044244829" sldId="298"/>
            <ac:picMk id="6" creationId="{FA5C25B9-987A-462B-A09A-BD9122F64F68}"/>
          </ac:picMkLst>
        </pc:picChg>
      </pc:sldChg>
      <pc:sldChg chg="new del">
        <pc:chgData name="Jessica Pitman" userId="32810b54-0e4c-4b23-98da-f3c8604117a1" providerId="ADAL" clId="{0C495792-7087-4E33-9258-117AC852C2B6}" dt="2021-11-14T10:14:04.409" v="1833" actId="47"/>
        <pc:sldMkLst>
          <pc:docMk/>
          <pc:sldMk cId="3552791657" sldId="299"/>
        </pc:sldMkLst>
      </pc:sldChg>
      <pc:sldChg chg="delSp modSp new mod">
        <pc:chgData name="Jessica Pitman" userId="32810b54-0e4c-4b23-98da-f3c8604117a1" providerId="ADAL" clId="{0C495792-7087-4E33-9258-117AC852C2B6}" dt="2021-11-14T10:02:37.263" v="1534" actId="1076"/>
        <pc:sldMkLst>
          <pc:docMk/>
          <pc:sldMk cId="3584978701" sldId="300"/>
        </pc:sldMkLst>
        <pc:spChg chg="mod">
          <ac:chgData name="Jessica Pitman" userId="32810b54-0e4c-4b23-98da-f3c8604117a1" providerId="ADAL" clId="{0C495792-7087-4E33-9258-117AC852C2B6}" dt="2021-11-14T10:02:37.263" v="1534" actId="1076"/>
          <ac:spMkLst>
            <pc:docMk/>
            <pc:sldMk cId="3584978701" sldId="300"/>
            <ac:spMk id="2" creationId="{549F33C4-A117-4D0B-AE9B-94F3366C9840}"/>
          </ac:spMkLst>
        </pc:spChg>
        <pc:spChg chg="mod">
          <ac:chgData name="Jessica Pitman" userId="32810b54-0e4c-4b23-98da-f3c8604117a1" providerId="ADAL" clId="{0C495792-7087-4E33-9258-117AC852C2B6}" dt="2021-11-14T10:02:34.254" v="1533" actId="27636"/>
          <ac:spMkLst>
            <pc:docMk/>
            <pc:sldMk cId="3584978701" sldId="300"/>
            <ac:spMk id="3" creationId="{A5C23BAE-4EE6-4DF1-8004-3D1D3E068C0B}"/>
          </ac:spMkLst>
        </pc:spChg>
        <pc:spChg chg="del">
          <ac:chgData name="Jessica Pitman" userId="32810b54-0e4c-4b23-98da-f3c8604117a1" providerId="ADAL" clId="{0C495792-7087-4E33-9258-117AC852C2B6}" dt="2021-11-14T10:00:21.849" v="1103" actId="478"/>
          <ac:spMkLst>
            <pc:docMk/>
            <pc:sldMk cId="3584978701" sldId="300"/>
            <ac:spMk id="4" creationId="{8F8A0FA6-935E-4C8C-9B21-4655D2F375AE}"/>
          </ac:spMkLst>
        </pc:spChg>
      </pc:sldChg>
      <pc:sldChg chg="delSp modSp new mod">
        <pc:chgData name="Jessica Pitman" userId="32810b54-0e4c-4b23-98da-f3c8604117a1" providerId="ADAL" clId="{0C495792-7087-4E33-9258-117AC852C2B6}" dt="2021-11-14T10:25:03.285" v="2305" actId="20577"/>
        <pc:sldMkLst>
          <pc:docMk/>
          <pc:sldMk cId="1589896348" sldId="301"/>
        </pc:sldMkLst>
        <pc:spChg chg="del">
          <ac:chgData name="Jessica Pitman" userId="32810b54-0e4c-4b23-98da-f3c8604117a1" providerId="ADAL" clId="{0C495792-7087-4E33-9258-117AC852C2B6}" dt="2021-11-14T10:04:31.592" v="1604" actId="478"/>
          <ac:spMkLst>
            <pc:docMk/>
            <pc:sldMk cId="1589896348" sldId="301"/>
            <ac:spMk id="2" creationId="{DD318227-9BF7-4D58-A89F-2D3F0F34C0BB}"/>
          </ac:spMkLst>
        </pc:spChg>
        <pc:spChg chg="mod">
          <ac:chgData name="Jessica Pitman" userId="32810b54-0e4c-4b23-98da-f3c8604117a1" providerId="ADAL" clId="{0C495792-7087-4E33-9258-117AC852C2B6}" dt="2021-11-14T10:25:03.285" v="2305" actId="20577"/>
          <ac:spMkLst>
            <pc:docMk/>
            <pc:sldMk cId="1589896348" sldId="301"/>
            <ac:spMk id="3" creationId="{0BA3FD0F-2AFA-4B97-9BFF-1DE6E9279E4B}"/>
          </ac:spMkLst>
        </pc:spChg>
        <pc:spChg chg="del">
          <ac:chgData name="Jessica Pitman" userId="32810b54-0e4c-4b23-98da-f3c8604117a1" providerId="ADAL" clId="{0C495792-7087-4E33-9258-117AC852C2B6}" dt="2021-11-14T10:03:27.081" v="1560" actId="478"/>
          <ac:spMkLst>
            <pc:docMk/>
            <pc:sldMk cId="1589896348" sldId="301"/>
            <ac:spMk id="4" creationId="{A69D49EB-3406-461C-8BE9-4435095FDFE1}"/>
          </ac:spMkLst>
        </pc:spChg>
      </pc:sldChg>
      <pc:sldChg chg="delSp modSp new mod ord">
        <pc:chgData name="Jessica Pitman" userId="32810b54-0e4c-4b23-98da-f3c8604117a1" providerId="ADAL" clId="{0C495792-7087-4E33-9258-117AC852C2B6}" dt="2021-11-14T10:28:27.025" v="2306" actId="1076"/>
        <pc:sldMkLst>
          <pc:docMk/>
          <pc:sldMk cId="1471395969" sldId="302"/>
        </pc:sldMkLst>
        <pc:spChg chg="mod">
          <ac:chgData name="Jessica Pitman" userId="32810b54-0e4c-4b23-98da-f3c8604117a1" providerId="ADAL" clId="{0C495792-7087-4E33-9258-117AC852C2B6}" dt="2021-11-14T10:13:36.255" v="1825" actId="1076"/>
          <ac:spMkLst>
            <pc:docMk/>
            <pc:sldMk cId="1471395969" sldId="302"/>
            <ac:spMk id="2" creationId="{EB39AF07-19A8-49B1-A845-1F9E699CBA75}"/>
          </ac:spMkLst>
        </pc:spChg>
        <pc:spChg chg="mod">
          <ac:chgData name="Jessica Pitman" userId="32810b54-0e4c-4b23-98da-f3c8604117a1" providerId="ADAL" clId="{0C495792-7087-4E33-9258-117AC852C2B6}" dt="2021-11-14T10:28:27.025" v="2306" actId="1076"/>
          <ac:spMkLst>
            <pc:docMk/>
            <pc:sldMk cId="1471395969" sldId="302"/>
            <ac:spMk id="3" creationId="{7C5AB5C8-9BD1-4939-B73C-CC8C34628BA4}"/>
          </ac:spMkLst>
        </pc:spChg>
        <pc:spChg chg="del mod">
          <ac:chgData name="Jessica Pitman" userId="32810b54-0e4c-4b23-98da-f3c8604117a1" providerId="ADAL" clId="{0C495792-7087-4E33-9258-117AC852C2B6}" dt="2021-11-14T10:12:46.164" v="1810" actId="478"/>
          <ac:spMkLst>
            <pc:docMk/>
            <pc:sldMk cId="1471395969" sldId="302"/>
            <ac:spMk id="4" creationId="{74355000-4321-4ABC-A520-1C48EE76A013}"/>
          </ac:spMkLst>
        </pc:spChg>
      </pc:sldChg>
      <pc:sldChg chg="addSp delSp modSp new mod modNotesTx">
        <pc:chgData name="Jessica Pitman" userId="32810b54-0e4c-4b23-98da-f3c8604117a1" providerId="ADAL" clId="{0C495792-7087-4E33-9258-117AC852C2B6}" dt="2021-11-14T10:20:09.271" v="1945" actId="14100"/>
        <pc:sldMkLst>
          <pc:docMk/>
          <pc:sldMk cId="742748399" sldId="303"/>
        </pc:sldMkLst>
        <pc:spChg chg="mod">
          <ac:chgData name="Jessica Pitman" userId="32810b54-0e4c-4b23-98da-f3c8604117a1" providerId="ADAL" clId="{0C495792-7087-4E33-9258-117AC852C2B6}" dt="2021-11-14T10:19:23.400" v="1923" actId="1076"/>
          <ac:spMkLst>
            <pc:docMk/>
            <pc:sldMk cId="742748399" sldId="303"/>
            <ac:spMk id="2" creationId="{268AB512-5881-40B3-9AF9-51B02A975E17}"/>
          </ac:spMkLst>
        </pc:spChg>
        <pc:spChg chg="mod">
          <ac:chgData name="Jessica Pitman" userId="32810b54-0e4c-4b23-98da-f3c8604117a1" providerId="ADAL" clId="{0C495792-7087-4E33-9258-117AC852C2B6}" dt="2021-11-14T10:19:58.536" v="1927" actId="1076"/>
          <ac:spMkLst>
            <pc:docMk/>
            <pc:sldMk cId="742748399" sldId="303"/>
            <ac:spMk id="3" creationId="{6E3D3802-7CD8-427A-9850-3DE461FFB1A9}"/>
          </ac:spMkLst>
        </pc:spChg>
        <pc:spChg chg="del">
          <ac:chgData name="Jessica Pitman" userId="32810b54-0e4c-4b23-98da-f3c8604117a1" providerId="ADAL" clId="{0C495792-7087-4E33-9258-117AC852C2B6}" dt="2021-11-14T10:18:11.472" v="1906" actId="22"/>
          <ac:spMkLst>
            <pc:docMk/>
            <pc:sldMk cId="742748399" sldId="303"/>
            <ac:spMk id="4" creationId="{6047CE4E-EB1C-4FC4-846E-9C810ADABA6B}"/>
          </ac:spMkLst>
        </pc:spChg>
        <pc:spChg chg="add mod">
          <ac:chgData name="Jessica Pitman" userId="32810b54-0e4c-4b23-98da-f3c8604117a1" providerId="ADAL" clId="{0C495792-7087-4E33-9258-117AC852C2B6}" dt="2021-11-14T10:18:42.826" v="1908" actId="478"/>
          <ac:spMkLst>
            <pc:docMk/>
            <pc:sldMk cId="742748399" sldId="303"/>
            <ac:spMk id="8" creationId="{94A01CEB-A967-4FA7-AE1E-196468B77503}"/>
          </ac:spMkLst>
        </pc:spChg>
        <pc:picChg chg="add del mod ord">
          <ac:chgData name="Jessica Pitman" userId="32810b54-0e4c-4b23-98da-f3c8604117a1" providerId="ADAL" clId="{0C495792-7087-4E33-9258-117AC852C2B6}" dt="2021-11-14T10:18:42.826" v="1908" actId="478"/>
          <ac:picMkLst>
            <pc:docMk/>
            <pc:sldMk cId="742748399" sldId="303"/>
            <ac:picMk id="6" creationId="{25E5F0E6-2DED-4E9F-90BB-A80634670C42}"/>
          </ac:picMkLst>
        </pc:picChg>
        <pc:picChg chg="add mod">
          <ac:chgData name="Jessica Pitman" userId="32810b54-0e4c-4b23-98da-f3c8604117a1" providerId="ADAL" clId="{0C495792-7087-4E33-9258-117AC852C2B6}" dt="2021-11-14T10:20:09.271" v="1945" actId="14100"/>
          <ac:picMkLst>
            <pc:docMk/>
            <pc:sldMk cId="742748399" sldId="303"/>
            <ac:picMk id="10" creationId="{B6BC9777-A684-4B57-8F5A-386F30626F7A}"/>
          </ac:picMkLst>
        </pc:picChg>
        <pc:picChg chg="add mod">
          <ac:chgData name="Jessica Pitman" userId="32810b54-0e4c-4b23-98da-f3c8604117a1" providerId="ADAL" clId="{0C495792-7087-4E33-9258-117AC852C2B6}" dt="2021-11-14T10:19:52.911" v="1926" actId="1076"/>
          <ac:picMkLst>
            <pc:docMk/>
            <pc:sldMk cId="742748399" sldId="303"/>
            <ac:picMk id="12" creationId="{849D6F4F-B5D0-4B53-93DB-0AE3F116B713}"/>
          </ac:picMkLst>
        </pc:picChg>
      </pc:sldChg>
      <pc:sldChg chg="addSp delSp modSp new mod modNotesTx">
        <pc:chgData name="Jessica Pitman" userId="32810b54-0e4c-4b23-98da-f3c8604117a1" providerId="ADAL" clId="{0C495792-7087-4E33-9258-117AC852C2B6}" dt="2021-11-14T10:21:36.342" v="1974" actId="20577"/>
        <pc:sldMkLst>
          <pc:docMk/>
          <pc:sldMk cId="1290076695" sldId="304"/>
        </pc:sldMkLst>
        <pc:spChg chg="del">
          <ac:chgData name="Jessica Pitman" userId="32810b54-0e4c-4b23-98da-f3c8604117a1" providerId="ADAL" clId="{0C495792-7087-4E33-9258-117AC852C2B6}" dt="2021-11-14T10:20:59.326" v="1949" actId="478"/>
          <ac:spMkLst>
            <pc:docMk/>
            <pc:sldMk cId="1290076695" sldId="304"/>
            <ac:spMk id="2" creationId="{1955F86F-104D-4E8B-9439-F9784B4DE42E}"/>
          </ac:spMkLst>
        </pc:spChg>
        <pc:spChg chg="del">
          <ac:chgData name="Jessica Pitman" userId="32810b54-0e4c-4b23-98da-f3c8604117a1" providerId="ADAL" clId="{0C495792-7087-4E33-9258-117AC852C2B6}" dt="2021-11-14T10:20:47.332" v="1947" actId="22"/>
          <ac:spMkLst>
            <pc:docMk/>
            <pc:sldMk cId="1290076695" sldId="304"/>
            <ac:spMk id="3" creationId="{DEC951AE-F032-4BBD-B0E4-F1ABD233EEFD}"/>
          </ac:spMkLst>
        </pc:spChg>
        <pc:spChg chg="mod">
          <ac:chgData name="Jessica Pitman" userId="32810b54-0e4c-4b23-98da-f3c8604117a1" providerId="ADAL" clId="{0C495792-7087-4E33-9258-117AC852C2B6}" dt="2021-11-14T10:21:16.777" v="1952" actId="1076"/>
          <ac:spMkLst>
            <pc:docMk/>
            <pc:sldMk cId="1290076695" sldId="304"/>
            <ac:spMk id="4" creationId="{64CCA53C-DC47-49DD-B935-A8AE806369D4}"/>
          </ac:spMkLst>
        </pc:spChg>
        <pc:picChg chg="add mod ord">
          <ac:chgData name="Jessica Pitman" userId="32810b54-0e4c-4b23-98da-f3c8604117a1" providerId="ADAL" clId="{0C495792-7087-4E33-9258-117AC852C2B6}" dt="2021-11-14T10:21:28.224" v="1957" actId="14100"/>
          <ac:picMkLst>
            <pc:docMk/>
            <pc:sldMk cId="1290076695" sldId="304"/>
            <ac:picMk id="6" creationId="{D6C015F4-4A0E-4389-B335-97DFD2BDBE47}"/>
          </ac:picMkLst>
        </pc:picChg>
        <pc:picChg chg="add mod">
          <ac:chgData name="Jessica Pitman" userId="32810b54-0e4c-4b23-98da-f3c8604117a1" providerId="ADAL" clId="{0C495792-7087-4E33-9258-117AC852C2B6}" dt="2021-11-14T10:20:55.395" v="1948"/>
          <ac:picMkLst>
            <pc:docMk/>
            <pc:sldMk cId="1290076695" sldId="304"/>
            <ac:picMk id="7" creationId="{1E869AAF-C960-4B18-A1E8-C4C847C6F0A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C8201D63-F960-4BFF-B246-67D9BD78A3F0}" type="datetimeFigureOut">
              <a:rPr lang="en-GB" smtClean="0"/>
              <a:t>18/11/2021</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A673FEAC-B6F2-49A5-8124-DD264EC44112}" type="slidenum">
              <a:rPr lang="en-GB" smtClean="0"/>
              <a:t>‹#›</a:t>
            </a:fld>
            <a:endParaRPr lang="en-GB" dirty="0"/>
          </a:p>
        </p:txBody>
      </p:sp>
    </p:spTree>
    <p:extLst>
      <p:ext uri="{BB962C8B-B14F-4D97-AF65-F5344CB8AC3E}">
        <p14:creationId xmlns:p14="http://schemas.microsoft.com/office/powerpoint/2010/main" val="3160029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main areas for EY is working with child protection concerns. It is the law that we work collaboratively but this should happen in all circumstances.</a:t>
            </a:r>
          </a:p>
        </p:txBody>
      </p:sp>
      <p:sp>
        <p:nvSpPr>
          <p:cNvPr id="4" name="Slide Number Placeholder 3"/>
          <p:cNvSpPr>
            <a:spLocks noGrp="1"/>
          </p:cNvSpPr>
          <p:nvPr>
            <p:ph type="sldNum" sz="quarter" idx="5"/>
          </p:nvPr>
        </p:nvSpPr>
        <p:spPr/>
        <p:txBody>
          <a:bodyPr/>
          <a:lstStyle/>
          <a:p>
            <a:fld id="{A673FEAC-B6F2-49A5-8124-DD264EC44112}" type="slidenum">
              <a:rPr lang="en-GB" smtClean="0"/>
              <a:t>3</a:t>
            </a:fld>
            <a:endParaRPr lang="en-GB" dirty="0"/>
          </a:p>
        </p:txBody>
      </p:sp>
    </p:spTree>
    <p:extLst>
      <p:ext uri="{BB962C8B-B14F-4D97-AF65-F5344CB8AC3E}">
        <p14:creationId xmlns:p14="http://schemas.microsoft.com/office/powerpoint/2010/main" val="1397754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and report</a:t>
            </a:r>
          </a:p>
        </p:txBody>
      </p:sp>
      <p:sp>
        <p:nvSpPr>
          <p:cNvPr id="4" name="Slide Number Placeholder 3"/>
          <p:cNvSpPr>
            <a:spLocks noGrp="1"/>
          </p:cNvSpPr>
          <p:nvPr>
            <p:ph type="sldNum" sz="quarter" idx="5"/>
          </p:nvPr>
        </p:nvSpPr>
        <p:spPr/>
        <p:txBody>
          <a:bodyPr/>
          <a:lstStyle/>
          <a:p>
            <a:fld id="{A673FEAC-B6F2-49A5-8124-DD264EC44112}" type="slidenum">
              <a:rPr lang="en-GB" smtClean="0"/>
              <a:t>4</a:t>
            </a:fld>
            <a:endParaRPr lang="en-GB" dirty="0"/>
          </a:p>
        </p:txBody>
      </p:sp>
    </p:spTree>
    <p:extLst>
      <p:ext uri="{BB962C8B-B14F-4D97-AF65-F5344CB8AC3E}">
        <p14:creationId xmlns:p14="http://schemas.microsoft.com/office/powerpoint/2010/main" val="2423477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Fideo a adroddiad</a:t>
            </a:r>
          </a:p>
        </p:txBody>
      </p:sp>
      <p:sp>
        <p:nvSpPr>
          <p:cNvPr id="4" name="Slide Number Placeholder 3"/>
          <p:cNvSpPr>
            <a:spLocks noGrp="1"/>
          </p:cNvSpPr>
          <p:nvPr>
            <p:ph type="sldNum" sz="quarter" idx="5"/>
          </p:nvPr>
        </p:nvSpPr>
        <p:spPr/>
        <p:txBody>
          <a:bodyPr/>
          <a:lstStyle/>
          <a:p>
            <a:fld id="{A673FEAC-B6F2-49A5-8124-DD264EC44112}" type="slidenum">
              <a:rPr lang="en-GB" smtClean="0"/>
              <a:t>5</a:t>
            </a:fld>
            <a:endParaRPr lang="en-GB" dirty="0"/>
          </a:p>
        </p:txBody>
      </p:sp>
    </p:spTree>
    <p:extLst>
      <p:ext uri="{BB962C8B-B14F-4D97-AF65-F5344CB8AC3E}">
        <p14:creationId xmlns:p14="http://schemas.microsoft.com/office/powerpoint/2010/main" val="2918674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highlighted in what is needed in multi agency / trans disciplinary approaches with children and families with ALN however does seem to reflect what is needed for everyone. </a:t>
            </a:r>
          </a:p>
          <a:p>
            <a:endParaRPr lang="en-GB" dirty="0"/>
          </a:p>
          <a:p>
            <a:r>
              <a:rPr lang="en-GB" dirty="0"/>
              <a:t>Mae hyn yn gymharol â phlant ag ADY ond mae'n adlewyrchu'r hyn sydd ei angen yn gyffredinol</a:t>
            </a:r>
          </a:p>
          <a:p>
            <a:endParaRPr lang="en-GB" dirty="0"/>
          </a:p>
          <a:p>
            <a:r>
              <a:rPr lang="en-GB" dirty="0"/>
              <a:t>Ymrwymiad - sy'n cael ei danategu gan werthoedd a chredoau bod pob plentyn i'w barchu ac i alluogi plant ag SEND i gael llais ac i fynegi eu ffyrdd unigol o fod. Gellir cyflawni hyn trwy edrych trwy lens ‘yn seiliedig ar hawliau plant’ gan symud ymlaen o ddull a arweinir gan anghenion. Bydd hyn yn helpu ymarferwyr sy'n ymwneud â'r plant a'r teuluoedd i gynnwys y plentyn cyfan, a thrwy hynny gael golwg gyfannol ar y plentyn ac nid dim ond gweld yr angen neu'r anabledd ychwanegol.</a:t>
            </a:r>
          </a:p>
          <a:p>
            <a:endParaRPr lang="en-GB" dirty="0"/>
          </a:p>
          <a:p>
            <a:r>
              <a:rPr lang="en-GB" dirty="0"/>
              <a:t>.Cyfathrebu - mae'r broses gyfathrebu ar bob lefel yn rhan hanfodol o gyd-adeiladu ymddiriedaeth sy'n cefnogi ansawdd y berthynas rhwng ymarferydd a phlentyn neu riant ac ymarferydd fel llif parhaus o sgyrsiau i lunio ac egluro pa agweddau ar asesu, diagnosis a mae angen math o ymyrraeth ac i adolygu'r broses fel agwedd barhaus ar rannu gwybodaeth. Gall hyn fod yn arfer effeithiol gydag arsylwadau, er enghraifft adroddiadau clywedol a gweledol o gynnydd datblygiadol y plentyn a'r camau nesaf. Gwireddir ymarfer effeithiol fel hyn trwy rannu gwybodaeth mewn cyd-destun cyfrinachol, dilyn ffiniau ar gyfer diogelu plant a rhoi polisi proffesiynol ar waith. Felly fel hyn dylai cyfathrebu fod yn broses ddemocrataidd sy'n galluogi cyfranogiad a chydweithrediad rhwng pobl gan gynnwys plant.</a:t>
            </a:r>
          </a:p>
          <a:p>
            <a:endParaRPr lang="en-GB" dirty="0"/>
          </a:p>
          <a:p>
            <a:endParaRPr lang="en-GB" dirty="0"/>
          </a:p>
          <a:p>
            <a:r>
              <a:rPr lang="en-GB" dirty="0"/>
              <a:t>Cydlyniant - mae'r cyfathrebu o fewn yr asiantaethau proffesiynol yn un llinyn o lawer y mae angen ei gysylltu â llinynnau eraill felly mae cydlyniad y ffordd y mae'r ymyrraeth ar gyfer y plentyn yn cael ei symud ymlaen a'i chyflawni yn amlwg i bob ymarferydd o fewn asiantaethau. Mae hyn hefyd yn arfer effeithiol ar draws ffiniau asiantaethau fel y gall pob asiantaeth ymddwyn fel gwasanaeth cydlynol sy'n cyfrannu at fudd y teulu a'r plentyn. Mae hyn yn adlewyrchu'r thema allweddol uchod yn yr ystyr bod cyfathrebu o ansawdd uchel yn creu'r amodau ar gyfer cydlyniad cyffredinol o fewn, rhwng ac ymhlith ymarferwyr a, gyda rhieni, a chynhwysiant i'r plentyn. Mae creu'r amodau ar gyfer cydlyniant yn golygu cynnwys yr holl staff, dangos parch, creu cymuned sy'n gwerthfawrogi gwrando, ac yn hyrwyddo ymgynghori rhwng ac o fewn timau staff. Efallai y bydd ymarferwyr plentyndod cynnar yn cael eu hunain yn rhan o sawl tîm sy'n gweithio gyda phlant a'u teuluoedd yn eu canolfan, a hefyd mewn cydweithrediad â lleoliadau ac asiantaethau eraill.</a:t>
            </a:r>
          </a:p>
          <a:p>
            <a:endParaRPr lang="en-GB" dirty="0"/>
          </a:p>
          <a:p>
            <a:r>
              <a:rPr lang="en-GB" dirty="0"/>
              <a:t>Parhad - mae parhad gofal yn llinyn arall o ansawdd ar gyfer profiad plant yn ystod plentyndod cynnar ac yn dylanwadu ar eu potensial y tu hwnt i’rBC oherwydd gall ymarferwyr a rhieni gael cyd-ddealltwriaeth o sut a pha ymyriadau a gefnogir dros amser wrth i amgylchiadau'r plentyn a'r teulu newid. . Gall hyn fod oherwydd newid datblygiadol sydd â goblygiadau i ymarfer neu adnoddau y gallai fod angen i'r plentyn eu cyfathrebu neu gael eu galluogi i fynegi eu safbwyntiau a'u gwybodaeth. Er enghraifft, gall fod gan blentyn anabledd corfforol sy'n cyfyngu ar ei symudiadau neu ei leferydd, er bod ganddo sgiliau gwybyddol sy'n briodol i'w hoedran a gwybodaeth a dealltwriaeth. Mae'r ffordd y gellir cynllunio ar gyfer anghenion plant yn cynnwys chynllunio y plentyn yn y broses i adlewyrchu barn a phryderon y plentyn a allai fod yn wahanol i bryderon oedolion. Gall hyn fod yn her i bob grŵp proffesiynol fel y gallant ddatblygu mewnwelediadau mwy cywir i'r rolau a'r Anghenion Arbennig yn y Blynyddoedd Cynnar:</a:t>
            </a:r>
          </a:p>
          <a:p>
            <a:endParaRPr lang="en-GB" dirty="0"/>
          </a:p>
          <a:p>
            <a:r>
              <a:rPr lang="en-GB" dirty="0"/>
              <a:t>. Cydweithio - mae'r broses gydweithredu yn rhan o systemau amlasiantaethol a ffyrdd o weithio. Pan fydd ymarferwyr ac ymchwilwyr yn cydweithredu mae'n golygu bod dull partneriaeth nid yn unig yn cael ei fabwysiadu ond y gall atgyfnerthu cyfranogiad presennol rhieni, plant ac ymarferwyr arbenigol ar gyfer canlyniadau effeithiol i'r plentyn a'r teulu. Mae yna enghreifftiau o gydweithio yn y model gwasanaethau integredig o sut mae rhai prosiectau'n gweithio mewn ffordd integredig, gan ddod â'r gwahanol ddisgyblaethau ynghyd i weithio ar y cyd i ddiwallu anghenion cyfannol y plentyn a'r teulu.</a:t>
            </a:r>
          </a:p>
          <a:p>
            <a:endParaRPr lang="en-GB" dirty="0"/>
          </a:p>
          <a:p>
            <a:r>
              <a:rPr lang="en-GB" dirty="0"/>
              <a:t>------------------------------------------------------------------------------------------------------------------------------------------------------------------------------------------</a:t>
            </a:r>
          </a:p>
          <a:p>
            <a:endParaRPr lang="en-GB" dirty="0"/>
          </a:p>
          <a:p>
            <a:r>
              <a:rPr lang="en-GB" dirty="0"/>
              <a:t>This is relative to children with ALN but does reflect what is needed generically</a:t>
            </a:r>
          </a:p>
          <a:p>
            <a:endParaRPr lang="en-GB" dirty="0"/>
          </a:p>
          <a:p>
            <a:r>
              <a:rPr lang="en-GB" dirty="0"/>
              <a:t>Commitment – which is underpinned by values and beliefs that all children are to be respected and to enable children with SEND to have a voice and to express their individual ways of being. This can be achieved by looking through a ‘child-rights-based’ lens moving forwards from a needs-led approach. This will help practitioners involved with the children and families to include the whole child, hence having a holistic view of the child and not just seeing the additional need or disability..</a:t>
            </a:r>
          </a:p>
          <a:p>
            <a:r>
              <a:rPr lang="en-GB" dirty="0"/>
              <a:t>Amlygir hyn yn yr hyn sydd ei angen mewn dulliau amlasiantaethol / trawsddisgyblaethol gyda phlant a theuluoedd ag ADY, ond ymddengys ei fod yn adlewyrchu'r hyn sydd ei angen ar bawb</a:t>
            </a:r>
          </a:p>
          <a:p>
            <a:endParaRPr lang="en-GB" dirty="0"/>
          </a:p>
          <a:p>
            <a:endParaRPr lang="en-GB" dirty="0"/>
          </a:p>
          <a:p>
            <a:r>
              <a:rPr lang="en-GB" dirty="0"/>
              <a:t>Communication – the communication process is at every level an essential part of the co-construction of trust that supports the quality of relations between practitioner and child or parent and practitioner as a continuous flow of conversations to construct and clarify what aspects of assessment, diagnosis and type of intervention are required and to review the process as an ongoing aspect of sharing information. This can be effective practice with observations, for example audio and visual accounts of the child’s developmental progress and next steps. Effective practice is realised in this way through sharing information in a confidential context, following boundaries for safeguarding children and putting professional policy into practice. So in this way communication should be a democratic process that enables participation and collaboration between people including children. </a:t>
            </a:r>
          </a:p>
          <a:p>
            <a:endParaRPr lang="en-GB" dirty="0"/>
          </a:p>
          <a:p>
            <a:endParaRPr lang="en-GB" dirty="0"/>
          </a:p>
          <a:p>
            <a:r>
              <a:rPr lang="en-GB" dirty="0"/>
              <a:t>Coherence – the communication within the professional agencies is one strand of many that needs to be linked to other strands so the coherence of how the intervention for the child is taken forwards and carried out is clear for all practitioners within agencies. This is also effective practice across agency boundaries so that each agency can behave as a coherent service contributing to the benefit of the family and child. This reflects the key theme above in that high-quality communication creates the conditions for overall coherence within, between and amongst practitioners and, with parents, and inclusion for the child. Creating the conditions for coherence means including all staff, showing respect, creating a community that values listening, and promotes consultation between and within staff teams. Early childhood practitioners may find themselves part of several teams working with children and their families within their centre, and also in collaboration with other settings and agencies. </a:t>
            </a:r>
          </a:p>
          <a:p>
            <a:endParaRPr lang="en-GB" dirty="0"/>
          </a:p>
          <a:p>
            <a:r>
              <a:rPr lang="en-GB" dirty="0"/>
              <a:t>Continuity – the continuity of care is another strand of quality for children’s experience in early childhood and influences their potential beyond the EY as practitioners and parents can have a shared understanding of how and what interventions will be supported over time as the child and family circumstances change. This may be due to developmental change that has implications for practice or resources the child may need to communicate or be enabled to express their perspectives and knowledge. For example, a child may have a physical disability that restricts their movements or speech, although they have age appropriate cognitive skills and knowledge and understanding. How children’s needs can be planned for includes involving the child in the process to reflect the child’s views and concerns that may be different to the concerns of adults. This can be a challenge for all professional groups so that they can develop more accurate insights into the roles and Special Needs in the Early Years :</a:t>
            </a:r>
          </a:p>
          <a:p>
            <a:endParaRPr lang="en-GB" dirty="0"/>
          </a:p>
          <a:p>
            <a:r>
              <a:rPr lang="en-GB" dirty="0"/>
              <a:t>. Collaboration – the collaboration process is part of multi-agency systems and ways of working. When practitioners and researchers collaborate it means that a partnership approach is not only adopted but can reinforce the existing participation of parents, children and specialist practitioners for effective outcomes for the child and family. There are examples of collaboration in the integrated services model of how some projects work in an integrated way, bringing together the different disciplines to work collaboratively to meet the holistic needs of the child and family.</a:t>
            </a:r>
          </a:p>
        </p:txBody>
      </p:sp>
      <p:sp>
        <p:nvSpPr>
          <p:cNvPr id="4" name="Slide Number Placeholder 3"/>
          <p:cNvSpPr>
            <a:spLocks noGrp="1"/>
          </p:cNvSpPr>
          <p:nvPr>
            <p:ph type="sldNum" sz="quarter" idx="5"/>
          </p:nvPr>
        </p:nvSpPr>
        <p:spPr/>
        <p:txBody>
          <a:bodyPr/>
          <a:lstStyle/>
          <a:p>
            <a:fld id="{A673FEAC-B6F2-49A5-8124-DD264EC44112}" type="slidenum">
              <a:rPr lang="en-GB" smtClean="0"/>
              <a:t>6</a:t>
            </a:fld>
            <a:endParaRPr lang="en-GB" dirty="0"/>
          </a:p>
        </p:txBody>
      </p:sp>
    </p:spTree>
    <p:extLst>
      <p:ext uri="{BB962C8B-B14F-4D97-AF65-F5344CB8AC3E}">
        <p14:creationId xmlns:p14="http://schemas.microsoft.com/office/powerpoint/2010/main" val="37001825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Between work colleagues (O’Sullivan, 2015)</a:t>
            </a:r>
          </a:p>
          <a:p>
            <a:endParaRPr lang="en-GB" dirty="0"/>
          </a:p>
          <a:p>
            <a:r>
              <a:rPr lang="en-GB" dirty="0"/>
              <a:t>People having their own agenda – decision that are important to them may not be important to others</a:t>
            </a:r>
          </a:p>
          <a:p>
            <a:r>
              <a:rPr lang="en-GB" dirty="0"/>
              <a:t>Inadequate or insufficient information</a:t>
            </a:r>
          </a:p>
          <a:p>
            <a:r>
              <a:rPr lang="en-GB" dirty="0"/>
              <a:t>Bad attitude towards other professionals possibly linked to power</a:t>
            </a:r>
          </a:p>
          <a:p>
            <a:r>
              <a:rPr lang="en-GB" dirty="0"/>
              <a:t>Not doing the job</a:t>
            </a:r>
          </a:p>
          <a:p>
            <a:r>
              <a:rPr lang="en-GB" dirty="0"/>
              <a:t>Dealing with conflict between professionals and between parents/children and professionals</a:t>
            </a:r>
          </a:p>
          <a:p>
            <a:r>
              <a:rPr lang="en-GB" dirty="0"/>
              <a:t>Gossip and the grapevine</a:t>
            </a:r>
          </a:p>
          <a:p>
            <a:endParaRPr lang="en-GB" dirty="0"/>
          </a:p>
          <a:p>
            <a:endParaRPr lang="en-GB" dirty="0"/>
          </a:p>
          <a:p>
            <a:r>
              <a:rPr lang="en-GB" dirty="0"/>
              <a:t>Biases (conscious or unconscious) towards children and parents</a:t>
            </a:r>
          </a:p>
          <a:p>
            <a:r>
              <a:rPr lang="en-GB" dirty="0"/>
              <a:t>Time (WCVA, 2018)</a:t>
            </a:r>
          </a:p>
          <a:p>
            <a:r>
              <a:rPr lang="en-GB" dirty="0"/>
              <a:t>“Us versus them”  (Schein and Schein in Ferdman)</a:t>
            </a:r>
          </a:p>
          <a:p>
            <a:endParaRPr lang="en-GB" dirty="0"/>
          </a:p>
          <a:p>
            <a:r>
              <a:rPr lang="en-GB" dirty="0"/>
              <a:t>EY professionals holding on to power when there is no need – can someone in a junior position do the job better? </a:t>
            </a:r>
          </a:p>
          <a:p>
            <a:endParaRPr lang="en-GB" dirty="0"/>
          </a:p>
          <a:p>
            <a:r>
              <a:rPr lang="en-GB" dirty="0"/>
              <a:t>No better professional than the parent themselves!</a:t>
            </a:r>
          </a:p>
          <a:p>
            <a:endParaRPr lang="en-GB" dirty="0"/>
          </a:p>
          <a:p>
            <a:endParaRPr lang="en-GB" dirty="0"/>
          </a:p>
          <a:p>
            <a:r>
              <a:rPr lang="en-GB" dirty="0"/>
              <a:t>Aubrey (2011) </a:t>
            </a:r>
          </a:p>
          <a:p>
            <a:r>
              <a:rPr lang="en-GB" dirty="0"/>
              <a:t>poor communication between professionals and the range of professional languages and discourses that they use (Pietroni, 1992); </a:t>
            </a:r>
          </a:p>
          <a:p>
            <a:r>
              <a:rPr lang="en-GB" dirty="0"/>
              <a:t>• the sheer complexity of the social problems that practitioners may encounter (real and perceived); </a:t>
            </a:r>
          </a:p>
          <a:p>
            <a:r>
              <a:rPr lang="en-GB" dirty="0"/>
              <a:t>• the changing nature of family structure and hence the loss of support networks of the extended family;</a:t>
            </a:r>
          </a:p>
          <a:p>
            <a:r>
              <a:rPr lang="en-GB" dirty="0"/>
              <a:t> • the increased population migration and mobility within and between countries that also serves to weaken kinship ties; </a:t>
            </a:r>
          </a:p>
          <a:p>
            <a:r>
              <a:rPr lang="en-GB" dirty="0"/>
              <a:t>• the nature and variety of existing professional ‘partnerships’ that include different sectors of early childhood services (statutory, voluntary and private);</a:t>
            </a:r>
          </a:p>
          <a:p>
            <a:r>
              <a:rPr lang="en-GB" dirty="0"/>
              <a:t> • the number and types of professional or agency groups involved, primarily from education, social care and welfare, and health-related fields, but including financial support and income maintenance</a:t>
            </a:r>
          </a:p>
          <a:p>
            <a:r>
              <a:rPr lang="en-GB" dirty="0"/>
              <a:t>• professionals working from a range of practice settings and not necessarily, or even probably, colocated;</a:t>
            </a:r>
          </a:p>
          <a:p>
            <a:r>
              <a:rPr lang="en-GB" dirty="0"/>
              <a:t> • the value differences within and between professions that arise from professional traditions and customs acquired before, during and after training; • a professional knowledge base or discipline that may have origins in the natural sciences, for healthrelated fields or social sciences for education and social work;</a:t>
            </a:r>
          </a:p>
          <a:p>
            <a:r>
              <a:rPr lang="en-GB" dirty="0"/>
              <a:t> • differences in relative status, income and career progression that may create professional rivalry; </a:t>
            </a:r>
          </a:p>
          <a:p>
            <a:r>
              <a:rPr lang="en-GB" dirty="0"/>
              <a:t>• the different but related policies and priorities for practice and staff professional development and improvement across the field; </a:t>
            </a:r>
          </a:p>
          <a:p>
            <a:r>
              <a:rPr lang="en-GB" dirty="0"/>
              <a:t>• the nature of the professional ‘teamwork’ involved, its structure and function, the mix of professionals and their formal relationships (Øvretveit et al., 1997); </a:t>
            </a:r>
          </a:p>
        </p:txBody>
      </p:sp>
      <p:sp>
        <p:nvSpPr>
          <p:cNvPr id="4" name="Slide Number Placeholder 3"/>
          <p:cNvSpPr>
            <a:spLocks noGrp="1"/>
          </p:cNvSpPr>
          <p:nvPr>
            <p:ph type="sldNum" sz="quarter" idx="5"/>
          </p:nvPr>
        </p:nvSpPr>
        <p:spPr/>
        <p:txBody>
          <a:bodyPr/>
          <a:lstStyle/>
          <a:p>
            <a:fld id="{A673FEAC-B6F2-49A5-8124-DD264EC44112}" type="slidenum">
              <a:rPr lang="en-GB" smtClean="0"/>
              <a:t>9</a:t>
            </a:fld>
            <a:endParaRPr lang="en-GB" dirty="0"/>
          </a:p>
        </p:txBody>
      </p:sp>
    </p:spTree>
    <p:extLst>
      <p:ext uri="{BB962C8B-B14F-4D97-AF65-F5344CB8AC3E}">
        <p14:creationId xmlns:p14="http://schemas.microsoft.com/office/powerpoint/2010/main" val="12285733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11/18/2021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www.childcomwales.org.uk/wp-content/uploads/2020/06/DimDrwsAnghywir_FINAL_CY23062020.pdf"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CD787D-D362-45B3-AF57-930D11A57671}"/>
              </a:ext>
            </a:extLst>
          </p:cNvPr>
          <p:cNvSpPr txBox="1"/>
          <p:nvPr/>
        </p:nvSpPr>
        <p:spPr>
          <a:xfrm>
            <a:off x="1003139" y="4565047"/>
            <a:ext cx="6499856" cy="646331"/>
          </a:xfrm>
          <a:prstGeom prst="rect">
            <a:avLst/>
          </a:prstGeom>
          <a:noFill/>
        </p:spPr>
        <p:txBody>
          <a:bodyPr wrap="none" rtlCol="0">
            <a:spAutoFit/>
          </a:bodyPr>
          <a:lstStyle/>
          <a:p>
            <a:pPr algn="ctr"/>
            <a:r>
              <a:rPr lang="en-GB" dirty="0">
                <a:solidFill>
                  <a:schemeClr val="bg1"/>
                </a:solidFill>
              </a:rPr>
              <a:t>Gweithio gyda gweithwyr proffesiynol ac arweinyddiaeth gynhwysol</a:t>
            </a:r>
          </a:p>
          <a:p>
            <a:pPr algn="ctr"/>
            <a:r>
              <a:rPr lang="en-GB" dirty="0">
                <a:solidFill>
                  <a:schemeClr val="bg1"/>
                </a:solidFill>
              </a:rPr>
              <a:t>Inclusive leadership and working with other professionals</a:t>
            </a:r>
          </a:p>
        </p:txBody>
      </p:sp>
    </p:spTree>
    <p:extLst>
      <p:ext uri="{BB962C8B-B14F-4D97-AF65-F5344CB8AC3E}">
        <p14:creationId xmlns:p14="http://schemas.microsoft.com/office/powerpoint/2010/main" val="2146963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9BB4D-05C6-4DCD-9243-48CA4539C853}"/>
              </a:ext>
            </a:extLst>
          </p:cNvPr>
          <p:cNvSpPr>
            <a:spLocks noGrp="1"/>
          </p:cNvSpPr>
          <p:nvPr>
            <p:ph type="title"/>
          </p:nvPr>
        </p:nvSpPr>
        <p:spPr/>
        <p:txBody>
          <a:bodyPr/>
          <a:lstStyle/>
          <a:p>
            <a:r>
              <a:rPr lang="en-GB" dirty="0"/>
              <a:t>Chwilio geiriau / </a:t>
            </a:r>
            <a:r>
              <a:rPr lang="en-GB" dirty="0">
                <a:solidFill>
                  <a:schemeClr val="accent1">
                    <a:lumMod val="75000"/>
                  </a:schemeClr>
                </a:solidFill>
              </a:rPr>
              <a:t>Words search </a:t>
            </a:r>
          </a:p>
        </p:txBody>
      </p:sp>
      <p:sp>
        <p:nvSpPr>
          <p:cNvPr id="3" name="Content Placeholder 2">
            <a:extLst>
              <a:ext uri="{FF2B5EF4-FFF2-40B4-BE49-F238E27FC236}">
                <a16:creationId xmlns:a16="http://schemas.microsoft.com/office/drawing/2014/main" id="{9AA90055-029B-453E-AAC2-DEB520294A71}"/>
              </a:ext>
            </a:extLst>
          </p:cNvPr>
          <p:cNvSpPr>
            <a:spLocks noGrp="1"/>
          </p:cNvSpPr>
          <p:nvPr>
            <p:ph sz="half" idx="1"/>
          </p:nvPr>
        </p:nvSpPr>
        <p:spPr>
          <a:xfrm>
            <a:off x="4572000" y="1690689"/>
            <a:ext cx="3886200" cy="4351338"/>
          </a:xfrm>
        </p:spPr>
        <p:txBody>
          <a:bodyPr/>
          <a:lstStyle/>
          <a:p>
            <a:r>
              <a:rPr lang="en-GB" dirty="0">
                <a:solidFill>
                  <a:schemeClr val="accent1">
                    <a:lumMod val="75000"/>
                  </a:schemeClr>
                </a:solidFill>
              </a:rPr>
              <a:t>Intergroup collaboration (in Ferdman, 2021)</a:t>
            </a:r>
          </a:p>
          <a:p>
            <a:r>
              <a:rPr lang="en-GB" dirty="0">
                <a:solidFill>
                  <a:schemeClr val="accent1">
                    <a:lumMod val="75000"/>
                  </a:schemeClr>
                </a:solidFill>
              </a:rPr>
              <a:t>Collaborative leadership</a:t>
            </a:r>
          </a:p>
          <a:p>
            <a:r>
              <a:rPr lang="en-GB" dirty="0">
                <a:solidFill>
                  <a:schemeClr val="accent1">
                    <a:lumMod val="75000"/>
                  </a:schemeClr>
                </a:solidFill>
              </a:rPr>
              <a:t>Partnership working</a:t>
            </a:r>
          </a:p>
          <a:p>
            <a:pPr marL="0" indent="0">
              <a:buNone/>
            </a:pPr>
            <a:endParaRPr lang="en-GB" dirty="0"/>
          </a:p>
        </p:txBody>
      </p:sp>
      <p:sp>
        <p:nvSpPr>
          <p:cNvPr id="4" name="Content Placeholder 3">
            <a:extLst>
              <a:ext uri="{FF2B5EF4-FFF2-40B4-BE49-F238E27FC236}">
                <a16:creationId xmlns:a16="http://schemas.microsoft.com/office/drawing/2014/main" id="{E29105F6-56F0-444B-B4F0-9281CFC96769}"/>
              </a:ext>
            </a:extLst>
          </p:cNvPr>
          <p:cNvSpPr>
            <a:spLocks noGrp="1"/>
          </p:cNvSpPr>
          <p:nvPr>
            <p:ph sz="half" idx="2"/>
          </p:nvPr>
        </p:nvSpPr>
        <p:spPr>
          <a:xfrm>
            <a:off x="400050" y="1531710"/>
            <a:ext cx="3886200" cy="4351338"/>
          </a:xfrm>
        </p:spPr>
        <p:txBody>
          <a:bodyPr/>
          <a:lstStyle/>
          <a:p>
            <a:r>
              <a:rPr lang="en-GB" dirty="0"/>
              <a:t>Cydweithrediad rhwng grwpiau (yn Ferdman, 2021)</a:t>
            </a:r>
          </a:p>
          <a:p>
            <a:r>
              <a:rPr lang="en-GB" dirty="0"/>
              <a:t>Arweinyddiaeth gydweithredol</a:t>
            </a:r>
          </a:p>
          <a:p>
            <a:r>
              <a:rPr lang="en-GB" dirty="0"/>
              <a:t>Gweithio mewn partneriaeth</a:t>
            </a:r>
          </a:p>
        </p:txBody>
      </p:sp>
    </p:spTree>
    <p:extLst>
      <p:ext uri="{BB962C8B-B14F-4D97-AF65-F5344CB8AC3E}">
        <p14:creationId xmlns:p14="http://schemas.microsoft.com/office/powerpoint/2010/main" val="1671970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79DF72-BA40-4754-88C3-0D201354D6F5}"/>
              </a:ext>
            </a:extLst>
          </p:cNvPr>
          <p:cNvSpPr>
            <a:spLocks noGrp="1"/>
          </p:cNvSpPr>
          <p:nvPr>
            <p:ph sz="half" idx="1"/>
          </p:nvPr>
        </p:nvSpPr>
        <p:spPr>
          <a:xfrm>
            <a:off x="461282" y="1253331"/>
            <a:ext cx="8221436" cy="4351338"/>
          </a:xfrm>
        </p:spPr>
        <p:txBody>
          <a:bodyPr/>
          <a:lstStyle/>
          <a:p>
            <a:r>
              <a:rPr lang="en-GB" dirty="0"/>
              <a:t>A range of different services which have some overlapping or shared interests and objectives, brought together to work collaboratively towards some common purposes. </a:t>
            </a:r>
          </a:p>
          <a:p>
            <a:endParaRPr lang="en-GB" dirty="0"/>
          </a:p>
          <a:p>
            <a:endParaRPr lang="en-GB" dirty="0"/>
          </a:p>
          <a:p>
            <a:endParaRPr lang="en-GB" dirty="0"/>
          </a:p>
          <a:p>
            <a:pPr marL="0" indent="0">
              <a:buNone/>
            </a:pPr>
            <a:r>
              <a:rPr lang="en-GB" dirty="0"/>
              <a:t>(Wigfall and Moss, 2001, p. 71, cited in Martin, 2017 p.152) </a:t>
            </a:r>
          </a:p>
        </p:txBody>
      </p:sp>
    </p:spTree>
    <p:extLst>
      <p:ext uri="{BB962C8B-B14F-4D97-AF65-F5344CB8AC3E}">
        <p14:creationId xmlns:p14="http://schemas.microsoft.com/office/powerpoint/2010/main" val="2425567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AB512-5881-40B3-9AF9-51B02A975E17}"/>
              </a:ext>
            </a:extLst>
          </p:cNvPr>
          <p:cNvSpPr>
            <a:spLocks noGrp="1"/>
          </p:cNvSpPr>
          <p:nvPr>
            <p:ph type="title"/>
          </p:nvPr>
        </p:nvSpPr>
        <p:spPr>
          <a:xfrm>
            <a:off x="0" y="18255"/>
            <a:ext cx="7886700" cy="1325563"/>
          </a:xfrm>
        </p:spPr>
        <p:txBody>
          <a:bodyPr/>
          <a:lstStyle/>
          <a:p>
            <a:r>
              <a:rPr lang="en-GB" dirty="0"/>
              <a:t>Video</a:t>
            </a:r>
          </a:p>
        </p:txBody>
      </p:sp>
      <p:sp>
        <p:nvSpPr>
          <p:cNvPr id="3" name="Content Placeholder 2">
            <a:extLst>
              <a:ext uri="{FF2B5EF4-FFF2-40B4-BE49-F238E27FC236}">
                <a16:creationId xmlns:a16="http://schemas.microsoft.com/office/drawing/2014/main" id="{6E3D3802-7CD8-427A-9850-3DE461FFB1A9}"/>
              </a:ext>
            </a:extLst>
          </p:cNvPr>
          <p:cNvSpPr>
            <a:spLocks noGrp="1"/>
          </p:cNvSpPr>
          <p:nvPr>
            <p:ph sz="half" idx="1"/>
          </p:nvPr>
        </p:nvSpPr>
        <p:spPr>
          <a:xfrm>
            <a:off x="3465687" y="681036"/>
            <a:ext cx="5478235" cy="4351338"/>
          </a:xfrm>
        </p:spPr>
        <p:txBody>
          <a:bodyPr>
            <a:normAutofit/>
          </a:bodyPr>
          <a:lstStyle/>
          <a:p>
            <a:r>
              <a:rPr lang="en-GB" sz="1600" dirty="0"/>
              <a:t>https://www.childcomwales.org.uk/publications/no-wrong-door-bringing-services-together-to-meet-childrens-needs/</a:t>
            </a:r>
          </a:p>
        </p:txBody>
      </p:sp>
      <p:sp>
        <p:nvSpPr>
          <p:cNvPr id="8" name="Content Placeholder 7">
            <a:extLst>
              <a:ext uri="{FF2B5EF4-FFF2-40B4-BE49-F238E27FC236}">
                <a16:creationId xmlns:a16="http://schemas.microsoft.com/office/drawing/2014/main" id="{94A01CEB-A967-4FA7-AE1E-196468B77503}"/>
              </a:ext>
            </a:extLst>
          </p:cNvPr>
          <p:cNvSpPr>
            <a:spLocks noGrp="1"/>
          </p:cNvSpPr>
          <p:nvPr>
            <p:ph sz="half" idx="2"/>
          </p:nvPr>
        </p:nvSpPr>
        <p:spPr/>
        <p:txBody>
          <a:bodyPr/>
          <a:lstStyle/>
          <a:p>
            <a:endParaRPr lang="en-GB" dirty="0"/>
          </a:p>
        </p:txBody>
      </p:sp>
      <p:pic>
        <p:nvPicPr>
          <p:cNvPr id="10" name="Picture 9">
            <a:extLst>
              <a:ext uri="{FF2B5EF4-FFF2-40B4-BE49-F238E27FC236}">
                <a16:creationId xmlns:a16="http://schemas.microsoft.com/office/drawing/2014/main" id="{B6BC9777-A684-4B57-8F5A-386F30626F7A}"/>
              </a:ext>
            </a:extLst>
          </p:cNvPr>
          <p:cNvPicPr>
            <a:picLocks noChangeAspect="1"/>
          </p:cNvPicPr>
          <p:nvPr/>
        </p:nvPicPr>
        <p:blipFill>
          <a:blip r:embed="rId3"/>
          <a:stretch>
            <a:fillRect/>
          </a:stretch>
        </p:blipFill>
        <p:spPr>
          <a:xfrm>
            <a:off x="0" y="1752828"/>
            <a:ext cx="9144000" cy="5097672"/>
          </a:xfrm>
          <a:prstGeom prst="rect">
            <a:avLst/>
          </a:prstGeom>
        </p:spPr>
      </p:pic>
      <p:pic>
        <p:nvPicPr>
          <p:cNvPr id="12" name="Picture 11">
            <a:extLst>
              <a:ext uri="{FF2B5EF4-FFF2-40B4-BE49-F238E27FC236}">
                <a16:creationId xmlns:a16="http://schemas.microsoft.com/office/drawing/2014/main" id="{849D6F4F-B5D0-4B53-93DB-0AE3F116B713}"/>
              </a:ext>
            </a:extLst>
          </p:cNvPr>
          <p:cNvPicPr>
            <a:picLocks noChangeAspect="1"/>
          </p:cNvPicPr>
          <p:nvPr/>
        </p:nvPicPr>
        <p:blipFill>
          <a:blip r:embed="rId4"/>
          <a:stretch>
            <a:fillRect/>
          </a:stretch>
        </p:blipFill>
        <p:spPr>
          <a:xfrm>
            <a:off x="0" y="18255"/>
            <a:ext cx="2939197" cy="1923369"/>
          </a:xfrm>
          <a:prstGeom prst="rect">
            <a:avLst/>
          </a:prstGeom>
        </p:spPr>
      </p:pic>
    </p:spTree>
    <p:extLst>
      <p:ext uri="{BB962C8B-B14F-4D97-AF65-F5344CB8AC3E}">
        <p14:creationId xmlns:p14="http://schemas.microsoft.com/office/powerpoint/2010/main" val="742748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6C015F4-4A0E-4389-B335-97DFD2BDBE47}"/>
              </a:ext>
            </a:extLst>
          </p:cNvPr>
          <p:cNvPicPr>
            <a:picLocks noGrp="1" noChangeAspect="1"/>
          </p:cNvPicPr>
          <p:nvPr>
            <p:ph sz="half" idx="1"/>
          </p:nvPr>
        </p:nvPicPr>
        <p:blipFill>
          <a:blip r:embed="rId3"/>
          <a:stretch>
            <a:fillRect/>
          </a:stretch>
        </p:blipFill>
        <p:spPr>
          <a:xfrm>
            <a:off x="0" y="1796143"/>
            <a:ext cx="9143999" cy="5061858"/>
          </a:xfrm>
        </p:spPr>
      </p:pic>
      <p:sp>
        <p:nvSpPr>
          <p:cNvPr id="4" name="Content Placeholder 3">
            <a:extLst>
              <a:ext uri="{FF2B5EF4-FFF2-40B4-BE49-F238E27FC236}">
                <a16:creationId xmlns:a16="http://schemas.microsoft.com/office/drawing/2014/main" id="{64CCA53C-DC47-49DD-B935-A8AE806369D4}"/>
              </a:ext>
            </a:extLst>
          </p:cNvPr>
          <p:cNvSpPr>
            <a:spLocks noGrp="1"/>
          </p:cNvSpPr>
          <p:nvPr>
            <p:ph sz="half" idx="2"/>
          </p:nvPr>
        </p:nvSpPr>
        <p:spPr>
          <a:xfrm>
            <a:off x="4629152" y="470353"/>
            <a:ext cx="3886200" cy="4351338"/>
          </a:xfrm>
        </p:spPr>
        <p:txBody>
          <a:bodyPr>
            <a:normAutofit/>
          </a:bodyPr>
          <a:lstStyle/>
          <a:p>
            <a:r>
              <a:rPr lang="en-GB" sz="1200" dirty="0"/>
              <a:t>https://www.complantcymru.org.uk/cyhoeddiadau/dim-drws-anghywir-dod-a-gwasanaethau-ynghyd-i-ddiwallu-anghenion-plant/</a:t>
            </a:r>
          </a:p>
        </p:txBody>
      </p:sp>
      <p:pic>
        <p:nvPicPr>
          <p:cNvPr id="7" name="Picture 6">
            <a:extLst>
              <a:ext uri="{FF2B5EF4-FFF2-40B4-BE49-F238E27FC236}">
                <a16:creationId xmlns:a16="http://schemas.microsoft.com/office/drawing/2014/main" id="{1E869AAF-C960-4B18-A1E8-C4C847C6F0A9}"/>
              </a:ext>
            </a:extLst>
          </p:cNvPr>
          <p:cNvPicPr>
            <a:picLocks noChangeAspect="1"/>
          </p:cNvPicPr>
          <p:nvPr/>
        </p:nvPicPr>
        <p:blipFill>
          <a:blip r:embed="rId4"/>
          <a:stretch>
            <a:fillRect/>
          </a:stretch>
        </p:blipFill>
        <p:spPr>
          <a:xfrm>
            <a:off x="0" y="18255"/>
            <a:ext cx="2939197" cy="1923369"/>
          </a:xfrm>
          <a:prstGeom prst="rect">
            <a:avLst/>
          </a:prstGeom>
        </p:spPr>
      </p:pic>
    </p:spTree>
    <p:extLst>
      <p:ext uri="{BB962C8B-B14F-4D97-AF65-F5344CB8AC3E}">
        <p14:creationId xmlns:p14="http://schemas.microsoft.com/office/powerpoint/2010/main" val="1290076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A5C25B9-987A-462B-A09A-BD9122F64F68}"/>
              </a:ext>
            </a:extLst>
          </p:cNvPr>
          <p:cNvPicPr>
            <a:picLocks noGrp="1" noChangeAspect="1"/>
          </p:cNvPicPr>
          <p:nvPr>
            <p:ph sz="half" idx="1"/>
          </p:nvPr>
        </p:nvPicPr>
        <p:blipFill>
          <a:blip r:embed="rId3"/>
          <a:stretch>
            <a:fillRect/>
          </a:stretch>
        </p:blipFill>
        <p:spPr>
          <a:xfrm>
            <a:off x="628650" y="408214"/>
            <a:ext cx="7547234" cy="4425043"/>
          </a:xfrm>
        </p:spPr>
      </p:pic>
      <p:sp>
        <p:nvSpPr>
          <p:cNvPr id="9" name="TextBox 8">
            <a:extLst>
              <a:ext uri="{FF2B5EF4-FFF2-40B4-BE49-F238E27FC236}">
                <a16:creationId xmlns:a16="http://schemas.microsoft.com/office/drawing/2014/main" id="{1E544939-626B-471C-A136-CF17C6BAC0D9}"/>
              </a:ext>
            </a:extLst>
          </p:cNvPr>
          <p:cNvSpPr txBox="1"/>
          <p:nvPr/>
        </p:nvSpPr>
        <p:spPr>
          <a:xfrm>
            <a:off x="6825343" y="5247109"/>
            <a:ext cx="2180405" cy="369332"/>
          </a:xfrm>
          <a:prstGeom prst="rect">
            <a:avLst/>
          </a:prstGeom>
          <a:noFill/>
        </p:spPr>
        <p:txBody>
          <a:bodyPr wrap="none" rtlCol="0">
            <a:spAutoFit/>
          </a:bodyPr>
          <a:lstStyle/>
          <a:p>
            <a:r>
              <a:rPr lang="en-GB" dirty="0"/>
              <a:t>(Martin, 2017 p. 159)</a:t>
            </a:r>
          </a:p>
        </p:txBody>
      </p:sp>
    </p:spTree>
    <p:extLst>
      <p:ext uri="{BB962C8B-B14F-4D97-AF65-F5344CB8AC3E}">
        <p14:creationId xmlns:p14="http://schemas.microsoft.com/office/powerpoint/2010/main" val="4044244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9AF07-19A8-49B1-A845-1F9E699CBA75}"/>
              </a:ext>
            </a:extLst>
          </p:cNvPr>
          <p:cNvSpPr>
            <a:spLocks noGrp="1"/>
          </p:cNvSpPr>
          <p:nvPr>
            <p:ph type="title"/>
          </p:nvPr>
        </p:nvSpPr>
        <p:spPr>
          <a:xfrm>
            <a:off x="0" y="0"/>
            <a:ext cx="7886700" cy="1325563"/>
          </a:xfrm>
        </p:spPr>
        <p:txBody>
          <a:bodyPr/>
          <a:lstStyle/>
          <a:p>
            <a:r>
              <a:rPr lang="en-GB" dirty="0"/>
              <a:t>Budd-daliadau (Chemanais, 2009)</a:t>
            </a:r>
          </a:p>
        </p:txBody>
      </p:sp>
      <p:sp>
        <p:nvSpPr>
          <p:cNvPr id="3" name="Content Placeholder 2">
            <a:extLst>
              <a:ext uri="{FF2B5EF4-FFF2-40B4-BE49-F238E27FC236}">
                <a16:creationId xmlns:a16="http://schemas.microsoft.com/office/drawing/2014/main" id="{7C5AB5C8-9BD1-4939-B73C-CC8C34628BA4}"/>
              </a:ext>
            </a:extLst>
          </p:cNvPr>
          <p:cNvSpPr>
            <a:spLocks noGrp="1"/>
          </p:cNvSpPr>
          <p:nvPr>
            <p:ph sz="half" idx="1"/>
          </p:nvPr>
        </p:nvSpPr>
        <p:spPr>
          <a:xfrm>
            <a:off x="547789" y="1393657"/>
            <a:ext cx="8515350" cy="4351338"/>
          </a:xfrm>
        </p:spPr>
        <p:txBody>
          <a:bodyPr>
            <a:noAutofit/>
          </a:bodyPr>
          <a:lstStyle/>
          <a:p>
            <a:r>
              <a:rPr lang="en-GB" sz="2400" dirty="0">
                <a:latin typeface="Arial" panose="020B0604020202020204" pitchFamily="34" charset="0"/>
                <a:cs typeface="Arial" panose="020B0604020202020204" pitchFamily="34" charset="0"/>
              </a:rPr>
              <a:t>Yn arwain at well canlyniadau i blant </a:t>
            </a:r>
          </a:p>
          <a:p>
            <a:pPr marL="0" indent="0">
              <a:buNone/>
            </a:pPr>
            <a:r>
              <a:rPr lang="en-GB" sz="2400" dirty="0">
                <a:latin typeface="Arial" panose="020B0604020202020204" pitchFamily="34" charset="0"/>
                <a:cs typeface="Arial" panose="020B0604020202020204" pitchFamily="34" charset="0"/>
              </a:rPr>
              <a:t>• Mae o fudd i ddealltwriaeth o rolau pobl eraill </a:t>
            </a:r>
          </a:p>
          <a:p>
            <a:pPr marL="0" indent="0">
              <a:buNone/>
            </a:pPr>
            <a:r>
              <a:rPr lang="en-GB" sz="2400" dirty="0">
                <a:latin typeface="Arial" panose="020B0604020202020204" pitchFamily="34" charset="0"/>
                <a:cs typeface="Arial" panose="020B0604020202020204" pitchFamily="34" charset="0"/>
              </a:rPr>
              <a:t>• Mae'n helpu i adeiladu consensws a chwalu ffiniau proffesiynol </a:t>
            </a:r>
          </a:p>
          <a:p>
            <a:pPr marL="0" indent="0">
              <a:buNone/>
            </a:pPr>
            <a:r>
              <a:rPr lang="en-GB" sz="2400" dirty="0">
                <a:latin typeface="Arial" panose="020B0604020202020204" pitchFamily="34" charset="0"/>
                <a:cs typeface="Arial" panose="020B0604020202020204" pitchFamily="34" charset="0"/>
              </a:rPr>
              <a:t>• Mae'n helpu i adeiladu dull mwy cydlynol cymunedol •</a:t>
            </a:r>
          </a:p>
          <a:p>
            <a:pPr marL="0" indent="0">
              <a:buNone/>
            </a:pPr>
            <a:r>
              <a:rPr lang="en-GB" sz="2400" dirty="0">
                <a:latin typeface="Arial" panose="020B0604020202020204" pitchFamily="34" charset="0"/>
                <a:cs typeface="Arial" panose="020B0604020202020204" pitchFamily="34" charset="0"/>
              </a:rPr>
              <a:t> Yn hyrwyddo cefnogaeth i'r ddwy ochr </a:t>
            </a:r>
          </a:p>
          <a:p>
            <a:pPr marL="0" indent="0">
              <a:buNone/>
            </a:pPr>
            <a:r>
              <a:rPr lang="en-GB" sz="2400" dirty="0">
                <a:latin typeface="Arial" panose="020B0604020202020204" pitchFamily="34" charset="0"/>
                <a:cs typeface="Arial" panose="020B0604020202020204" pitchFamily="34" charset="0"/>
              </a:rPr>
              <a:t>• Gwasanaethau i blant sy’n </a:t>
            </a:r>
            <a:r>
              <a:rPr lang="en-GB" sz="2400" dirty="0" err="1">
                <a:latin typeface="Arial" panose="020B0604020202020204" pitchFamily="34" charset="0"/>
                <a:cs typeface="Arial" panose="020B0604020202020204" pitchFamily="34" charset="0"/>
              </a:rPr>
              <a:t>gweddu’n</a:t>
            </a:r>
            <a:r>
              <a:rPr lang="en-GB" sz="2400" dirty="0">
                <a:latin typeface="Arial" panose="020B0604020202020204" pitchFamily="34" charset="0"/>
                <a:cs typeface="Arial" panose="020B0604020202020204" pitchFamily="34" charset="0"/>
              </a:rPr>
              <a:t> well </a:t>
            </a:r>
          </a:p>
          <a:p>
            <a:pPr marL="0" indent="0">
              <a:buNone/>
            </a:pPr>
            <a:r>
              <a:rPr lang="en-GB" sz="2400" dirty="0">
                <a:latin typeface="Arial" panose="020B0604020202020204" pitchFamily="34" charset="0"/>
                <a:cs typeface="Arial" panose="020B0604020202020204" pitchFamily="34" charset="0"/>
              </a:rPr>
              <a:t>• Cydlynu gwasanaethau i blant yn well </a:t>
            </a:r>
          </a:p>
          <a:p>
            <a:pPr marL="0" indent="0">
              <a:buNone/>
            </a:pPr>
            <a:r>
              <a:rPr lang="en-GB" sz="2400" dirty="0">
                <a:latin typeface="Arial" panose="020B0604020202020204" pitchFamily="34" charset="0"/>
                <a:cs typeface="Arial" panose="020B0604020202020204" pitchFamily="34" charset="0"/>
              </a:rPr>
              <a:t>• Lefel uwch o ymddiriedaeth </a:t>
            </a:r>
          </a:p>
        </p:txBody>
      </p:sp>
    </p:spTree>
    <p:extLst>
      <p:ext uri="{BB962C8B-B14F-4D97-AF65-F5344CB8AC3E}">
        <p14:creationId xmlns:p14="http://schemas.microsoft.com/office/powerpoint/2010/main" val="1471395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33C4-A117-4D0B-AE9B-94F3366C9840}"/>
              </a:ext>
            </a:extLst>
          </p:cNvPr>
          <p:cNvSpPr>
            <a:spLocks noGrp="1"/>
          </p:cNvSpPr>
          <p:nvPr>
            <p:ph type="title"/>
          </p:nvPr>
        </p:nvSpPr>
        <p:spPr>
          <a:xfrm>
            <a:off x="122464" y="18255"/>
            <a:ext cx="7886700" cy="1325563"/>
          </a:xfrm>
        </p:spPr>
        <p:txBody>
          <a:bodyPr/>
          <a:lstStyle/>
          <a:p>
            <a:r>
              <a:rPr lang="en-GB" dirty="0"/>
              <a:t>Benefits (Chemanais, 2009)</a:t>
            </a:r>
          </a:p>
        </p:txBody>
      </p:sp>
      <p:sp>
        <p:nvSpPr>
          <p:cNvPr id="3" name="Content Placeholder 2">
            <a:extLst>
              <a:ext uri="{FF2B5EF4-FFF2-40B4-BE49-F238E27FC236}">
                <a16:creationId xmlns:a16="http://schemas.microsoft.com/office/drawing/2014/main" id="{A5C23BAE-4EE6-4DF1-8004-3D1D3E068C0B}"/>
              </a:ext>
            </a:extLst>
          </p:cNvPr>
          <p:cNvSpPr>
            <a:spLocks noGrp="1"/>
          </p:cNvSpPr>
          <p:nvPr>
            <p:ph sz="half" idx="1"/>
          </p:nvPr>
        </p:nvSpPr>
        <p:spPr>
          <a:xfrm>
            <a:off x="628650" y="1825625"/>
            <a:ext cx="7143750" cy="4351338"/>
          </a:xfrm>
        </p:spPr>
        <p:txBody>
          <a:bodyPr>
            <a:normAutofit fontScale="77500" lnSpcReduction="20000"/>
          </a:bodyPr>
          <a:lstStyle/>
          <a:p>
            <a:r>
              <a:rPr lang="en-GB" dirty="0">
                <a:latin typeface="Arial" panose="020B0604020202020204" pitchFamily="34" charset="0"/>
                <a:cs typeface="Arial" panose="020B0604020202020204" pitchFamily="34" charset="0"/>
              </a:rPr>
              <a:t>Leads to enhanced improved outcomes for children</a:t>
            </a:r>
          </a:p>
          <a:p>
            <a:r>
              <a:rPr lang="en-GB" dirty="0">
                <a:latin typeface="Arial" panose="020B0604020202020204" pitchFamily="34" charset="0"/>
                <a:cs typeface="Arial" panose="020B0604020202020204" pitchFamily="34" charset="0"/>
              </a:rPr>
              <a:t>Benefits an understanding of other’s roles</a:t>
            </a:r>
          </a:p>
          <a:p>
            <a:r>
              <a:rPr lang="en-GB" dirty="0">
                <a:latin typeface="Arial" panose="020B0604020202020204" pitchFamily="34" charset="0"/>
                <a:cs typeface="Arial" panose="020B0604020202020204" pitchFamily="34" charset="0"/>
              </a:rPr>
              <a:t>Helps build consensus and break down of professional boundaries</a:t>
            </a:r>
          </a:p>
          <a:p>
            <a:r>
              <a:rPr lang="en-GB" dirty="0">
                <a:latin typeface="Arial" panose="020B0604020202020204" pitchFamily="34" charset="0"/>
                <a:cs typeface="Arial" panose="020B0604020202020204" pitchFamily="34" charset="0"/>
              </a:rPr>
              <a:t>Pooling budgets and resources helps sustainability </a:t>
            </a:r>
          </a:p>
          <a:p>
            <a:r>
              <a:rPr lang="en-GB" dirty="0">
                <a:latin typeface="Arial" panose="020B0604020202020204" pitchFamily="34" charset="0"/>
                <a:cs typeface="Arial" panose="020B0604020202020204" pitchFamily="34" charset="0"/>
              </a:rPr>
              <a:t>Helps build a more community cohesive approach</a:t>
            </a:r>
          </a:p>
          <a:p>
            <a:r>
              <a:rPr lang="en-GB" dirty="0">
                <a:latin typeface="Arial" panose="020B0604020202020204" pitchFamily="34" charset="0"/>
                <a:cs typeface="Arial" panose="020B0604020202020204" pitchFamily="34" charset="0"/>
              </a:rPr>
              <a:t>Promotes mutual support</a:t>
            </a:r>
          </a:p>
          <a:p>
            <a:r>
              <a:rPr lang="en-GB" dirty="0">
                <a:latin typeface="Arial" panose="020B0604020202020204" pitchFamily="34" charset="0"/>
                <a:cs typeface="Arial" panose="020B0604020202020204" pitchFamily="34" charset="0"/>
              </a:rPr>
              <a:t>A better fit of services for children</a:t>
            </a:r>
          </a:p>
          <a:p>
            <a:r>
              <a:rPr lang="en-GB" dirty="0">
                <a:latin typeface="Arial" panose="020B0604020202020204" pitchFamily="34" charset="0"/>
                <a:cs typeface="Arial" panose="020B0604020202020204" pitchFamily="34" charset="0"/>
              </a:rPr>
              <a:t>Better coordination of services for children</a:t>
            </a:r>
          </a:p>
          <a:p>
            <a:r>
              <a:rPr lang="en-GB" dirty="0">
                <a:latin typeface="Arial" panose="020B0604020202020204" pitchFamily="34" charset="0"/>
                <a:cs typeface="Arial" panose="020B0604020202020204" pitchFamily="34" charset="0"/>
              </a:rPr>
              <a:t>Increased level of trust</a:t>
            </a:r>
          </a:p>
        </p:txBody>
      </p:sp>
    </p:spTree>
    <p:extLst>
      <p:ext uri="{BB962C8B-B14F-4D97-AF65-F5344CB8AC3E}">
        <p14:creationId xmlns:p14="http://schemas.microsoft.com/office/powerpoint/2010/main" val="3584978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0672543-CE48-4EAE-9D79-81261EBF5983}"/>
              </a:ext>
            </a:extLst>
          </p:cNvPr>
          <p:cNvSpPr>
            <a:spLocks noGrp="1"/>
          </p:cNvSpPr>
          <p:nvPr>
            <p:ph type="title"/>
          </p:nvPr>
        </p:nvSpPr>
        <p:spPr>
          <a:xfrm>
            <a:off x="475781" y="1753055"/>
            <a:ext cx="4204607" cy="1325563"/>
          </a:xfrm>
        </p:spPr>
        <p:txBody>
          <a:bodyPr>
            <a:normAutofit fontScale="90000"/>
          </a:bodyPr>
          <a:lstStyle/>
          <a:p>
            <a:br>
              <a:rPr lang="en-GB" dirty="0"/>
            </a:br>
            <a:br>
              <a:rPr lang="en-GB" dirty="0"/>
            </a:br>
            <a:r>
              <a:rPr lang="en-GB" dirty="0"/>
              <a:t>Enwch 20 rhwystr i weithio amlasiantaeth yn effeithiol</a:t>
            </a:r>
            <a:br>
              <a:rPr lang="en-GB" dirty="0"/>
            </a:br>
            <a:br>
              <a:rPr lang="en-GB" dirty="0"/>
            </a:br>
            <a:r>
              <a:rPr lang="en-GB" dirty="0">
                <a:solidFill>
                  <a:schemeClr val="accent1">
                    <a:lumMod val="50000"/>
                  </a:schemeClr>
                </a:solidFill>
              </a:rPr>
              <a:t>Name 20 barriers to effective multi agency working</a:t>
            </a:r>
          </a:p>
        </p:txBody>
      </p:sp>
      <p:pic>
        <p:nvPicPr>
          <p:cNvPr id="1026" name="Picture 2">
            <a:extLst>
              <a:ext uri="{FF2B5EF4-FFF2-40B4-BE49-F238E27FC236}">
                <a16:creationId xmlns:a16="http://schemas.microsoft.com/office/drawing/2014/main" id="{A38AB6A1-5948-49AC-89BC-692735308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3257" y="794202"/>
            <a:ext cx="3834962" cy="4267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4906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A3FD0F-2AFA-4B97-9BFF-1DE6E9279E4B}"/>
              </a:ext>
            </a:extLst>
          </p:cNvPr>
          <p:cNvSpPr>
            <a:spLocks noGrp="1"/>
          </p:cNvSpPr>
          <p:nvPr>
            <p:ph sz="half" idx="1"/>
          </p:nvPr>
        </p:nvSpPr>
        <p:spPr>
          <a:xfrm>
            <a:off x="526596" y="633640"/>
            <a:ext cx="8090807" cy="4351338"/>
          </a:xfrm>
        </p:spPr>
        <p:txBody>
          <a:bodyPr>
            <a:normAutofit fontScale="92500" lnSpcReduction="20000"/>
          </a:bodyPr>
          <a:lstStyle/>
          <a:p>
            <a:r>
              <a:rPr lang="en-GB" sz="2000" dirty="0">
                <a:latin typeface="Arial" panose="020B0604020202020204" pitchFamily="34" charset="0"/>
                <a:cs typeface="Arial" panose="020B0604020202020204" pitchFamily="34" charset="0"/>
              </a:rPr>
              <a:t>Children’s Commissioner for Wales (2020) No wrong door: brining services to gether to meet children’s needs. Available at: </a:t>
            </a:r>
            <a:r>
              <a:rPr lang="en-GB" sz="2000" dirty="0">
                <a:latin typeface="Arial" panose="020B0604020202020204" pitchFamily="34" charset="0"/>
                <a:cs typeface="Arial" panose="020B0604020202020204" pitchFamily="34" charset="0"/>
                <a:hlinkClick r:id="rId2"/>
              </a:rPr>
              <a:t>https://www.childcomwales.org.uk/wp-content/uploads/2020/06/DimDrwsAnghywir_FINAL_CY23062020.pdf</a:t>
            </a:r>
            <a:r>
              <a:rPr lang="en-GB" sz="2000" dirty="0">
                <a:latin typeface="Arial" panose="020B0604020202020204" pitchFamily="34" charset="0"/>
                <a:cs typeface="Arial" panose="020B0604020202020204" pitchFamily="34" charset="0"/>
              </a:rPr>
              <a:t> (Accessed 1/11/21)</a:t>
            </a:r>
          </a:p>
          <a:p>
            <a:r>
              <a:rPr lang="en-GB" sz="2000" dirty="0">
                <a:latin typeface="Arial" panose="020B0604020202020204" pitchFamily="34" charset="0"/>
                <a:cs typeface="Arial" panose="020B0604020202020204" pitchFamily="34" charset="0"/>
              </a:rPr>
              <a:t>omisiynydd Plant Cymru (2020) </a:t>
            </a:r>
            <a:r>
              <a:rPr lang="en-GB" sz="2000" i="1" dirty="0">
                <a:latin typeface="Arial" panose="020B0604020202020204" pitchFamily="34" charset="0"/>
                <a:cs typeface="Arial" panose="020B0604020202020204" pitchFamily="34" charset="0"/>
              </a:rPr>
              <a:t>Dim drws anghywir: dod a gwasanaethau ynghyd i ddiwallu anghenion plant </a:t>
            </a:r>
            <a:r>
              <a:rPr lang="en-GB" sz="2000" dirty="0">
                <a:latin typeface="Arial" panose="020B0604020202020204" pitchFamily="34" charset="0"/>
                <a:cs typeface="Arial" panose="020B0604020202020204" pitchFamily="34" charset="0"/>
              </a:rPr>
              <a:t>Ar gael yn: </a:t>
            </a:r>
            <a:r>
              <a:rPr lang="en-GB" sz="2000" dirty="0">
                <a:latin typeface="Arial" panose="020B0604020202020204" pitchFamily="34" charset="0"/>
                <a:cs typeface="Arial" panose="020B0604020202020204" pitchFamily="34" charset="0"/>
                <a:hlinkClick r:id="rId2"/>
              </a:rPr>
              <a:t>https://www.childcomwales.org.uk/wp-content/uploads/2020/06/DimDrwsAnghywir_FINAL_CY23062020.pdf</a:t>
            </a:r>
            <a:r>
              <a:rPr lang="en-GB" sz="2000" dirty="0">
                <a:latin typeface="Arial" panose="020B0604020202020204" pitchFamily="34" charset="0"/>
                <a:cs typeface="Arial" panose="020B0604020202020204" pitchFamily="34" charset="0"/>
              </a:rPr>
              <a:t> (Cyrchwyd: 1/11/21)</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Chemanais, R. (2009) </a:t>
            </a:r>
            <a:r>
              <a:rPr lang="en-GB" sz="2000" b="0" i="0" dirty="0">
                <a:effectLst/>
                <a:latin typeface="Arial" panose="020B0604020202020204" pitchFamily="34" charset="0"/>
                <a:cs typeface="Arial" panose="020B0604020202020204" pitchFamily="34" charset="0"/>
              </a:rPr>
              <a:t>Effective Multi-Agency Partnerships: Putting Every Child Matters into Practice</a:t>
            </a:r>
            <a:r>
              <a:rPr lang="en-GB" sz="2000" dirty="0">
                <a:latin typeface="Arial" panose="020B0604020202020204" pitchFamily="34" charset="0"/>
                <a:cs typeface="Arial" panose="020B0604020202020204" pitchFamily="34" charset="0"/>
              </a:rPr>
              <a:t>. London. Sage</a:t>
            </a:r>
          </a:p>
          <a:p>
            <a:endParaRPr lang="en-GB" sz="2000" b="0" i="0" dirty="0">
              <a:effectLst/>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Martin, E.  (2017) ‘Multi agency working and collaboration’, in Crutley, R. (ed.) </a:t>
            </a:r>
            <a:r>
              <a:rPr lang="en-GB" sz="2000" i="1" dirty="0">
                <a:solidFill>
                  <a:srgbClr val="0F1111"/>
                </a:solidFill>
                <a:effectLst/>
                <a:latin typeface="Arial" panose="020B0604020202020204" pitchFamily="34" charset="0"/>
                <a:cs typeface="Arial" panose="020B0604020202020204" pitchFamily="34" charset="0"/>
              </a:rPr>
              <a:t>Special Needs in the Early Years: Partnership and Participation</a:t>
            </a:r>
            <a:r>
              <a:rPr lang="en-GB" sz="2000" i="0" dirty="0">
                <a:solidFill>
                  <a:srgbClr val="0F1111"/>
                </a:solidFill>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London. Sage.</a:t>
            </a:r>
            <a:endParaRPr lang="en-GB" sz="20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896348"/>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234</TotalTime>
  <Words>2297</Words>
  <Application>Microsoft Office PowerPoint</Application>
  <PresentationFormat>On-screen Show (4:3)</PresentationFormat>
  <Paragraphs>117</Paragraphs>
  <Slides>10</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Theme1</vt:lpstr>
      <vt:lpstr>PowerPoint Presentation</vt:lpstr>
      <vt:lpstr>Chwilio geiriau / Words search </vt:lpstr>
      <vt:lpstr>PowerPoint Presentation</vt:lpstr>
      <vt:lpstr>Video</vt:lpstr>
      <vt:lpstr>PowerPoint Presentation</vt:lpstr>
      <vt:lpstr>PowerPoint Presentation</vt:lpstr>
      <vt:lpstr>Budd-daliadau (Chemanais, 2009)</vt:lpstr>
      <vt:lpstr>Benefits (Chemanais, 2009)</vt:lpstr>
      <vt:lpstr>  Enwch 20 rhwystr i weithio amlasiantaeth yn effeithiol  Name 20 barriers to effective multi agency working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4</cp:revision>
  <dcterms:created xsi:type="dcterms:W3CDTF">2021-10-17T13:41:10Z</dcterms:created>
  <dcterms:modified xsi:type="dcterms:W3CDTF">2021-11-18T04:44:22Z</dcterms:modified>
</cp:coreProperties>
</file>