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E8B1032C-EA38-4F05-BA0D-38AFFFC7BED3}" styleName="Light Style 3 - Accent 6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 w="12700" cmpd="sng">
              <a:solidFill>
                <a:schemeClr val="accent6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6">
              <a:alpha val="20000"/>
            </a:schemeClr>
          </a:solidFill>
        </a:fill>
      </a:tcStyle>
    </a:band1H>
    <a:band1V>
      <a:tcStyle>
        <a:tcBdr/>
        <a:fill>
          <a:solidFill>
            <a:schemeClr val="accent6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6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6"/>
              </a:solidFill>
            </a:ln>
          </a:bottom>
        </a:tcBdr>
        <a:fill>
          <a:noFill/>
        </a:fill>
      </a:tcStyle>
    </a:firstRow>
  </a:tblStyle>
  <a:tblStyle styleId="{638B1855-1B75-4FBE-930C-398BA8C253C6}" styleName="Themed Style 2 - Accent 6">
    <a:tblBg>
      <a:fillRef idx="3">
        <a:schemeClr val="accent6"/>
      </a:fillRef>
      <a:effectRef idx="3">
        <a:schemeClr val="accent6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6">
                <a:tint val="50000"/>
              </a:schemeClr>
            </a:lnRef>
          </a:left>
          <a:right>
            <a:lnRef idx="1">
              <a:schemeClr val="accent6">
                <a:tint val="50000"/>
              </a:schemeClr>
            </a:lnRef>
          </a:right>
          <a:top>
            <a:lnRef idx="1">
              <a:schemeClr val="accent6">
                <a:tint val="50000"/>
              </a:schemeClr>
            </a:lnRef>
          </a:top>
          <a:bottom>
            <a:lnRef idx="1">
              <a:schemeClr val="accent6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306799F8-075E-4A3A-A7F6-7FBC6576F1A4}" styleName="Themed Style 2 - Accent 3">
    <a:tblBg>
      <a:fillRef idx="3">
        <a:schemeClr val="accent3"/>
      </a:fillRef>
      <a:effectRef idx="3">
        <a:schemeClr val="accent3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3">
                <a:tint val="50000"/>
              </a:schemeClr>
            </a:lnRef>
          </a:left>
          <a:right>
            <a:lnRef idx="1">
              <a:schemeClr val="accent3">
                <a:tint val="50000"/>
              </a:schemeClr>
            </a:lnRef>
          </a:right>
          <a:top>
            <a:lnRef idx="1">
              <a:schemeClr val="accent3">
                <a:tint val="50000"/>
              </a:schemeClr>
            </a:lnRef>
          </a:top>
          <a:bottom>
            <a:lnRef idx="1">
              <a:schemeClr val="accent3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D113A9D2-9D6B-4929-AA2D-F23B5EE8CBE7}" styleName="Themed Style 2 - Accent 1">
    <a:tblBg>
      <a:fillRef idx="3">
        <a:schemeClr val="accent1"/>
      </a:fillRef>
      <a:effectRef idx="3">
        <a:schemeClr val="accent1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1">
                <a:tint val="50000"/>
              </a:schemeClr>
            </a:lnRef>
          </a:left>
          <a:right>
            <a:lnRef idx="1">
              <a:schemeClr val="accent1">
                <a:tint val="50000"/>
              </a:schemeClr>
            </a:lnRef>
          </a:right>
          <a:top>
            <a:lnRef idx="1">
              <a:schemeClr val="accent1">
                <a:tint val="50000"/>
              </a:schemeClr>
            </a:lnRef>
          </a:top>
          <a:bottom>
            <a:lnRef idx="1">
              <a:schemeClr val="accent1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327F97BB-C833-4FB7-BDE5-3F7075034690}" styleName="Themed Style 2 - Accent 5">
    <a:tblBg>
      <a:fillRef idx="3">
        <a:schemeClr val="accent5"/>
      </a:fillRef>
      <a:effectRef idx="3">
        <a:schemeClr val="accent5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5">
                <a:tint val="50000"/>
              </a:schemeClr>
            </a:lnRef>
          </a:left>
          <a:right>
            <a:lnRef idx="1">
              <a:schemeClr val="accent5">
                <a:tint val="50000"/>
              </a:schemeClr>
            </a:lnRef>
          </a:right>
          <a:top>
            <a:lnRef idx="1">
              <a:schemeClr val="accent5">
                <a:tint val="50000"/>
              </a:schemeClr>
            </a:lnRef>
          </a:top>
          <a:bottom>
            <a:lnRef idx="1">
              <a:schemeClr val="accent5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FABFCF23-3B69-468F-B69F-88F6DE6A72F2}" styleName="Medium Style 1 - Accent 5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5">
              <a:tint val="20000"/>
            </a:schemeClr>
          </a:solidFill>
        </a:fill>
      </a:tcStyle>
    </a:band1H>
    <a:band1V>
      <a:tcStyle>
        <a:tcBdr/>
        <a:fill>
          <a:solidFill>
            <a:schemeClr val="accent5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Row>
  </a:tblStyle>
  <a:tblStyle styleId="{7DF18680-E054-41AD-8BC1-D1AEF772440D}" styleName="Medium Style 2 - Accent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74C1A8A3-306A-4EB7-A6B1-4F7E0EB9C5D6}" styleName="Medium Style 3 - Accent 5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A488322-F2BA-4B5B-9748-0D474271808F}" styleName="Medium Style 3 - Accent 6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6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82" d="100"/>
          <a:sy n="82" d="100"/>
        </p:scale>
        <p:origin x="720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81AA05-3407-09A6-3DDA-35835B2EDC2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126C158-8B81-7A4D-9564-19C32C90516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IN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9B44F77-5096-68A0-FF4F-8A40C429E74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70BA68-F253-4816-8ADA-9A9113B0CE40}" type="datetimeFigureOut">
              <a:rPr lang="en-IN" smtClean="0"/>
              <a:t>05-01-2024</a:t>
            </a:fld>
            <a:endParaRPr lang="en-IN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1BC0FDB-0ED3-D542-31CA-49C1DCCD8B4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7828987-8B99-1A75-3B5E-A42C4592E67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137415-21C6-49B1-A3AD-1964E0939B41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137744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6DBBC8-746A-B4AD-4062-6FE517DCE1D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D242945-FC13-62A9-43EF-839FA3DB3B1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3AFCB3D-43FB-E3D4-D011-93147B8C6C1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70BA68-F253-4816-8ADA-9A9113B0CE40}" type="datetimeFigureOut">
              <a:rPr lang="en-IN" smtClean="0"/>
              <a:t>05-01-2024</a:t>
            </a:fld>
            <a:endParaRPr lang="en-IN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6928248-D6ED-CBCD-324D-9C0F4908FCF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49B18BE-E209-A2FA-4062-AAF31CF816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137415-21C6-49B1-A3AD-1964E0939B41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5390219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FA2B57-8601-8F4F-3668-D4C6AD699BF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906B3D7-DA7B-9C88-E8DD-D6523061D6B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53776B3-FC34-8405-1474-8836575DD7B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70BA68-F253-4816-8ADA-9A9113B0CE40}" type="datetimeFigureOut">
              <a:rPr lang="en-IN" smtClean="0"/>
              <a:t>05-01-2024</a:t>
            </a:fld>
            <a:endParaRPr lang="en-IN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9AC9989-0B55-C4BB-0345-CED5FCF223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E2A9C85-E062-E12B-9700-24DBAF2EA6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137415-21C6-49B1-A3AD-1964E0939B41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27242073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CEF1B2-70D9-BF15-D4B1-C8423DB8513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3D28F86-735D-3CC7-C597-AA8CB9D45E4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B88DF3E-06E7-9876-92C1-52A002C9EC1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D5EFAC8-6B8C-D046-8E50-565EA63C28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70BA68-F253-4816-8ADA-9A9113B0CE40}" type="datetimeFigureOut">
              <a:rPr lang="en-IN" smtClean="0"/>
              <a:t>05-01-2024</a:t>
            </a:fld>
            <a:endParaRPr lang="en-IN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44E70EA-BAF5-DC08-F4B4-72D2BB22791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42A3DB2-BB76-1171-469B-A3F3D0E48A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137415-21C6-49B1-A3AD-1964E0939B41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00804490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37907C-2920-F188-9DA9-9B1BB14707C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91CDB7B-6EFB-F565-C3A6-566AD9664A4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7002503-E9F5-D277-4A25-8A89EA9A1A5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E987DD04-F9DE-3B0B-AC4A-06997B19F274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A195F06-7536-4A91-A0D5-B6E44D82EC29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6C51F06-EB46-ABA3-CD56-92DCCB52E31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70BA68-F253-4816-8ADA-9A9113B0CE40}" type="datetimeFigureOut">
              <a:rPr lang="en-IN" smtClean="0"/>
              <a:t>05-01-2024</a:t>
            </a:fld>
            <a:endParaRPr lang="en-IN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F9866C4-A9F6-626D-98CD-99909DC4DE0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B2EEB79-EB15-404B-4875-B522B0991FE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137415-21C6-49B1-A3AD-1964E0939B41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97010349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EE23B6-7CF5-AC39-89EB-9900E106F89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C9CEB37-FA2D-5A38-60FD-E477E87260A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70BA68-F253-4816-8ADA-9A9113B0CE40}" type="datetimeFigureOut">
              <a:rPr lang="en-IN" smtClean="0"/>
              <a:t>05-01-2024</a:t>
            </a:fld>
            <a:endParaRPr lang="en-IN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EAA1742-B3C7-1BB3-73FA-A127FC84C8E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148BFF2-B316-CACB-BD03-8CFE210BAED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137415-21C6-49B1-A3AD-1964E0939B41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75573919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3D2F4E8E-3600-7072-EF87-1A3A833B705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70BA68-F253-4816-8ADA-9A9113B0CE40}" type="datetimeFigureOut">
              <a:rPr lang="en-IN" smtClean="0"/>
              <a:t>05-01-2024</a:t>
            </a:fld>
            <a:endParaRPr lang="en-IN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695703F8-86A5-14FC-E355-439C4B41DA2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83F734A-F48A-AD8A-565F-709668DE8DB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137415-21C6-49B1-A3AD-1964E0939B41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35930884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14AA13-CFEB-D68B-82C5-6E648E86012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696FA31-6F5B-6369-D7A5-A116A33B133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28ED3DF-7E0C-5A34-EC5F-7ACE5E1EDB7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7380BC9-FB14-0F66-C413-1BB90111BE4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70BA68-F253-4816-8ADA-9A9113B0CE40}" type="datetimeFigureOut">
              <a:rPr lang="en-IN" smtClean="0"/>
              <a:t>05-01-2024</a:t>
            </a:fld>
            <a:endParaRPr lang="en-IN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13CB12B-8546-7455-FEA3-CD88ADDAEF0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294ABF0-B54A-2CB2-B0B6-72B30F8441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137415-21C6-49B1-A3AD-1964E0939B41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95843618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BCD6AB-1DE5-79F2-31C8-1D0DEE9369E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55482CD4-E99D-93A3-8460-F36A4D370D0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IN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E20F8C9-494A-4C06-2188-3A559AA4B6F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F68A2CC-B550-20B4-E131-3B71B0CB29F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70BA68-F253-4816-8ADA-9A9113B0CE40}" type="datetimeFigureOut">
              <a:rPr lang="en-IN" smtClean="0"/>
              <a:t>05-01-2024</a:t>
            </a:fld>
            <a:endParaRPr lang="en-IN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5AA87F0-BB39-5FC1-C5CF-5327863C1C8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805DCC1-C317-0D77-7E4C-70C9550E731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137415-21C6-49B1-A3AD-1964E0939B41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29647968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B1639C-0938-5689-C730-3CCD396E6E5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CBFAA7F-EB14-EEDB-5987-F05A9A2FC0D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88802AC-D9C0-4B91-63F6-9A3E1EA454D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70BA68-F253-4816-8ADA-9A9113B0CE40}" type="datetimeFigureOut">
              <a:rPr lang="en-IN" smtClean="0"/>
              <a:t>05-01-2024</a:t>
            </a:fld>
            <a:endParaRPr lang="en-IN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804C840-4D22-05AD-F542-964258BA5A8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EFFEA23-D896-3B89-FBC6-B80F4DF4B71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137415-21C6-49B1-A3AD-1964E0939B41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62243533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9409B5B-6070-B9CB-E236-3C330CC593E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05486E0-1FDB-E55D-2486-C409C495168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05BE6C-0D65-FC42-7F63-6E48AA2FA84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70BA68-F253-4816-8ADA-9A9113B0CE40}" type="datetimeFigureOut">
              <a:rPr lang="en-IN" smtClean="0"/>
              <a:t>05-01-2024</a:t>
            </a:fld>
            <a:endParaRPr lang="en-IN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9F93EA4-67F2-9FB7-7086-14ECBAE1E8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FC3B141-0019-41CA-FC7E-4724D0D164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137415-21C6-49B1-A3AD-1964E0939B41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64202742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7098B28-935A-88BC-6EA8-4F1364B414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1084EA0-8B07-86BF-3CD8-770CFCB9BF4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E1EC86B-48D2-9188-380C-252AE4C43C9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C70BA68-F253-4816-8ADA-9A9113B0CE40}" type="datetimeFigureOut">
              <a:rPr lang="en-IN" smtClean="0"/>
              <a:t>05-01-2024</a:t>
            </a:fld>
            <a:endParaRPr lang="en-IN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425E4A3-3166-504E-F116-D85878A48A0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IN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A73372-8FAB-100D-B341-09E67A9F385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137415-21C6-49B1-A3AD-1964E0939B41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83462761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40BEF107-8B98-ECAC-0395-1AE190047F86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34046401"/>
              </p:ext>
            </p:extLst>
          </p:nvPr>
        </p:nvGraphicFramePr>
        <p:xfrm>
          <a:off x="6503437" y="2078545"/>
          <a:ext cx="5338354" cy="3881721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736550">
                  <a:extLst>
                    <a:ext uri="{9D8B030D-6E8A-4147-A177-3AD203B41FA5}">
                      <a16:colId xmlns:a16="http://schemas.microsoft.com/office/drawing/2014/main" val="2927380646"/>
                    </a:ext>
                  </a:extLst>
                </a:gridCol>
                <a:gridCol w="1601804">
                  <a:extLst>
                    <a:ext uri="{9D8B030D-6E8A-4147-A177-3AD203B41FA5}">
                      <a16:colId xmlns:a16="http://schemas.microsoft.com/office/drawing/2014/main" val="3000879241"/>
                    </a:ext>
                  </a:extLst>
                </a:gridCol>
              </a:tblGrid>
              <a:tr h="408899"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ACTIVITIES</a:t>
                      </a:r>
                      <a:endParaRPr lang="en-IN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WEEK</a:t>
                      </a:r>
                      <a:endParaRPr lang="en-IN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21750489"/>
                  </a:ext>
                </a:extLst>
              </a:tr>
              <a:tr h="408899"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INTRODUCING DIGITAL TECHNOLOGY</a:t>
                      </a:r>
                      <a:endParaRPr lang="en-IN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WEEK 8</a:t>
                      </a:r>
                      <a:endParaRPr lang="en-IN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81723793"/>
                  </a:ext>
                </a:extLst>
              </a:tr>
              <a:tr h="408899"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LET PEOPLE EXPLORE APPS</a:t>
                      </a:r>
                      <a:endParaRPr lang="en-IN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WEEK 9</a:t>
                      </a:r>
                      <a:endParaRPr lang="en-IN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87704314"/>
                  </a:ext>
                </a:extLst>
              </a:tr>
              <a:tr h="408899"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CONDUCTING SURVEY</a:t>
                      </a:r>
                      <a:endParaRPr lang="en-IN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WEEK 10</a:t>
                      </a:r>
                      <a:endParaRPr lang="en-IN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283459484"/>
                  </a:ext>
                </a:extLst>
              </a:tr>
              <a:tr h="408899"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ANALYZING DATA</a:t>
                      </a:r>
                      <a:endParaRPr lang="en-IN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WEEK 11 &amp; 12</a:t>
                      </a:r>
                      <a:endParaRPr lang="en-IN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32307656"/>
                  </a:ext>
                </a:extLst>
              </a:tr>
              <a:tr h="408899"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REVIEWING PRELIMIARILY RESULTS</a:t>
                      </a:r>
                      <a:endParaRPr lang="en-IN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WEEK 13 </a:t>
                      </a:r>
                      <a:endParaRPr lang="en-IN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608544953"/>
                  </a:ext>
                </a:extLst>
              </a:tr>
              <a:tr h="408899"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WRITING RESEARCH REPORT</a:t>
                      </a:r>
                      <a:endParaRPr lang="en-IN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WEEK 14 &amp; 15</a:t>
                      </a:r>
                      <a:endParaRPr lang="en-IN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96702758"/>
                  </a:ext>
                </a:extLst>
              </a:tr>
              <a:tr h="648727"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FINALISING AND SUBMITTING REPORT</a:t>
                      </a:r>
                      <a:endParaRPr lang="en-IN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WEEK 16</a:t>
                      </a:r>
                      <a:endParaRPr lang="en-IN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783541205"/>
                  </a:ext>
                </a:extLst>
              </a:tr>
              <a:tr h="370701">
                <a:tc>
                  <a:txBody>
                    <a:bodyPr/>
                    <a:lstStyle/>
                    <a:p>
                      <a:endParaRPr lang="en-IN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IN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90071395"/>
                  </a:ext>
                </a:extLst>
              </a:tr>
            </a:tbl>
          </a:graphicData>
        </a:graphic>
      </p:graphicFrame>
      <p:sp>
        <p:nvSpPr>
          <p:cNvPr id="2" name="Title 1">
            <a:extLst>
              <a:ext uri="{FF2B5EF4-FFF2-40B4-BE49-F238E27FC236}">
                <a16:creationId xmlns:a16="http://schemas.microsoft.com/office/drawing/2014/main" id="{178B7B4E-AA8A-3D52-F863-06C18A70087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048000" y="161310"/>
            <a:ext cx="9144000" cy="883719"/>
          </a:xfrm>
        </p:spPr>
        <p:txBody>
          <a:bodyPr>
            <a:normAutofit fontScale="90000"/>
          </a:bodyPr>
          <a:lstStyle/>
          <a:p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PLAN OF WORK</a:t>
            </a:r>
            <a:endParaRPr lang="en-IN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EEB25A0-1EDA-CC65-AAFD-1169234E5B4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05273" y="1045029"/>
            <a:ext cx="11868539" cy="5651661"/>
          </a:xfrm>
        </p:spPr>
        <p:txBody>
          <a:bodyPr/>
          <a:lstStyle/>
          <a:p>
            <a:endParaRPr lang="en-IN" dirty="0"/>
          </a:p>
        </p:txBody>
      </p:sp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D6623362-7448-A288-1E5C-554634211A13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983358810"/>
              </p:ext>
            </p:extLst>
          </p:nvPr>
        </p:nvGraphicFramePr>
        <p:xfrm>
          <a:off x="466531" y="2078545"/>
          <a:ext cx="5564154" cy="3881722"/>
        </p:xfrm>
        <a:graphic>
          <a:graphicData uri="http://schemas.openxmlformats.org/drawingml/2006/table">
            <a:tbl>
              <a:tblPr firstRow="1" bandRow="1">
                <a:tableStyleId>{2A488322-F2BA-4B5B-9748-0D474271808F}</a:tableStyleId>
              </a:tblPr>
              <a:tblGrid>
                <a:gridCol w="4051167">
                  <a:extLst>
                    <a:ext uri="{9D8B030D-6E8A-4147-A177-3AD203B41FA5}">
                      <a16:colId xmlns:a16="http://schemas.microsoft.com/office/drawing/2014/main" val="117483019"/>
                    </a:ext>
                  </a:extLst>
                </a:gridCol>
                <a:gridCol w="1512987">
                  <a:extLst>
                    <a:ext uri="{9D8B030D-6E8A-4147-A177-3AD203B41FA5}">
                      <a16:colId xmlns:a16="http://schemas.microsoft.com/office/drawing/2014/main" val="428026210"/>
                    </a:ext>
                  </a:extLst>
                </a:gridCol>
              </a:tblGrid>
              <a:tr h="335379"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ACTIVITIES</a:t>
                      </a:r>
                      <a:endParaRPr lang="en-IN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WEEK</a:t>
                      </a:r>
                      <a:endParaRPr lang="en-IN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01916295"/>
                  </a:ext>
                </a:extLst>
              </a:tr>
              <a:tr h="335379"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RECREATING RESEARCH PLAN</a:t>
                      </a:r>
                      <a:endParaRPr lang="en-IN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WEEK 1</a:t>
                      </a:r>
                      <a:endParaRPr lang="en-IN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073581419"/>
                  </a:ext>
                </a:extLst>
              </a:tr>
              <a:tr h="335379"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FOCUSING LITERATURE</a:t>
                      </a:r>
                      <a:endParaRPr lang="en-IN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WEEK 2</a:t>
                      </a:r>
                      <a:endParaRPr lang="en-IN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80310716"/>
                  </a:ext>
                </a:extLst>
              </a:tr>
              <a:tr h="335379"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DEVELOPING RESEARCH QUESTIONS</a:t>
                      </a:r>
                      <a:endParaRPr lang="en-IN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WEEK 3 </a:t>
                      </a:r>
                      <a:endParaRPr lang="en-IN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06327826"/>
                  </a:ext>
                </a:extLst>
              </a:tr>
              <a:tr h="335379"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DESIGNING METHODOLOGY</a:t>
                      </a:r>
                      <a:endParaRPr lang="en-IN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WEEK 4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20254870"/>
                  </a:ext>
                </a:extLst>
              </a:tr>
              <a:tr h="681322"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OBTAINING ETHICIAL APPROVAL         </a:t>
                      </a:r>
                    </a:p>
                    <a:p>
                      <a:pPr algn="ctr"/>
                      <a:r>
                        <a:rPr lang="en-US" dirty="0"/>
                        <a:t>&amp; SENDING CONSENT FORMS </a:t>
                      </a:r>
                      <a:endParaRPr lang="en-IN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WEEK 5</a:t>
                      </a:r>
                      <a:endParaRPr lang="en-IN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87402844"/>
                  </a:ext>
                </a:extLst>
              </a:tr>
              <a:tr h="586914"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GATHERING DATA &amp; SENDING INVITATIONS </a:t>
                      </a:r>
                      <a:endParaRPr lang="en-IN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WEEK 6 </a:t>
                      </a:r>
                      <a:endParaRPr lang="en-IN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230001715"/>
                  </a:ext>
                </a:extLst>
              </a:tr>
              <a:tr h="360080"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HELDING DESCRIPTIVE SESSION</a:t>
                      </a:r>
                      <a:endParaRPr lang="en-IN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WEEK 7</a:t>
                      </a:r>
                      <a:endParaRPr lang="en-IN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10243002"/>
                  </a:ext>
                </a:extLst>
              </a:tr>
              <a:tr h="0">
                <a:tc>
                  <a:txBody>
                    <a:bodyPr/>
                    <a:lstStyle/>
                    <a:p>
                      <a:endParaRPr lang="en-IN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IN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54326393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34714078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85</Words>
  <Application>Microsoft Office PowerPoint</Application>
  <PresentationFormat>Widescreen</PresentationFormat>
  <Paragraphs>34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Arial</vt:lpstr>
      <vt:lpstr>Calibri</vt:lpstr>
      <vt:lpstr>Calibri Light</vt:lpstr>
      <vt:lpstr>Office Theme</vt:lpstr>
      <vt:lpstr>PLAN OF WORK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PLAN OF WORK</dc:title>
  <dc:creator>HARDEEP KAUR</dc:creator>
  <cp:lastModifiedBy>HARDEEP KAUR</cp:lastModifiedBy>
  <cp:revision>1</cp:revision>
  <dcterms:created xsi:type="dcterms:W3CDTF">2024-01-05T01:56:23Z</dcterms:created>
  <dcterms:modified xsi:type="dcterms:W3CDTF">2024-01-05T01:56:27Z</dcterms:modified>
</cp:coreProperties>
</file>