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 id="266" r:id="rId11"/>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Canva Sans Bold" panose="020B0604020202020204" charset="0"/>
      <p:regular r:id="rId16"/>
    </p:embeddedFont>
    <p:embeddedFont>
      <p:font typeface="Montserrat" panose="020B0604020202020204" charset="0"/>
      <p:regular r:id="rId17"/>
    </p:embeddedFont>
    <p:embeddedFont>
      <p:font typeface="Montserrat Ultra-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7" d="100"/>
          <a:sy n="47" d="100"/>
        </p:scale>
        <p:origin x="69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598D"/>
        </a:solidFill>
        <a:effectLst/>
      </p:bgPr>
    </p:bg>
    <p:spTree>
      <p:nvGrpSpPr>
        <p:cNvPr id="1" name=""/>
        <p:cNvGrpSpPr/>
        <p:nvPr/>
      </p:nvGrpSpPr>
      <p:grpSpPr>
        <a:xfrm>
          <a:off x="0" y="0"/>
          <a:ext cx="0" cy="0"/>
          <a:chOff x="0" y="0"/>
          <a:chExt cx="0" cy="0"/>
        </a:xfrm>
      </p:grpSpPr>
      <p:grpSp>
        <p:nvGrpSpPr>
          <p:cNvPr id="2" name="Group 2"/>
          <p:cNvGrpSpPr/>
          <p:nvPr/>
        </p:nvGrpSpPr>
        <p:grpSpPr>
          <a:xfrm>
            <a:off x="7158324" y="0"/>
            <a:ext cx="11129676" cy="10287000"/>
            <a:chOff x="0" y="0"/>
            <a:chExt cx="14839567" cy="13716000"/>
          </a:xfrm>
        </p:grpSpPr>
        <p:pic>
          <p:nvPicPr>
            <p:cNvPr id="3" name="Picture 3"/>
            <p:cNvPicPr>
              <a:picLocks noChangeAspect="1"/>
            </p:cNvPicPr>
            <p:nvPr/>
          </p:nvPicPr>
          <p:blipFill>
            <a:blip r:embed="rId2"/>
            <a:srcRect l="13865" r="13865"/>
            <a:stretch>
              <a:fillRect/>
            </a:stretch>
          </p:blipFill>
          <p:spPr>
            <a:xfrm>
              <a:off x="0" y="0"/>
              <a:ext cx="14839567" cy="13716000"/>
            </a:xfrm>
            <a:prstGeom prst="rect">
              <a:avLst/>
            </a:prstGeom>
          </p:spPr>
        </p:pic>
      </p:grpSp>
      <p:sp>
        <p:nvSpPr>
          <p:cNvPr id="4" name="Freeform 4"/>
          <p:cNvSpPr/>
          <p:nvPr/>
        </p:nvSpPr>
        <p:spPr>
          <a:xfrm rot="-5400000">
            <a:off x="16799708" y="1055075"/>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AutoShape 5"/>
          <p:cNvSpPr/>
          <p:nvPr/>
        </p:nvSpPr>
        <p:spPr>
          <a:xfrm rot="-5400000">
            <a:off x="16007685" y="3237459"/>
            <a:ext cx="2456682" cy="0"/>
          </a:xfrm>
          <a:prstGeom prst="line">
            <a:avLst/>
          </a:prstGeom>
          <a:ln w="28575" cap="rnd">
            <a:solidFill>
              <a:srgbClr val="FFFFFF"/>
            </a:solidFill>
            <a:prstDash val="solid"/>
            <a:headEnd type="none" w="sm" len="sm"/>
            <a:tailEnd type="none" w="sm" len="sm"/>
          </a:ln>
        </p:spPr>
      </p:sp>
      <p:sp>
        <p:nvSpPr>
          <p:cNvPr id="6" name="AutoShape 6"/>
          <p:cNvSpPr/>
          <p:nvPr/>
        </p:nvSpPr>
        <p:spPr>
          <a:xfrm>
            <a:off x="-282420" y="9096375"/>
            <a:ext cx="18852841" cy="0"/>
          </a:xfrm>
          <a:prstGeom prst="line">
            <a:avLst/>
          </a:prstGeom>
          <a:ln w="28575" cap="rnd">
            <a:solidFill>
              <a:srgbClr val="FFFFFF"/>
            </a:solidFill>
            <a:prstDash val="solid"/>
            <a:headEnd type="none" w="sm" len="sm"/>
            <a:tailEnd type="none" w="sm" len="sm"/>
          </a:ln>
        </p:spPr>
      </p:sp>
      <p:sp>
        <p:nvSpPr>
          <p:cNvPr id="7" name="Freeform 7"/>
          <p:cNvSpPr/>
          <p:nvPr/>
        </p:nvSpPr>
        <p:spPr>
          <a:xfrm>
            <a:off x="1028700" y="2795716"/>
            <a:ext cx="4675448" cy="4298452"/>
          </a:xfrm>
          <a:custGeom>
            <a:avLst/>
            <a:gdLst/>
            <a:ahLst/>
            <a:cxnLst/>
            <a:rect l="l" t="t" r="r" b="b"/>
            <a:pathLst>
              <a:path w="4675448" h="4298452">
                <a:moveTo>
                  <a:pt x="0" y="0"/>
                </a:moveTo>
                <a:lnTo>
                  <a:pt x="4675448" y="0"/>
                </a:lnTo>
                <a:lnTo>
                  <a:pt x="4675448" y="4298452"/>
                </a:lnTo>
                <a:lnTo>
                  <a:pt x="0" y="4298452"/>
                </a:lnTo>
                <a:lnTo>
                  <a:pt x="0" y="0"/>
                </a:lnTo>
                <a:close/>
              </a:path>
            </a:pathLst>
          </a:custGeom>
          <a:blipFill>
            <a:blip r:embed="rId5"/>
            <a:stretch>
              <a:fillRect l="-18448" t="-16899" r="-18448" b="-10316"/>
            </a:stretch>
          </a:blipFill>
        </p:spPr>
      </p:sp>
      <p:sp>
        <p:nvSpPr>
          <p:cNvPr id="8" name="TextBox 8"/>
          <p:cNvSpPr txBox="1"/>
          <p:nvPr/>
        </p:nvSpPr>
        <p:spPr>
          <a:xfrm>
            <a:off x="1028700" y="1143000"/>
            <a:ext cx="4675448" cy="981892"/>
          </a:xfrm>
          <a:prstGeom prst="rect">
            <a:avLst/>
          </a:prstGeom>
        </p:spPr>
        <p:txBody>
          <a:bodyPr lIns="0" tIns="0" rIns="0" bIns="0" rtlCol="0" anchor="t">
            <a:spAutoFit/>
          </a:bodyPr>
          <a:lstStyle/>
          <a:p>
            <a:pPr algn="ctr">
              <a:lnSpc>
                <a:spcPts val="3812"/>
              </a:lnSpc>
            </a:pPr>
            <a:r>
              <a:rPr lang="en-US" sz="4144">
                <a:solidFill>
                  <a:srgbClr val="FFFFFF"/>
                </a:solidFill>
                <a:latin typeface="Montserrat Ultra-Bold"/>
              </a:rPr>
              <a:t>Health &amp; Safety Guide</a:t>
            </a:r>
          </a:p>
        </p:txBody>
      </p:sp>
      <p:sp>
        <p:nvSpPr>
          <p:cNvPr id="9" name="TextBox 9"/>
          <p:cNvSpPr txBox="1"/>
          <p:nvPr/>
        </p:nvSpPr>
        <p:spPr>
          <a:xfrm>
            <a:off x="9701946" y="9324975"/>
            <a:ext cx="8077739" cy="426433"/>
          </a:xfrm>
          <a:prstGeom prst="rect">
            <a:avLst/>
          </a:prstGeom>
        </p:spPr>
        <p:txBody>
          <a:bodyPr lIns="0" tIns="0" rIns="0" bIns="0" rtlCol="0" anchor="t">
            <a:spAutoFit/>
          </a:bodyPr>
          <a:lstStyle/>
          <a:p>
            <a:pPr marL="0" lvl="0" indent="0" algn="r">
              <a:lnSpc>
                <a:spcPts val="3269"/>
              </a:lnSpc>
              <a:spcBef>
                <a:spcPct val="0"/>
              </a:spcBef>
            </a:pPr>
            <a:r>
              <a:rPr lang="en-US" sz="3269" u="none">
                <a:solidFill>
                  <a:srgbClr val="FFFFFF"/>
                </a:solidFill>
                <a:latin typeface="Montserrat"/>
              </a:rPr>
              <a:t>Presented By : Marian Avram</a:t>
            </a:r>
          </a:p>
        </p:txBody>
      </p:sp>
      <p:sp>
        <p:nvSpPr>
          <p:cNvPr id="10" name="TextBox 10"/>
          <p:cNvSpPr txBox="1"/>
          <p:nvPr/>
        </p:nvSpPr>
        <p:spPr>
          <a:xfrm>
            <a:off x="1030455" y="7366611"/>
            <a:ext cx="4994238" cy="1150699"/>
          </a:xfrm>
          <a:prstGeom prst="rect">
            <a:avLst/>
          </a:prstGeom>
        </p:spPr>
        <p:txBody>
          <a:bodyPr lIns="0" tIns="0" rIns="0" bIns="0" rtlCol="0" anchor="t">
            <a:spAutoFit/>
          </a:bodyPr>
          <a:lstStyle/>
          <a:p>
            <a:pPr algn="ctr">
              <a:lnSpc>
                <a:spcPts val="4565"/>
              </a:lnSpc>
            </a:pPr>
            <a:r>
              <a:rPr lang="en-US" sz="3804">
                <a:solidFill>
                  <a:srgbClr val="FFFFFF"/>
                </a:solidFill>
                <a:latin typeface="Montserrat"/>
              </a:rPr>
              <a:t>Training for housekeeping</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096375"/>
            <a:ext cx="18852841" cy="0"/>
          </a:xfrm>
          <a:prstGeom prst="line">
            <a:avLst/>
          </a:prstGeom>
          <a:ln w="28575" cap="rnd">
            <a:solidFill>
              <a:srgbClr val="D9D9D9"/>
            </a:solidFill>
            <a:prstDash val="solid"/>
            <a:headEnd type="none" w="sm" len="sm"/>
            <a:tailEnd type="none" w="sm" len="sm"/>
          </a:ln>
        </p:spPr>
      </p:sp>
      <p:grpSp>
        <p:nvGrpSpPr>
          <p:cNvPr id="3" name="Group 3"/>
          <p:cNvGrpSpPr/>
          <p:nvPr/>
        </p:nvGrpSpPr>
        <p:grpSpPr>
          <a:xfrm>
            <a:off x="8624915" y="0"/>
            <a:ext cx="9663085" cy="10287000"/>
            <a:chOff x="0" y="0"/>
            <a:chExt cx="12884113" cy="13716000"/>
          </a:xfrm>
        </p:grpSpPr>
        <p:pic>
          <p:nvPicPr>
            <p:cNvPr id="4" name="Picture 4"/>
            <p:cNvPicPr>
              <a:picLocks noChangeAspect="1"/>
            </p:cNvPicPr>
            <p:nvPr/>
          </p:nvPicPr>
          <p:blipFill>
            <a:blip r:embed="rId2"/>
            <a:srcRect l="10825" r="36336"/>
            <a:stretch>
              <a:fillRect/>
            </a:stretch>
          </p:blipFill>
          <p:spPr>
            <a:xfrm>
              <a:off x="0" y="0"/>
              <a:ext cx="12884113" cy="13716000"/>
            </a:xfrm>
            <a:prstGeom prst="rect">
              <a:avLst/>
            </a:prstGeom>
          </p:spPr>
        </p:pic>
      </p:grpSp>
      <p:sp>
        <p:nvSpPr>
          <p:cNvPr id="5" name="Freeform 5"/>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sp>
      <p:sp>
        <p:nvSpPr>
          <p:cNvPr id="6" name="AutoShape 6"/>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grpSp>
        <p:nvGrpSpPr>
          <p:cNvPr id="7" name="Group 7"/>
          <p:cNvGrpSpPr/>
          <p:nvPr/>
        </p:nvGrpSpPr>
        <p:grpSpPr>
          <a:xfrm>
            <a:off x="1028700" y="3516161"/>
            <a:ext cx="323952" cy="323952"/>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598D"/>
            </a:solidFill>
          </p:spPr>
        </p:sp>
      </p:grpSp>
      <p:grpSp>
        <p:nvGrpSpPr>
          <p:cNvPr id="9" name="Group 9"/>
          <p:cNvGrpSpPr/>
          <p:nvPr/>
        </p:nvGrpSpPr>
        <p:grpSpPr>
          <a:xfrm>
            <a:off x="1028700" y="6668958"/>
            <a:ext cx="323952" cy="323952"/>
            <a:chOff x="0" y="0"/>
            <a:chExt cx="6350000" cy="6350000"/>
          </a:xfrm>
        </p:grpSpPr>
        <p:sp>
          <p:nvSpPr>
            <p:cNvPr id="10" name="Freeform 10"/>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598D"/>
            </a:solidFill>
          </p:spPr>
        </p:sp>
      </p:grpSp>
      <p:sp>
        <p:nvSpPr>
          <p:cNvPr id="11" name="TextBox 11"/>
          <p:cNvSpPr txBox="1"/>
          <p:nvPr/>
        </p:nvSpPr>
        <p:spPr>
          <a:xfrm>
            <a:off x="1400756" y="1107292"/>
            <a:ext cx="6919047" cy="1776142"/>
          </a:xfrm>
          <a:prstGeom prst="rect">
            <a:avLst/>
          </a:prstGeom>
        </p:spPr>
        <p:txBody>
          <a:bodyPr lIns="0" tIns="0" rIns="0" bIns="0" rtlCol="0" anchor="t">
            <a:spAutoFit/>
          </a:bodyPr>
          <a:lstStyle/>
          <a:p>
            <a:pPr>
              <a:lnSpc>
                <a:spcPts val="6834"/>
              </a:lnSpc>
              <a:spcBef>
                <a:spcPct val="0"/>
              </a:spcBef>
            </a:pPr>
            <a:r>
              <a:rPr lang="en-US" sz="6834">
                <a:solidFill>
                  <a:srgbClr val="19598D"/>
                </a:solidFill>
                <a:latin typeface="Montserrat Ultra-Bold"/>
              </a:rPr>
              <a:t>Potential Risk Assessment </a:t>
            </a:r>
          </a:p>
        </p:txBody>
      </p:sp>
      <p:sp>
        <p:nvSpPr>
          <p:cNvPr id="12" name="TextBox 12"/>
          <p:cNvSpPr txBox="1"/>
          <p:nvPr/>
        </p:nvSpPr>
        <p:spPr>
          <a:xfrm>
            <a:off x="1705868" y="3478061"/>
            <a:ext cx="6308824" cy="3479800"/>
          </a:xfrm>
          <a:prstGeom prst="rect">
            <a:avLst/>
          </a:prstGeom>
        </p:spPr>
        <p:txBody>
          <a:bodyPr lIns="0" tIns="0" rIns="0" bIns="0" rtlCol="0" anchor="t">
            <a:spAutoFit/>
          </a:bodyPr>
          <a:lstStyle/>
          <a:p>
            <a:pPr algn="just">
              <a:lnSpc>
                <a:spcPts val="3499"/>
              </a:lnSpc>
            </a:pPr>
            <a:r>
              <a:rPr lang="en-US" sz="2499">
                <a:solidFill>
                  <a:srgbClr val="000000"/>
                </a:solidFill>
                <a:latin typeface="Montserrat"/>
              </a:rPr>
              <a:t>Enumerating prevalent hazards that cleansers confront, encompassing the potential for slipping on damp surfaces, exposure to cleaning chemicals, and ergonomic strain resulting from repetitive work. </a:t>
            </a:r>
          </a:p>
          <a:p>
            <a:pPr algn="just">
              <a:lnSpc>
                <a:spcPts val="3499"/>
              </a:lnSpc>
            </a:pPr>
            <a:endParaRPr lang="en-US" sz="2499">
              <a:solidFill>
                <a:srgbClr val="000000"/>
              </a:solidFill>
              <a:latin typeface="Montserrat"/>
            </a:endParaRPr>
          </a:p>
          <a:p>
            <a:pPr algn="just">
              <a:lnSpc>
                <a:spcPts val="3499"/>
              </a:lnSpc>
            </a:pPr>
            <a:endParaRPr lang="en-US" sz="2499">
              <a:solidFill>
                <a:srgbClr val="000000"/>
              </a:solidFill>
              <a:latin typeface="Montserrat"/>
            </a:endParaRPr>
          </a:p>
        </p:txBody>
      </p:sp>
      <p:sp>
        <p:nvSpPr>
          <p:cNvPr id="13" name="TextBox 13"/>
          <p:cNvSpPr txBox="1"/>
          <p:nvPr/>
        </p:nvSpPr>
        <p:spPr>
          <a:xfrm>
            <a:off x="1705868" y="6630858"/>
            <a:ext cx="6308824" cy="1289050"/>
          </a:xfrm>
          <a:prstGeom prst="rect">
            <a:avLst/>
          </a:prstGeom>
        </p:spPr>
        <p:txBody>
          <a:bodyPr lIns="0" tIns="0" rIns="0" bIns="0" rtlCol="0" anchor="t">
            <a:spAutoFit/>
          </a:bodyPr>
          <a:lstStyle/>
          <a:p>
            <a:pPr>
              <a:lnSpc>
                <a:spcPts val="3499"/>
              </a:lnSpc>
            </a:pPr>
            <a:r>
              <a:rPr lang="en-US" sz="2499">
                <a:solidFill>
                  <a:srgbClr val="000000"/>
                </a:solidFill>
                <a:latin typeface="Montserrat"/>
              </a:rPr>
              <a:t>The application of icons or symbols to symbolise each peril serves to augment comprehension (Yap, 2022).</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16942777" y="134522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r:embed="rId3"/>
                </a:ext>
              </a:extLst>
            </a:blip>
            <a:stretch>
              <a:fillRect/>
            </a:stretch>
          </a:blipFill>
        </p:spPr>
      </p:sp>
      <p:sp>
        <p:nvSpPr>
          <p:cNvPr id="4" name="Freeform 4"/>
          <p:cNvSpPr/>
          <p:nvPr/>
        </p:nvSpPr>
        <p:spPr>
          <a:xfrm rot="-5400000">
            <a:off x="501162" y="2534729"/>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r:embed="rId3"/>
                </a:ext>
              </a:extLst>
            </a:blip>
            <a:stretch>
              <a:fillRect/>
            </a:stretch>
          </a:blipFill>
        </p:spPr>
      </p:sp>
      <p:sp>
        <p:nvSpPr>
          <p:cNvPr id="5" name="AutoShape 5"/>
          <p:cNvSpPr/>
          <p:nvPr/>
        </p:nvSpPr>
        <p:spPr>
          <a:xfrm rot="-5376337">
            <a:off x="16326925" y="3337125"/>
            <a:ext cx="2075766" cy="0"/>
          </a:xfrm>
          <a:prstGeom prst="line">
            <a:avLst/>
          </a:prstGeom>
          <a:ln w="28575" cap="rnd">
            <a:solidFill>
              <a:srgbClr val="D9D9D9">
                <a:alpha val="74902"/>
              </a:srgbClr>
            </a:solidFill>
            <a:prstDash val="solid"/>
            <a:headEnd type="none" w="sm" len="sm"/>
            <a:tailEnd type="none" w="sm" len="sm"/>
          </a:ln>
        </p:spPr>
      </p:sp>
      <p:sp>
        <p:nvSpPr>
          <p:cNvPr id="6" name="AutoShape 6"/>
          <p:cNvSpPr/>
          <p:nvPr/>
        </p:nvSpPr>
        <p:spPr>
          <a:xfrm rot="-5376337">
            <a:off x="-114691" y="4526630"/>
            <a:ext cx="2075766" cy="0"/>
          </a:xfrm>
          <a:prstGeom prst="line">
            <a:avLst/>
          </a:prstGeom>
          <a:ln w="28575" cap="rnd">
            <a:solidFill>
              <a:srgbClr val="D9D9D9">
                <a:alpha val="74902"/>
              </a:srgbClr>
            </a:solidFill>
            <a:prstDash val="solid"/>
            <a:headEnd type="none" w="sm" len="sm"/>
            <a:tailEnd type="none" w="sm" len="sm"/>
          </a:ln>
        </p:spPr>
      </p:sp>
      <p:sp>
        <p:nvSpPr>
          <p:cNvPr id="7" name="AutoShape 7"/>
          <p:cNvSpPr/>
          <p:nvPr/>
        </p:nvSpPr>
        <p:spPr>
          <a:xfrm>
            <a:off x="1525518" y="3133970"/>
            <a:ext cx="7604618" cy="2649358"/>
          </a:xfrm>
          <a:prstGeom prst="rect">
            <a:avLst/>
          </a:prstGeom>
          <a:solidFill>
            <a:srgbClr val="000000">
              <a:alpha val="11765"/>
            </a:srgbClr>
          </a:solidFill>
        </p:spPr>
      </p:sp>
      <p:sp>
        <p:nvSpPr>
          <p:cNvPr id="8" name="AutoShape 8"/>
          <p:cNvSpPr/>
          <p:nvPr/>
        </p:nvSpPr>
        <p:spPr>
          <a:xfrm>
            <a:off x="1525518" y="6082771"/>
            <a:ext cx="7604618" cy="2649358"/>
          </a:xfrm>
          <a:prstGeom prst="rect">
            <a:avLst/>
          </a:prstGeom>
          <a:solidFill>
            <a:srgbClr val="000000">
              <a:alpha val="11765"/>
            </a:srgbClr>
          </a:solidFill>
        </p:spPr>
      </p:sp>
      <p:sp>
        <p:nvSpPr>
          <p:cNvPr id="9" name="AutoShape 9"/>
          <p:cNvSpPr/>
          <p:nvPr/>
        </p:nvSpPr>
        <p:spPr>
          <a:xfrm>
            <a:off x="9372795" y="3133970"/>
            <a:ext cx="7604618" cy="2649358"/>
          </a:xfrm>
          <a:prstGeom prst="rect">
            <a:avLst/>
          </a:prstGeom>
          <a:solidFill>
            <a:srgbClr val="000000">
              <a:alpha val="11765"/>
            </a:srgbClr>
          </a:solidFill>
        </p:spPr>
      </p:sp>
      <p:sp>
        <p:nvSpPr>
          <p:cNvPr id="10" name="AutoShape 10"/>
          <p:cNvSpPr/>
          <p:nvPr/>
        </p:nvSpPr>
        <p:spPr>
          <a:xfrm>
            <a:off x="9372795" y="6082771"/>
            <a:ext cx="7604618" cy="2649358"/>
          </a:xfrm>
          <a:prstGeom prst="rect">
            <a:avLst/>
          </a:prstGeom>
          <a:solidFill>
            <a:srgbClr val="000000">
              <a:alpha val="11765"/>
            </a:srgbClr>
          </a:solidFill>
        </p:spPr>
      </p:sp>
      <p:sp>
        <p:nvSpPr>
          <p:cNvPr id="11" name="AutoShape 11"/>
          <p:cNvSpPr/>
          <p:nvPr/>
        </p:nvSpPr>
        <p:spPr>
          <a:xfrm>
            <a:off x="1394664" y="3012823"/>
            <a:ext cx="7604618" cy="2649358"/>
          </a:xfrm>
          <a:prstGeom prst="rect">
            <a:avLst/>
          </a:prstGeom>
          <a:solidFill>
            <a:srgbClr val="19598D"/>
          </a:solidFill>
        </p:spPr>
      </p:sp>
      <p:sp>
        <p:nvSpPr>
          <p:cNvPr id="12" name="AutoShape 12"/>
          <p:cNvSpPr/>
          <p:nvPr/>
        </p:nvSpPr>
        <p:spPr>
          <a:xfrm>
            <a:off x="1394664" y="5961624"/>
            <a:ext cx="7604618" cy="2649358"/>
          </a:xfrm>
          <a:prstGeom prst="rect">
            <a:avLst/>
          </a:prstGeom>
          <a:solidFill>
            <a:srgbClr val="19598D"/>
          </a:solidFill>
        </p:spPr>
      </p:sp>
      <p:sp>
        <p:nvSpPr>
          <p:cNvPr id="13" name="AutoShape 13"/>
          <p:cNvSpPr/>
          <p:nvPr/>
        </p:nvSpPr>
        <p:spPr>
          <a:xfrm>
            <a:off x="9241941" y="3012823"/>
            <a:ext cx="7604618" cy="2649358"/>
          </a:xfrm>
          <a:prstGeom prst="rect">
            <a:avLst/>
          </a:prstGeom>
          <a:solidFill>
            <a:srgbClr val="19598D"/>
          </a:solidFill>
        </p:spPr>
      </p:sp>
      <p:sp>
        <p:nvSpPr>
          <p:cNvPr id="14" name="AutoShape 14"/>
          <p:cNvSpPr/>
          <p:nvPr/>
        </p:nvSpPr>
        <p:spPr>
          <a:xfrm>
            <a:off x="9241941" y="5961624"/>
            <a:ext cx="7604618" cy="2649358"/>
          </a:xfrm>
          <a:prstGeom prst="rect">
            <a:avLst/>
          </a:prstGeom>
          <a:solidFill>
            <a:srgbClr val="19598D"/>
          </a:solidFill>
        </p:spPr>
      </p:sp>
      <p:sp>
        <p:nvSpPr>
          <p:cNvPr id="15" name="TextBox 15"/>
          <p:cNvSpPr txBox="1"/>
          <p:nvPr/>
        </p:nvSpPr>
        <p:spPr>
          <a:xfrm>
            <a:off x="2724915" y="1209675"/>
            <a:ext cx="12838170" cy="1248402"/>
          </a:xfrm>
          <a:prstGeom prst="rect">
            <a:avLst/>
          </a:prstGeom>
        </p:spPr>
        <p:txBody>
          <a:bodyPr lIns="0" tIns="0" rIns="0" bIns="0" rtlCol="0" anchor="t">
            <a:spAutoFit/>
          </a:bodyPr>
          <a:lstStyle/>
          <a:p>
            <a:pPr algn="ctr">
              <a:lnSpc>
                <a:spcPts val="9399"/>
              </a:lnSpc>
              <a:spcBef>
                <a:spcPct val="0"/>
              </a:spcBef>
            </a:pPr>
            <a:r>
              <a:rPr lang="en-US" sz="9399">
                <a:solidFill>
                  <a:srgbClr val="19598D"/>
                </a:solidFill>
                <a:latin typeface="Montserrat Ultra-Bold"/>
              </a:rPr>
              <a:t>Procedures </a:t>
            </a:r>
          </a:p>
        </p:txBody>
      </p:sp>
      <p:sp>
        <p:nvSpPr>
          <p:cNvPr id="16" name="TextBox 16"/>
          <p:cNvSpPr txBox="1"/>
          <p:nvPr/>
        </p:nvSpPr>
        <p:spPr>
          <a:xfrm>
            <a:off x="9730211" y="3472176"/>
            <a:ext cx="6534969" cy="1934845"/>
          </a:xfrm>
          <a:prstGeom prst="rect">
            <a:avLst/>
          </a:prstGeom>
        </p:spPr>
        <p:txBody>
          <a:bodyPr lIns="0" tIns="0" rIns="0" bIns="0" rtlCol="0" anchor="t">
            <a:spAutoFit/>
          </a:bodyPr>
          <a:lstStyle/>
          <a:p>
            <a:pPr algn="ctr">
              <a:lnSpc>
                <a:spcPts val="3080"/>
              </a:lnSpc>
            </a:pPr>
            <a:r>
              <a:rPr lang="en-US" sz="2200">
                <a:solidFill>
                  <a:srgbClr val="FFFFFF"/>
                </a:solidFill>
                <a:latin typeface="Montserrat"/>
              </a:rPr>
              <a:t>Employing visual aids, including documentation and the OSHA logo, to effectively illustrate adherence to safety regulations. </a:t>
            </a:r>
          </a:p>
          <a:p>
            <a:pPr marL="0" lvl="0" indent="0" algn="ctr">
              <a:lnSpc>
                <a:spcPts val="3080"/>
              </a:lnSpc>
              <a:spcBef>
                <a:spcPct val="0"/>
              </a:spcBef>
            </a:pPr>
            <a:endParaRPr lang="en-US" sz="2200">
              <a:solidFill>
                <a:srgbClr val="FFFFFF"/>
              </a:solidFill>
              <a:latin typeface="Montserrat"/>
            </a:endParaRPr>
          </a:p>
        </p:txBody>
      </p:sp>
      <p:sp>
        <p:nvSpPr>
          <p:cNvPr id="17" name="TextBox 17"/>
          <p:cNvSpPr txBox="1"/>
          <p:nvPr/>
        </p:nvSpPr>
        <p:spPr>
          <a:xfrm>
            <a:off x="2346508" y="3724040"/>
            <a:ext cx="5962638" cy="1934845"/>
          </a:xfrm>
          <a:prstGeom prst="rect">
            <a:avLst/>
          </a:prstGeom>
        </p:spPr>
        <p:txBody>
          <a:bodyPr lIns="0" tIns="0" rIns="0" bIns="0" rtlCol="0" anchor="t">
            <a:spAutoFit/>
          </a:bodyPr>
          <a:lstStyle/>
          <a:p>
            <a:pPr algn="ctr">
              <a:lnSpc>
                <a:spcPts val="3080"/>
              </a:lnSpc>
            </a:pPr>
            <a:r>
              <a:rPr lang="en-US" sz="2200">
                <a:solidFill>
                  <a:srgbClr val="FFFFFF"/>
                </a:solidFill>
                <a:latin typeface="Montserrat"/>
              </a:rPr>
              <a:t>Placing considerable importance on the observance of OSHA regulations and industry standards. </a:t>
            </a:r>
          </a:p>
          <a:p>
            <a:pPr algn="ctr">
              <a:lnSpc>
                <a:spcPts val="3080"/>
              </a:lnSpc>
            </a:pPr>
            <a:endParaRPr lang="en-US" sz="2200">
              <a:solidFill>
                <a:srgbClr val="FFFFFF"/>
              </a:solidFill>
              <a:latin typeface="Montserrat"/>
            </a:endParaRPr>
          </a:p>
          <a:p>
            <a:pPr marL="0" lvl="0" indent="0" algn="ctr">
              <a:lnSpc>
                <a:spcPts val="3080"/>
              </a:lnSpc>
              <a:spcBef>
                <a:spcPct val="0"/>
              </a:spcBef>
            </a:pPr>
            <a:endParaRPr lang="en-US" sz="2200">
              <a:solidFill>
                <a:srgbClr val="FFFFFF"/>
              </a:solidFill>
              <a:latin typeface="Montserrat"/>
            </a:endParaRPr>
          </a:p>
        </p:txBody>
      </p:sp>
      <p:sp>
        <p:nvSpPr>
          <p:cNvPr id="18" name="TextBox 18"/>
          <p:cNvSpPr txBox="1"/>
          <p:nvPr/>
        </p:nvSpPr>
        <p:spPr>
          <a:xfrm>
            <a:off x="2057620" y="6622728"/>
            <a:ext cx="6540414" cy="1289050"/>
          </a:xfrm>
          <a:prstGeom prst="rect">
            <a:avLst/>
          </a:prstGeom>
        </p:spPr>
        <p:txBody>
          <a:bodyPr lIns="0" tIns="0" rIns="0" bIns="0" rtlCol="0" anchor="t">
            <a:spAutoFit/>
          </a:bodyPr>
          <a:lstStyle/>
          <a:p>
            <a:pPr algn="ctr">
              <a:lnSpc>
                <a:spcPts val="3499"/>
              </a:lnSpc>
              <a:spcBef>
                <a:spcPct val="0"/>
              </a:spcBef>
            </a:pPr>
            <a:r>
              <a:rPr lang="en-US" sz="2499">
                <a:solidFill>
                  <a:srgbClr val="FFFFFF"/>
                </a:solidFill>
                <a:latin typeface="Montserrat"/>
              </a:rPr>
              <a:t>Verify and replenish visitor amenities, such as souvenirs, materials for making tea or coffee, and hygienic conditions. </a:t>
            </a:r>
          </a:p>
        </p:txBody>
      </p:sp>
      <p:sp>
        <p:nvSpPr>
          <p:cNvPr id="19" name="TextBox 19"/>
          <p:cNvSpPr txBox="1"/>
          <p:nvPr/>
        </p:nvSpPr>
        <p:spPr>
          <a:xfrm>
            <a:off x="10141112" y="6184578"/>
            <a:ext cx="6067983" cy="1727200"/>
          </a:xfrm>
          <a:prstGeom prst="rect">
            <a:avLst/>
          </a:prstGeom>
        </p:spPr>
        <p:txBody>
          <a:bodyPr lIns="0" tIns="0" rIns="0" bIns="0" rtlCol="0" anchor="t">
            <a:spAutoFit/>
          </a:bodyPr>
          <a:lstStyle/>
          <a:p>
            <a:pPr algn="ctr">
              <a:lnSpc>
                <a:spcPts val="3499"/>
              </a:lnSpc>
              <a:spcBef>
                <a:spcPct val="0"/>
              </a:spcBef>
            </a:pPr>
            <a:endParaRPr/>
          </a:p>
          <a:p>
            <a:pPr algn="ctr">
              <a:lnSpc>
                <a:spcPts val="3499"/>
              </a:lnSpc>
              <a:spcBef>
                <a:spcPct val="0"/>
              </a:spcBef>
            </a:pPr>
            <a:r>
              <a:rPr lang="en-US" sz="2499">
                <a:solidFill>
                  <a:srgbClr val="FFFFFF"/>
                </a:solidFill>
                <a:latin typeface="Montserrat"/>
              </a:rPr>
              <a:t>Include the upholstery, carpets, and rugs in the entire vacuumed area (Karlyn-Dagraedt &amp; Debra, 2017).</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010633" y="0"/>
            <a:ext cx="10277367" cy="2739331"/>
          </a:xfrm>
          <a:prstGeom prst="rect">
            <a:avLst/>
          </a:prstGeom>
          <a:solidFill>
            <a:srgbClr val="19598D"/>
          </a:solidFill>
        </p:spPr>
      </p:sp>
      <p:sp>
        <p:nvSpPr>
          <p:cNvPr id="3" name="AutoShape 3"/>
          <p:cNvSpPr/>
          <p:nvPr/>
        </p:nvSpPr>
        <p:spPr>
          <a:xfrm>
            <a:off x="8741989" y="-1074230"/>
            <a:ext cx="3973783" cy="6148935"/>
          </a:xfrm>
          <a:prstGeom prst="rect">
            <a:avLst/>
          </a:prstGeom>
          <a:solidFill>
            <a:srgbClr val="000000">
              <a:alpha val="21961"/>
            </a:srgbClr>
          </a:solidFill>
        </p:spPr>
      </p:sp>
      <p:sp>
        <p:nvSpPr>
          <p:cNvPr id="4" name="AutoShape 4"/>
          <p:cNvSpPr/>
          <p:nvPr/>
        </p:nvSpPr>
        <p:spPr>
          <a:xfrm>
            <a:off x="13239987" y="-597972"/>
            <a:ext cx="4688171" cy="8725930"/>
          </a:xfrm>
          <a:prstGeom prst="rect">
            <a:avLst/>
          </a:prstGeom>
          <a:solidFill>
            <a:srgbClr val="000000">
              <a:alpha val="21961"/>
            </a:srgbClr>
          </a:solidFill>
        </p:spPr>
      </p:sp>
      <p:grpSp>
        <p:nvGrpSpPr>
          <p:cNvPr id="5" name="Group 5"/>
          <p:cNvGrpSpPr/>
          <p:nvPr/>
        </p:nvGrpSpPr>
        <p:grpSpPr>
          <a:xfrm>
            <a:off x="13097112" y="0"/>
            <a:ext cx="4688171" cy="7985083"/>
            <a:chOff x="0" y="0"/>
            <a:chExt cx="6250894" cy="10646778"/>
          </a:xfrm>
        </p:grpSpPr>
        <p:pic>
          <p:nvPicPr>
            <p:cNvPr id="6" name="Picture 6"/>
            <p:cNvPicPr>
              <a:picLocks noChangeAspect="1"/>
            </p:cNvPicPr>
            <p:nvPr/>
          </p:nvPicPr>
          <p:blipFill>
            <a:blip r:embed="rId2"/>
            <a:srcRect l="55758" r="5100"/>
            <a:stretch>
              <a:fillRect/>
            </a:stretch>
          </p:blipFill>
          <p:spPr>
            <a:xfrm>
              <a:off x="0" y="0"/>
              <a:ext cx="6250894" cy="10646778"/>
            </a:xfrm>
            <a:prstGeom prst="rect">
              <a:avLst/>
            </a:prstGeom>
          </p:spPr>
        </p:pic>
      </p:grpSp>
      <p:grpSp>
        <p:nvGrpSpPr>
          <p:cNvPr id="7" name="Group 7"/>
          <p:cNvGrpSpPr/>
          <p:nvPr/>
        </p:nvGrpSpPr>
        <p:grpSpPr>
          <a:xfrm>
            <a:off x="8599114" y="0"/>
            <a:ext cx="3973783" cy="4931830"/>
            <a:chOff x="0" y="0"/>
            <a:chExt cx="5298377" cy="6575773"/>
          </a:xfrm>
        </p:grpSpPr>
        <p:pic>
          <p:nvPicPr>
            <p:cNvPr id="8" name="Picture 8"/>
            <p:cNvPicPr>
              <a:picLocks noChangeAspect="1"/>
            </p:cNvPicPr>
            <p:nvPr/>
          </p:nvPicPr>
          <p:blipFill>
            <a:blip r:embed="rId3"/>
            <a:srcRect l="4794" r="41532"/>
            <a:stretch>
              <a:fillRect/>
            </a:stretch>
          </p:blipFill>
          <p:spPr>
            <a:xfrm>
              <a:off x="0" y="0"/>
              <a:ext cx="5298377" cy="6575773"/>
            </a:xfrm>
            <a:prstGeom prst="rect">
              <a:avLst/>
            </a:prstGeom>
          </p:spPr>
        </p:pic>
      </p:grpSp>
      <p:sp>
        <p:nvSpPr>
          <p:cNvPr id="9" name="AutoShape 9"/>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10" name="Freeform 10"/>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4">
              <a:alphaModFix amt="75000"/>
              <a:extLst>
                <a:ext uri="{96DAC541-7B7A-43D3-8B79-37D633B846F1}">
                  <asvg:svgBlip xmlns:asvg="http://schemas.microsoft.com/office/drawing/2016/SVG/main" r:embed="rId5"/>
                </a:ext>
              </a:extLst>
            </a:blip>
            <a:stretch>
              <a:fillRect/>
            </a:stretch>
          </a:blipFill>
        </p:spPr>
      </p:sp>
      <p:sp>
        <p:nvSpPr>
          <p:cNvPr id="11" name="AutoShape 11"/>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sp>
        <p:nvSpPr>
          <p:cNvPr id="12" name="AutoShape 12"/>
          <p:cNvSpPr/>
          <p:nvPr/>
        </p:nvSpPr>
        <p:spPr>
          <a:xfrm>
            <a:off x="1120665" y="8427996"/>
            <a:ext cx="2661157" cy="0"/>
          </a:xfrm>
          <a:prstGeom prst="line">
            <a:avLst/>
          </a:prstGeom>
          <a:ln w="600075" cap="rnd">
            <a:solidFill>
              <a:srgbClr val="19598D"/>
            </a:solidFill>
            <a:prstDash val="solid"/>
            <a:headEnd type="none" w="sm" len="sm"/>
            <a:tailEnd type="none" w="sm" len="sm"/>
          </a:ln>
        </p:spPr>
      </p:sp>
      <p:sp>
        <p:nvSpPr>
          <p:cNvPr id="13" name="TextBox 13"/>
          <p:cNvSpPr txBox="1"/>
          <p:nvPr/>
        </p:nvSpPr>
        <p:spPr>
          <a:xfrm>
            <a:off x="1120665" y="1260296"/>
            <a:ext cx="7097448" cy="3086100"/>
          </a:xfrm>
          <a:prstGeom prst="rect">
            <a:avLst/>
          </a:prstGeom>
        </p:spPr>
        <p:txBody>
          <a:bodyPr lIns="0" tIns="0" rIns="0" bIns="0" rtlCol="0" anchor="t">
            <a:spAutoFit/>
          </a:bodyPr>
          <a:lstStyle/>
          <a:p>
            <a:pPr>
              <a:lnSpc>
                <a:spcPts val="6000"/>
              </a:lnSpc>
            </a:pPr>
            <a:r>
              <a:rPr lang="en-US" sz="6000">
                <a:solidFill>
                  <a:srgbClr val="19598D"/>
                </a:solidFill>
                <a:latin typeface="Montserrat Ultra-Bold"/>
              </a:rPr>
              <a:t>Preventing falls and slips Safety Procedures</a:t>
            </a:r>
          </a:p>
          <a:p>
            <a:pPr>
              <a:lnSpc>
                <a:spcPts val="6000"/>
              </a:lnSpc>
              <a:spcBef>
                <a:spcPct val="0"/>
              </a:spcBef>
            </a:pPr>
            <a:endParaRPr lang="en-US" sz="6000">
              <a:solidFill>
                <a:srgbClr val="19598D"/>
              </a:solidFill>
              <a:latin typeface="Montserrat Ultra-Bold"/>
            </a:endParaRPr>
          </a:p>
        </p:txBody>
      </p:sp>
      <p:sp>
        <p:nvSpPr>
          <p:cNvPr id="14" name="TextBox 14"/>
          <p:cNvSpPr txBox="1"/>
          <p:nvPr/>
        </p:nvSpPr>
        <p:spPr>
          <a:xfrm>
            <a:off x="1028700" y="3954442"/>
            <a:ext cx="6508967" cy="391795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Montserrat"/>
              </a:rPr>
              <a:t>Analysing the specific protocols that must be adhered to in order to avert missteps and crises  (Legros, Oualid, &amp; Ger, 2020). </a:t>
            </a:r>
          </a:p>
          <a:p>
            <a:pPr marL="539749" lvl="1" indent="-269875" algn="just">
              <a:lnSpc>
                <a:spcPts val="3499"/>
              </a:lnSpc>
              <a:buFont typeface="Arial"/>
              <a:buChar char="•"/>
            </a:pPr>
            <a:r>
              <a:rPr lang="en-US" sz="2499">
                <a:solidFill>
                  <a:srgbClr val="000000"/>
                </a:solidFill>
                <a:latin typeface="Montserrat"/>
              </a:rPr>
              <a:t>The aforementioned protocols include the placement of cautionary signage in conspicuous locations, provision of non-slip footwear, and assurance of adequate illumination. </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16905215" y="1385687"/>
            <a:ext cx="844062" cy="211015"/>
          </a:xfrm>
          <a:custGeom>
            <a:avLst/>
            <a:gdLst/>
            <a:ahLst/>
            <a:cxnLst/>
            <a:rect l="l" t="t" r="r" b="b"/>
            <a:pathLst>
              <a:path w="844062" h="211015">
                <a:moveTo>
                  <a:pt x="0" y="0"/>
                </a:moveTo>
                <a:lnTo>
                  <a:pt x="844062" y="0"/>
                </a:lnTo>
                <a:lnTo>
                  <a:pt x="844062" y="211015"/>
                </a:lnTo>
                <a:lnTo>
                  <a:pt x="0" y="211015"/>
                </a:lnTo>
                <a:lnTo>
                  <a:pt x="0" y="0"/>
                </a:lnTo>
                <a:close/>
              </a:path>
            </a:pathLst>
          </a:custGeom>
          <a:blipFill>
            <a:blip r:embed="rId2">
              <a:alphaModFix amt="75000"/>
              <a:extLst>
                <a:ext uri="{96DAC541-7B7A-43D3-8B79-37D633B846F1}">
                  <asvg:svgBlip xmlns:asvg="http://schemas.microsoft.com/office/drawing/2016/SVG/main" r:embed="rId3"/>
                </a:ext>
              </a:extLst>
            </a:blip>
            <a:stretch>
              <a:fillRect/>
            </a:stretch>
          </a:blipFill>
        </p:spPr>
      </p:sp>
      <p:sp>
        <p:nvSpPr>
          <p:cNvPr id="4" name="AutoShape 4"/>
          <p:cNvSpPr/>
          <p:nvPr/>
        </p:nvSpPr>
        <p:spPr>
          <a:xfrm rot="-5376337">
            <a:off x="16289363" y="3377588"/>
            <a:ext cx="2075766" cy="0"/>
          </a:xfrm>
          <a:prstGeom prst="line">
            <a:avLst/>
          </a:prstGeom>
          <a:ln w="28575" cap="rnd">
            <a:solidFill>
              <a:srgbClr val="D9D9D9">
                <a:alpha val="74902"/>
              </a:srgbClr>
            </a:solidFill>
            <a:prstDash val="solid"/>
            <a:headEnd type="none" w="sm" len="sm"/>
            <a:tailEnd type="none" w="sm" len="sm"/>
          </a:ln>
        </p:spPr>
      </p:sp>
      <p:sp>
        <p:nvSpPr>
          <p:cNvPr id="5" name="AutoShape 5"/>
          <p:cNvSpPr/>
          <p:nvPr/>
        </p:nvSpPr>
        <p:spPr>
          <a:xfrm>
            <a:off x="7684397" y="-146452"/>
            <a:ext cx="2145217" cy="6805228"/>
          </a:xfrm>
          <a:prstGeom prst="rect">
            <a:avLst/>
          </a:prstGeom>
          <a:solidFill>
            <a:srgbClr val="19598D"/>
          </a:solidFill>
        </p:spPr>
      </p:sp>
      <p:grpSp>
        <p:nvGrpSpPr>
          <p:cNvPr id="6" name="Group 6"/>
          <p:cNvGrpSpPr/>
          <p:nvPr/>
        </p:nvGrpSpPr>
        <p:grpSpPr>
          <a:xfrm>
            <a:off x="-282420" y="4294119"/>
            <a:ext cx="9039426" cy="5992881"/>
            <a:chOff x="0" y="0"/>
            <a:chExt cx="12052568" cy="7990508"/>
          </a:xfrm>
        </p:grpSpPr>
        <p:pic>
          <p:nvPicPr>
            <p:cNvPr id="7" name="Picture 7"/>
            <p:cNvPicPr>
              <a:picLocks noChangeAspect="1"/>
            </p:cNvPicPr>
            <p:nvPr/>
          </p:nvPicPr>
          <p:blipFill>
            <a:blip r:embed="rId4"/>
            <a:srcRect t="13704" b="4106"/>
            <a:stretch>
              <a:fillRect/>
            </a:stretch>
          </p:blipFill>
          <p:spPr>
            <a:xfrm>
              <a:off x="0" y="0"/>
              <a:ext cx="12052568" cy="7990508"/>
            </a:xfrm>
            <a:prstGeom prst="rect">
              <a:avLst/>
            </a:prstGeom>
          </p:spPr>
        </p:pic>
      </p:grpSp>
      <p:sp>
        <p:nvSpPr>
          <p:cNvPr id="8" name="TextBox 8"/>
          <p:cNvSpPr txBox="1"/>
          <p:nvPr/>
        </p:nvSpPr>
        <p:spPr>
          <a:xfrm>
            <a:off x="687760" y="1123950"/>
            <a:ext cx="6581085" cy="3125448"/>
          </a:xfrm>
          <a:prstGeom prst="rect">
            <a:avLst/>
          </a:prstGeom>
        </p:spPr>
        <p:txBody>
          <a:bodyPr lIns="0" tIns="0" rIns="0" bIns="0" rtlCol="0" anchor="t">
            <a:spAutoFit/>
          </a:bodyPr>
          <a:lstStyle/>
          <a:p>
            <a:pPr>
              <a:lnSpc>
                <a:spcPts val="4924"/>
              </a:lnSpc>
            </a:pPr>
            <a:r>
              <a:rPr lang="en-US" sz="4924">
                <a:solidFill>
                  <a:srgbClr val="19598D"/>
                </a:solidFill>
                <a:latin typeface="Montserrat Ultra-Bold"/>
              </a:rPr>
              <a:t>Safeguarding Protocols for Chemical Exposure</a:t>
            </a:r>
          </a:p>
          <a:p>
            <a:pPr>
              <a:lnSpc>
                <a:spcPts val="4924"/>
              </a:lnSpc>
            </a:pPr>
            <a:endParaRPr lang="en-US" sz="4924">
              <a:solidFill>
                <a:srgbClr val="19598D"/>
              </a:solidFill>
              <a:latin typeface="Montserrat Ultra-Bold"/>
            </a:endParaRPr>
          </a:p>
          <a:p>
            <a:pPr>
              <a:lnSpc>
                <a:spcPts val="4924"/>
              </a:lnSpc>
              <a:spcBef>
                <a:spcPct val="0"/>
              </a:spcBef>
            </a:pPr>
            <a:endParaRPr lang="en-US" sz="4924">
              <a:solidFill>
                <a:srgbClr val="19598D"/>
              </a:solidFill>
              <a:latin typeface="Montserrat Ultra-Bold"/>
            </a:endParaRPr>
          </a:p>
        </p:txBody>
      </p:sp>
      <p:sp>
        <p:nvSpPr>
          <p:cNvPr id="9" name="TextBox 9"/>
          <p:cNvSpPr txBox="1"/>
          <p:nvPr/>
        </p:nvSpPr>
        <p:spPr>
          <a:xfrm>
            <a:off x="10372672" y="969176"/>
            <a:ext cx="6445763" cy="7854116"/>
          </a:xfrm>
          <a:prstGeom prst="rect">
            <a:avLst/>
          </a:prstGeom>
        </p:spPr>
        <p:txBody>
          <a:bodyPr lIns="0" tIns="0" rIns="0" bIns="0" rtlCol="0" anchor="t">
            <a:spAutoFit/>
          </a:bodyPr>
          <a:lstStyle/>
          <a:p>
            <a:pPr marL="646577" lvl="1" indent="-323289">
              <a:lnSpc>
                <a:spcPts val="4192"/>
              </a:lnSpc>
              <a:buFont typeface="Arial"/>
              <a:buChar char="•"/>
            </a:pPr>
            <a:r>
              <a:rPr lang="en-US" sz="2994">
                <a:solidFill>
                  <a:srgbClr val="000000"/>
                </a:solidFill>
                <a:latin typeface="Montserrat"/>
              </a:rPr>
              <a:t>To ensure safety, implement measures such as mandating the use of hoods and gloves, providing explicit instructions on chemical handling, and maintaining sufficient ventilation to reduce the risk of chemical exposure  (Millan &amp; Rossiter, 2006).</a:t>
            </a:r>
          </a:p>
          <a:p>
            <a:pPr marL="646577" lvl="1" indent="-323289">
              <a:lnSpc>
                <a:spcPts val="4192"/>
              </a:lnSpc>
              <a:buFont typeface="Arial"/>
              <a:buChar char="•"/>
            </a:pPr>
            <a:r>
              <a:rPr lang="en-US" sz="2994">
                <a:solidFill>
                  <a:srgbClr val="000000"/>
                </a:solidFill>
                <a:latin typeface="Montserrat"/>
              </a:rPr>
              <a:t> Enhancing the visual appeal: designate areas with adequate ventilation and employ symbols to denote essential personal protective equipment. </a:t>
            </a:r>
          </a:p>
        </p:txBody>
      </p:sp>
      <p:sp>
        <p:nvSpPr>
          <p:cNvPr id="10" name="TextBox 10"/>
          <p:cNvSpPr txBox="1"/>
          <p:nvPr/>
        </p:nvSpPr>
        <p:spPr>
          <a:xfrm>
            <a:off x="1028700" y="3725226"/>
            <a:ext cx="3788847" cy="303605"/>
          </a:xfrm>
          <a:prstGeom prst="rect">
            <a:avLst/>
          </a:prstGeom>
        </p:spPr>
        <p:txBody>
          <a:bodyPr lIns="0" tIns="0" rIns="0" bIns="0" rtlCol="0" anchor="t">
            <a:spAutoFit/>
          </a:bodyPr>
          <a:lstStyle/>
          <a:p>
            <a:pPr algn="ctr">
              <a:lnSpc>
                <a:spcPts val="2450"/>
              </a:lnSpc>
              <a:spcBef>
                <a:spcPct val="0"/>
              </a:spcBef>
            </a:pPr>
            <a:r>
              <a:rPr lang="en-US" sz="1750">
                <a:solidFill>
                  <a:srgbClr val="000000"/>
                </a:solidFill>
                <a:latin typeface="Montserrat Ultra-Bold"/>
              </a:rPr>
              <a:t> (Robinson, Anna, &amp; David, 2016)</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78454" y="0"/>
            <a:ext cx="8686715" cy="10287000"/>
            <a:chOff x="0" y="0"/>
            <a:chExt cx="11582287" cy="13716000"/>
          </a:xfrm>
        </p:grpSpPr>
        <p:pic>
          <p:nvPicPr>
            <p:cNvPr id="3" name="Picture 3"/>
            <p:cNvPicPr>
              <a:picLocks noChangeAspect="1"/>
            </p:cNvPicPr>
            <p:nvPr/>
          </p:nvPicPr>
          <p:blipFill>
            <a:blip r:embed="rId2"/>
            <a:srcRect l="21843" r="21843"/>
            <a:stretch>
              <a:fillRect/>
            </a:stretch>
          </p:blipFill>
          <p:spPr>
            <a:xfrm>
              <a:off x="0" y="0"/>
              <a:ext cx="11582287" cy="13716000"/>
            </a:xfrm>
            <a:prstGeom prst="rect">
              <a:avLst/>
            </a:prstGeom>
          </p:spPr>
        </p:pic>
      </p:grpSp>
      <p:sp>
        <p:nvSpPr>
          <p:cNvPr id="4" name="AutoShape 4"/>
          <p:cNvSpPr/>
          <p:nvPr/>
        </p:nvSpPr>
        <p:spPr>
          <a:xfrm>
            <a:off x="9481641" y="9205912"/>
            <a:ext cx="18852841" cy="0"/>
          </a:xfrm>
          <a:prstGeom prst="line">
            <a:avLst/>
          </a:prstGeom>
          <a:ln w="28575" cap="rnd">
            <a:solidFill>
              <a:srgbClr val="D9D9D9"/>
            </a:solidFill>
            <a:prstDash val="solid"/>
            <a:headEnd type="none" w="sm" len="sm"/>
            <a:tailEnd type="none" w="sm" len="sm"/>
          </a:ln>
        </p:spPr>
      </p:sp>
      <p:sp>
        <p:nvSpPr>
          <p:cNvPr id="5" name="Freeform 5"/>
          <p:cNvSpPr/>
          <p:nvPr/>
        </p:nvSpPr>
        <p:spPr>
          <a:xfrm rot="-5400000">
            <a:off x="7044692" y="128614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alphaModFix amt="75000"/>
              <a:extLst>
                <a:ext uri="{96DAC541-7B7A-43D3-8B79-37D633B846F1}">
                  <asvg:svgBlip xmlns:asvg="http://schemas.microsoft.com/office/drawing/2016/SVG/main" r:embed="rId4"/>
                </a:ext>
              </a:extLst>
            </a:blip>
            <a:stretch>
              <a:fillRect/>
            </a:stretch>
          </a:blipFill>
        </p:spPr>
      </p:sp>
      <p:sp>
        <p:nvSpPr>
          <p:cNvPr id="6" name="AutoShape 6"/>
          <p:cNvSpPr/>
          <p:nvPr/>
        </p:nvSpPr>
        <p:spPr>
          <a:xfrm flipV="1">
            <a:off x="7459579" y="2254474"/>
            <a:ext cx="14288" cy="2075717"/>
          </a:xfrm>
          <a:prstGeom prst="line">
            <a:avLst/>
          </a:prstGeom>
          <a:ln w="28575" cap="rnd">
            <a:solidFill>
              <a:srgbClr val="D9D9D9">
                <a:alpha val="74902"/>
              </a:srgbClr>
            </a:solidFill>
            <a:prstDash val="solid"/>
            <a:headEnd type="none" w="sm" len="sm"/>
            <a:tailEnd type="none" w="sm" len="sm"/>
          </a:ln>
        </p:spPr>
      </p:sp>
      <p:sp>
        <p:nvSpPr>
          <p:cNvPr id="7" name="TextBox 7"/>
          <p:cNvSpPr txBox="1"/>
          <p:nvPr/>
        </p:nvSpPr>
        <p:spPr>
          <a:xfrm>
            <a:off x="8362805" y="641453"/>
            <a:ext cx="7250359" cy="1878334"/>
          </a:xfrm>
          <a:prstGeom prst="rect">
            <a:avLst/>
          </a:prstGeom>
        </p:spPr>
        <p:txBody>
          <a:bodyPr lIns="0" tIns="0" rIns="0" bIns="0" rtlCol="0" anchor="t">
            <a:spAutoFit/>
          </a:bodyPr>
          <a:lstStyle/>
          <a:p>
            <a:pPr>
              <a:lnSpc>
                <a:spcPts val="7200"/>
              </a:lnSpc>
              <a:spcBef>
                <a:spcPct val="0"/>
              </a:spcBef>
            </a:pPr>
            <a:r>
              <a:rPr lang="en-US" sz="7200">
                <a:solidFill>
                  <a:srgbClr val="19598D"/>
                </a:solidFill>
                <a:latin typeface="Montserrat Ultra-Bold"/>
              </a:rPr>
              <a:t>Protocol for Cleaning:</a:t>
            </a:r>
          </a:p>
        </p:txBody>
      </p:sp>
      <p:sp>
        <p:nvSpPr>
          <p:cNvPr id="8" name="TextBox 8"/>
          <p:cNvSpPr txBox="1"/>
          <p:nvPr/>
        </p:nvSpPr>
        <p:spPr>
          <a:xfrm>
            <a:off x="8362805" y="2930950"/>
            <a:ext cx="8896495" cy="260350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Montserrat"/>
              </a:rPr>
              <a:t>A comprehensive cleaning manual includes a methodical cleansing procedure, the application of personal protective equipment (PPE), and initial inspections  (Peter, 2016). </a:t>
            </a:r>
          </a:p>
          <a:p>
            <a:pPr algn="just">
              <a:lnSpc>
                <a:spcPts val="3499"/>
              </a:lnSpc>
            </a:pPr>
            <a:endParaRPr lang="en-US" sz="2499">
              <a:solidFill>
                <a:srgbClr val="000000"/>
              </a:solidFill>
              <a:latin typeface="Montserrat"/>
            </a:endParaRPr>
          </a:p>
          <a:p>
            <a:pPr algn="just">
              <a:lnSpc>
                <a:spcPts val="3499"/>
              </a:lnSpc>
            </a:pPr>
            <a:endParaRPr lang="en-US" sz="2499">
              <a:solidFill>
                <a:srgbClr val="000000"/>
              </a:solidFill>
              <a:latin typeface="Montserrat"/>
            </a:endParaRPr>
          </a:p>
        </p:txBody>
      </p:sp>
      <p:sp>
        <p:nvSpPr>
          <p:cNvPr id="9" name="TextBox 9"/>
          <p:cNvSpPr txBox="1"/>
          <p:nvPr/>
        </p:nvSpPr>
        <p:spPr>
          <a:xfrm>
            <a:off x="8362805" y="4872130"/>
            <a:ext cx="8896495" cy="3917950"/>
          </a:xfrm>
          <a:prstGeom prst="rect">
            <a:avLst/>
          </a:prstGeom>
        </p:spPr>
        <p:txBody>
          <a:bodyPr lIns="0" tIns="0" rIns="0" bIns="0" rtlCol="0" anchor="t">
            <a:spAutoFit/>
          </a:bodyPr>
          <a:lstStyle/>
          <a:p>
            <a:pPr marL="539749" lvl="1" indent="-269875">
              <a:lnSpc>
                <a:spcPts val="3499"/>
              </a:lnSpc>
              <a:buFont typeface="Arial"/>
              <a:buChar char="•"/>
            </a:pPr>
            <a:r>
              <a:rPr lang="en-US" sz="2499">
                <a:solidFill>
                  <a:srgbClr val="000000"/>
                </a:solidFill>
                <a:latin typeface="Montserrat"/>
              </a:rPr>
              <a:t>In order to augment understanding, integrate symbols or images that correspond to each cleaning procedure. </a:t>
            </a:r>
          </a:p>
          <a:p>
            <a:pPr marL="539749" lvl="1" indent="-269875">
              <a:lnSpc>
                <a:spcPts val="3499"/>
              </a:lnSpc>
              <a:buFont typeface="Arial"/>
              <a:buChar char="•"/>
            </a:pPr>
            <a:r>
              <a:rPr lang="en-US" sz="2499">
                <a:solidFill>
                  <a:srgbClr val="000000"/>
                </a:solidFill>
                <a:latin typeface="Montserrat"/>
              </a:rPr>
              <a:t> In order to uphold a sanitary work environment, employ ergonomic, lightweight hoover heads and HEPA-filtered vacuum cleaners. </a:t>
            </a:r>
          </a:p>
          <a:p>
            <a:pPr marL="539749" lvl="1" indent="-269875">
              <a:lnSpc>
                <a:spcPts val="3499"/>
              </a:lnSpc>
              <a:buFont typeface="Arial"/>
              <a:buChar char="•"/>
            </a:pPr>
            <a:r>
              <a:rPr lang="en-US" sz="2499">
                <a:solidFill>
                  <a:srgbClr val="000000"/>
                </a:solidFill>
                <a:latin typeface="Montserrat"/>
              </a:rPr>
              <a:t> Present the suggested technologies by means of visual aids that exemplify their pragmatic utility and advantages  (Wittemann, 1989). </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r:embed="rId3"/>
                </a:ext>
              </a:extLst>
            </a:blip>
            <a:stretch>
              <a:fillRect/>
            </a:stretch>
          </a:blipFill>
        </p:spPr>
      </p:sp>
      <p:sp>
        <p:nvSpPr>
          <p:cNvPr id="4" name="AutoShape 4"/>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sp>
        <p:nvSpPr>
          <p:cNvPr id="5" name="Freeform 5"/>
          <p:cNvSpPr/>
          <p:nvPr/>
        </p:nvSpPr>
        <p:spPr>
          <a:xfrm>
            <a:off x="8288387" y="1777512"/>
            <a:ext cx="9509496" cy="6208343"/>
          </a:xfrm>
          <a:custGeom>
            <a:avLst/>
            <a:gdLst/>
            <a:ahLst/>
            <a:cxnLst/>
            <a:rect l="l" t="t" r="r" b="b"/>
            <a:pathLst>
              <a:path w="9509496" h="6208343">
                <a:moveTo>
                  <a:pt x="0" y="0"/>
                </a:moveTo>
                <a:lnTo>
                  <a:pt x="9509496" y="0"/>
                </a:lnTo>
                <a:lnTo>
                  <a:pt x="9509496" y="6208342"/>
                </a:lnTo>
                <a:lnTo>
                  <a:pt x="0" y="6208342"/>
                </a:lnTo>
                <a:lnTo>
                  <a:pt x="0" y="0"/>
                </a:lnTo>
                <a:close/>
              </a:path>
            </a:pathLst>
          </a:custGeom>
          <a:blipFill>
            <a:blip r:embed="rId4"/>
            <a:stretch>
              <a:fillRect/>
            </a:stretch>
          </a:blipFill>
        </p:spPr>
      </p:sp>
      <p:sp>
        <p:nvSpPr>
          <p:cNvPr id="6" name="TextBox 6"/>
          <p:cNvSpPr txBox="1"/>
          <p:nvPr/>
        </p:nvSpPr>
        <p:spPr>
          <a:xfrm>
            <a:off x="1386385" y="1507881"/>
            <a:ext cx="6308824" cy="1060451"/>
          </a:xfrm>
          <a:prstGeom prst="rect">
            <a:avLst/>
          </a:prstGeom>
        </p:spPr>
        <p:txBody>
          <a:bodyPr lIns="0" tIns="0" rIns="0" bIns="0" rtlCol="0" anchor="t">
            <a:spAutoFit/>
          </a:bodyPr>
          <a:lstStyle/>
          <a:p>
            <a:pPr>
              <a:lnSpc>
                <a:spcPts val="8000"/>
              </a:lnSpc>
              <a:spcBef>
                <a:spcPct val="0"/>
              </a:spcBef>
            </a:pPr>
            <a:r>
              <a:rPr lang="en-US" sz="8000">
                <a:solidFill>
                  <a:srgbClr val="19598D"/>
                </a:solidFill>
                <a:latin typeface="Montserrat Ultra-Bold"/>
              </a:rPr>
              <a:t>Analysis</a:t>
            </a:r>
          </a:p>
        </p:txBody>
      </p:sp>
      <p:sp>
        <p:nvSpPr>
          <p:cNvPr id="7" name="TextBox 7"/>
          <p:cNvSpPr txBox="1"/>
          <p:nvPr/>
        </p:nvSpPr>
        <p:spPr>
          <a:xfrm>
            <a:off x="1054647" y="2848973"/>
            <a:ext cx="6922043" cy="5756337"/>
          </a:xfrm>
          <a:prstGeom prst="rect">
            <a:avLst/>
          </a:prstGeom>
        </p:spPr>
        <p:txBody>
          <a:bodyPr lIns="0" tIns="0" rIns="0" bIns="0" rtlCol="0" anchor="t">
            <a:spAutoFit/>
          </a:bodyPr>
          <a:lstStyle/>
          <a:p>
            <a:pPr marL="592213" lvl="1" indent="-296107">
              <a:lnSpc>
                <a:spcPts val="3840"/>
              </a:lnSpc>
              <a:buFont typeface="Arial"/>
              <a:buChar char="•"/>
            </a:pPr>
            <a:r>
              <a:rPr lang="en-US" sz="2742">
                <a:solidFill>
                  <a:srgbClr val="000000"/>
                </a:solidFill>
                <a:latin typeface="Montserrat"/>
              </a:rPr>
              <a:t>: Include the use of Material Safety Data Sheets (MSDS), routine ergonomic assessments, and non-slip flooring in your list of risk-reduction strategies  (Ramamurthy, 2019). </a:t>
            </a:r>
          </a:p>
          <a:p>
            <a:pPr marL="592213" lvl="1" indent="-296107">
              <a:lnSpc>
                <a:spcPts val="3840"/>
              </a:lnSpc>
              <a:buFont typeface="Arial"/>
              <a:buChar char="•"/>
            </a:pPr>
            <a:r>
              <a:rPr lang="en-US" sz="2742">
                <a:solidFill>
                  <a:srgbClr val="000000"/>
                </a:solidFill>
                <a:latin typeface="Montserrat"/>
              </a:rPr>
              <a:t>By employing visual cues, comprehension can be improved when discussing subjects such as MSDS documentation, non-slip surfaces, and ergonomic evaluations. </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096375"/>
            <a:ext cx="18852841" cy="0"/>
          </a:xfrm>
          <a:prstGeom prst="line">
            <a:avLst/>
          </a:prstGeom>
          <a:ln w="28575" cap="rnd">
            <a:solidFill>
              <a:srgbClr val="D9D9D9"/>
            </a:solidFill>
            <a:prstDash val="solid"/>
            <a:headEnd type="none" w="sm" len="sm"/>
            <a:tailEnd type="none" w="sm" len="sm"/>
          </a:ln>
        </p:spPr>
      </p:sp>
      <p:sp>
        <p:nvSpPr>
          <p:cNvPr id="3" name="AutoShape 3"/>
          <p:cNvSpPr/>
          <p:nvPr/>
        </p:nvSpPr>
        <p:spPr>
          <a:xfrm>
            <a:off x="-5640384" y="6884421"/>
            <a:ext cx="14401439" cy="8229600"/>
          </a:xfrm>
          <a:prstGeom prst="rect">
            <a:avLst/>
          </a:prstGeom>
          <a:solidFill>
            <a:srgbClr val="19598D"/>
          </a:solidFill>
        </p:spPr>
      </p:sp>
      <p:grpSp>
        <p:nvGrpSpPr>
          <p:cNvPr id="4" name="Group 4"/>
          <p:cNvGrpSpPr/>
          <p:nvPr/>
        </p:nvGrpSpPr>
        <p:grpSpPr>
          <a:xfrm>
            <a:off x="794162" y="1028700"/>
            <a:ext cx="7302088" cy="7822778"/>
            <a:chOff x="0" y="0"/>
            <a:chExt cx="9736118" cy="10430371"/>
          </a:xfrm>
        </p:grpSpPr>
        <p:pic>
          <p:nvPicPr>
            <p:cNvPr id="5" name="Picture 5"/>
            <p:cNvPicPr>
              <a:picLocks noChangeAspect="1"/>
            </p:cNvPicPr>
            <p:nvPr/>
          </p:nvPicPr>
          <p:blipFill>
            <a:blip r:embed="rId2"/>
            <a:srcRect t="8" b="7144"/>
            <a:stretch>
              <a:fillRect/>
            </a:stretch>
          </p:blipFill>
          <p:spPr>
            <a:xfrm>
              <a:off x="0" y="0"/>
              <a:ext cx="9736118" cy="10430371"/>
            </a:xfrm>
            <a:prstGeom prst="rect">
              <a:avLst/>
            </a:prstGeom>
          </p:spPr>
        </p:pic>
      </p:grpSp>
      <p:sp>
        <p:nvSpPr>
          <p:cNvPr id="6" name="Freeform 6"/>
          <p:cNvSpPr/>
          <p:nvPr/>
        </p:nvSpPr>
        <p:spPr>
          <a:xfrm rot="-5400000">
            <a:off x="16731762" y="1410919"/>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AutoShape 7"/>
          <p:cNvSpPr/>
          <p:nvPr/>
        </p:nvSpPr>
        <p:spPr>
          <a:xfrm rot="-5400000">
            <a:off x="15939739" y="3593303"/>
            <a:ext cx="2456682" cy="0"/>
          </a:xfrm>
          <a:prstGeom prst="line">
            <a:avLst/>
          </a:prstGeom>
          <a:ln w="28575" cap="rnd">
            <a:solidFill>
              <a:srgbClr val="D9D9D9"/>
            </a:solidFill>
            <a:prstDash val="solid"/>
            <a:headEnd type="none" w="sm" len="sm"/>
            <a:tailEnd type="none" w="sm" len="sm"/>
          </a:ln>
        </p:spPr>
      </p:sp>
      <p:sp>
        <p:nvSpPr>
          <p:cNvPr id="8" name="TextBox 8"/>
          <p:cNvSpPr txBox="1"/>
          <p:nvPr/>
        </p:nvSpPr>
        <p:spPr>
          <a:xfrm>
            <a:off x="9144000" y="1312982"/>
            <a:ext cx="6787591" cy="1064007"/>
          </a:xfrm>
          <a:prstGeom prst="rect">
            <a:avLst/>
          </a:prstGeom>
        </p:spPr>
        <p:txBody>
          <a:bodyPr lIns="0" tIns="0" rIns="0" bIns="0" rtlCol="0" anchor="t">
            <a:spAutoFit/>
          </a:bodyPr>
          <a:lstStyle/>
          <a:p>
            <a:pPr>
              <a:lnSpc>
                <a:spcPts val="8057"/>
              </a:lnSpc>
              <a:spcBef>
                <a:spcPct val="0"/>
              </a:spcBef>
            </a:pPr>
            <a:r>
              <a:rPr lang="en-US" sz="8057">
                <a:solidFill>
                  <a:srgbClr val="19598D"/>
                </a:solidFill>
                <a:latin typeface="Montserrat Ultra-Bold"/>
              </a:rPr>
              <a:t>Conclusion</a:t>
            </a:r>
          </a:p>
        </p:txBody>
      </p:sp>
      <p:sp>
        <p:nvSpPr>
          <p:cNvPr id="9" name="TextBox 9"/>
          <p:cNvSpPr txBox="1"/>
          <p:nvPr/>
        </p:nvSpPr>
        <p:spPr>
          <a:xfrm>
            <a:off x="9212133" y="2497273"/>
            <a:ext cx="7836151" cy="6170295"/>
          </a:xfrm>
          <a:prstGeom prst="rect">
            <a:avLst/>
          </a:prstGeom>
        </p:spPr>
        <p:txBody>
          <a:bodyPr lIns="0" tIns="0" rIns="0" bIns="0" rtlCol="0" anchor="t">
            <a:spAutoFit/>
          </a:bodyPr>
          <a:lstStyle/>
          <a:p>
            <a:pPr marL="582928" lvl="1" indent="-291464">
              <a:lnSpc>
                <a:spcPts val="3779"/>
              </a:lnSpc>
              <a:buFont typeface="Arial"/>
              <a:buChar char="•"/>
            </a:pPr>
            <a:r>
              <a:rPr lang="en-US" sz="2699">
                <a:solidFill>
                  <a:srgbClr val="000000"/>
                </a:solidFill>
                <a:latin typeface="Montserrat"/>
              </a:rPr>
              <a:t>The importance of ensuring the security of the maintenance area through adherence to protocols, participation in regular training, and teamwork is underscored in the commitment brief  (Victor, Aguilar-Escobar, Pedro, &amp; Julián, 2021). </a:t>
            </a:r>
          </a:p>
          <a:p>
            <a:pPr marL="582928" lvl="1" indent="-291464">
              <a:lnSpc>
                <a:spcPts val="3779"/>
              </a:lnSpc>
              <a:buFont typeface="Arial"/>
              <a:buChar char="•"/>
            </a:pPr>
            <a:r>
              <a:rPr lang="en-US" sz="2699">
                <a:solidFill>
                  <a:srgbClr val="000000"/>
                </a:solidFill>
                <a:latin typeface="Montserrat"/>
              </a:rPr>
              <a:t> aesthetically appealing in appearance For optimal efficacy, incorporate visuals depicting a conscientious housekeeping staff in concert, accompanied by a graphic representing a pledge of dedication  (Tesone, 2010). </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31060" y="342900"/>
            <a:ext cx="9425879" cy="874214"/>
          </a:xfrm>
          <a:prstGeom prst="rect">
            <a:avLst/>
          </a:prstGeom>
        </p:spPr>
        <p:txBody>
          <a:bodyPr lIns="0" tIns="0" rIns="0" bIns="0" rtlCol="0" anchor="t">
            <a:spAutoFit/>
          </a:bodyPr>
          <a:lstStyle/>
          <a:p>
            <a:pPr algn="ctr">
              <a:lnSpc>
                <a:spcPts val="7279"/>
              </a:lnSpc>
            </a:pPr>
            <a:r>
              <a:rPr lang="en-US" sz="5199" dirty="0">
                <a:solidFill>
                  <a:srgbClr val="000000"/>
                </a:solidFill>
                <a:latin typeface="Canva Sans Bold"/>
              </a:rPr>
              <a:t>Steps as per Triple S System</a:t>
            </a:r>
          </a:p>
        </p:txBody>
      </p:sp>
      <p:sp>
        <p:nvSpPr>
          <p:cNvPr id="3" name="TextBox 3"/>
          <p:cNvSpPr txBox="1"/>
          <p:nvPr/>
        </p:nvSpPr>
        <p:spPr>
          <a:xfrm>
            <a:off x="1494911" y="1562100"/>
            <a:ext cx="15298179" cy="7683129"/>
          </a:xfrm>
          <a:prstGeom prst="rect">
            <a:avLst/>
          </a:prstGeom>
        </p:spPr>
        <p:txBody>
          <a:bodyPr lIns="0" tIns="0" rIns="0" bIns="0" rtlCol="0" anchor="t">
            <a:spAutoFit/>
          </a:bodyPr>
          <a:lstStyle/>
          <a:p>
            <a:pPr marL="457200" indent="-457200" algn="just">
              <a:lnSpc>
                <a:spcPct val="150000"/>
              </a:lnSpc>
              <a:buFont typeface="Wingdings" panose="05000000000000000000" pitchFamily="2" charset="2"/>
              <a:buChar char="v"/>
            </a:pPr>
            <a:r>
              <a:rPr lang="en-US" sz="2800" b="1" dirty="0">
                <a:solidFill>
                  <a:srgbClr val="000000"/>
                </a:solidFill>
                <a:latin typeface="Montserrat"/>
              </a:rPr>
              <a:t>Trash Disposal:</a:t>
            </a:r>
            <a:r>
              <a:rPr lang="en-US" sz="2800" dirty="0">
                <a:solidFill>
                  <a:srgbClr val="000000"/>
                </a:solidFill>
                <a:latin typeface="Montserrat"/>
              </a:rPr>
              <a:t> Empty bins and replace liners.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Upholstery Spot Cleaning:</a:t>
            </a:r>
            <a:r>
              <a:rPr lang="en-US" sz="2800" dirty="0">
                <a:solidFill>
                  <a:srgbClr val="000000"/>
                </a:solidFill>
                <a:latin typeface="Montserrat"/>
              </a:rPr>
              <a:t> Address any stains or spills on furniture.</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Odor Elimination: </a:t>
            </a:r>
            <a:r>
              <a:rPr lang="en-US" sz="2800" dirty="0">
                <a:solidFill>
                  <a:srgbClr val="000000"/>
                </a:solidFill>
                <a:latin typeface="Montserrat"/>
              </a:rPr>
              <a:t>Use air fresheners or odor-neutralizing sprays as needed.</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Floor Mopping:</a:t>
            </a:r>
            <a:r>
              <a:rPr lang="en-US" sz="2800" dirty="0">
                <a:solidFill>
                  <a:srgbClr val="000000"/>
                </a:solidFill>
                <a:latin typeface="Montserrat"/>
              </a:rPr>
              <a:t> Clean hard floors with appropriate cleaning solutions.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Fixture Polishing:</a:t>
            </a:r>
            <a:r>
              <a:rPr lang="en-US" sz="2800" dirty="0">
                <a:solidFill>
                  <a:srgbClr val="000000"/>
                </a:solidFill>
                <a:latin typeface="Montserrat"/>
              </a:rPr>
              <a:t> Shine metal fixtures such as faucets and door handles.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Linen Inspection:</a:t>
            </a:r>
            <a:r>
              <a:rPr lang="en-US" sz="2800" dirty="0">
                <a:solidFill>
                  <a:srgbClr val="000000"/>
                </a:solidFill>
                <a:latin typeface="Montserrat"/>
              </a:rPr>
              <a:t> Check for stains or damages on bedding and towels.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High Dusting:</a:t>
            </a:r>
            <a:r>
              <a:rPr lang="en-US" sz="2800" dirty="0">
                <a:solidFill>
                  <a:srgbClr val="000000"/>
                </a:solidFill>
                <a:latin typeface="Montserrat"/>
              </a:rPr>
              <a:t> Remove dust from ceiling corners, light fixtures, and vents.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Electronic Device Cleaning:</a:t>
            </a:r>
            <a:r>
              <a:rPr lang="en-US" sz="2800" dirty="0">
                <a:solidFill>
                  <a:srgbClr val="000000"/>
                </a:solidFill>
                <a:latin typeface="Montserrat"/>
              </a:rPr>
              <a:t> Wipe down TVs, remote controls, and other electronics.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Restocking Information Materials:</a:t>
            </a:r>
            <a:r>
              <a:rPr lang="en-US" sz="2800" dirty="0">
                <a:solidFill>
                  <a:srgbClr val="000000"/>
                </a:solidFill>
                <a:latin typeface="Montserrat"/>
              </a:rPr>
              <a:t> Ensure brochures, menus, and hotel information are available.</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Guest Courtesy Check:</a:t>
            </a:r>
            <a:r>
              <a:rPr lang="en-US" sz="2800" dirty="0">
                <a:solidFill>
                  <a:srgbClr val="000000"/>
                </a:solidFill>
                <a:latin typeface="Montserrat"/>
              </a:rPr>
              <a:t> Ensure amenities are arranged neatly and room is welcoming for guests.</a:t>
            </a: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83667" y="537527"/>
            <a:ext cx="5320664" cy="887095"/>
          </a:xfrm>
          <a:prstGeom prst="rect">
            <a:avLst/>
          </a:prstGeom>
        </p:spPr>
        <p:txBody>
          <a:bodyPr lIns="0" tIns="0" rIns="0" bIns="0" rtlCol="0" anchor="t">
            <a:spAutoFit/>
          </a:bodyPr>
          <a:lstStyle/>
          <a:p>
            <a:pPr algn="ctr">
              <a:lnSpc>
                <a:spcPts val="7279"/>
              </a:lnSpc>
            </a:pPr>
            <a:r>
              <a:rPr lang="en-US" sz="5199" dirty="0">
                <a:solidFill>
                  <a:srgbClr val="000000"/>
                </a:solidFill>
                <a:latin typeface="Canva Sans Bold"/>
              </a:rPr>
              <a:t>References</a:t>
            </a:r>
          </a:p>
        </p:txBody>
      </p:sp>
      <p:sp>
        <p:nvSpPr>
          <p:cNvPr id="3" name="TextBox 3"/>
          <p:cNvSpPr txBox="1"/>
          <p:nvPr/>
        </p:nvSpPr>
        <p:spPr>
          <a:xfrm>
            <a:off x="730002" y="1628368"/>
            <a:ext cx="16827996" cy="7988666"/>
          </a:xfrm>
          <a:prstGeom prst="rect">
            <a:avLst/>
          </a:prstGeom>
        </p:spPr>
        <p:txBody>
          <a:bodyPr lIns="0" tIns="0" rIns="0" bIns="0" rtlCol="0" anchor="t">
            <a:spAutoFit/>
          </a:bodyPr>
          <a:lstStyle/>
          <a:p>
            <a:pPr>
              <a:lnSpc>
                <a:spcPts val="2254"/>
              </a:lnSpc>
            </a:pPr>
            <a:r>
              <a:rPr lang="en-US" sz="1610">
                <a:solidFill>
                  <a:srgbClr val="000000"/>
                </a:solidFill>
                <a:latin typeface="Montserrat"/>
              </a:rPr>
              <a:t>Airbnb. (2020, June). How to put Airbnb's 5-step cleaning process into practice. Retrieved from Resource Center: https://www.airbnb.com/resources/hosting-homes/a/how-to-put-airbnbs-5-step-cleaning-process-into-practice-187</a:t>
            </a:r>
          </a:p>
          <a:p>
            <a:pPr marL="347724" lvl="1" indent="-173862">
              <a:lnSpc>
                <a:spcPts val="2254"/>
              </a:lnSpc>
              <a:buFont typeface="Arial"/>
              <a:buChar char="•"/>
            </a:pPr>
            <a:r>
              <a:rPr lang="en-US" sz="1610">
                <a:solidFill>
                  <a:srgbClr val="000000"/>
                </a:solidFill>
                <a:latin typeface="Montserrat"/>
              </a:rPr>
              <a:t>Bibhuti, B., Pradhan, Bibhuti, B., &amp; Pradhan. (2020). International Journal of Mechanical and Production Engineering Research and Development. Management of Inn Front Office, 9549–56.</a:t>
            </a:r>
          </a:p>
          <a:p>
            <a:pPr marL="347724" lvl="1" indent="-173862">
              <a:lnSpc>
                <a:spcPts val="2254"/>
              </a:lnSpc>
              <a:buFont typeface="Arial"/>
              <a:buChar char="•"/>
            </a:pPr>
            <a:r>
              <a:rPr lang="en-US" sz="1610">
                <a:solidFill>
                  <a:srgbClr val="000000"/>
                </a:solidFill>
                <a:latin typeface="Montserrat"/>
              </a:rPr>
              <a:t>Carayon, P. (2000). Work organization and ergonomics. Applied Ergonomics.</a:t>
            </a:r>
          </a:p>
          <a:p>
            <a:pPr marL="347724" lvl="1" indent="-173862">
              <a:lnSpc>
                <a:spcPts val="2254"/>
              </a:lnSpc>
              <a:buFont typeface="Arial"/>
              <a:buChar char="•"/>
            </a:pPr>
            <a:r>
              <a:rPr lang="en-US" sz="1610">
                <a:solidFill>
                  <a:srgbClr val="000000"/>
                </a:solidFill>
                <a:latin typeface="Montserrat"/>
              </a:rPr>
              <a:t>David Gilbert, S. (1998). Customer Satisfaction Measurement Practice in United Kingdom Hotels. Journal of Hospitality &amp; Tourism Research, 450–464.</a:t>
            </a:r>
          </a:p>
          <a:p>
            <a:pPr marL="347724" lvl="1" indent="-173862">
              <a:lnSpc>
                <a:spcPts val="2254"/>
              </a:lnSpc>
              <a:buFont typeface="Arial"/>
              <a:buChar char="•"/>
            </a:pPr>
            <a:r>
              <a:rPr lang="en-US" sz="1610">
                <a:solidFill>
                  <a:srgbClr val="000000"/>
                </a:solidFill>
                <a:latin typeface="Montserrat"/>
              </a:rPr>
              <a:t>Febriyan, P., &amp; Dyah, P. (2021). Planning dan Kualitas Pelayanan Departement Housekeeping Terhadap Kepuasan Tamu di Hotel. Gemawisata: Jurnal Ilmiah Pariwisata, 180–88.</a:t>
            </a:r>
          </a:p>
          <a:p>
            <a:pPr marL="347724" lvl="1" indent="-173862">
              <a:lnSpc>
                <a:spcPts val="2254"/>
              </a:lnSpc>
              <a:buFont typeface="Arial"/>
              <a:buChar char="•"/>
            </a:pPr>
            <a:r>
              <a:rPr lang="en-US" sz="1610">
                <a:solidFill>
                  <a:srgbClr val="000000"/>
                </a:solidFill>
                <a:latin typeface="Montserrat"/>
              </a:rPr>
              <a:t>Fuady, A. (2016). Reflective Thinking in Learning Mathematics. JIPMat. Jurnal Ilmiah Pendidikan Matematika.</a:t>
            </a:r>
          </a:p>
          <a:p>
            <a:pPr marL="347724" lvl="1" indent="-173862">
              <a:lnSpc>
                <a:spcPts val="2254"/>
              </a:lnSpc>
              <a:buFont typeface="Arial"/>
              <a:buChar char="•"/>
            </a:pPr>
            <a:r>
              <a:rPr lang="en-US" sz="1610">
                <a:solidFill>
                  <a:srgbClr val="000000"/>
                </a:solidFill>
                <a:latin typeface="Montserrat"/>
              </a:rPr>
              <a:t>Hofacre, Susan, &amp; Scott, B. (1995). Baseball Front Office Careers: Expectations and Realities. Journal of Sport Management 9, no. 2, 173–81.</a:t>
            </a:r>
          </a:p>
          <a:p>
            <a:pPr marL="347724" lvl="1" indent="-173862">
              <a:lnSpc>
                <a:spcPts val="2254"/>
              </a:lnSpc>
              <a:buFont typeface="Arial"/>
              <a:buChar char="•"/>
            </a:pPr>
            <a:r>
              <a:rPr lang="en-US" sz="1610">
                <a:solidFill>
                  <a:srgbClr val="000000"/>
                </a:solidFill>
                <a:latin typeface="Montserrat"/>
              </a:rPr>
              <a:t>Karlyn-Dagraedt, &amp; Debra. (2017). Cleaning Kenley's Room. CreateSpace Independent Publishing Platform.</a:t>
            </a:r>
          </a:p>
          <a:p>
            <a:pPr marL="347724" lvl="1" indent="-173862">
              <a:lnSpc>
                <a:spcPts val="2254"/>
              </a:lnSpc>
              <a:buFont typeface="Arial"/>
              <a:buChar char="•"/>
            </a:pPr>
            <a:r>
              <a:rPr lang="en-US" sz="1610">
                <a:solidFill>
                  <a:srgbClr val="000000"/>
                </a:solidFill>
                <a:latin typeface="Montserrat"/>
              </a:rPr>
              <a:t>Legros, B., Oualid, J. Z., &amp; Ger, K. (2020). Front-office multitasking between service encounters and back-office tasks. European Journal of Operational Research 288, 946–63.</a:t>
            </a:r>
          </a:p>
          <a:p>
            <a:pPr marL="347724" lvl="1" indent="-173862">
              <a:lnSpc>
                <a:spcPts val="2254"/>
              </a:lnSpc>
              <a:buFont typeface="Arial"/>
              <a:buChar char="•"/>
            </a:pPr>
            <a:r>
              <a:rPr lang="en-US" sz="1610">
                <a:solidFill>
                  <a:srgbClr val="000000"/>
                </a:solidFill>
                <a:latin typeface="Montserrat"/>
              </a:rPr>
              <a:t>Millan, D., &amp; Rossiter, P. (2006). Trends and Challenges : the strategic role of hospitality management association. in Jayawardena, C.(Ed.)International Trends and Challenges in Tourism &amp; Hospitality business, Vijitha YAPA Publications , Sri Lanka , PP, 3-12.</a:t>
            </a:r>
          </a:p>
          <a:p>
            <a:pPr marL="347724" lvl="1" indent="-173862">
              <a:lnSpc>
                <a:spcPts val="2254"/>
              </a:lnSpc>
              <a:buFont typeface="Arial"/>
              <a:buChar char="•"/>
            </a:pPr>
            <a:r>
              <a:rPr lang="en-US" sz="1610">
                <a:solidFill>
                  <a:srgbClr val="000000"/>
                </a:solidFill>
                <a:latin typeface="Montserrat"/>
              </a:rPr>
              <a:t>Ni Kadek Anik Evryastuti, I. G., &amp; Ni, M. (2022). Cleanliness, Health, Safety, and Environment Sustainability (CHSE) Implementation in Housekeeping Department. International Journal of Travel, Hospitality and Events , 37–53.</a:t>
            </a:r>
          </a:p>
          <a:p>
            <a:pPr marL="347724" lvl="1" indent="-173862">
              <a:lnSpc>
                <a:spcPts val="2254"/>
              </a:lnSpc>
              <a:buFont typeface="Arial"/>
              <a:buChar char="•"/>
            </a:pPr>
            <a:r>
              <a:rPr lang="en-US" sz="1610">
                <a:solidFill>
                  <a:srgbClr val="000000"/>
                </a:solidFill>
                <a:latin typeface="Montserrat"/>
              </a:rPr>
              <a:t>Peter, J. (2016, April). Process Overview – a useful tool or just a waste of time? Retrieved from CMP: https://www.cmp.as/process-overview/</a:t>
            </a:r>
          </a:p>
          <a:p>
            <a:pPr marL="347724" lvl="1" indent="-173862">
              <a:lnSpc>
                <a:spcPts val="2254"/>
              </a:lnSpc>
              <a:buFont typeface="Arial"/>
              <a:buChar char="•"/>
            </a:pPr>
            <a:r>
              <a:rPr lang="en-US" sz="1610">
                <a:solidFill>
                  <a:srgbClr val="000000"/>
                </a:solidFill>
                <a:latin typeface="Montserrat"/>
              </a:rPr>
              <a:t>Ramamurthy, K. (2019). Impact of COVID19 in cleaning procedures for hotel rooms. Retrieved from Kizeo Forms: https://blog.kizeo-forms.com/en/what-is-the-cleaning-procedure-for-a-hotel-room</a:t>
            </a:r>
          </a:p>
          <a:p>
            <a:pPr marL="347724" lvl="1" indent="-173862">
              <a:lnSpc>
                <a:spcPts val="2254"/>
              </a:lnSpc>
              <a:buFont typeface="Arial"/>
              <a:buChar char="•"/>
            </a:pPr>
            <a:r>
              <a:rPr lang="en-US" sz="1610">
                <a:solidFill>
                  <a:srgbClr val="000000"/>
                </a:solidFill>
                <a:latin typeface="Montserrat"/>
              </a:rPr>
              <a:t>Robinson, R. N., Anna, K., &amp; David, J. (2016). Attitudinal similarities and differences of hotel frontline occupations. International Journal of Contemporary Hospitality Management, 1051–7.</a:t>
            </a:r>
          </a:p>
          <a:p>
            <a:pPr marL="347724" lvl="1" indent="-173862">
              <a:lnSpc>
                <a:spcPts val="2254"/>
              </a:lnSpc>
              <a:buFont typeface="Arial"/>
              <a:buChar char="•"/>
            </a:pPr>
            <a:r>
              <a:rPr lang="en-US" sz="1610">
                <a:solidFill>
                  <a:srgbClr val="000000"/>
                </a:solidFill>
                <a:latin typeface="Montserrat"/>
              </a:rPr>
              <a:t>Tesone, D. (2010). Principles of management for the hospitality industry. London: Routledge.</a:t>
            </a:r>
          </a:p>
          <a:p>
            <a:pPr marL="347724" lvl="1" indent="-173862">
              <a:lnSpc>
                <a:spcPts val="2254"/>
              </a:lnSpc>
              <a:buFont typeface="Arial"/>
              <a:buChar char="•"/>
            </a:pPr>
            <a:r>
              <a:rPr lang="en-US" sz="1610">
                <a:solidFill>
                  <a:srgbClr val="000000"/>
                </a:solidFill>
                <a:latin typeface="Montserrat"/>
              </a:rPr>
              <a:t>Victor, G., Aguilar-Escobar, Pedro, G.-V., &amp; Julián, M.-M. J.-A.-R. (2021). Hotel room cleaning: Time study and analysis of influential variables in a Spanish hotel. Journal of Industrial Engineering and Management, 645.</a:t>
            </a:r>
          </a:p>
          <a:p>
            <a:pPr marL="347724" lvl="1" indent="-173862">
              <a:lnSpc>
                <a:spcPts val="2254"/>
              </a:lnSpc>
              <a:buFont typeface="Arial"/>
              <a:buChar char="•"/>
            </a:pPr>
            <a:r>
              <a:rPr lang="en-US" sz="1610">
                <a:solidFill>
                  <a:srgbClr val="000000"/>
                </a:solidFill>
                <a:latin typeface="Montserrat"/>
              </a:rPr>
              <a:t>Wittemann, A. (1989). Hotel housekeeping runner. Las Vegas, NV: Camelot Consultants.</a:t>
            </a:r>
          </a:p>
          <a:p>
            <a:pPr marL="347724" lvl="1" indent="-173862">
              <a:lnSpc>
                <a:spcPts val="2254"/>
              </a:lnSpc>
              <a:buFont typeface="Arial"/>
              <a:buChar char="•"/>
            </a:pPr>
            <a:r>
              <a:rPr lang="en-US" sz="1610">
                <a:solidFill>
                  <a:srgbClr val="000000"/>
                </a:solidFill>
                <a:latin typeface="Montserrat"/>
              </a:rPr>
              <a:t>Yap, S. Q. (2022). Proper Lifting Technique to Avoid Back Pain. Retrieved from elevatephysio: https://elevatephysio.com.sg/proper-lifting-technique-to-avoid-back-pain/</a:t>
            </a:r>
          </a:p>
        </p:txBody>
      </p:sp>
    </p:spTree>
    <p:extLst>
      <p:ext uri="{BB962C8B-B14F-4D97-AF65-F5344CB8AC3E}">
        <p14:creationId xmlns:p14="http://schemas.microsoft.com/office/powerpoint/2010/main" val="248500858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1204</Words>
  <Application>Microsoft Office PowerPoint</Application>
  <PresentationFormat>Custom</PresentationFormat>
  <Paragraphs>60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Wingdings</vt:lpstr>
      <vt:lpstr>Montserrat</vt:lpstr>
      <vt:lpstr>Canva Sans Bold</vt:lpstr>
      <vt:lpstr>Calibri</vt:lpstr>
      <vt:lpstr>Arial</vt:lpstr>
      <vt:lpstr>Montserrat Ultra-Bold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Orange Elegant Cleaning Service Presentation</dc:title>
  <cp:lastModifiedBy>Anu</cp:lastModifiedBy>
  <cp:revision>8</cp:revision>
  <dcterms:created xsi:type="dcterms:W3CDTF">2006-08-16T00:00:00Z</dcterms:created>
  <dcterms:modified xsi:type="dcterms:W3CDTF">2024-02-19T16:52:23Z</dcterms:modified>
  <dc:identifier>DAF9LGvR9uo</dc:identifier>
</cp:coreProperties>
</file>