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B597C-7899-40C5-91E8-3D92EFF99D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DC33F5-EE34-4D16-B90F-642F77F166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84A0B8-EB8D-434B-BFD1-02FDF02A4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A0F98-C866-4EAF-BDA5-E3756AC3EF5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CC02E8-A8BF-4D67-AFCB-CD7F2CCCE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34CE70-C36F-4672-AADC-708D7B349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847CB-1412-45DC-B473-5CDDFADDF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819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7B84F-C8F5-4D08-8D5A-ABC9E32C8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8A49A6-4DBA-4A52-BA6C-8E3887B42A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B68B9B-974A-4C3B-ACAD-2739B5329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A0F98-C866-4EAF-BDA5-E3756AC3EF5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78AE2A-3666-4BDB-B084-9E5E9A27B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D12070-6CBF-4A83-AA25-7514AB02A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847CB-1412-45DC-B473-5CDDFADDF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800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9901EF-3475-4D62-BE76-02B26EB42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B2CE56-303B-4B7B-A35D-3EB9744C9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E291FA-C497-4AE4-A538-2281E990D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A0F98-C866-4EAF-BDA5-E3756AC3EF5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CA65FA-82DA-48D5-8603-588BCF2B2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4FD1C9-A78F-4C97-B7FA-0112FE561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847CB-1412-45DC-B473-5CDDFADDF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521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1C631-6C28-4B77-B187-FBFA37F87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9412CD-E1A1-4095-8114-CB04283185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283636-8659-473A-981B-2B69E6D133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ACF4D7-770B-40B1-ACCE-2E2D8CBE3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A0F98-C866-4EAF-BDA5-E3756AC3EF5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854401-3D4D-4DD7-8630-BC00E525C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910D8A-8FCF-4FCC-A6A0-BE0DE886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847CB-1412-45DC-B473-5CDDFADDF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221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E81C4-204B-4E96-8DD9-A7D675FAC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1081F-A371-48FF-9D0D-01FFF71BBD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DF04F3-0ACA-4542-87AC-A7FA8013DC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C327C9-12D9-41B7-B8C7-98DE897050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512ED6-E7A1-4FD2-9A5A-48C4DB9CFE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883358-A62D-402C-99FD-F36D57B45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A0F98-C866-4EAF-BDA5-E3756AC3EF5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933678-50F9-485D-9A59-2C032FEC8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7B5B19-3798-4BA8-B352-E948FD4A1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847CB-1412-45DC-B473-5CDDFADDF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788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9B817-ADA6-4E35-BA90-31E043943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FEA88E-EF23-406E-B605-8031938A3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A0F98-C866-4EAF-BDA5-E3756AC3EF5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020DE2-08C9-4B43-A2E1-AE2FEEDF5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AB4EA9-365E-4516-963B-CA7892B04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847CB-1412-45DC-B473-5CDDFADDF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684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FC56ED-ACF4-4C74-8B87-74DEAA96C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A0F98-C866-4EAF-BDA5-E3756AC3EF5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DF7974-9BED-4302-AD14-4F59E6D38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C5567A-DBDA-4336-86FF-52CD31D06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847CB-1412-45DC-B473-5CDDFADDF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891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A5334-04EB-41BE-BEFC-1B03E12B3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8E9CDC-9CA4-492E-BF20-586168948E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BF1E6-BB28-4301-B723-41717C3A8C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D3453A-7863-4CD0-9DDA-09E3AE308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A0F98-C866-4EAF-BDA5-E3756AC3EF5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7CC762-401B-4ACE-BCAD-DB053F2C7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F0FF20-1078-4603-A5E3-82F9108DE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847CB-1412-45DC-B473-5CDDFADDF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878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0536F-827C-4C92-9A90-34523291A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21E820E-7534-4AC6-9440-1182699B60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CAE66C-F4FE-419A-8D6C-41E87E5D4F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390920-F223-409B-8E3F-51427106B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A0F98-C866-4EAF-BDA5-E3756AC3EF5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E7F36B-CC48-448D-B2FF-E13AC709B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51F104-7568-47D1-8965-68FEB26D0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847CB-1412-45DC-B473-5CDDFADDF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69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4D1CB-A06E-442C-9830-036C8F612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8DC3F3-B3F2-4C8B-9FA3-0B3101E6C4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FA8C05-D405-491C-BD6D-A4BF3CB14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A0F98-C866-4EAF-BDA5-E3756AC3EF5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092551-43D7-4174-A409-A7F7EFE81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5B105-0124-41A0-A2CC-39D91DC6C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847CB-1412-45DC-B473-5CDDFADDF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87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E0C19E-3471-4E20-AC1A-165E3989DC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2DEED4-B135-46E9-9BD9-B0FBFE866F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B60F0E-EF81-4260-A650-0861E312F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A0F98-C866-4EAF-BDA5-E3756AC3EF5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856C69-56E4-4890-88CE-C51EF4CDB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0C1C2-0256-4202-8C32-A493CEBBE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847CB-1412-45DC-B473-5CDDFADDF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240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C3A709-59BE-4582-83A3-279518492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E2E5D0-D247-40DA-B725-DC86C6054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8C63DA-23BC-4434-8996-7A85A8BB2B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A0F98-C866-4EAF-BDA5-E3756AC3EF51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7DB18-905C-492C-86EC-389CF8ECC2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CC7B20-16CA-4C40-B196-45003AF2E4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847CB-1412-45DC-B473-5CDDFADDF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409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0CDED90-5056-4C8F-A69E-ECD983326F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51791"/>
            <a:ext cx="9144000" cy="5006009"/>
          </a:xfrm>
        </p:spPr>
        <p:txBody>
          <a:bodyPr/>
          <a:lstStyle/>
          <a:p>
            <a:r>
              <a:rPr lang="en-GB" sz="2800" dirty="0"/>
              <a:t>KULJIT KAUR </a:t>
            </a:r>
          </a:p>
          <a:p>
            <a:r>
              <a:rPr lang="en-GB" sz="2800" dirty="0"/>
              <a:t>Student ID – 2028451</a:t>
            </a:r>
          </a:p>
          <a:p>
            <a:r>
              <a:rPr lang="en-GB" sz="2800" dirty="0"/>
              <a:t>Module code –BMHP4003</a:t>
            </a:r>
          </a:p>
          <a:p>
            <a:r>
              <a:rPr lang="en-GB" sz="2800" dirty="0"/>
              <a:t>Lecturer  - Rebecca Kavanagh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3200" dirty="0"/>
              <a:t>Why is psychology important when working</a:t>
            </a:r>
          </a:p>
          <a:p>
            <a:r>
              <a:rPr lang="en-GB" sz="3200" dirty="0"/>
              <a:t> As A Nursery assistant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3890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716A8-4E00-4533-BACE-20DFD98017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44557"/>
            <a:ext cx="10515600" cy="5832406"/>
          </a:xfrm>
        </p:spPr>
        <p:txBody>
          <a:bodyPr/>
          <a:lstStyle/>
          <a:p>
            <a:pPr marL="746760" indent="-6350">
              <a:lnSpc>
                <a:spcPct val="105000"/>
              </a:lnSpc>
              <a:spcAft>
                <a:spcPts val="2310"/>
              </a:spcAft>
            </a:pPr>
            <a:r>
              <a:rPr lang="en-GB" sz="1800" b="1" kern="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                                                 </a:t>
            </a:r>
            <a:r>
              <a:rPr lang="en-GB" sz="2400" b="1" kern="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Introduction</a:t>
            </a:r>
          </a:p>
          <a:p>
            <a:pPr marL="0" marR="76200" indent="0">
              <a:lnSpc>
                <a:spcPct val="98000"/>
              </a:lnSpc>
              <a:spcAft>
                <a:spcPts val="1310"/>
              </a:spcAft>
              <a:buNone/>
            </a:pPr>
            <a:r>
              <a:rPr lang="en-GB" sz="20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* Psychology: </a:t>
            </a:r>
            <a:r>
              <a:rPr lang="en-GB" sz="20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scientific study of the mind and behaviour (Hebb and Dontari, 2013).</a:t>
            </a:r>
          </a:p>
          <a:p>
            <a:pPr marL="0" marR="76200" indent="0">
              <a:lnSpc>
                <a:spcPct val="98000"/>
              </a:lnSpc>
              <a:spcAft>
                <a:spcPts val="1310"/>
              </a:spcAft>
              <a:buNone/>
            </a:pPr>
            <a:r>
              <a:rPr lang="en-GB" sz="20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* Child psychology: </a:t>
            </a:r>
            <a:r>
              <a:rPr lang="en-GB" sz="20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refers to studying the conscious and subconscious development of a child.</a:t>
            </a:r>
          </a:p>
          <a:p>
            <a:pPr marL="0" marR="158750" indent="0">
              <a:lnSpc>
                <a:spcPct val="98000"/>
              </a:lnSpc>
              <a:spcAft>
                <a:spcPts val="1310"/>
              </a:spcAft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 * </a:t>
            </a:r>
            <a:r>
              <a:rPr lang="en-GB" sz="20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Seeing a child develop is one of the most satisfying aspects of being a nursery     assistant</a:t>
            </a:r>
            <a:r>
              <a:rPr lang="en-GB" sz="2000" dirty="0"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.</a:t>
            </a:r>
            <a:endParaRPr lang="en-GB" sz="20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76200" indent="0">
              <a:lnSpc>
                <a:spcPct val="98000"/>
              </a:lnSpc>
              <a:spcAft>
                <a:spcPts val="1310"/>
              </a:spcAft>
              <a:buNone/>
            </a:pPr>
            <a:r>
              <a:rPr lang="en-GB" sz="20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* To learn </a:t>
            </a:r>
            <a:r>
              <a:rPr lang="en-GB" sz="20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how children view </a:t>
            </a:r>
            <a:r>
              <a:rPr lang="en-GB" sz="20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environment around them, teach them new skills and mentor them to take in new ideas and feelings requires a nursery assistant to understand their behaviour and thinking.</a:t>
            </a:r>
          </a:p>
          <a:p>
            <a:pPr marL="0" indent="0">
              <a:buNone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</a:rPr>
              <a:t> 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*</a:t>
            </a:r>
            <a:r>
              <a:rPr lang="en-GB" sz="20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Psychology then helps a nursery assistant </a:t>
            </a:r>
            <a:r>
              <a:rPr lang="en-GB" sz="20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observe children's interactions </a:t>
            </a:r>
            <a:r>
              <a:rPr lang="en-GB" sz="20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 their teachers, other pupils, and the environment to learn about their mental and physical development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114481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689655-2C9A-44EE-ABAC-9D704F9192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8052"/>
            <a:ext cx="10515600" cy="5858911"/>
          </a:xfrm>
        </p:spPr>
        <p:txBody>
          <a:bodyPr/>
          <a:lstStyle/>
          <a:p>
            <a:pPr marL="746760" marR="57150" indent="-6350">
              <a:lnSpc>
                <a:spcPct val="107000"/>
              </a:lnSpc>
              <a:spcAft>
                <a:spcPts val="80"/>
              </a:spcAft>
            </a:pPr>
            <a:r>
              <a:rPr lang="en-GB" sz="2400" b="1" dirty="0">
                <a:solidFill>
                  <a:srgbClr val="000000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Why is Psychology Important?</a:t>
            </a:r>
            <a:endParaRPr lang="en-GB" sz="2400" dirty="0">
              <a:solidFill>
                <a:srgbClr val="3F3F3F"/>
              </a:solidFill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73025" marR="57150" indent="-422275">
              <a:lnSpc>
                <a:spcPct val="107000"/>
              </a:lnSpc>
              <a:spcAft>
                <a:spcPts val="840"/>
              </a:spcAft>
            </a:pPr>
            <a:r>
              <a:rPr lang="en-GB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 helps a nursery assistant to:</a:t>
            </a:r>
          </a:p>
          <a:p>
            <a:pPr marL="422275" marR="76200" indent="-422275">
              <a:lnSpc>
                <a:spcPct val="98000"/>
              </a:lnSpc>
              <a:spcAft>
                <a:spcPts val="1125"/>
              </a:spcAft>
            </a:pPr>
            <a:r>
              <a:rPr lang="en-GB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Understand abnormal and normal psychological development partners of children.</a:t>
            </a:r>
          </a:p>
          <a:p>
            <a:pPr marL="422275" marR="76200" indent="-422275">
              <a:lnSpc>
                <a:spcPct val="98000"/>
              </a:lnSpc>
              <a:spcAft>
                <a:spcPts val="1125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 </a:t>
            </a:r>
            <a:r>
              <a:rPr lang="en-GB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Learn the best ways to connect and communicate with children effectively.</a:t>
            </a:r>
          </a:p>
          <a:p>
            <a:pPr marL="422275" marR="76200" indent="-422275">
              <a:lnSpc>
                <a:spcPct val="98000"/>
              </a:lnSpc>
              <a:spcAft>
                <a:spcPts val="1125"/>
              </a:spcAft>
            </a:pPr>
            <a:r>
              <a:rPr lang="en-GB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Teach children applicable coping mechanisms to manage their emotions.</a:t>
            </a:r>
          </a:p>
          <a:p>
            <a:pPr marL="422275" marR="76200" indent="-422275">
              <a:lnSpc>
                <a:spcPct val="98000"/>
              </a:lnSpc>
              <a:spcAft>
                <a:spcPts val="1125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 </a:t>
            </a:r>
            <a:r>
              <a:rPr lang="en-GB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Assist children to thrive and progress in every developmental stage they go through.</a:t>
            </a:r>
          </a:p>
          <a:p>
            <a:pPr marL="422275" marR="939165" indent="-422275">
              <a:lnSpc>
                <a:spcPct val="98000"/>
              </a:lnSpc>
              <a:spcAft>
                <a:spcPts val="1095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 </a:t>
            </a:r>
            <a:r>
              <a:rPr lang="en-GB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Point out abnormal behaviour at an early stage and assist in identifying the possible root causes of common behavioural challenges such as anxiety, hyperactivity, and learning issues.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 </a:t>
            </a:r>
            <a:r>
              <a:rPr lang="en-GB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Help children address early childhood trauma.</a:t>
            </a:r>
          </a:p>
          <a:p>
            <a:pPr marL="422275" marR="76200" indent="-422275">
              <a:lnSpc>
                <a:spcPct val="98000"/>
              </a:lnSpc>
              <a:spcAft>
                <a:spcPts val="131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 </a:t>
            </a:r>
            <a:r>
              <a:rPr lang="en-GB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Help in preventing, evaluating, and diagnosing developmental abnormalities and delays such as autism.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1907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6ECAA8-58D9-4850-9CBE-FA86D7830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24070"/>
            <a:ext cx="10515600" cy="5752893"/>
          </a:xfrm>
        </p:spPr>
        <p:txBody>
          <a:bodyPr/>
          <a:lstStyle/>
          <a:p>
            <a:pPr marL="746760" marR="57150" indent="-6350">
              <a:lnSpc>
                <a:spcPct val="107000"/>
              </a:lnSpc>
              <a:spcAft>
                <a:spcPts val="2040"/>
              </a:spcAft>
            </a:pPr>
            <a:r>
              <a:rPr lang="en-GB" sz="2400" b="1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Jean Piaget's Theory</a:t>
            </a:r>
            <a:endParaRPr lang="en-GB" sz="2400" dirty="0">
              <a:solidFill>
                <a:srgbClr val="3F3F3F"/>
              </a:solidFill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422275" marR="76200" indent="-422275">
              <a:lnSpc>
                <a:spcPct val="98000"/>
              </a:lnSpc>
              <a:spcAft>
                <a:spcPts val="1310"/>
              </a:spcAft>
            </a:pPr>
            <a:r>
              <a:rPr lang="en-GB" sz="1800" dirty="0">
                <a:solidFill>
                  <a:srgbClr val="3F3F3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 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One of the most influential theories that a nursery assistant must understand.</a:t>
            </a:r>
          </a:p>
          <a:p>
            <a:pPr marL="0" marR="76200" indent="0">
              <a:lnSpc>
                <a:spcPct val="98000"/>
              </a:lnSpc>
              <a:spcAft>
                <a:spcPts val="1310"/>
              </a:spcAft>
              <a:buNone/>
            </a:pPr>
            <a:r>
              <a:rPr lang="en-GB" sz="1800" dirty="0">
                <a:solidFill>
                  <a:srgbClr val="3F3F3F"/>
                </a:solidFill>
                <a:latin typeface="Calibri" panose="020F050202020403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      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theory advocates that children go through four main stages in their mental development.</a:t>
            </a:r>
          </a:p>
          <a:p>
            <a:pPr marL="422275" marR="76200" indent="-422275">
              <a:lnSpc>
                <a:spcPct val="98000"/>
              </a:lnSpc>
              <a:spcAft>
                <a:spcPts val="1310"/>
              </a:spcAft>
            </a:pPr>
            <a:r>
              <a:rPr lang="en-GB" sz="1800" dirty="0">
                <a:solidFill>
                  <a:srgbClr val="3F3F3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 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 also focuses on understanding how children acquire knowledge and the nature and level of their intelligence (Waite-</a:t>
            </a:r>
            <a:r>
              <a:rPr lang="en-GB" sz="1800" dirty="0" err="1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Stupiansky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, 2017).</a:t>
            </a:r>
          </a:p>
          <a:p>
            <a:pPr marL="422275" marR="76200" indent="-422275">
              <a:lnSpc>
                <a:spcPct val="98000"/>
              </a:lnSpc>
              <a:spcAft>
                <a:spcPts val="1310"/>
              </a:spcAft>
            </a:pPr>
            <a:r>
              <a:rPr lang="en-GB" sz="1800" dirty="0">
                <a:solidFill>
                  <a:srgbClr val="3F3F3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 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Children are actively involved in their learning processes because they constantly observe what is going on around them.</a:t>
            </a:r>
          </a:p>
          <a:p>
            <a:pPr marL="422275" marR="76200" indent="-422275">
              <a:lnSpc>
                <a:spcPct val="98000"/>
              </a:lnSpc>
              <a:spcAft>
                <a:spcPts val="1310"/>
              </a:spcAft>
            </a:pPr>
            <a:r>
              <a:rPr lang="en-GB" sz="1800" dirty="0">
                <a:solidFill>
                  <a:srgbClr val="3F3F3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 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 children interact with their environment, they acquire new knowledge to add to what they already know and adopt past ideas to take in new information (</a:t>
            </a:r>
            <a:r>
              <a:rPr lang="en-GB" sz="1800" dirty="0" err="1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Youniss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, 2017).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8344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1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3" name="Arc 13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Freeform: Shape 15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FD8BC1-FAB3-4577-AB3D-371A4EC46C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03182" y="492369"/>
            <a:ext cx="5191780" cy="496856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99186-A8C5-470F-BBFC-21C4C0306C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2020" y="858129"/>
            <a:ext cx="5191780" cy="5318834"/>
          </a:xfrm>
        </p:spPr>
        <p:txBody>
          <a:bodyPr>
            <a:normAutofit/>
          </a:bodyPr>
          <a:lstStyle/>
          <a:p>
            <a:pPr marL="749935">
              <a:spcAft>
                <a:spcPts val="2065"/>
              </a:spcAft>
            </a:pPr>
            <a:r>
              <a:rPr lang="en-GB" sz="15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Piaget's Stages (</a:t>
            </a:r>
            <a:r>
              <a:rPr lang="en-GB" sz="1500" b="1" dirty="0" err="1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Joubish</a:t>
            </a:r>
            <a:r>
              <a:rPr lang="en-GB" sz="15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and Khurram, 2011)</a:t>
            </a:r>
          </a:p>
          <a:p>
            <a:r>
              <a:rPr lang="en-GB" sz="1500" strike="sngStrike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► </a:t>
            </a:r>
            <a:r>
              <a:rPr lang="en-GB" sz="1500" b="1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Sensorimotor (from birth to twenty four months)</a:t>
            </a:r>
            <a:r>
              <a:rPr lang="en-GB" sz="15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– </a:t>
            </a:r>
            <a:r>
              <a:rPr lang="en-GB" sz="15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 child behaves without thinking of their actions</a:t>
            </a:r>
          </a:p>
          <a:p>
            <a:pPr marL="422275" marR="76200" indent="-422275">
              <a:spcAft>
                <a:spcPts val="1120"/>
              </a:spcAft>
            </a:pPr>
            <a:r>
              <a:rPr lang="en-GB" sz="1500" b="1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Preoperational</a:t>
            </a:r>
            <a:r>
              <a:rPr lang="en-GB" sz="15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(two to seven years)- </a:t>
            </a:r>
            <a:r>
              <a:rPr lang="en-GB" sz="15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 child begins to think but is constrained by their views of the world.</a:t>
            </a:r>
          </a:p>
          <a:p>
            <a:pPr marL="422275" marR="76200" indent="-422275">
              <a:spcAft>
                <a:spcPts val="1120"/>
              </a:spcAft>
            </a:pPr>
            <a:r>
              <a:rPr lang="en-GB" sz="1500" strike="sngStrike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► </a:t>
            </a:r>
            <a:r>
              <a:rPr lang="en-GB" sz="1500" b="1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Concrete operational (seven to eleven years) </a:t>
            </a:r>
            <a:r>
              <a:rPr lang="en-GB" sz="15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– </a:t>
            </a:r>
            <a:r>
              <a:rPr lang="en-GB" sz="15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 child begins to use logical rules to arrive at conclusions, but their thinking is restricted to the present moment.</a:t>
            </a:r>
          </a:p>
          <a:p>
            <a:pPr marL="422275" marR="76200" indent="-422275">
              <a:spcAft>
                <a:spcPts val="1310"/>
              </a:spcAft>
            </a:pPr>
            <a:r>
              <a:rPr lang="en-GB" sz="1500" strike="sngStrike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► </a:t>
            </a:r>
            <a:r>
              <a:rPr lang="en-GB" sz="1500" b="1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Formal operational(adolescent to adulthood) </a:t>
            </a:r>
            <a:r>
              <a:rPr lang="en-GB" sz="15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– </a:t>
            </a:r>
            <a:r>
              <a:rPr lang="en-GB" sz="15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transition becomes complete at this stage, and a person begins to think like an adult.</a:t>
            </a:r>
          </a:p>
          <a:p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4199646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9A078BA-229D-4BC6-A04B-39CCA03323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858" y="98474"/>
            <a:ext cx="10982739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Importance of Piaget's Theory to a Nursery Assistant</a:t>
            </a:r>
          </a:p>
          <a:p>
            <a:pPr marL="0" marR="57150" indent="0">
              <a:lnSpc>
                <a:spcPct val="107000"/>
              </a:lnSpc>
              <a:spcAft>
                <a:spcPts val="705"/>
              </a:spcAft>
              <a:buNone/>
            </a:pPr>
            <a:r>
              <a:rPr lang="en-GB" sz="2000" b="1" dirty="0">
                <a:solidFill>
                  <a:schemeClr val="accent1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Physical development</a:t>
            </a:r>
            <a:r>
              <a:rPr lang="en-GB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:</a:t>
            </a:r>
            <a:endParaRPr lang="en-GB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76200" indent="0">
              <a:lnSpc>
                <a:spcPct val="98000"/>
              </a:lnSpc>
              <a:spcAft>
                <a:spcPts val="1310"/>
              </a:spcAft>
              <a:buNone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*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 </a:t>
            </a:r>
            <a:r>
              <a:rPr lang="en-GB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 nursery assistant can help observe the children's physical development and identify any abnormalities that could show that they have developmental irregularities.</a:t>
            </a:r>
          </a:p>
          <a:p>
            <a:pPr marL="0" indent="0">
              <a:buNone/>
            </a:pPr>
            <a:r>
              <a:rPr lang="en-GB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They will follow how a child progresses towards development milestones to see if they are developing well physically</a:t>
            </a:r>
          </a:p>
          <a:p>
            <a:pPr marL="0" indent="0">
              <a:buNone/>
            </a:pPr>
            <a:endParaRPr lang="en-GB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6350" marR="57150" indent="-6350">
              <a:lnSpc>
                <a:spcPct val="107000"/>
              </a:lnSpc>
              <a:spcAft>
                <a:spcPts val="705"/>
              </a:spcAft>
            </a:pPr>
            <a:r>
              <a:rPr lang="en-GB" sz="2000" b="1" dirty="0">
                <a:solidFill>
                  <a:schemeClr val="accent1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Cognitive development</a:t>
            </a:r>
            <a:r>
              <a:rPr lang="en-GB" sz="1800" b="1" dirty="0">
                <a:solidFill>
                  <a:schemeClr val="accent1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:</a:t>
            </a:r>
            <a:endParaRPr lang="en-GB" sz="1800" dirty="0">
              <a:solidFill>
                <a:schemeClr val="accent1"/>
              </a:solidFill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GB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This theory helps a nursery assistant monitor a child's intellectual learning and thought processes, observe and understand their environment, learn language, remember things, make decisions, use their imagination and basic reasoning and solve problems (Ewing et al., 2011)</a:t>
            </a:r>
            <a:endParaRPr lang="en-GB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76200" indent="0">
              <a:lnSpc>
                <a:spcPct val="98000"/>
              </a:lnSpc>
              <a:spcAft>
                <a:spcPts val="1310"/>
              </a:spcAft>
              <a:buNone/>
            </a:pPr>
            <a:r>
              <a:rPr lang="en-GB" sz="2000" dirty="0">
                <a:solidFill>
                  <a:schemeClr val="accent1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  Emotional (Social) Development</a:t>
            </a:r>
          </a:p>
          <a:p>
            <a:pPr marL="0" marR="76200" indent="0">
              <a:lnSpc>
                <a:spcPct val="98000"/>
              </a:lnSpc>
              <a:spcAft>
                <a:spcPts val="1310"/>
              </a:spcAft>
              <a:buNone/>
            </a:pPr>
            <a:r>
              <a:rPr lang="en-GB" sz="1800" dirty="0"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 * </a:t>
            </a:r>
            <a:r>
              <a:rPr lang="en-GB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Children develop more complex emotions like hope, confidence, guilt, and pride as they grow.</a:t>
            </a:r>
          </a:p>
          <a:p>
            <a:pPr marL="0" marR="21590" indent="0">
              <a:lnSpc>
                <a:spcPct val="98000"/>
              </a:lnSpc>
              <a:spcAft>
                <a:spcPts val="90"/>
              </a:spcAft>
              <a:buNone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 *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 </a:t>
            </a:r>
            <a:r>
              <a:rPr lang="en-GB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Understanding Piaget's Theory will help a nursery assistant assist children in understanding their feelings early because it has a massive impact on the future and present emotional development</a:t>
            </a:r>
          </a:p>
          <a:p>
            <a:pPr marL="746760" marR="57150" indent="-6350">
              <a:lnSpc>
                <a:spcPct val="107000"/>
              </a:lnSpc>
              <a:spcAft>
                <a:spcPts val="3605"/>
              </a:spcAft>
            </a:pPr>
            <a:endParaRPr lang="en-GB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746760" marR="57150" indent="-6350">
              <a:lnSpc>
                <a:spcPct val="107000"/>
              </a:lnSpc>
              <a:spcAft>
                <a:spcPts val="3605"/>
              </a:spcAft>
            </a:pPr>
            <a:endParaRPr lang="en-GB" sz="1800" dirty="0">
              <a:solidFill>
                <a:srgbClr val="3F3F3F"/>
              </a:solidFill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05609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53315-9B31-4654-A41E-E40D7F24FA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2278"/>
            <a:ext cx="10515600" cy="6004685"/>
          </a:xfrm>
        </p:spPr>
        <p:txBody>
          <a:bodyPr>
            <a:normAutofit fontScale="92500" lnSpcReduction="10000"/>
          </a:bodyPr>
          <a:lstStyle/>
          <a:p>
            <a:pPr marL="746760" marR="57150" indent="-6350">
              <a:lnSpc>
                <a:spcPct val="107000"/>
              </a:lnSpc>
              <a:spcAft>
                <a:spcPts val="355"/>
              </a:spcAft>
            </a:pPr>
            <a:r>
              <a:rPr lang="en-GB" sz="1800" b="1" dirty="0">
                <a:solidFill>
                  <a:srgbClr val="90C226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References</a:t>
            </a:r>
            <a:endParaRPr lang="en-GB" sz="1800" dirty="0">
              <a:solidFill>
                <a:srgbClr val="3F3F3F"/>
              </a:solidFill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50165">
              <a:lnSpc>
                <a:spcPct val="107000"/>
              </a:lnSpc>
              <a:spcAft>
                <a:spcPts val="1100"/>
              </a:spcAft>
            </a:pPr>
            <a:r>
              <a:rPr lang="en-GB" sz="1800" b="0" strike="sngStrike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► </a:t>
            </a:r>
            <a:r>
              <a:rPr lang="en-GB" sz="1800" b="1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References</a:t>
            </a:r>
          </a:p>
          <a:p>
            <a:pPr marL="412115" marR="57150" indent="-371475">
              <a:lnSpc>
                <a:spcPct val="105000"/>
              </a:lnSpc>
              <a:spcAft>
                <a:spcPts val="1125"/>
              </a:spcAft>
            </a:pPr>
            <a:r>
              <a:rPr lang="en-GB" sz="1800" dirty="0">
                <a:solidFill>
                  <a:srgbClr val="90C2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► </a:t>
            </a:r>
            <a:r>
              <a:rPr lang="en-GB" sz="1800" dirty="0" err="1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Bormanaki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, H.B. and </a:t>
            </a:r>
            <a:r>
              <a:rPr lang="en-GB" sz="1800" dirty="0" err="1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Khoshhal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, Y., 2017. The Role of Equilibration in Piaget's Theory of Cognitive Development and Its Implication for Receptive Skills: A Theoretical Study. </a:t>
            </a:r>
            <a:r>
              <a:rPr lang="en-GB" sz="1800" i="1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Journal of Language Teaching &amp; Research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, </a:t>
            </a:r>
            <a:r>
              <a:rPr lang="en-GB" sz="1800" i="1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8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(5).</a:t>
            </a:r>
          </a:p>
          <a:p>
            <a:pPr marL="415290" marR="57150" indent="-365125" algn="just">
              <a:lnSpc>
                <a:spcPct val="103000"/>
              </a:lnSpc>
              <a:spcAft>
                <a:spcPts val="1170"/>
              </a:spcAft>
            </a:pPr>
            <a:r>
              <a:rPr lang="en-GB" sz="1800" dirty="0">
                <a:solidFill>
                  <a:srgbClr val="90C2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► 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Ewing, J.C., Foster, D.D. and Whittington, M.S., 2011. Explaining student cognition during class sessions in the context Piaget's theory of cognitive development. </a:t>
            </a:r>
            <a:r>
              <a:rPr lang="en-GB" sz="1800" i="1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NACTA Journal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, </a:t>
            </a:r>
            <a:r>
              <a:rPr lang="en-GB" sz="1800" i="1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55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(1), pp.68-75.</a:t>
            </a:r>
          </a:p>
          <a:p>
            <a:pPr marL="46990" marR="57150" indent="-6350">
              <a:lnSpc>
                <a:spcPct val="107000"/>
              </a:lnSpc>
              <a:spcAft>
                <a:spcPts val="15"/>
              </a:spcAft>
            </a:pPr>
            <a:r>
              <a:rPr lang="en-GB" sz="1800" dirty="0">
                <a:solidFill>
                  <a:srgbClr val="90C2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►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Hebb, D.O. and </a:t>
            </a:r>
            <a:r>
              <a:rPr lang="en-GB" sz="1800" dirty="0" err="1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Donderi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, D.C., 2013. </a:t>
            </a:r>
            <a:r>
              <a:rPr lang="en-GB" sz="1800" i="1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Textbook of psychology (psychology revivals)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.</a:t>
            </a:r>
          </a:p>
          <a:p>
            <a:pPr marL="415925" marR="57150" indent="-422275">
              <a:lnSpc>
                <a:spcPct val="105000"/>
              </a:lnSpc>
              <a:spcAft>
                <a:spcPts val="1125"/>
              </a:spcAft>
            </a:pP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Psychology Press.</a:t>
            </a:r>
          </a:p>
          <a:p>
            <a:pPr marL="412115" marR="57150" indent="-371475">
              <a:lnSpc>
                <a:spcPct val="105000"/>
              </a:lnSpc>
              <a:spcAft>
                <a:spcPts val="1125"/>
              </a:spcAft>
            </a:pPr>
            <a:r>
              <a:rPr lang="en-GB" sz="1800" dirty="0">
                <a:solidFill>
                  <a:srgbClr val="90C2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► </a:t>
            </a:r>
            <a:r>
              <a:rPr lang="en-GB" sz="1800" dirty="0" err="1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Joubish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, M.F. and Khurram, M.A., 2011. Cognitive development in Jean Piaget's work and its implications for teachers. </a:t>
            </a:r>
            <a:r>
              <a:rPr lang="en-GB" sz="1800" i="1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World Applied Sciences Journal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, </a:t>
            </a:r>
            <a:r>
              <a:rPr lang="en-GB" sz="1800" i="1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12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(8), pp.1260-1265.</a:t>
            </a:r>
          </a:p>
          <a:p>
            <a:pPr marL="412115" marR="57150" indent="-371475">
              <a:lnSpc>
                <a:spcPct val="105000"/>
              </a:lnSpc>
              <a:spcAft>
                <a:spcPts val="1125"/>
              </a:spcAft>
            </a:pPr>
            <a:r>
              <a:rPr lang="en-GB" sz="1800" dirty="0">
                <a:solidFill>
                  <a:srgbClr val="90C2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► 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Waite-</a:t>
            </a:r>
            <a:r>
              <a:rPr lang="en-GB" sz="1800" dirty="0" err="1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Stupiansky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, S., 2017. Jean Piaget's constructivist theory of learning. In </a:t>
            </a:r>
            <a:r>
              <a:rPr lang="en-GB" sz="1800" i="1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Theories of Early Childhood Education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(pp. 3-17). Routledge.</a:t>
            </a:r>
          </a:p>
          <a:p>
            <a:pPr marL="40640" marR="57150" indent="-422275">
              <a:lnSpc>
                <a:spcPct val="105000"/>
              </a:lnSpc>
              <a:spcAft>
                <a:spcPts val="40"/>
              </a:spcAft>
            </a:pPr>
            <a:r>
              <a:rPr lang="en-GB" sz="1800" dirty="0">
                <a:solidFill>
                  <a:srgbClr val="90C2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rebuchet MS" panose="020B0603020202020204" pitchFamily="34" charset="0"/>
              </a:rPr>
              <a:t>► </a:t>
            </a:r>
            <a:r>
              <a:rPr lang="en-GB" sz="1800" dirty="0" err="1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Youniss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, J., 2017. The nature of social development: A conceptual discussion of cognition.</a:t>
            </a:r>
          </a:p>
          <a:p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</a:t>
            </a:r>
            <a:r>
              <a:rPr lang="en-GB" sz="1800" i="1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Issues in childhood social development</a:t>
            </a:r>
            <a:r>
              <a:rPr lang="en-GB" sz="1800" dirty="0">
                <a:solidFill>
                  <a:srgbClr val="3F3F3F"/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(pp. 203-227)Routledge.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94612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855</Words>
  <Application>Microsoft Office PowerPoint</Application>
  <PresentationFormat>Widescreen</PresentationFormat>
  <Paragraphs>54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Kuljit Kaur (2028451)</dc:creator>
  <cp:lastModifiedBy>Kuljit Kaur (2028451)</cp:lastModifiedBy>
  <cp:revision>2</cp:revision>
  <dcterms:created xsi:type="dcterms:W3CDTF">2022-02-19T19:03:25Z</dcterms:created>
  <dcterms:modified xsi:type="dcterms:W3CDTF">2022-02-19T19:49:28Z</dcterms:modified>
</cp:coreProperties>
</file>