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5.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6.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7.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8.xml" ContentType="application/vnd.openxmlformats-officedocument.theme+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702" r:id="rId4"/>
    <p:sldMasterId id="2147483720" r:id="rId5"/>
    <p:sldMasterId id="2147483796" r:id="rId6"/>
    <p:sldMasterId id="2147483808" r:id="rId7"/>
    <p:sldMasterId id="2147483826" r:id="rId8"/>
    <p:sldMasterId id="2147483843" r:id="rId9"/>
  </p:sldMasterIdLst>
  <p:notesMasterIdLst>
    <p:notesMasterId r:id="rId19"/>
  </p:notesMasterIdLst>
  <p:sldIdLst>
    <p:sldId id="257" r:id="rId10"/>
    <p:sldId id="258" r:id="rId11"/>
    <p:sldId id="259" r:id="rId12"/>
    <p:sldId id="260" r:id="rId13"/>
    <p:sldId id="261" r:id="rId14"/>
    <p:sldId id="265" r:id="rId15"/>
    <p:sldId id="266"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78834" autoAdjust="0"/>
  </p:normalViewPr>
  <p:slideViewPr>
    <p:cSldViewPr snapToGrid="0">
      <p:cViewPr varScale="1">
        <p:scale>
          <a:sx n="65" d="100"/>
          <a:sy n="65" d="100"/>
        </p:scale>
        <p:origin x="135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4.xml"/><Relationship Id="rId18" Type="http://schemas.openxmlformats.org/officeDocument/2006/relationships/slide" Target="slides/slide9.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2CFE1E-D97B-4F5A-AB15-D66C0C32E550}" type="datetimeFigureOut">
              <a:rPr lang="en-IN" smtClean="0"/>
              <a:t>11-12-2024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6672A8-3A34-44AE-B9D5-3A6111462D27}" type="slidenum">
              <a:rPr lang="en-IN" smtClean="0"/>
              <a:t>‹#›</a:t>
            </a:fld>
            <a:endParaRPr lang="en-IN"/>
          </a:p>
        </p:txBody>
      </p:sp>
    </p:spTree>
    <p:extLst>
      <p:ext uri="{BB962C8B-B14F-4D97-AF65-F5344CB8AC3E}">
        <p14:creationId xmlns:p14="http://schemas.microsoft.com/office/powerpoint/2010/main" val="3498774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 My name is [Your Name], and today I’ll present the business plan for </a:t>
            </a:r>
            <a:r>
              <a:rPr lang="en-US" dirty="0" err="1"/>
              <a:t>GreenSips</a:t>
            </a:r>
            <a:r>
              <a:rPr lang="en-US" dirty="0"/>
              <a:t> Café as part of [Module Name and Code]. This plan was developed to highlight an innovative and sustainable coffee shop concept tailored to modern consumer needs. </a:t>
            </a:r>
            <a:r>
              <a:rPr lang="en-US" dirty="0" err="1"/>
              <a:t>GreenSips</a:t>
            </a:r>
            <a:r>
              <a:rPr lang="en-US" dirty="0"/>
              <a:t> Café emphasizes ethical sourcing, community engagement, and eco-friendly operations, setting it apart in the competitive UK coffee industry. Through this presentation, I’ll provide an overview of the concept, business structure, market analysis, and sustainability initiatives. I will also discuss key financial forecasts and the strategies driving this business idea. By the end, you’ll see how </a:t>
            </a:r>
            <a:r>
              <a:rPr lang="en-US" dirty="0" err="1"/>
              <a:t>GreenSips</a:t>
            </a:r>
            <a:r>
              <a:rPr lang="en-US" dirty="0"/>
              <a:t> Café aligns with consumer values and broader environmental goals. Let’s begin with an introduction to the business.</a:t>
            </a:r>
            <a:endParaRPr lang="en-IN" dirty="0"/>
          </a:p>
        </p:txBody>
      </p:sp>
      <p:sp>
        <p:nvSpPr>
          <p:cNvPr id="4" name="Slide Number Placeholder 3"/>
          <p:cNvSpPr>
            <a:spLocks noGrp="1"/>
          </p:cNvSpPr>
          <p:nvPr>
            <p:ph type="sldNum" sz="quarter" idx="5"/>
          </p:nvPr>
        </p:nvSpPr>
        <p:spPr/>
        <p:txBody>
          <a:bodyPr/>
          <a:lstStyle/>
          <a:p>
            <a:fld id="{786672A8-3A34-44AE-B9D5-3A6111462D27}" type="slidenum">
              <a:rPr lang="en-IN" smtClean="0"/>
              <a:t>1</a:t>
            </a:fld>
            <a:endParaRPr lang="en-IN"/>
          </a:p>
        </p:txBody>
      </p:sp>
    </p:spTree>
    <p:extLst>
      <p:ext uri="{BB962C8B-B14F-4D97-AF65-F5344CB8AC3E}">
        <p14:creationId xmlns:p14="http://schemas.microsoft.com/office/powerpoint/2010/main" val="853382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GreenSips</a:t>
            </a:r>
            <a:r>
              <a:rPr lang="en-US" dirty="0"/>
              <a:t> Café combines the best of sustainability and quality by providing organic coffee, vegan snacks, and eco-friendly products. Our target market consists of youths, students, young professionals, and families who actively choose environmentally friendly options. Sustainability is at the heart of our brand. We use biodegradable packaging, offer products sourced from ethical suppliers, and power the café using renewable energy. In addition, we conduct regular sustainability workshops, educating our customers on waste reduction and composting. Our mission is to create a café that not only serves great products but also empowers customers to make eco-conscious choices. We aim to create a space where people can connect, learn, and enjoy, making </a:t>
            </a:r>
            <a:r>
              <a:rPr lang="en-US" dirty="0" err="1"/>
              <a:t>GreenSips</a:t>
            </a:r>
            <a:r>
              <a:rPr lang="en-US" dirty="0"/>
              <a:t> Café a unique destination for environmentally aware consumers."</a:t>
            </a:r>
          </a:p>
        </p:txBody>
      </p:sp>
      <p:sp>
        <p:nvSpPr>
          <p:cNvPr id="4" name="Slide Number Placeholder 3"/>
          <p:cNvSpPr>
            <a:spLocks noGrp="1"/>
          </p:cNvSpPr>
          <p:nvPr>
            <p:ph type="sldNum" sz="quarter" idx="5"/>
          </p:nvPr>
        </p:nvSpPr>
        <p:spPr/>
        <p:txBody>
          <a:bodyPr/>
          <a:lstStyle/>
          <a:p>
            <a:fld id="{786672A8-3A34-44AE-B9D5-3A6111462D27}" type="slidenum">
              <a:rPr lang="en-IN" smtClean="0"/>
              <a:t>2</a:t>
            </a:fld>
            <a:endParaRPr lang="en-IN"/>
          </a:p>
        </p:txBody>
      </p:sp>
    </p:spTree>
    <p:extLst>
      <p:ext uri="{BB962C8B-B14F-4D97-AF65-F5344CB8AC3E}">
        <p14:creationId xmlns:p14="http://schemas.microsoft.com/office/powerpoint/2010/main" val="40436185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GreenSips</a:t>
            </a:r>
            <a:r>
              <a:rPr lang="en-US" dirty="0"/>
              <a:t> Café offers a wide range of sustainable products and services. Our core products are organic, fair-trade coffee and vegan snacks such as cookies, muffins, and sandwiches. Additionally, we sell eco-friendly merchandise, including reusable travel cups and bamboo straws, all aimed at reducing single-use plastic. A key part of our offering is the sustainability workshops, where we teach customers about waste reduction, composting, and recycling. Our commitment to ethical sourcing means that every product we offer is sustainably produced and supports fair trade. Furthermore, we prioritize energy efficiency and use renewable energy to power the café. The café’s design is intended to reinforce our sustainability ethos, offering a cozy, green space where customers can enjoy their coffee while also learning how to contribute positively to the environment.</a:t>
            </a:r>
            <a:endParaRPr lang="en-IN" dirty="0"/>
          </a:p>
        </p:txBody>
      </p:sp>
      <p:sp>
        <p:nvSpPr>
          <p:cNvPr id="4" name="Slide Number Placeholder 3"/>
          <p:cNvSpPr>
            <a:spLocks noGrp="1"/>
          </p:cNvSpPr>
          <p:nvPr>
            <p:ph type="sldNum" sz="quarter" idx="5"/>
          </p:nvPr>
        </p:nvSpPr>
        <p:spPr/>
        <p:txBody>
          <a:bodyPr/>
          <a:lstStyle/>
          <a:p>
            <a:fld id="{786672A8-3A34-44AE-B9D5-3A6111462D27}" type="slidenum">
              <a:rPr lang="en-IN" smtClean="0"/>
              <a:t>3</a:t>
            </a:fld>
            <a:endParaRPr lang="en-IN"/>
          </a:p>
        </p:txBody>
      </p:sp>
    </p:spTree>
    <p:extLst>
      <p:ext uri="{BB962C8B-B14F-4D97-AF65-F5344CB8AC3E}">
        <p14:creationId xmlns:p14="http://schemas.microsoft.com/office/powerpoint/2010/main" val="3402720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GreenSips</a:t>
            </a:r>
            <a:r>
              <a:rPr lang="en-US" dirty="0"/>
              <a:t> Café will operate as a Private Limited Company, known as </a:t>
            </a:r>
            <a:r>
              <a:rPr lang="en-US" dirty="0" err="1"/>
              <a:t>GreenSips</a:t>
            </a:r>
            <a:r>
              <a:rPr lang="en-US" dirty="0"/>
              <a:t> Ltd. This legal format offers several advantages, including limited liability, which protects the founder’s personal assets from business risks. The ownership structure is divided, with the founder holding 75% of the shares and an external investor holding 25%. The investor contributes £25,000 to help fund the initial stages of business operations. As a limited company, </a:t>
            </a:r>
            <a:r>
              <a:rPr lang="en-US" dirty="0" err="1"/>
              <a:t>GreenSips</a:t>
            </a:r>
            <a:r>
              <a:rPr lang="en-US" dirty="0"/>
              <a:t> Café will be recognized as a separate legal entity, which provides credibility and potential for growth. Additionally, we will protect the brand through Intellectual Property rights, including trademarks for the company name, logo, and our slogan ‘Sip sustainably.’ This ensures that the unique aspects of our business are safeguarded and cannot be used by competitors</a:t>
            </a:r>
            <a:endParaRPr lang="en-IN" dirty="0"/>
          </a:p>
        </p:txBody>
      </p:sp>
      <p:sp>
        <p:nvSpPr>
          <p:cNvPr id="4" name="Slide Number Placeholder 3"/>
          <p:cNvSpPr>
            <a:spLocks noGrp="1"/>
          </p:cNvSpPr>
          <p:nvPr>
            <p:ph type="sldNum" sz="quarter" idx="5"/>
          </p:nvPr>
        </p:nvSpPr>
        <p:spPr/>
        <p:txBody>
          <a:bodyPr/>
          <a:lstStyle/>
          <a:p>
            <a:fld id="{786672A8-3A34-44AE-B9D5-3A6111462D27}" type="slidenum">
              <a:rPr lang="en-IN" smtClean="0"/>
              <a:t>4</a:t>
            </a:fld>
            <a:endParaRPr lang="en-IN"/>
          </a:p>
        </p:txBody>
      </p:sp>
    </p:spTree>
    <p:extLst>
      <p:ext uri="{BB962C8B-B14F-4D97-AF65-F5344CB8AC3E}">
        <p14:creationId xmlns:p14="http://schemas.microsoft.com/office/powerpoint/2010/main" val="3696954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GreenSips</a:t>
            </a:r>
            <a:r>
              <a:rPr lang="en-US" dirty="0"/>
              <a:t> Café’s management structure is relatively centralized to ensure effective decision-making and maintain a strong focus on sustainability. The founder, who also serves as the Managing Director, will oversee the overall strategy, budgeting, and positioning of the business. The Barista Supervisor will manage the daily operations of the café, ensuring that the service quality meets our high standards. A Sustainability Officer will be responsible for ensuring that environmental practices are integrated into the business, from waste management to sourcing. Additionally, we will have two part-time baristas to help run the café, maintaining a cost-effective approach. External professionals, including accountants, marketing consultants, and IT specialists, will provide support in areas that require specific expertise. This structure is designed to keep the café running smoothly while maintaining our commitment to sustainability and high-quality service.</a:t>
            </a:r>
            <a:endParaRPr lang="en-IN" dirty="0"/>
          </a:p>
        </p:txBody>
      </p:sp>
      <p:sp>
        <p:nvSpPr>
          <p:cNvPr id="4" name="Slide Number Placeholder 3"/>
          <p:cNvSpPr>
            <a:spLocks noGrp="1"/>
          </p:cNvSpPr>
          <p:nvPr>
            <p:ph type="sldNum" sz="quarter" idx="5"/>
          </p:nvPr>
        </p:nvSpPr>
        <p:spPr/>
        <p:txBody>
          <a:bodyPr/>
          <a:lstStyle/>
          <a:p>
            <a:fld id="{786672A8-3A34-44AE-B9D5-3A6111462D27}" type="slidenum">
              <a:rPr lang="en-IN" smtClean="0"/>
              <a:t>5</a:t>
            </a:fld>
            <a:endParaRPr lang="en-IN"/>
          </a:p>
        </p:txBody>
      </p:sp>
    </p:spTree>
    <p:extLst>
      <p:ext uri="{BB962C8B-B14F-4D97-AF65-F5344CB8AC3E}">
        <p14:creationId xmlns:p14="http://schemas.microsoft.com/office/powerpoint/2010/main" val="290580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Conducting a SWOT analysis helps us evaluate </a:t>
            </a:r>
            <a:r>
              <a:rPr lang="en-US" dirty="0" err="1"/>
              <a:t>GreenSips</a:t>
            </a:r>
            <a:r>
              <a:rPr lang="en-US" dirty="0"/>
              <a:t> Café’s position in the market. Our strengths lie in our commitment to sustainability and offering a unique product mix of organic coffee, vegan snacks, and eco-friendly merchandise. Our engagement with the community through workshops strengthens our brand loyalty. However, we face challenges, such as high initial costs associated with sourcing organic and fair-trade products, and limited brand awareness as a new entrant into the market. We rely on ethical suppliers, so disruptions in their operations could affect us. On the opportunity side, the coffee market is growing, and digital innovations like a mobile app and loyalty program could further enhance customer engagement. We must also be mindful of threats, including economic downturns that could affect consumer spending, fierce competition from established brands, and potential regulatory changes regarding sustainability practices."</a:t>
            </a:r>
            <a:endParaRPr lang="en-IN" dirty="0"/>
          </a:p>
        </p:txBody>
      </p:sp>
      <p:sp>
        <p:nvSpPr>
          <p:cNvPr id="4" name="Slide Number Placeholder 3"/>
          <p:cNvSpPr>
            <a:spLocks noGrp="1"/>
          </p:cNvSpPr>
          <p:nvPr>
            <p:ph type="sldNum" sz="quarter" idx="5"/>
          </p:nvPr>
        </p:nvSpPr>
        <p:spPr/>
        <p:txBody>
          <a:bodyPr/>
          <a:lstStyle/>
          <a:p>
            <a:fld id="{786672A8-3A34-44AE-B9D5-3A6111462D27}" type="slidenum">
              <a:rPr lang="en-IN" smtClean="0"/>
              <a:t>6</a:t>
            </a:fld>
            <a:endParaRPr lang="en-IN"/>
          </a:p>
        </p:txBody>
      </p:sp>
    </p:spTree>
    <p:extLst>
      <p:ext uri="{BB962C8B-B14F-4D97-AF65-F5344CB8AC3E}">
        <p14:creationId xmlns:p14="http://schemas.microsoft.com/office/powerpoint/2010/main" val="1999172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cash flow forecast outlines the expected financial progress of </a:t>
            </a:r>
            <a:r>
              <a:rPr lang="en-US" dirty="0" err="1"/>
              <a:t>GreenSips</a:t>
            </a:r>
            <a:r>
              <a:rPr lang="en-US" dirty="0"/>
              <a:t> Café over the first 12 months. The initial funding of £25,000 will be allocated towards essential start-up costs, including equipment, inventory, and marketing. We anticipate that the café will reach break-even by Month 4, as we gradually increase revenue from £3,000 in the first month to £7,000 by Month 12. The first few months will focus on building brand awareness and customer loyalty, which will contribute to revenue growth. From Month 4 onwards, we expect positive net profits as the café gains traction. This financial forecast is designed to ensure we are operating efficiently while keeping costs under control and scaling up as demand increases.</a:t>
            </a:r>
            <a:endParaRPr lang="en-IN" dirty="0"/>
          </a:p>
        </p:txBody>
      </p:sp>
      <p:sp>
        <p:nvSpPr>
          <p:cNvPr id="4" name="Slide Number Placeholder 3"/>
          <p:cNvSpPr>
            <a:spLocks noGrp="1"/>
          </p:cNvSpPr>
          <p:nvPr>
            <p:ph type="sldNum" sz="quarter" idx="5"/>
          </p:nvPr>
        </p:nvSpPr>
        <p:spPr/>
        <p:txBody>
          <a:bodyPr/>
          <a:lstStyle/>
          <a:p>
            <a:fld id="{786672A8-3A34-44AE-B9D5-3A6111462D27}" type="slidenum">
              <a:rPr lang="en-IN" smtClean="0"/>
              <a:t>7</a:t>
            </a:fld>
            <a:endParaRPr lang="en-IN"/>
          </a:p>
        </p:txBody>
      </p:sp>
    </p:spTree>
    <p:extLst>
      <p:ext uri="{BB962C8B-B14F-4D97-AF65-F5344CB8AC3E}">
        <p14:creationId xmlns:p14="http://schemas.microsoft.com/office/powerpoint/2010/main" val="853613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a:t>
            </a:r>
            <a:r>
              <a:rPr lang="en-US" dirty="0" err="1"/>
              <a:t>GreenSips</a:t>
            </a:r>
            <a:r>
              <a:rPr lang="en-US" dirty="0"/>
              <a:t> Café is more than just a coffee shop; it’s a business that stands at the intersection of quality, sustainability, and community engagement. Our focus on organic, fair-trade products, vegan food options, and eco-friendly merchandise addresses the growing consumer demand for environmentally conscious choices. With a strong management team and a clear market positioning, we are well-equipped to succeed in a competitive industry. Our cash flow forecast indicates steady growth and profitability from Month 4 onward, showing that we are on track to achieve our financial goals. Ultimately, </a:t>
            </a:r>
            <a:r>
              <a:rPr lang="en-US" dirty="0" err="1"/>
              <a:t>GreenSips</a:t>
            </a:r>
            <a:r>
              <a:rPr lang="en-US" dirty="0"/>
              <a:t> Café is poised to become a leader in the sustainable coffee industry, creating a meaningful impact on both the environment and the communities we serve."</a:t>
            </a:r>
            <a:endParaRPr lang="en-IN" dirty="0"/>
          </a:p>
        </p:txBody>
      </p:sp>
      <p:sp>
        <p:nvSpPr>
          <p:cNvPr id="4" name="Slide Number Placeholder 3"/>
          <p:cNvSpPr>
            <a:spLocks noGrp="1"/>
          </p:cNvSpPr>
          <p:nvPr>
            <p:ph type="sldNum" sz="quarter" idx="5"/>
          </p:nvPr>
        </p:nvSpPr>
        <p:spPr/>
        <p:txBody>
          <a:bodyPr/>
          <a:lstStyle/>
          <a:p>
            <a:fld id="{786672A8-3A34-44AE-B9D5-3A6111462D27}" type="slidenum">
              <a:rPr lang="en-IN" smtClean="0"/>
              <a:t>8</a:t>
            </a:fld>
            <a:endParaRPr lang="en-IN"/>
          </a:p>
        </p:txBody>
      </p:sp>
    </p:spTree>
    <p:extLst>
      <p:ext uri="{BB962C8B-B14F-4D97-AF65-F5344CB8AC3E}">
        <p14:creationId xmlns:p14="http://schemas.microsoft.com/office/powerpoint/2010/main" val="14264721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69043833-A08D-45BA-A203-5170A9CE0EAE}"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2128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5557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1915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6495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043833-A08D-45BA-A203-5170A9CE0EAE}"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3017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61785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D70681-6C7B-4A5D-A064-49E6C0C6AB3B}" type="datetimeFigureOut">
              <a:rPr lang="en-IN" smtClean="0"/>
              <a:t>11-12-2024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377375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0641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91299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1980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92437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876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2877959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256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771364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680600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1335342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D70681-6C7B-4A5D-A064-49E6C0C6AB3B}" type="datetimeFigureOut">
              <a:rPr lang="en-IN" smtClean="0"/>
              <a:t>11-12-2024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0895449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488813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91594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4286970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66066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3839359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5797136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4545900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57410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6650270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5763734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D70681-6C7B-4A5D-A064-49E6C0C6AB3B}" type="datetimeFigureOut">
              <a:rPr lang="en-IN" smtClean="0"/>
              <a:t>11-12-2024</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0349095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2125161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930097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9392404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7581881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9147244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80828277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8282107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5546418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74420085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7021607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2697190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2870358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98773669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5829164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29007236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15677037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2D70681-6C7B-4A5D-A064-49E6C0C6AB3B}" type="datetimeFigureOut">
              <a:rPr lang="en-IN" smtClean="0"/>
              <a:t>11-12-2024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9716228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18443068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70086399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92450696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85488981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69043833-A08D-45BA-A203-5170A9CE0EAE}" type="slidenum">
              <a:rPr lang="en-IN" smtClean="0"/>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5720420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57000605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55545846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46489486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93183406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9043833-A08D-45BA-A203-5170A9CE0EAE}" type="slidenum">
              <a:rPr lang="en-IN" smtClean="0"/>
              <a:t>‹#›</a:t>
            </a:fld>
            <a:endParaRPr lang="en-IN"/>
          </a:p>
        </p:txBody>
      </p:sp>
    </p:spTree>
    <p:extLst>
      <p:ext uri="{BB962C8B-B14F-4D97-AF65-F5344CB8AC3E}">
        <p14:creationId xmlns:p14="http://schemas.microsoft.com/office/powerpoint/2010/main" val="257290916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24560826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7040166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52406459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a:xfrm>
            <a:off x="804672" y="6227064"/>
            <a:ext cx="10588752" cy="320040"/>
          </a:xfrm>
        </p:spPr>
        <p:txBody>
          <a:bodyPr/>
          <a:lstStyle/>
          <a:p>
            <a:endParaRPr lang="en-IN"/>
          </a:p>
        </p:txBody>
      </p:sp>
      <p:sp>
        <p:nvSpPr>
          <p:cNvPr id="7" name="Slide Number Placeholder 6"/>
          <p:cNvSpPr>
            <a:spLocks noGrp="1"/>
          </p:cNvSpPr>
          <p:nvPr>
            <p:ph type="sldNum" sz="quarter" idx="12"/>
          </p:nvPr>
        </p:nvSpPr>
        <p:spPr>
          <a:xfrm>
            <a:off x="10469880" y="320040"/>
            <a:ext cx="914400" cy="320040"/>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17450218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a:xfrm>
            <a:off x="804672" y="6227064"/>
            <a:ext cx="10588752" cy="320040"/>
          </a:xfrm>
        </p:spPr>
        <p:txBody>
          <a:bodyPr/>
          <a:lstStyle/>
          <a:p>
            <a:endParaRPr lang="en-IN"/>
          </a:p>
        </p:txBody>
      </p:sp>
      <p:sp>
        <p:nvSpPr>
          <p:cNvPr id="9" name="Slide Number Placeholder 8"/>
          <p:cNvSpPr>
            <a:spLocks noGrp="1"/>
          </p:cNvSpPr>
          <p:nvPr>
            <p:ph type="sldNum" sz="quarter" idx="12"/>
          </p:nvPr>
        </p:nvSpPr>
        <p:spPr>
          <a:xfrm>
            <a:off x="10469880" y="320040"/>
            <a:ext cx="914400" cy="320040"/>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534251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5715718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E2D70681-6C7B-4A5D-A064-49E6C0C6AB3B}" type="datetimeFigureOut">
              <a:rPr lang="en-IN" smtClean="0"/>
              <a:t>11-12-2024</a:t>
            </a:fld>
            <a:endParaRPr lang="en-IN"/>
          </a:p>
        </p:txBody>
      </p:sp>
      <p:sp>
        <p:nvSpPr>
          <p:cNvPr id="3" name="Footer Placeholder 2"/>
          <p:cNvSpPr>
            <a:spLocks noGrp="1"/>
          </p:cNvSpPr>
          <p:nvPr>
            <p:ph type="ftr" sz="quarter" idx="11"/>
          </p:nvPr>
        </p:nvSpPr>
        <p:spPr>
          <a:xfrm>
            <a:off x="804672" y="6227064"/>
            <a:ext cx="10588752" cy="320040"/>
          </a:xfrm>
        </p:spPr>
        <p:txBody>
          <a:bodyPr/>
          <a:lstStyle/>
          <a:p>
            <a:endParaRPr lang="en-IN"/>
          </a:p>
        </p:txBody>
      </p:sp>
      <p:sp>
        <p:nvSpPr>
          <p:cNvPr id="4" name="Slide Number Placeholder 3"/>
          <p:cNvSpPr>
            <a:spLocks noGrp="1"/>
          </p:cNvSpPr>
          <p:nvPr>
            <p:ph type="sldNum" sz="quarter" idx="12"/>
          </p:nvPr>
        </p:nvSpPr>
        <p:spPr>
          <a:xfrm>
            <a:off x="10469880" y="320040"/>
            <a:ext cx="914400" cy="320040"/>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07898606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8520938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a:xfrm>
            <a:off x="804672" y="6227064"/>
            <a:ext cx="5942203" cy="320040"/>
          </a:xfrm>
        </p:spPr>
        <p:txBody>
          <a:bodyPr/>
          <a:lstStyle/>
          <a:p>
            <a:endParaRPr lang="en-IN"/>
          </a:p>
        </p:txBody>
      </p:sp>
      <p:sp>
        <p:nvSpPr>
          <p:cNvPr id="7" name="Slide Number Placeholder 6"/>
          <p:cNvSpPr>
            <a:spLocks noGrp="1"/>
          </p:cNvSpPr>
          <p:nvPr>
            <p:ph type="sldNum" sz="quarter" idx="12"/>
          </p:nvPr>
        </p:nvSpPr>
        <p:spPr>
          <a:xfrm>
            <a:off x="5828377" y="320040"/>
            <a:ext cx="914400" cy="320040"/>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77203437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82768180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a:xfrm>
            <a:off x="804672" y="6227064"/>
            <a:ext cx="10588752" cy="320040"/>
          </a:xfrm>
        </p:spPr>
        <p:txBody>
          <a:body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4963284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73450115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70846119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69043833-A08D-45BA-A203-5170A9CE0EAE}" type="slidenum">
              <a:rPr lang="en-IN" smtClean="0"/>
              <a:t>‹#›</a:t>
            </a:fld>
            <a:endParaRPr lang="en-IN"/>
          </a:p>
        </p:txBody>
      </p:sp>
    </p:spTree>
    <p:extLst>
      <p:ext uri="{BB962C8B-B14F-4D97-AF65-F5344CB8AC3E}">
        <p14:creationId xmlns:p14="http://schemas.microsoft.com/office/powerpoint/2010/main" val="2101880741"/>
      </p:ext>
    </p:extLst>
  </p:cSld>
  <p:clrMapOvr>
    <a:overrideClrMapping bg1="lt1" tx1="dk1" bg2="lt2" tx2="dk2" accent1="accent1" accent2="accent2" accent3="accent3" accent4="accent4" accent5="accent5" accent6="accent6" hlink="hlink" folHlink="folHlink"/>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85712301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3350640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2486296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D70681-6C7B-4A5D-A064-49E6C0C6AB3B}" type="datetimeFigureOut">
              <a:rPr lang="en-IN" smtClean="0"/>
              <a:t>11-12-2024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79724988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52285220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386365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78352579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a:xfrm>
            <a:off x="3776135" y="6422854"/>
            <a:ext cx="4279669" cy="365125"/>
          </a:xfrm>
        </p:spPr>
        <p:txBody>
          <a:bodyPr/>
          <a:lstStyle/>
          <a:p>
            <a:endParaRPr lang="en-IN"/>
          </a:p>
        </p:txBody>
      </p:sp>
      <p:sp>
        <p:nvSpPr>
          <p:cNvPr id="6" name="Slide Number Placeholder 5"/>
          <p:cNvSpPr>
            <a:spLocks noGrp="1"/>
          </p:cNvSpPr>
          <p:nvPr>
            <p:ph type="sldNum" sz="quarter" idx="12"/>
          </p:nvPr>
        </p:nvSpPr>
        <p:spPr>
          <a:xfrm>
            <a:off x="8073048" y="6422854"/>
            <a:ext cx="879759" cy="365125"/>
          </a:xfrm>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31992039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69043833-A08D-45BA-A203-5170A9CE0EAE}"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229255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4127216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34910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65948238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043833-A08D-45BA-A203-5170A9CE0EAE}"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055969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399047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D70681-6C7B-4A5D-A064-49E6C0C6AB3B}" type="datetimeFigureOut">
              <a:rPr lang="en-IN" smtClean="0"/>
              <a:t>11-12-2024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571989192"/>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603406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428906917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48159862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303012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0748162"/>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96803864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65670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497023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419284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8372399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805882359"/>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26857240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979939388"/>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83056959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4163574629"/>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207498609"/>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D70681-6C7B-4A5D-A064-49E6C0C6AB3B}" type="datetimeFigureOut">
              <a:rPr lang="en-IN" smtClean="0"/>
              <a:t>11-12-2024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38815799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25996171"/>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751122856"/>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756332812"/>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9857175"/>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711765022"/>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68395449"/>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84291576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187669758"/>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06184330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6180874"/>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477185339"/>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82947025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994432706"/>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D70681-6C7B-4A5D-A064-49E6C0C6AB3B}" type="datetimeFigureOut">
              <a:rPr lang="en-IN" smtClean="0"/>
              <a:t>11-12-2024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22062627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D70681-6C7B-4A5D-A064-49E6C0C6AB3B}" type="datetimeFigureOut">
              <a:rPr lang="en-IN" smtClean="0"/>
              <a:t>11-12-2024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30238338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D70681-6C7B-4A5D-A064-49E6C0C6AB3B}" type="datetimeFigureOut">
              <a:rPr lang="en-IN" smtClean="0"/>
              <a:t>11-12-2024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567983106"/>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49290311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D70681-6C7B-4A5D-A064-49E6C0C6AB3B}" type="datetimeFigureOut">
              <a:rPr lang="en-IN" smtClean="0"/>
              <a:t>11-12-2024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86979991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271847243"/>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6403581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1490994157"/>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96730338"/>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262334251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796409626"/>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70681-6C7B-4A5D-A064-49E6C0C6AB3B}" type="datetimeFigureOut">
              <a:rPr lang="en-IN" smtClean="0"/>
              <a:t>11-12-2024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043833-A08D-45BA-A203-5170A9CE0EAE}" type="slidenum">
              <a:rPr lang="en-IN" smtClean="0"/>
              <a:t>‹#›</a:t>
            </a:fld>
            <a:endParaRPr lang="en-IN"/>
          </a:p>
        </p:txBody>
      </p:sp>
    </p:spTree>
    <p:extLst>
      <p:ext uri="{BB962C8B-B14F-4D97-AF65-F5344CB8AC3E}">
        <p14:creationId xmlns:p14="http://schemas.microsoft.com/office/powerpoint/2010/main" val="3363010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3.jpe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18" Type="http://schemas.openxmlformats.org/officeDocument/2006/relationships/theme" Target="../theme/theme4.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17" Type="http://schemas.openxmlformats.org/officeDocument/2006/relationships/slideLayout" Target="../slideLayouts/slideLayout56.xml"/><Relationship Id="rId2" Type="http://schemas.openxmlformats.org/officeDocument/2006/relationships/slideLayout" Target="../slideLayouts/slideLayout41.xml"/><Relationship Id="rId16" Type="http://schemas.openxmlformats.org/officeDocument/2006/relationships/slideLayout" Target="../slideLayouts/slideLayout55.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slideLayout" Target="../slideLayouts/slideLayout54.xml"/><Relationship Id="rId10" Type="http://schemas.openxmlformats.org/officeDocument/2006/relationships/slideLayout" Target="../slideLayouts/slideLayout49.xml"/><Relationship Id="rId19" Type="http://schemas.openxmlformats.org/officeDocument/2006/relationships/image" Target="../media/image4.png"/><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theme" Target="../theme/theme5.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5.xml"/><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theme" Target="../theme/theme6.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6.xml"/><Relationship Id="rId13" Type="http://schemas.openxmlformats.org/officeDocument/2006/relationships/slideLayout" Target="../slideLayouts/slideLayout91.xml"/><Relationship Id="rId18" Type="http://schemas.openxmlformats.org/officeDocument/2006/relationships/theme" Target="../theme/theme7.xml"/><Relationship Id="rId3" Type="http://schemas.openxmlformats.org/officeDocument/2006/relationships/slideLayout" Target="../slideLayouts/slideLayout81.xml"/><Relationship Id="rId7" Type="http://schemas.openxmlformats.org/officeDocument/2006/relationships/slideLayout" Target="../slideLayouts/slideLayout85.xml"/><Relationship Id="rId12" Type="http://schemas.openxmlformats.org/officeDocument/2006/relationships/slideLayout" Target="../slideLayouts/slideLayout90.xml"/><Relationship Id="rId17" Type="http://schemas.openxmlformats.org/officeDocument/2006/relationships/slideLayout" Target="../slideLayouts/slideLayout95.xml"/><Relationship Id="rId2" Type="http://schemas.openxmlformats.org/officeDocument/2006/relationships/slideLayout" Target="../slideLayouts/slideLayout80.xml"/><Relationship Id="rId16" Type="http://schemas.openxmlformats.org/officeDocument/2006/relationships/slideLayout" Target="../slideLayouts/slideLayout94.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5" Type="http://schemas.openxmlformats.org/officeDocument/2006/relationships/slideLayout" Target="../slideLayouts/slideLayout83.xml"/><Relationship Id="rId15" Type="http://schemas.openxmlformats.org/officeDocument/2006/relationships/slideLayout" Target="../slideLayouts/slideLayout93.xml"/><Relationship Id="rId10" Type="http://schemas.openxmlformats.org/officeDocument/2006/relationships/slideLayout" Target="../slideLayouts/slideLayout88.xml"/><Relationship Id="rId19" Type="http://schemas.openxmlformats.org/officeDocument/2006/relationships/image" Target="../media/image10.png"/><Relationship Id="rId4" Type="http://schemas.openxmlformats.org/officeDocument/2006/relationships/slideLayout" Target="../slideLayouts/slideLayout82.xml"/><Relationship Id="rId9" Type="http://schemas.openxmlformats.org/officeDocument/2006/relationships/slideLayout" Target="../slideLayouts/slideLayout87.xml"/><Relationship Id="rId14" Type="http://schemas.openxmlformats.org/officeDocument/2006/relationships/slideLayout" Target="../slideLayouts/slideLayout92.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03.xml"/><Relationship Id="rId13" Type="http://schemas.openxmlformats.org/officeDocument/2006/relationships/slideLayout" Target="../slideLayouts/slideLayout108.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slideLayout" Target="../slideLayouts/slideLayout107.xml"/><Relationship Id="rId17" Type="http://schemas.openxmlformats.org/officeDocument/2006/relationships/theme" Target="../theme/theme8.xml"/><Relationship Id="rId2" Type="http://schemas.openxmlformats.org/officeDocument/2006/relationships/slideLayout" Target="../slideLayouts/slideLayout97.xml"/><Relationship Id="rId16" Type="http://schemas.openxmlformats.org/officeDocument/2006/relationships/slideLayout" Target="../slideLayouts/slideLayout111.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5" Type="http://schemas.openxmlformats.org/officeDocument/2006/relationships/slideLayout" Target="../slideLayouts/slideLayout110.xml"/><Relationship Id="rId10" Type="http://schemas.openxmlformats.org/officeDocument/2006/relationships/slideLayout" Target="../slideLayouts/slideLayout105.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4" Type="http://schemas.openxmlformats.org/officeDocument/2006/relationships/slideLayout" Target="../slideLayouts/slideLayout10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9.xml"/><Relationship Id="rId13" Type="http://schemas.openxmlformats.org/officeDocument/2006/relationships/slideLayout" Target="../slideLayouts/slideLayout124.xml"/><Relationship Id="rId3" Type="http://schemas.openxmlformats.org/officeDocument/2006/relationships/slideLayout" Target="../slideLayouts/slideLayout114.xml"/><Relationship Id="rId7" Type="http://schemas.openxmlformats.org/officeDocument/2006/relationships/slideLayout" Target="../slideLayouts/slideLayout118.xml"/><Relationship Id="rId12" Type="http://schemas.openxmlformats.org/officeDocument/2006/relationships/slideLayout" Target="../slideLayouts/slideLayout123.xml"/><Relationship Id="rId17" Type="http://schemas.openxmlformats.org/officeDocument/2006/relationships/theme" Target="../theme/theme9.xml"/><Relationship Id="rId2" Type="http://schemas.openxmlformats.org/officeDocument/2006/relationships/slideLayout" Target="../slideLayouts/slideLayout113.xml"/><Relationship Id="rId16" Type="http://schemas.openxmlformats.org/officeDocument/2006/relationships/slideLayout" Target="../slideLayouts/slideLayout127.xml"/><Relationship Id="rId1" Type="http://schemas.openxmlformats.org/officeDocument/2006/relationships/slideLayout" Target="../slideLayouts/slideLayout112.xml"/><Relationship Id="rId6" Type="http://schemas.openxmlformats.org/officeDocument/2006/relationships/slideLayout" Target="../slideLayouts/slideLayout117.xml"/><Relationship Id="rId11" Type="http://schemas.openxmlformats.org/officeDocument/2006/relationships/slideLayout" Target="../slideLayouts/slideLayout122.xml"/><Relationship Id="rId5" Type="http://schemas.openxmlformats.org/officeDocument/2006/relationships/slideLayout" Target="../slideLayouts/slideLayout116.xml"/><Relationship Id="rId15" Type="http://schemas.openxmlformats.org/officeDocument/2006/relationships/slideLayout" Target="../slideLayouts/slideLayout126.xml"/><Relationship Id="rId10" Type="http://schemas.openxmlformats.org/officeDocument/2006/relationships/slideLayout" Target="../slideLayouts/slideLayout121.xml"/><Relationship Id="rId4" Type="http://schemas.openxmlformats.org/officeDocument/2006/relationships/slideLayout" Target="../slideLayouts/slideLayout115.xml"/><Relationship Id="rId9" Type="http://schemas.openxmlformats.org/officeDocument/2006/relationships/slideLayout" Target="../slideLayouts/slideLayout120.xml"/><Relationship Id="rId14" Type="http://schemas.openxmlformats.org/officeDocument/2006/relationships/slideLayout" Target="../slideLayouts/slideLayout1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9043833-A08D-45BA-A203-5170A9CE0EAE}"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61211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9043833-A08D-45BA-A203-5170A9CE0EAE}"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35128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9043833-A08D-45BA-A203-5170A9CE0EAE}" type="slidenum">
              <a:rPr lang="en-IN" smtClean="0"/>
              <a:t>‹#›</a:t>
            </a:fld>
            <a:endParaRPr lang="en-IN"/>
          </a:p>
        </p:txBody>
      </p:sp>
    </p:spTree>
    <p:extLst>
      <p:ext uri="{BB962C8B-B14F-4D97-AF65-F5344CB8AC3E}">
        <p14:creationId xmlns:p14="http://schemas.microsoft.com/office/powerpoint/2010/main" val="165574100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9043833-A08D-45BA-A203-5170A9CE0EAE}" type="slidenum">
              <a:rPr lang="en-IN" smtClean="0"/>
              <a:t>‹#›</a:t>
            </a:fld>
            <a:endParaRPr lang="en-IN"/>
          </a:p>
        </p:txBody>
      </p:sp>
    </p:spTree>
    <p:extLst>
      <p:ext uri="{BB962C8B-B14F-4D97-AF65-F5344CB8AC3E}">
        <p14:creationId xmlns:p14="http://schemas.microsoft.com/office/powerpoint/2010/main" val="867134218"/>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9043833-A08D-45BA-A203-5170A9CE0EAE}" type="slidenum">
              <a:rPr lang="en-IN" smtClean="0"/>
              <a:t>‹#›</a:t>
            </a:fld>
            <a:endParaRPr lang="en-IN"/>
          </a:p>
        </p:txBody>
      </p:sp>
    </p:spTree>
    <p:extLst>
      <p:ext uri="{BB962C8B-B14F-4D97-AF65-F5344CB8AC3E}">
        <p14:creationId xmlns:p14="http://schemas.microsoft.com/office/powerpoint/2010/main" val="313490737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IN"/>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69043833-A08D-45BA-A203-5170A9CE0EAE}" type="slidenum">
              <a:rPr lang="en-IN" smtClean="0"/>
              <a:t>‹#›</a:t>
            </a:fld>
            <a:endParaRPr lang="en-IN"/>
          </a:p>
        </p:txBody>
      </p:sp>
    </p:spTree>
    <p:extLst>
      <p:ext uri="{BB962C8B-B14F-4D97-AF65-F5344CB8AC3E}">
        <p14:creationId xmlns:p14="http://schemas.microsoft.com/office/powerpoint/2010/main" val="216881807"/>
      </p:ext>
    </p:extLst>
  </p:cSld>
  <p:clrMap bg1="dk1" tx1="lt1" bg2="dk2" tx2="lt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9043833-A08D-45BA-A203-5170A9CE0EAE}" type="slidenum">
              <a:rPr lang="en-IN" smtClean="0"/>
              <a:t>‹#›</a:t>
            </a:fld>
            <a:endParaRPr lang="en-IN"/>
          </a:p>
        </p:txBody>
      </p:sp>
    </p:spTree>
    <p:extLst>
      <p:ext uri="{BB962C8B-B14F-4D97-AF65-F5344CB8AC3E}">
        <p14:creationId xmlns:p14="http://schemas.microsoft.com/office/powerpoint/2010/main" val="368601698"/>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9043833-A08D-45BA-A203-5170A9CE0EAE}" type="slidenum">
              <a:rPr lang="en-IN" smtClean="0"/>
              <a:t>‹#›</a:t>
            </a:fld>
            <a:endParaRPr lang="en-IN"/>
          </a:p>
        </p:txBody>
      </p:sp>
    </p:spTree>
    <p:extLst>
      <p:ext uri="{BB962C8B-B14F-4D97-AF65-F5344CB8AC3E}">
        <p14:creationId xmlns:p14="http://schemas.microsoft.com/office/powerpoint/2010/main" val="2157756410"/>
      </p:ext>
    </p:extLst>
  </p:cSld>
  <p:clrMap bg1="dk1" tx1="lt1" bg2="dk2" tx2="lt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2D70681-6C7B-4A5D-A064-49E6C0C6AB3B}" type="datetimeFigureOut">
              <a:rPr lang="en-IN" smtClean="0"/>
              <a:t>11-12-2024</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9043833-A08D-45BA-A203-5170A9CE0EAE}" type="slidenum">
              <a:rPr lang="en-IN" smtClean="0"/>
              <a:t>‹#›</a:t>
            </a:fld>
            <a:endParaRPr lang="en-IN"/>
          </a:p>
        </p:txBody>
      </p:sp>
    </p:spTree>
    <p:extLst>
      <p:ext uri="{BB962C8B-B14F-4D97-AF65-F5344CB8AC3E}">
        <p14:creationId xmlns:p14="http://schemas.microsoft.com/office/powerpoint/2010/main" val="1250984106"/>
      </p:ext>
    </p:extLst>
  </p:cSld>
  <p:clrMap bg1="dk1" tx1="lt1" bg2="dk2" tx2="lt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 id="2147483856" r:id="rId13"/>
    <p:sldLayoutId id="2147483857" r:id="rId14"/>
    <p:sldLayoutId id="2147483858" r:id="rId15"/>
    <p:sldLayoutId id="21474838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hrminsights.com/" TargetMode="External"/><Relationship Id="rId1" Type="http://schemas.openxmlformats.org/officeDocument/2006/relationships/slideLayout" Target="../slideLayouts/slideLayout9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63623-CA34-5D0C-DD99-A1ECD90DDB09}"/>
              </a:ext>
            </a:extLst>
          </p:cNvPr>
          <p:cNvSpPr>
            <a:spLocks noGrp="1"/>
          </p:cNvSpPr>
          <p:nvPr>
            <p:ph type="title"/>
          </p:nvPr>
        </p:nvSpPr>
        <p:spPr/>
        <p:txBody>
          <a:bodyPr>
            <a:normAutofit fontScale="90000"/>
          </a:bodyPr>
          <a:lstStyle/>
          <a:p>
            <a:r>
              <a:rPr lang="en-IN" sz="5400" b="1" kern="100" dirty="0">
                <a:effectLst/>
                <a:latin typeface="Arial" panose="020B0604020202020204" pitchFamily="34" charset="0"/>
                <a:ea typeface="Calibri" panose="020F0502020204030204" pitchFamily="34" charset="0"/>
                <a:cs typeface="Times New Roman" panose="02020603050405020304" pitchFamily="18" charset="0"/>
              </a:rPr>
              <a:t>GreenSips Café Business Plan</a:t>
            </a:r>
            <a:endParaRPr lang="en-IN" sz="11500" dirty="0"/>
          </a:p>
        </p:txBody>
      </p:sp>
      <p:sp>
        <p:nvSpPr>
          <p:cNvPr id="3" name="Content Placeholder 2">
            <a:extLst>
              <a:ext uri="{FF2B5EF4-FFF2-40B4-BE49-F238E27FC236}">
                <a16:creationId xmlns:a16="http://schemas.microsoft.com/office/drawing/2014/main" id="{9695B382-39FF-8336-2742-AFB5FD8E0F3A}"/>
              </a:ext>
            </a:extLst>
          </p:cNvPr>
          <p:cNvSpPr>
            <a:spLocks noGrp="1"/>
          </p:cNvSpPr>
          <p:nvPr>
            <p:ph idx="1"/>
          </p:nvPr>
        </p:nvSpPr>
        <p:spPr/>
        <p:txBody>
          <a:bodyPr/>
          <a:lstStyle/>
          <a:p>
            <a:pPr>
              <a:lnSpc>
                <a:spcPct val="150000"/>
              </a:lnSpc>
            </a:pPr>
            <a:r>
              <a:rPr lang="en-IN" b="0" i="0" dirty="0">
                <a:effectLst/>
                <a:latin typeface="ui-sans-serif"/>
              </a:rPr>
              <a:t>Program of Study: </a:t>
            </a:r>
            <a:r>
              <a:rPr lang="en-IN" dirty="0">
                <a:latin typeface="ui-sans-serif"/>
              </a:rPr>
              <a:t>BA Business Management</a:t>
            </a:r>
            <a:r>
              <a:rPr lang="en-IN" b="0" i="0" dirty="0">
                <a:effectLst/>
                <a:latin typeface="ui-sans-serif"/>
              </a:rPr>
              <a:t>.</a:t>
            </a:r>
          </a:p>
          <a:p>
            <a:pPr>
              <a:lnSpc>
                <a:spcPct val="150000"/>
              </a:lnSpc>
            </a:pPr>
            <a:r>
              <a:rPr lang="en-IN" b="0" i="0" dirty="0">
                <a:effectLst/>
                <a:latin typeface="ui-sans-serif"/>
              </a:rPr>
              <a:t>Module Name and Code: Entrepreneurship LCBB5001.</a:t>
            </a:r>
          </a:p>
          <a:p>
            <a:pPr>
              <a:lnSpc>
                <a:spcPct val="150000"/>
              </a:lnSpc>
            </a:pPr>
            <a:r>
              <a:rPr lang="en-IN" b="0" i="0" dirty="0">
                <a:effectLst/>
                <a:latin typeface="ui-sans-serif"/>
              </a:rPr>
              <a:t>Assignment Title: </a:t>
            </a:r>
            <a:r>
              <a:rPr lang="en-IN" b="0" i="1" dirty="0">
                <a:effectLst/>
                <a:latin typeface="ui-sans-serif"/>
              </a:rPr>
              <a:t>GreenSips Café Business Plan Presentation</a:t>
            </a:r>
            <a:r>
              <a:rPr lang="en-IN" b="0" i="0" dirty="0">
                <a:effectLst/>
                <a:latin typeface="ui-sans-serif"/>
              </a:rPr>
              <a:t>.</a:t>
            </a:r>
          </a:p>
          <a:p>
            <a:pPr>
              <a:lnSpc>
                <a:spcPct val="150000"/>
              </a:lnSpc>
            </a:pPr>
            <a:r>
              <a:rPr lang="en-IN" b="0" i="0" dirty="0">
                <a:effectLst/>
                <a:latin typeface="ui-sans-serif"/>
              </a:rPr>
              <a:t>Lecturer’s Name: Dr Said Osman.</a:t>
            </a:r>
          </a:p>
          <a:p>
            <a:pPr>
              <a:lnSpc>
                <a:spcPct val="150000"/>
              </a:lnSpc>
            </a:pPr>
            <a:r>
              <a:rPr lang="en-IN" b="0" i="0" dirty="0">
                <a:effectLst/>
                <a:latin typeface="ui-sans-serif"/>
              </a:rPr>
              <a:t>Student Name: </a:t>
            </a:r>
            <a:r>
              <a:rPr lang="en-IN" dirty="0">
                <a:latin typeface="ui-sans-serif"/>
              </a:rPr>
              <a:t>Jannat Jannat</a:t>
            </a:r>
          </a:p>
          <a:p>
            <a:pPr>
              <a:lnSpc>
                <a:spcPct val="150000"/>
              </a:lnSpc>
            </a:pPr>
            <a:r>
              <a:rPr lang="en-IN" b="0" i="0" dirty="0">
                <a:effectLst/>
                <a:latin typeface="ui-sans-serif"/>
              </a:rPr>
              <a:t>Student ID</a:t>
            </a:r>
            <a:r>
              <a:rPr lang="en-IN" dirty="0">
                <a:latin typeface="ui-sans-serif"/>
              </a:rPr>
              <a:t>: 2239865</a:t>
            </a:r>
            <a:endParaRPr lang="en-IN" b="0" i="0" dirty="0">
              <a:effectLst/>
              <a:latin typeface="ui-sans-serif"/>
            </a:endParaRPr>
          </a:p>
        </p:txBody>
      </p:sp>
    </p:spTree>
    <p:extLst>
      <p:ext uri="{BB962C8B-B14F-4D97-AF65-F5344CB8AC3E}">
        <p14:creationId xmlns:p14="http://schemas.microsoft.com/office/powerpoint/2010/main" val="125902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A4164-3278-40C3-E452-992523EF93BE}"/>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02C5701F-5ABE-263C-8F21-ADB4A813746B}"/>
              </a:ext>
            </a:extLst>
          </p:cNvPr>
          <p:cNvSpPr>
            <a:spLocks noGrp="1"/>
          </p:cNvSpPr>
          <p:nvPr>
            <p:ph idx="1"/>
          </p:nvPr>
        </p:nvSpPr>
        <p:spPr/>
        <p:txBody>
          <a:bodyPr>
            <a:normAutofit/>
          </a:bodyPr>
          <a:lstStyle/>
          <a:p>
            <a:pPr>
              <a:lnSpc>
                <a:spcPct val="150000"/>
              </a:lnSpc>
            </a:pPr>
            <a:r>
              <a:rPr lang="en-IN" b="0" i="0" dirty="0">
                <a:effectLst/>
                <a:latin typeface="ui-sans-serif"/>
              </a:rPr>
              <a:t>GreenSips Café is an eco-friendly coffee shop.</a:t>
            </a:r>
          </a:p>
          <a:p>
            <a:pPr>
              <a:lnSpc>
                <a:spcPct val="150000"/>
              </a:lnSpc>
            </a:pPr>
            <a:r>
              <a:rPr lang="en-IN" b="0" i="0" dirty="0">
                <a:effectLst/>
                <a:latin typeface="ui-sans-serif"/>
              </a:rPr>
              <a:t>Offers organic coffee, vegan food, and sustainable merchandise.</a:t>
            </a:r>
          </a:p>
          <a:p>
            <a:pPr>
              <a:lnSpc>
                <a:spcPct val="150000"/>
              </a:lnSpc>
            </a:pPr>
            <a:r>
              <a:rPr lang="en-IN" b="0" i="0" dirty="0">
                <a:effectLst/>
                <a:latin typeface="ui-sans-serif"/>
              </a:rPr>
              <a:t>Targets youths, students, young professionals, and families.</a:t>
            </a:r>
          </a:p>
          <a:p>
            <a:pPr>
              <a:lnSpc>
                <a:spcPct val="150000"/>
              </a:lnSpc>
            </a:pPr>
            <a:r>
              <a:rPr lang="en-IN" b="0" i="0" dirty="0">
                <a:effectLst/>
                <a:latin typeface="ui-sans-serif"/>
              </a:rPr>
              <a:t>Focuses on sustainability with biodegradable packaging and renewable energy.</a:t>
            </a:r>
          </a:p>
          <a:p>
            <a:pPr>
              <a:lnSpc>
                <a:spcPct val="150000"/>
              </a:lnSpc>
            </a:pPr>
            <a:r>
              <a:rPr lang="en-IN" b="0" i="0" dirty="0">
                <a:effectLst/>
                <a:latin typeface="ui-sans-serif"/>
              </a:rPr>
              <a:t>Aims to build a community-</a:t>
            </a:r>
            <a:r>
              <a:rPr lang="en-IN" b="0" i="0" dirty="0" err="1">
                <a:effectLst/>
                <a:latin typeface="ui-sans-serif"/>
              </a:rPr>
              <a:t>centered</a:t>
            </a:r>
            <a:r>
              <a:rPr lang="en-IN" b="0" i="0" dirty="0">
                <a:effectLst/>
                <a:latin typeface="ui-sans-serif"/>
              </a:rPr>
              <a:t> environment with sustainability workshops.</a:t>
            </a:r>
          </a:p>
        </p:txBody>
      </p:sp>
    </p:spTree>
    <p:extLst>
      <p:ext uri="{BB962C8B-B14F-4D97-AF65-F5344CB8AC3E}">
        <p14:creationId xmlns:p14="http://schemas.microsoft.com/office/powerpoint/2010/main" val="2310301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8D915-5B1A-1178-EB3E-CDDFE7132234}"/>
              </a:ext>
            </a:extLst>
          </p:cNvPr>
          <p:cNvSpPr>
            <a:spLocks noGrp="1"/>
          </p:cNvSpPr>
          <p:nvPr>
            <p:ph type="title"/>
          </p:nvPr>
        </p:nvSpPr>
        <p:spPr/>
        <p:txBody>
          <a:bodyPr>
            <a:normAutofit fontScale="90000"/>
          </a:bodyPr>
          <a:lstStyle/>
          <a:p>
            <a:r>
              <a:rPr lang="en-US" dirty="0"/>
              <a:t>Overview of the Business Idea, Product, and Service</a:t>
            </a:r>
            <a:endParaRPr lang="en-IN" dirty="0"/>
          </a:p>
        </p:txBody>
      </p:sp>
      <p:sp>
        <p:nvSpPr>
          <p:cNvPr id="3" name="Content Placeholder 2">
            <a:extLst>
              <a:ext uri="{FF2B5EF4-FFF2-40B4-BE49-F238E27FC236}">
                <a16:creationId xmlns:a16="http://schemas.microsoft.com/office/drawing/2014/main" id="{6052E53F-EFFC-5D89-C154-53F9F2DAF665}"/>
              </a:ext>
            </a:extLst>
          </p:cNvPr>
          <p:cNvSpPr>
            <a:spLocks noGrp="1"/>
          </p:cNvSpPr>
          <p:nvPr>
            <p:ph idx="1"/>
          </p:nvPr>
        </p:nvSpPr>
        <p:spPr/>
        <p:txBody>
          <a:bodyPr>
            <a:normAutofit fontScale="92500"/>
          </a:bodyPr>
          <a:lstStyle/>
          <a:p>
            <a:pPr>
              <a:lnSpc>
                <a:spcPct val="150000"/>
              </a:lnSpc>
            </a:pPr>
            <a:r>
              <a:rPr lang="en-IN" b="0" i="0" dirty="0">
                <a:effectLst/>
                <a:latin typeface="ui-sans-serif"/>
              </a:rPr>
              <a:t>Organic, fair-trade coffee and vegan snacks.</a:t>
            </a:r>
          </a:p>
          <a:p>
            <a:pPr>
              <a:lnSpc>
                <a:spcPct val="150000"/>
              </a:lnSpc>
            </a:pPr>
            <a:r>
              <a:rPr lang="en-IN" b="0" i="0" dirty="0">
                <a:effectLst/>
                <a:latin typeface="ui-sans-serif"/>
              </a:rPr>
              <a:t>Eco-friendly merchandise like reusable cups and bamboo straws.</a:t>
            </a:r>
          </a:p>
          <a:p>
            <a:pPr>
              <a:lnSpc>
                <a:spcPct val="150000"/>
              </a:lnSpc>
            </a:pPr>
            <a:r>
              <a:rPr lang="en-IN" b="0" i="0" dirty="0">
                <a:effectLst/>
                <a:latin typeface="ui-sans-serif"/>
              </a:rPr>
              <a:t>Sustainability workshops on waste reduction, composting, and recycling.</a:t>
            </a:r>
          </a:p>
          <a:p>
            <a:pPr>
              <a:lnSpc>
                <a:spcPct val="150000"/>
              </a:lnSpc>
            </a:pPr>
            <a:r>
              <a:rPr lang="en-IN" b="0" i="0" dirty="0">
                <a:effectLst/>
                <a:latin typeface="ui-sans-serif"/>
              </a:rPr>
              <a:t>Focus on ethically sourced products.</a:t>
            </a:r>
          </a:p>
          <a:p>
            <a:pPr>
              <a:lnSpc>
                <a:spcPct val="150000"/>
              </a:lnSpc>
            </a:pPr>
            <a:r>
              <a:rPr lang="en-IN" b="0" i="0" dirty="0">
                <a:effectLst/>
                <a:latin typeface="ui-sans-serif"/>
              </a:rPr>
              <a:t>Café design supports an eco-conscious environment with renewable energy.</a:t>
            </a:r>
          </a:p>
        </p:txBody>
      </p:sp>
    </p:spTree>
    <p:extLst>
      <p:ext uri="{BB962C8B-B14F-4D97-AF65-F5344CB8AC3E}">
        <p14:creationId xmlns:p14="http://schemas.microsoft.com/office/powerpoint/2010/main" val="3761617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057B4-EF47-00D9-9E7F-32AD708CEB59}"/>
              </a:ext>
            </a:extLst>
          </p:cNvPr>
          <p:cNvSpPr>
            <a:spLocks noGrp="1"/>
          </p:cNvSpPr>
          <p:nvPr>
            <p:ph type="title"/>
          </p:nvPr>
        </p:nvSpPr>
        <p:spPr/>
        <p:txBody>
          <a:bodyPr/>
          <a:lstStyle/>
          <a:p>
            <a:r>
              <a:rPr lang="en-IN" dirty="0"/>
              <a:t>Ownership &amp; Legal Format</a:t>
            </a:r>
          </a:p>
        </p:txBody>
      </p:sp>
      <p:sp>
        <p:nvSpPr>
          <p:cNvPr id="3" name="Content Placeholder 2">
            <a:extLst>
              <a:ext uri="{FF2B5EF4-FFF2-40B4-BE49-F238E27FC236}">
                <a16:creationId xmlns:a16="http://schemas.microsoft.com/office/drawing/2014/main" id="{35960BAB-97DC-3817-3A37-BA9691E45F4C}"/>
              </a:ext>
            </a:extLst>
          </p:cNvPr>
          <p:cNvSpPr>
            <a:spLocks noGrp="1"/>
          </p:cNvSpPr>
          <p:nvPr>
            <p:ph idx="1"/>
          </p:nvPr>
        </p:nvSpPr>
        <p:spPr/>
        <p:txBody>
          <a:bodyPr>
            <a:normAutofit lnSpcReduction="10000"/>
          </a:bodyPr>
          <a:lstStyle/>
          <a:p>
            <a:pPr>
              <a:lnSpc>
                <a:spcPct val="150000"/>
              </a:lnSpc>
            </a:pPr>
            <a:r>
              <a:rPr lang="en-US" sz="2400" b="0" i="0" dirty="0" err="1">
                <a:effectLst/>
                <a:latin typeface="ui-sans-serif"/>
              </a:rPr>
              <a:t>GreenSips</a:t>
            </a:r>
            <a:r>
              <a:rPr lang="en-US" sz="2400" b="0" i="0" dirty="0">
                <a:effectLst/>
                <a:latin typeface="ui-sans-serif"/>
              </a:rPr>
              <a:t> Café will be a Private Limited Company (Ltd).</a:t>
            </a:r>
          </a:p>
          <a:p>
            <a:pPr>
              <a:lnSpc>
                <a:spcPct val="150000"/>
              </a:lnSpc>
            </a:pPr>
            <a:r>
              <a:rPr lang="en-US" sz="2400" b="0" i="0" dirty="0">
                <a:effectLst/>
                <a:latin typeface="ui-sans-serif"/>
              </a:rPr>
              <a:t>Founder owns 75% of the business, investor holds 25%.</a:t>
            </a:r>
          </a:p>
          <a:p>
            <a:pPr>
              <a:lnSpc>
                <a:spcPct val="150000"/>
              </a:lnSpc>
            </a:pPr>
            <a:r>
              <a:rPr lang="en-US" sz="2400" b="0" i="0" dirty="0">
                <a:effectLst/>
                <a:latin typeface="ui-sans-serif"/>
              </a:rPr>
              <a:t>Investor's contribution: £25,000 for expansion.</a:t>
            </a:r>
          </a:p>
          <a:p>
            <a:pPr>
              <a:lnSpc>
                <a:spcPct val="150000"/>
              </a:lnSpc>
            </a:pPr>
            <a:r>
              <a:rPr lang="en-US" sz="2400" b="0" i="0" dirty="0">
                <a:effectLst/>
                <a:latin typeface="ui-sans-serif"/>
              </a:rPr>
              <a:t>Separate legal entity, protecting founder’s personal assets.</a:t>
            </a:r>
          </a:p>
          <a:p>
            <a:pPr>
              <a:lnSpc>
                <a:spcPct val="150000"/>
              </a:lnSpc>
            </a:pPr>
            <a:r>
              <a:rPr lang="en-US" sz="2400" b="0" i="0" dirty="0">
                <a:effectLst/>
                <a:latin typeface="ui-sans-serif"/>
              </a:rPr>
              <a:t>Intellectual Property (IP) protection for the brand and logo.</a:t>
            </a:r>
          </a:p>
        </p:txBody>
      </p:sp>
    </p:spTree>
    <p:extLst>
      <p:ext uri="{BB962C8B-B14F-4D97-AF65-F5344CB8AC3E}">
        <p14:creationId xmlns:p14="http://schemas.microsoft.com/office/powerpoint/2010/main" val="2635831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82C9D-0D5C-7923-9141-0BA09C646F49}"/>
              </a:ext>
            </a:extLst>
          </p:cNvPr>
          <p:cNvSpPr>
            <a:spLocks noGrp="1"/>
          </p:cNvSpPr>
          <p:nvPr>
            <p:ph type="title"/>
          </p:nvPr>
        </p:nvSpPr>
        <p:spPr/>
        <p:txBody>
          <a:bodyPr/>
          <a:lstStyle/>
          <a:p>
            <a:r>
              <a:rPr lang="en-IN" dirty="0"/>
              <a:t>Management of the Company</a:t>
            </a:r>
          </a:p>
        </p:txBody>
      </p:sp>
      <p:sp>
        <p:nvSpPr>
          <p:cNvPr id="3" name="Content Placeholder 2">
            <a:extLst>
              <a:ext uri="{FF2B5EF4-FFF2-40B4-BE49-F238E27FC236}">
                <a16:creationId xmlns:a16="http://schemas.microsoft.com/office/drawing/2014/main" id="{18FA49E8-1721-F336-AF91-B30E1173D72A}"/>
              </a:ext>
            </a:extLst>
          </p:cNvPr>
          <p:cNvSpPr>
            <a:spLocks noGrp="1"/>
          </p:cNvSpPr>
          <p:nvPr>
            <p:ph idx="1"/>
          </p:nvPr>
        </p:nvSpPr>
        <p:spPr/>
        <p:txBody>
          <a:bodyPr>
            <a:normAutofit fontScale="92500"/>
          </a:bodyPr>
          <a:lstStyle/>
          <a:p>
            <a:pPr>
              <a:lnSpc>
                <a:spcPct val="150000"/>
              </a:lnSpc>
            </a:pPr>
            <a:r>
              <a:rPr lang="en-US" b="0" i="0" dirty="0">
                <a:effectLst/>
                <a:latin typeface="ui-sans-serif"/>
              </a:rPr>
              <a:t>Founder &amp; Managing Director: Oversees overall strategy and operations.</a:t>
            </a:r>
          </a:p>
          <a:p>
            <a:pPr>
              <a:lnSpc>
                <a:spcPct val="150000"/>
              </a:lnSpc>
            </a:pPr>
            <a:r>
              <a:rPr lang="en-US" b="0" i="0" dirty="0">
                <a:effectLst/>
                <a:latin typeface="ui-sans-serif"/>
              </a:rPr>
              <a:t>Barista Supervisor: Manages daily operations and staff.</a:t>
            </a:r>
          </a:p>
          <a:p>
            <a:pPr>
              <a:lnSpc>
                <a:spcPct val="150000"/>
              </a:lnSpc>
            </a:pPr>
            <a:r>
              <a:rPr lang="en-US" b="0" i="0" dirty="0">
                <a:effectLst/>
                <a:latin typeface="ui-sans-serif"/>
              </a:rPr>
              <a:t>Sustainability Officer: Ensures environmental standards are met.</a:t>
            </a:r>
          </a:p>
          <a:p>
            <a:pPr>
              <a:lnSpc>
                <a:spcPct val="150000"/>
              </a:lnSpc>
            </a:pPr>
            <a:r>
              <a:rPr lang="en-US" b="0" i="0" dirty="0">
                <a:effectLst/>
                <a:latin typeface="ui-sans-serif"/>
              </a:rPr>
              <a:t>Part-Time Baristas: Provide customer service and operate the café.</a:t>
            </a:r>
          </a:p>
          <a:p>
            <a:pPr>
              <a:lnSpc>
                <a:spcPct val="150000"/>
              </a:lnSpc>
            </a:pPr>
            <a:r>
              <a:rPr lang="en-US" b="0" i="0" dirty="0">
                <a:effectLst/>
                <a:latin typeface="ui-sans-serif"/>
              </a:rPr>
              <a:t>External professionals: Accountants, marketing consultants, and IT specialists.</a:t>
            </a:r>
          </a:p>
        </p:txBody>
      </p:sp>
    </p:spTree>
    <p:extLst>
      <p:ext uri="{BB962C8B-B14F-4D97-AF65-F5344CB8AC3E}">
        <p14:creationId xmlns:p14="http://schemas.microsoft.com/office/powerpoint/2010/main" val="247043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118D2-F469-B84C-B3AA-76F96A0A843B}"/>
              </a:ext>
            </a:extLst>
          </p:cNvPr>
          <p:cNvSpPr>
            <a:spLocks noGrp="1"/>
          </p:cNvSpPr>
          <p:nvPr>
            <p:ph type="title"/>
          </p:nvPr>
        </p:nvSpPr>
        <p:spPr/>
        <p:txBody>
          <a:bodyPr/>
          <a:lstStyle/>
          <a:p>
            <a:r>
              <a:rPr lang="en-IN" dirty="0"/>
              <a:t>Evaluation Using SWOT Analysis</a:t>
            </a:r>
          </a:p>
        </p:txBody>
      </p:sp>
      <p:sp>
        <p:nvSpPr>
          <p:cNvPr id="3" name="Content Placeholder 2">
            <a:extLst>
              <a:ext uri="{FF2B5EF4-FFF2-40B4-BE49-F238E27FC236}">
                <a16:creationId xmlns:a16="http://schemas.microsoft.com/office/drawing/2014/main" id="{C2EA2D36-08D0-B8D4-6DE0-E3317B55FCD1}"/>
              </a:ext>
            </a:extLst>
          </p:cNvPr>
          <p:cNvSpPr>
            <a:spLocks noGrp="1"/>
          </p:cNvSpPr>
          <p:nvPr>
            <p:ph idx="1"/>
          </p:nvPr>
        </p:nvSpPr>
        <p:spPr/>
        <p:txBody>
          <a:bodyPr>
            <a:normAutofit/>
          </a:bodyPr>
          <a:lstStyle/>
          <a:p>
            <a:pPr>
              <a:lnSpc>
                <a:spcPct val="150000"/>
              </a:lnSpc>
            </a:pPr>
            <a:r>
              <a:rPr lang="en-US" sz="2000" b="1" i="0" dirty="0">
                <a:effectLst/>
                <a:latin typeface="ui-sans-serif"/>
              </a:rPr>
              <a:t>Strengths</a:t>
            </a:r>
            <a:r>
              <a:rPr lang="en-US" sz="2000" b="0" i="0" dirty="0">
                <a:effectLst/>
                <a:latin typeface="ui-sans-serif"/>
              </a:rPr>
              <a:t>: Sustainability commitment, unique product offering, community engagement.</a:t>
            </a:r>
          </a:p>
          <a:p>
            <a:pPr>
              <a:lnSpc>
                <a:spcPct val="150000"/>
              </a:lnSpc>
            </a:pPr>
            <a:r>
              <a:rPr lang="en-US" sz="2000" b="1" i="0" dirty="0">
                <a:effectLst/>
                <a:latin typeface="ui-sans-serif"/>
              </a:rPr>
              <a:t>Weaknesses</a:t>
            </a:r>
            <a:r>
              <a:rPr lang="en-US" sz="2000" b="0" i="0" dirty="0">
                <a:effectLst/>
                <a:latin typeface="ui-sans-serif"/>
              </a:rPr>
              <a:t>: High initial costs, limited brand awareness, dependency on ethical suppliers.</a:t>
            </a:r>
          </a:p>
          <a:p>
            <a:pPr>
              <a:lnSpc>
                <a:spcPct val="150000"/>
              </a:lnSpc>
            </a:pPr>
            <a:r>
              <a:rPr lang="en-US" sz="2000" b="1" i="0" dirty="0">
                <a:effectLst/>
                <a:latin typeface="ui-sans-serif"/>
              </a:rPr>
              <a:t>Opportunities</a:t>
            </a:r>
            <a:r>
              <a:rPr lang="en-US" sz="2000" b="0" i="0" dirty="0">
                <a:effectLst/>
                <a:latin typeface="ui-sans-serif"/>
              </a:rPr>
              <a:t>: Market growth, digital innovation, expanding product line.</a:t>
            </a:r>
          </a:p>
          <a:p>
            <a:pPr>
              <a:lnSpc>
                <a:spcPct val="150000"/>
              </a:lnSpc>
            </a:pPr>
            <a:r>
              <a:rPr lang="en-US" sz="2000" b="1" i="0" dirty="0">
                <a:effectLst/>
                <a:latin typeface="ui-sans-serif"/>
              </a:rPr>
              <a:t>Threats</a:t>
            </a:r>
            <a:r>
              <a:rPr lang="en-US" sz="2000" b="0" i="0" dirty="0">
                <a:effectLst/>
                <a:latin typeface="ui-sans-serif"/>
              </a:rPr>
              <a:t>: Economic downturns, competition, regulatory changes.</a:t>
            </a:r>
          </a:p>
        </p:txBody>
      </p:sp>
    </p:spTree>
    <p:extLst>
      <p:ext uri="{BB962C8B-B14F-4D97-AF65-F5344CB8AC3E}">
        <p14:creationId xmlns:p14="http://schemas.microsoft.com/office/powerpoint/2010/main" val="4033161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9497-738A-DE2B-1B8A-3E348C73E1DD}"/>
              </a:ext>
            </a:extLst>
          </p:cNvPr>
          <p:cNvSpPr>
            <a:spLocks noGrp="1"/>
          </p:cNvSpPr>
          <p:nvPr>
            <p:ph type="title"/>
          </p:nvPr>
        </p:nvSpPr>
        <p:spPr/>
        <p:txBody>
          <a:bodyPr/>
          <a:lstStyle/>
          <a:p>
            <a:r>
              <a:rPr lang="en-US" dirty="0"/>
              <a:t>Cash Flow Forecast for the First 12 Months</a:t>
            </a:r>
            <a:endParaRPr lang="en-IN" dirty="0"/>
          </a:p>
        </p:txBody>
      </p:sp>
      <p:sp>
        <p:nvSpPr>
          <p:cNvPr id="3" name="Content Placeholder 2">
            <a:extLst>
              <a:ext uri="{FF2B5EF4-FFF2-40B4-BE49-F238E27FC236}">
                <a16:creationId xmlns:a16="http://schemas.microsoft.com/office/drawing/2014/main" id="{26002278-94FB-35CB-909F-A3CA23D36583}"/>
              </a:ext>
            </a:extLst>
          </p:cNvPr>
          <p:cNvSpPr>
            <a:spLocks noGrp="1"/>
          </p:cNvSpPr>
          <p:nvPr>
            <p:ph idx="1"/>
          </p:nvPr>
        </p:nvSpPr>
        <p:spPr/>
        <p:txBody>
          <a:bodyPr>
            <a:normAutofit/>
          </a:bodyPr>
          <a:lstStyle/>
          <a:p>
            <a:pPr>
              <a:lnSpc>
                <a:spcPct val="160000"/>
              </a:lnSpc>
            </a:pPr>
            <a:r>
              <a:rPr lang="en-US" b="1" i="0" dirty="0">
                <a:effectLst/>
                <a:latin typeface="ui-sans-serif"/>
              </a:rPr>
              <a:t>Initial Funding</a:t>
            </a:r>
            <a:r>
              <a:rPr lang="en-US" b="0" i="0" dirty="0">
                <a:effectLst/>
                <a:latin typeface="ui-sans-serif"/>
              </a:rPr>
              <a:t>: £25,000 for equipment, inventory, marketing, and expenses.</a:t>
            </a:r>
          </a:p>
          <a:p>
            <a:pPr>
              <a:lnSpc>
                <a:spcPct val="160000"/>
              </a:lnSpc>
            </a:pPr>
            <a:r>
              <a:rPr lang="en-US" b="1" i="0" dirty="0">
                <a:effectLst/>
                <a:latin typeface="ui-sans-serif"/>
              </a:rPr>
              <a:t>Break-even</a:t>
            </a:r>
            <a:r>
              <a:rPr lang="en-US" b="0" i="0" dirty="0">
                <a:effectLst/>
                <a:latin typeface="ui-sans-serif"/>
              </a:rPr>
              <a:t>: Expected in Month 4.</a:t>
            </a:r>
          </a:p>
          <a:p>
            <a:pPr>
              <a:lnSpc>
                <a:spcPct val="160000"/>
              </a:lnSpc>
            </a:pPr>
            <a:r>
              <a:rPr lang="en-US" b="1" i="0" dirty="0">
                <a:effectLst/>
                <a:latin typeface="ui-sans-serif"/>
              </a:rPr>
              <a:t>Month 1 Revenue</a:t>
            </a:r>
            <a:r>
              <a:rPr lang="en-US" b="0" i="0" dirty="0">
                <a:effectLst/>
                <a:latin typeface="ui-sans-serif"/>
              </a:rPr>
              <a:t>: £3,000, gradually increasing.</a:t>
            </a:r>
          </a:p>
          <a:p>
            <a:pPr>
              <a:lnSpc>
                <a:spcPct val="160000"/>
              </a:lnSpc>
            </a:pPr>
            <a:r>
              <a:rPr lang="en-US" b="1" i="0" dirty="0">
                <a:effectLst/>
                <a:latin typeface="ui-sans-serif"/>
              </a:rPr>
              <a:t>Month 12 Revenue</a:t>
            </a:r>
            <a:r>
              <a:rPr lang="en-US" b="0" i="0" dirty="0">
                <a:effectLst/>
                <a:latin typeface="ui-sans-serif"/>
              </a:rPr>
              <a:t>: £7,000.</a:t>
            </a:r>
          </a:p>
          <a:p>
            <a:pPr>
              <a:lnSpc>
                <a:spcPct val="160000"/>
              </a:lnSpc>
            </a:pPr>
            <a:r>
              <a:rPr lang="en-US" b="1" i="0" dirty="0">
                <a:effectLst/>
                <a:latin typeface="ui-sans-serif"/>
              </a:rPr>
              <a:t>Projected Net Profit</a:t>
            </a:r>
            <a:r>
              <a:rPr lang="en-US" b="0" i="0" dirty="0">
                <a:effectLst/>
                <a:latin typeface="ui-sans-serif"/>
              </a:rPr>
              <a:t>: Positive cash flow expected after Month </a:t>
            </a:r>
          </a:p>
        </p:txBody>
      </p:sp>
    </p:spTree>
    <p:extLst>
      <p:ext uri="{BB962C8B-B14F-4D97-AF65-F5344CB8AC3E}">
        <p14:creationId xmlns:p14="http://schemas.microsoft.com/office/powerpoint/2010/main" val="2459557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8A161-7D36-E6C7-9547-E8798B7FC1C9}"/>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4084D131-5F11-CD82-3D8D-55B5D4D9208E}"/>
              </a:ext>
            </a:extLst>
          </p:cNvPr>
          <p:cNvSpPr>
            <a:spLocks noGrp="1"/>
          </p:cNvSpPr>
          <p:nvPr>
            <p:ph idx="1"/>
          </p:nvPr>
        </p:nvSpPr>
        <p:spPr/>
        <p:txBody>
          <a:bodyPr>
            <a:normAutofit/>
          </a:bodyPr>
          <a:lstStyle/>
          <a:p>
            <a:pPr>
              <a:lnSpc>
                <a:spcPct val="150000"/>
              </a:lnSpc>
            </a:pPr>
            <a:r>
              <a:rPr lang="en-US" b="0" i="0" dirty="0" err="1">
                <a:effectLst/>
                <a:latin typeface="ui-sans-serif"/>
              </a:rPr>
              <a:t>GreenSips</a:t>
            </a:r>
            <a:r>
              <a:rPr lang="en-US" b="0" i="0" dirty="0">
                <a:effectLst/>
                <a:latin typeface="ui-sans-serif"/>
              </a:rPr>
              <a:t> Café offers a unique combination of quality coffee and sustainability.</a:t>
            </a:r>
          </a:p>
          <a:p>
            <a:pPr>
              <a:lnSpc>
                <a:spcPct val="150000"/>
              </a:lnSpc>
            </a:pPr>
            <a:r>
              <a:rPr lang="en-US" b="0" i="0" dirty="0">
                <a:effectLst/>
                <a:latin typeface="ui-sans-serif"/>
              </a:rPr>
              <a:t>The café addresses the growing demand for eco-conscious products and services.</a:t>
            </a:r>
          </a:p>
          <a:p>
            <a:pPr>
              <a:lnSpc>
                <a:spcPct val="150000"/>
              </a:lnSpc>
            </a:pPr>
            <a:r>
              <a:rPr lang="en-US" b="0" i="0" dirty="0">
                <a:effectLst/>
                <a:latin typeface="ui-sans-serif"/>
              </a:rPr>
              <a:t>Strong management structure and clear market positioning ensure business success.</a:t>
            </a:r>
          </a:p>
          <a:p>
            <a:pPr>
              <a:lnSpc>
                <a:spcPct val="150000"/>
              </a:lnSpc>
            </a:pPr>
            <a:r>
              <a:rPr lang="en-US" b="0" i="0" dirty="0">
                <a:effectLst/>
                <a:latin typeface="ui-sans-serif"/>
              </a:rPr>
              <a:t>Cash flow forecast shows steady growth and profitability.</a:t>
            </a:r>
          </a:p>
          <a:p>
            <a:pPr>
              <a:lnSpc>
                <a:spcPct val="150000"/>
              </a:lnSpc>
            </a:pPr>
            <a:r>
              <a:rPr lang="en-US" b="0" i="0" dirty="0" err="1">
                <a:effectLst/>
                <a:latin typeface="ui-sans-serif"/>
              </a:rPr>
              <a:t>GreenSips</a:t>
            </a:r>
            <a:r>
              <a:rPr lang="en-US" b="0" i="0" dirty="0">
                <a:effectLst/>
                <a:latin typeface="ui-sans-serif"/>
              </a:rPr>
              <a:t> Café is positioned to become a leader in the sustainable coffee industry.</a:t>
            </a:r>
          </a:p>
          <a:p>
            <a:pPr>
              <a:lnSpc>
                <a:spcPct val="150000"/>
              </a:lnSpc>
            </a:pPr>
            <a:endParaRPr lang="en-IN" dirty="0"/>
          </a:p>
        </p:txBody>
      </p:sp>
    </p:spTree>
    <p:extLst>
      <p:ext uri="{BB962C8B-B14F-4D97-AF65-F5344CB8AC3E}">
        <p14:creationId xmlns:p14="http://schemas.microsoft.com/office/powerpoint/2010/main" val="87232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15AA9-DE0F-D55C-1664-A81E1760F6F5}"/>
              </a:ext>
            </a:extLst>
          </p:cNvPr>
          <p:cNvSpPr>
            <a:spLocks noGrp="1"/>
          </p:cNvSpPr>
          <p:nvPr>
            <p:ph type="title"/>
          </p:nvPr>
        </p:nvSpPr>
        <p:spPr/>
        <p:txBody>
          <a:bodyPr>
            <a:normAutofit fontScale="90000"/>
          </a:bodyPr>
          <a:lstStyle/>
          <a:p>
            <a:br>
              <a:rPr lang="en-IN" dirty="0"/>
            </a:br>
            <a:r>
              <a:rPr lang="en-IN" b="1" dirty="0"/>
              <a:t>References</a:t>
            </a:r>
            <a:br>
              <a:rPr lang="en-IN" b="1" dirty="0"/>
            </a:br>
            <a:endParaRPr lang="en-IN" dirty="0"/>
          </a:p>
        </p:txBody>
      </p:sp>
      <p:sp>
        <p:nvSpPr>
          <p:cNvPr id="3" name="Content Placeholder 2">
            <a:extLst>
              <a:ext uri="{FF2B5EF4-FFF2-40B4-BE49-F238E27FC236}">
                <a16:creationId xmlns:a16="http://schemas.microsoft.com/office/drawing/2014/main" id="{DFF3E2E5-585B-0C64-5889-FCB2638C4173}"/>
              </a:ext>
            </a:extLst>
          </p:cNvPr>
          <p:cNvSpPr>
            <a:spLocks noGrp="1"/>
          </p:cNvSpPr>
          <p:nvPr>
            <p:ph idx="1"/>
          </p:nvPr>
        </p:nvSpPr>
        <p:spPr/>
        <p:txBody>
          <a:bodyPr>
            <a:normAutofit fontScale="85000" lnSpcReduction="20000"/>
          </a:bodyPr>
          <a:lstStyle/>
          <a:p>
            <a:pPr>
              <a:lnSpc>
                <a:spcPct val="170000"/>
              </a:lnSpc>
            </a:pPr>
            <a:r>
              <a:rPr lang="en-IN" sz="1200" b="0" i="0" dirty="0">
                <a:effectLst/>
                <a:latin typeface="ui-sans-serif"/>
              </a:rPr>
              <a:t>Companies House. (2023). </a:t>
            </a:r>
            <a:r>
              <a:rPr lang="en-IN" sz="1200" b="0" i="1" dirty="0">
                <a:effectLst/>
                <a:latin typeface="ui-sans-serif"/>
              </a:rPr>
              <a:t>Private limited company (Ltd)</a:t>
            </a:r>
            <a:r>
              <a:rPr lang="en-IN" sz="1200" b="0" i="0" dirty="0">
                <a:effectLst/>
                <a:latin typeface="ui-sans-serif"/>
              </a:rPr>
              <a:t>. Available at: </a:t>
            </a:r>
            <a:r>
              <a:rPr lang="en-IN" sz="1200" b="0" i="0" u="none" strike="noStrike" dirty="0">
                <a:effectLst/>
                <a:latin typeface="ui-sans-serif"/>
              </a:rPr>
              <a:t>https://www.gov.uk/limited-company-formation/overview</a:t>
            </a:r>
            <a:r>
              <a:rPr lang="en-IN" sz="1200" b="0" i="0" dirty="0">
                <a:effectLst/>
                <a:latin typeface="ui-sans-serif"/>
              </a:rPr>
              <a:t> [Accessed 11 Dec. 2024].</a:t>
            </a:r>
          </a:p>
          <a:p>
            <a:pPr>
              <a:lnSpc>
                <a:spcPct val="170000"/>
              </a:lnSpc>
            </a:pPr>
            <a:r>
              <a:rPr lang="en-IN" sz="1200" b="0" i="0" dirty="0">
                <a:effectLst/>
                <a:latin typeface="ui-sans-serif"/>
              </a:rPr>
              <a:t>GOV.UK. (2023). </a:t>
            </a:r>
            <a:r>
              <a:rPr lang="en-IN" sz="1200" b="0" i="1" dirty="0">
                <a:effectLst/>
                <a:latin typeface="ui-sans-serif"/>
              </a:rPr>
              <a:t>Tax on a limited company’s profits</a:t>
            </a:r>
            <a:r>
              <a:rPr lang="en-IN" sz="1200" b="0" i="0" dirty="0">
                <a:effectLst/>
                <a:latin typeface="ui-sans-serif"/>
              </a:rPr>
              <a:t>. Available at: </a:t>
            </a:r>
            <a:r>
              <a:rPr lang="en-IN" sz="1200" b="0" i="0" u="none" strike="noStrike" dirty="0">
                <a:effectLst/>
                <a:latin typeface="ui-sans-serif"/>
              </a:rPr>
              <a:t>https://www.gov.uk/corporation-tax</a:t>
            </a:r>
            <a:r>
              <a:rPr lang="en-IN" sz="1200" b="0" i="0" dirty="0">
                <a:effectLst/>
                <a:latin typeface="ui-sans-serif"/>
              </a:rPr>
              <a:t> [Accessed 11 Dec. 2024].</a:t>
            </a:r>
          </a:p>
          <a:p>
            <a:pPr>
              <a:lnSpc>
                <a:spcPct val="170000"/>
              </a:lnSpc>
            </a:pPr>
            <a:r>
              <a:rPr lang="en-IN" sz="1200" b="0" i="0" dirty="0">
                <a:effectLst/>
                <a:latin typeface="ui-sans-serif"/>
              </a:rPr>
              <a:t>ICAEW. (2021). </a:t>
            </a:r>
            <a:r>
              <a:rPr lang="en-IN" sz="1200" b="0" i="1" dirty="0">
                <a:effectLst/>
                <a:latin typeface="ui-sans-serif"/>
              </a:rPr>
              <a:t>The private limited company (Ltd)</a:t>
            </a:r>
            <a:r>
              <a:rPr lang="en-IN" sz="1200" b="0" i="0" dirty="0">
                <a:effectLst/>
                <a:latin typeface="ui-sans-serif"/>
              </a:rPr>
              <a:t>. Available at: </a:t>
            </a:r>
            <a:r>
              <a:rPr lang="en-IN" sz="1200" b="0" i="0" u="none" strike="noStrike" dirty="0">
                <a:effectLst/>
                <a:latin typeface="ui-sans-serif"/>
              </a:rPr>
              <a:t>https://www.icaew.com/insights/viewpoints/icaew/2021/aug-14-private-limited-company</a:t>
            </a:r>
            <a:r>
              <a:rPr lang="en-IN" sz="1200" b="0" i="0" dirty="0">
                <a:effectLst/>
                <a:latin typeface="ui-sans-serif"/>
              </a:rPr>
              <a:t> [Accessed 11 Dec. 2024].</a:t>
            </a:r>
          </a:p>
          <a:p>
            <a:pPr>
              <a:lnSpc>
                <a:spcPct val="170000"/>
              </a:lnSpc>
            </a:pPr>
            <a:r>
              <a:rPr lang="en-IN" sz="1200" b="0" i="0" dirty="0">
                <a:effectLst/>
                <a:latin typeface="ui-sans-serif"/>
              </a:rPr>
              <a:t>HRM Insights. (2023). </a:t>
            </a:r>
            <a:r>
              <a:rPr lang="en-IN" sz="1200" b="0" i="1" dirty="0">
                <a:effectLst/>
                <a:latin typeface="ui-sans-serif"/>
              </a:rPr>
              <a:t>Human Resource Management in the Hospitality Industry</a:t>
            </a:r>
            <a:r>
              <a:rPr lang="en-IN" sz="1200" b="0" i="0" dirty="0">
                <a:effectLst/>
                <a:latin typeface="ui-sans-serif"/>
              </a:rPr>
              <a:t>. Available at: </a:t>
            </a:r>
            <a:r>
              <a:rPr lang="en-IN" sz="1200" b="0" i="0" u="none" strike="noStrike" dirty="0">
                <a:effectLst/>
                <a:latin typeface="ui-sans-serif"/>
                <a:hlinkClick r:id="rId2">
                  <a:extLst>
                    <a:ext uri="{A12FA001-AC4F-418D-AE19-62706E023703}">
                      <ahyp:hlinkClr xmlns:ahyp="http://schemas.microsoft.com/office/drawing/2018/hyperlinkcolor" val="tx"/>
                    </a:ext>
                  </a:extLst>
                </a:hlinkClick>
              </a:rPr>
              <a:t>https://www.hrminsights.com/</a:t>
            </a:r>
            <a:r>
              <a:rPr lang="en-IN" sz="1200" b="0" i="0" dirty="0">
                <a:effectLst/>
                <a:latin typeface="ui-sans-serif"/>
              </a:rPr>
              <a:t> [Accessed 11 Dec. 2024].</a:t>
            </a:r>
          </a:p>
          <a:p>
            <a:pPr>
              <a:lnSpc>
                <a:spcPct val="170000"/>
              </a:lnSpc>
            </a:pPr>
            <a:r>
              <a:rPr lang="en-IN" sz="1200" b="0" i="0" dirty="0">
                <a:effectLst/>
                <a:latin typeface="ui-sans-serif"/>
              </a:rPr>
              <a:t>Mintel. (2022). </a:t>
            </a:r>
            <a:r>
              <a:rPr lang="en-IN" sz="1200" b="0" i="1" dirty="0">
                <a:effectLst/>
                <a:latin typeface="ui-sans-serif"/>
              </a:rPr>
              <a:t>Sustainability in the UK: Market trends and consumer insights</a:t>
            </a:r>
            <a:r>
              <a:rPr lang="en-IN" sz="1200" b="0" i="0" dirty="0">
                <a:effectLst/>
                <a:latin typeface="ui-sans-serif"/>
              </a:rPr>
              <a:t>. Available at: </a:t>
            </a:r>
            <a:r>
              <a:rPr lang="en-IN" sz="1200" b="0" i="0" u="none" strike="noStrike" dirty="0">
                <a:effectLst/>
                <a:latin typeface="ui-sans-serif"/>
              </a:rPr>
              <a:t>https://www.mintel.com/uk/sustainability-report-2022</a:t>
            </a:r>
            <a:r>
              <a:rPr lang="en-IN" sz="1200" b="0" i="0" dirty="0">
                <a:effectLst/>
                <a:latin typeface="ui-sans-serif"/>
              </a:rPr>
              <a:t> [Accessed 11 Dec. 2024].</a:t>
            </a:r>
          </a:p>
          <a:p>
            <a:pPr>
              <a:lnSpc>
                <a:spcPct val="170000"/>
              </a:lnSpc>
            </a:pPr>
            <a:r>
              <a:rPr lang="en-IN" sz="1200" b="0" i="0" dirty="0">
                <a:effectLst/>
                <a:latin typeface="ui-sans-serif"/>
              </a:rPr>
              <a:t>Statista. (2023). </a:t>
            </a:r>
            <a:r>
              <a:rPr lang="en-IN" sz="1200" b="0" i="1" dirty="0">
                <a:effectLst/>
                <a:latin typeface="ui-sans-serif"/>
              </a:rPr>
              <a:t>Coffee market in the United Kingdom</a:t>
            </a:r>
            <a:r>
              <a:rPr lang="en-IN" sz="1200" b="0" i="0" dirty="0">
                <a:effectLst/>
                <a:latin typeface="ui-sans-serif"/>
              </a:rPr>
              <a:t>. Available at: </a:t>
            </a:r>
            <a:r>
              <a:rPr lang="en-IN" sz="1200" b="0" i="0" u="none" strike="noStrike" dirty="0">
                <a:effectLst/>
                <a:latin typeface="ui-sans-serif"/>
              </a:rPr>
              <a:t>https://www.statista.com/statistics/coffee-market-uk-2023/</a:t>
            </a:r>
            <a:r>
              <a:rPr lang="en-IN" sz="1200" b="0" i="0" dirty="0">
                <a:effectLst/>
                <a:latin typeface="ui-sans-serif"/>
              </a:rPr>
              <a:t> [Accessed 11 Dec. 2024].</a:t>
            </a:r>
          </a:p>
          <a:p>
            <a:pPr>
              <a:lnSpc>
                <a:spcPct val="170000"/>
              </a:lnSpc>
            </a:pPr>
            <a:r>
              <a:rPr lang="en-IN" sz="1200" b="0" i="0" dirty="0">
                <a:effectLst/>
                <a:latin typeface="ui-sans-serif"/>
              </a:rPr>
              <a:t>GOV.UK. (2023). </a:t>
            </a:r>
            <a:r>
              <a:rPr lang="en-IN" sz="1200" b="0" i="1" dirty="0">
                <a:effectLst/>
                <a:latin typeface="ui-sans-serif"/>
              </a:rPr>
              <a:t>Company Accounts and Reports</a:t>
            </a:r>
            <a:r>
              <a:rPr lang="en-IN" sz="1200" b="0" i="0" dirty="0">
                <a:effectLst/>
                <a:latin typeface="ui-sans-serif"/>
              </a:rPr>
              <a:t>. Available at: </a:t>
            </a:r>
            <a:r>
              <a:rPr lang="en-IN" sz="1200" b="0" i="0" u="none" strike="noStrike" dirty="0">
                <a:effectLst/>
                <a:latin typeface="ui-sans-serif"/>
              </a:rPr>
              <a:t>https://www.gov.uk/companies-house</a:t>
            </a:r>
            <a:r>
              <a:rPr lang="en-IN" sz="1200" b="0" i="0" dirty="0">
                <a:effectLst/>
                <a:latin typeface="ui-sans-serif"/>
              </a:rPr>
              <a:t> [Accessed 11 Dec. 2024].</a:t>
            </a:r>
          </a:p>
          <a:p>
            <a:pPr>
              <a:lnSpc>
                <a:spcPct val="170000"/>
              </a:lnSpc>
            </a:pPr>
            <a:r>
              <a:rPr lang="en-IN" sz="1200" b="0" i="0" dirty="0">
                <a:effectLst/>
                <a:latin typeface="ui-sans-serif"/>
              </a:rPr>
              <a:t>Companies House. (2023). </a:t>
            </a:r>
            <a:r>
              <a:rPr lang="en-IN" sz="1200" b="0" i="1" dirty="0">
                <a:effectLst/>
                <a:latin typeface="ui-sans-serif"/>
              </a:rPr>
              <a:t>The Companies Act 2006</a:t>
            </a:r>
            <a:r>
              <a:rPr lang="en-IN" sz="1200" b="0" i="0" dirty="0">
                <a:effectLst/>
                <a:latin typeface="ui-sans-serif"/>
              </a:rPr>
              <a:t>. Available at: </a:t>
            </a:r>
            <a:r>
              <a:rPr lang="en-IN" sz="1200" b="0" i="0" u="none" strike="noStrike" dirty="0">
                <a:effectLst/>
                <a:latin typeface="ui-sans-serif"/>
              </a:rPr>
              <a:t>https://www.gov.uk/government/publications/companies-act-2006</a:t>
            </a:r>
            <a:r>
              <a:rPr lang="en-IN" sz="1200" b="0" i="0" dirty="0">
                <a:effectLst/>
                <a:latin typeface="ui-sans-serif"/>
              </a:rPr>
              <a:t> [Accessed 11 Dec. 2024].</a:t>
            </a:r>
          </a:p>
          <a:p>
            <a:pPr>
              <a:lnSpc>
                <a:spcPct val="170000"/>
              </a:lnSpc>
            </a:pPr>
            <a:r>
              <a:rPr lang="en-IN" sz="1200" b="0" i="0" dirty="0">
                <a:effectLst/>
                <a:latin typeface="ui-sans-serif"/>
              </a:rPr>
              <a:t>Mintel. (2022). </a:t>
            </a:r>
            <a:r>
              <a:rPr lang="en-IN" sz="1200" b="0" i="1" dirty="0">
                <a:effectLst/>
                <a:latin typeface="ui-sans-serif"/>
              </a:rPr>
              <a:t>The changing consumer landscape in the UK</a:t>
            </a:r>
            <a:r>
              <a:rPr lang="en-IN" sz="1200" b="0" i="0" dirty="0">
                <a:effectLst/>
                <a:latin typeface="ui-sans-serif"/>
              </a:rPr>
              <a:t>. Available at: </a:t>
            </a:r>
            <a:r>
              <a:rPr lang="en-IN" sz="1200" b="0" i="0" u="none" strike="noStrike" dirty="0">
                <a:effectLst/>
                <a:latin typeface="ui-sans-serif"/>
              </a:rPr>
              <a:t>https://www.mintel.com/uk-consumer-report</a:t>
            </a:r>
            <a:r>
              <a:rPr lang="en-IN" sz="1200" b="0" i="0" dirty="0">
                <a:effectLst/>
                <a:latin typeface="ui-sans-serif"/>
              </a:rPr>
              <a:t> [Accessed 11 Dec. 2024].</a:t>
            </a:r>
          </a:p>
        </p:txBody>
      </p:sp>
    </p:spTree>
    <p:extLst>
      <p:ext uri="{BB962C8B-B14F-4D97-AF65-F5344CB8AC3E}">
        <p14:creationId xmlns:p14="http://schemas.microsoft.com/office/powerpoint/2010/main" val="1568789462"/>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3.xml.rels><?xml version="1.0" encoding="UTF-8" standalone="yes"?>
<Relationships xmlns="http://schemas.openxmlformats.org/package/2006/relationships"><Relationship Id="rId1" Type="http://schemas.openxmlformats.org/officeDocument/2006/relationships/image" Target="../media/image3.jpeg"/></Relationships>
</file>

<file path=ppt/theme/_rels/theme6.xml.rels><?xml version="1.0" encoding="UTF-8" standalone="yes"?>
<Relationships xmlns="http://schemas.openxmlformats.org/package/2006/relationships"><Relationship Id="rId1" Type="http://schemas.openxmlformats.org/officeDocument/2006/relationships/image" Target="../media/image7.jpeg"/></Relationships>
</file>

<file path=ppt/theme/_rels/them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image" Target="../media/image8.jpeg"/></Relationships>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4.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5.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6.xml><?xml version="1.0" encoding="utf-8"?>
<a:theme xmlns:a="http://schemas.openxmlformats.org/drawingml/2006/main" name="Banded">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7.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8.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9.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224</TotalTime>
  <Words>1882</Words>
  <Application>Microsoft Office PowerPoint</Application>
  <PresentationFormat>Widescreen</PresentationFormat>
  <Paragraphs>74</Paragraphs>
  <Slides>9</Slides>
  <Notes>8</Notes>
  <HiddenSlides>0</HiddenSlides>
  <MMClips>0</MMClips>
  <ScaleCrop>false</ScaleCrop>
  <HeadingPairs>
    <vt:vector size="6" baseType="variant">
      <vt:variant>
        <vt:lpstr>Fonts Used</vt:lpstr>
      </vt:variant>
      <vt:variant>
        <vt:i4>14</vt:i4>
      </vt:variant>
      <vt:variant>
        <vt:lpstr>Theme</vt:lpstr>
      </vt:variant>
      <vt:variant>
        <vt:i4>9</vt:i4>
      </vt:variant>
      <vt:variant>
        <vt:lpstr>Slide Titles</vt:lpstr>
      </vt:variant>
      <vt:variant>
        <vt:i4>9</vt:i4>
      </vt:variant>
    </vt:vector>
  </HeadingPairs>
  <TitlesOfParts>
    <vt:vector size="32" baseType="lpstr">
      <vt:lpstr>Arial</vt:lpstr>
      <vt:lpstr>Calibri</vt:lpstr>
      <vt:lpstr>Calibri Light</vt:lpstr>
      <vt:lpstr>Century Gothic</vt:lpstr>
      <vt:lpstr>Corbel</vt:lpstr>
      <vt:lpstr>Garamond</vt:lpstr>
      <vt:lpstr>Gill Sans MT</vt:lpstr>
      <vt:lpstr>Rockwell</vt:lpstr>
      <vt:lpstr>Trebuchet MS</vt:lpstr>
      <vt:lpstr>Tw Cen MT</vt:lpstr>
      <vt:lpstr>Tw Cen MT Condensed</vt:lpstr>
      <vt:lpstr>ui-sans-serif</vt:lpstr>
      <vt:lpstr>Wingdings</vt:lpstr>
      <vt:lpstr>Wingdings 3</vt:lpstr>
      <vt:lpstr>Gallery</vt:lpstr>
      <vt:lpstr>Integral</vt:lpstr>
      <vt:lpstr>Ion Boardroom</vt:lpstr>
      <vt:lpstr>Berlin</vt:lpstr>
      <vt:lpstr>Atlas</vt:lpstr>
      <vt:lpstr>Banded</vt:lpstr>
      <vt:lpstr>Organic</vt:lpstr>
      <vt:lpstr>Facet</vt:lpstr>
      <vt:lpstr>1_Facet</vt:lpstr>
      <vt:lpstr>GreenSips Café Business Plan</vt:lpstr>
      <vt:lpstr>Introduction</vt:lpstr>
      <vt:lpstr>Overview of the Business Idea, Product, and Service</vt:lpstr>
      <vt:lpstr>Ownership &amp; Legal Format</vt:lpstr>
      <vt:lpstr>Management of the Company</vt:lpstr>
      <vt:lpstr>Evaluation Using SWOT Analysis</vt:lpstr>
      <vt:lpstr>Cash Flow Forecast for the First 12 Months</vt:lpstr>
      <vt:lpstr>Conclusion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Gulshan Bhati</dc:creator>
  <cp:lastModifiedBy>jasmine kaur</cp:lastModifiedBy>
  <cp:revision>2</cp:revision>
  <dcterms:created xsi:type="dcterms:W3CDTF">2024-12-11T05:57:22Z</dcterms:created>
  <dcterms:modified xsi:type="dcterms:W3CDTF">2024-12-11T09:59:27Z</dcterms:modified>
</cp:coreProperties>
</file>