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theme/theme5.xml" ContentType="application/vnd.openxmlformats-officedocument.theme+xml"/>
  <Override PartName="/ppt/slideLayouts/slideLayout16.xml" ContentType="application/vnd.openxmlformats-officedocument.presentationml.slideLayout+xml"/>
  <Override PartName="/ppt/theme/theme6.xml" ContentType="application/vnd.openxmlformats-officedocument.theme+xml"/>
  <Override PartName="/ppt/slideLayouts/slideLayout17.xml" ContentType="application/vnd.openxmlformats-officedocument.presentationml.slideLayout+xml"/>
  <Override PartName="/ppt/theme/theme7.xml" ContentType="application/vnd.openxmlformats-officedocument.theme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theme/theme9.xml" ContentType="application/vnd.openxmlformats-officedocument.theme+xml"/>
  <Override PartName="/ppt/slideLayouts/slideLayout20.xml" ContentType="application/vnd.openxmlformats-officedocument.presentationml.slideLayout+xml"/>
  <Override PartName="/ppt/theme/theme10.xml" ContentType="application/vnd.openxmlformats-officedocument.theme+xml"/>
  <Override PartName="/ppt/slideLayouts/slideLayout21.xml" ContentType="application/vnd.openxmlformats-officedocument.presentationml.slideLayout+xml"/>
  <Override PartName="/ppt/theme/theme11.xml" ContentType="application/vnd.openxmlformats-officedocument.theme+xml"/>
  <Override PartName="/ppt/slideLayouts/slideLayout22.xml" ContentType="application/vnd.openxmlformats-officedocument.presentationml.slideLayout+xml"/>
  <Override PartName="/ppt/theme/theme12.xml" ContentType="application/vnd.openxmlformats-officedocument.theme+xml"/>
  <Override PartName="/ppt/slideLayouts/slideLayout23.xml" ContentType="application/vnd.openxmlformats-officedocument.presentationml.slideLayout+xml"/>
  <Override PartName="/ppt/theme/theme13.xml" ContentType="application/vnd.openxmlformats-officedocument.theme+xml"/>
  <Override PartName="/ppt/slideLayouts/slideLayout24.xml" ContentType="application/vnd.openxmlformats-officedocument.presentationml.slideLayout+xml"/>
  <Override PartName="/ppt/theme/theme14.xml" ContentType="application/vnd.openxmlformats-officedocument.theme+xml"/>
  <Override PartName="/ppt/slideLayouts/slideLayout25.xml" ContentType="application/vnd.openxmlformats-officedocument.presentationml.slideLayout+xml"/>
  <Override PartName="/ppt/theme/theme15.xml" ContentType="application/vnd.openxmlformats-officedocument.theme+xml"/>
  <Override PartName="/ppt/slideLayouts/slideLayout26.xml" ContentType="application/vnd.openxmlformats-officedocument.presentationml.slideLayout+xml"/>
  <Override PartName="/ppt/theme/theme16.xml" ContentType="application/vnd.openxmlformats-officedocument.theme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theme/theme19.xml" ContentType="application/vnd.openxmlformats-officedocument.theme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slideLayouts/slideLayout31.xml" ContentType="application/vnd.openxmlformats-officedocument.presentationml.slideLayout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comments/comment1.xml" ContentType="application/vnd.openxmlformats-officedocument.presentationml.comment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2" r:id="rId3"/>
    <p:sldMasterId id="2147483664" r:id="rId4"/>
    <p:sldMasterId id="2147483666" r:id="rId5"/>
    <p:sldMasterId id="2147483668" r:id="rId6"/>
    <p:sldMasterId id="2147483670" r:id="rId7"/>
    <p:sldMasterId id="2147483672" r:id="rId8"/>
    <p:sldMasterId id="2147483674" r:id="rId9"/>
    <p:sldMasterId id="2147483676" r:id="rId10"/>
    <p:sldMasterId id="2147483678" r:id="rId11"/>
    <p:sldMasterId id="2147483680" r:id="rId12"/>
    <p:sldMasterId id="2147483682" r:id="rId13"/>
    <p:sldMasterId id="2147483684" r:id="rId14"/>
    <p:sldMasterId id="2147483686" r:id="rId15"/>
    <p:sldMasterId id="2147483688" r:id="rId16"/>
    <p:sldMasterId id="2147483690" r:id="rId17"/>
    <p:sldMasterId id="2147483692" r:id="rId18"/>
    <p:sldMasterId id="2147483694" r:id="rId19"/>
    <p:sldMasterId id="2147483696" r:id="rId20"/>
    <p:sldMasterId id="2147483698" r:id="rId21"/>
  </p:sldMasterIdLst>
  <p:sldIdLst>
    <p:sldId id="256" r:id="rId22"/>
    <p:sldId id="257" r:id="rId23"/>
    <p:sldId id="258" r:id="rId24"/>
    <p:sldId id="259" r:id="rId25"/>
    <p:sldId id="260" r:id="rId26"/>
    <p:sldId id="261" r:id="rId27"/>
    <p:sldId id="262" r:id="rId28"/>
    <p:sldId id="263" r:id="rId29"/>
    <p:sldId id="264" r:id="rId30"/>
    <p:sldId id="265" r:id="rId31"/>
    <p:sldId id="266" r:id="rId32"/>
    <p:sldId id="267" r:id="rId33"/>
    <p:sldId id="268" r:id="rId34"/>
    <p:sldId id="269" r:id="rId35"/>
    <p:sldId id="270" r:id="rId36"/>
    <p:sldId id="271" r:id="rId37"/>
    <p:sldId id="272" r:id="rId38"/>
    <p:sldId id="273" r:id="rId39"/>
    <p:sldId id="274" r:id="rId40"/>
    <p:sldId id="275" r:id="rId41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anne Hendry" initials="LH" lastIdx="1" clrIdx="0">
    <p:extLst>
      <p:ext uri="{19B8F6BF-5375-455C-9EA6-DF929625EA0E}">
        <p15:presenceInfo xmlns:p15="http://schemas.microsoft.com/office/powerpoint/2012/main" userId="S-1-5-21-3822835045-122312264-1023550257-3394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5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5.xml"/><Relationship Id="rId39" Type="http://schemas.openxmlformats.org/officeDocument/2006/relationships/slide" Target="slides/slide18.xml"/><Relationship Id="rId3" Type="http://schemas.openxmlformats.org/officeDocument/2006/relationships/slideMaster" Target="slideMasters/slideMaster3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13.xml"/><Relationship Id="rId42" Type="http://schemas.openxmlformats.org/officeDocument/2006/relationships/tags" Target="tags/tag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4.xml"/><Relationship Id="rId33" Type="http://schemas.openxmlformats.org/officeDocument/2006/relationships/slide" Target="slides/slide12.xml"/><Relationship Id="rId38" Type="http://schemas.openxmlformats.org/officeDocument/2006/relationships/slide" Target="slides/slide17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Master" Target="slideMasters/slideMaster20.xml"/><Relationship Id="rId29" Type="http://schemas.openxmlformats.org/officeDocument/2006/relationships/slide" Target="slides/slide8.xml"/><Relationship Id="rId41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3.xml"/><Relationship Id="rId32" Type="http://schemas.openxmlformats.org/officeDocument/2006/relationships/slide" Target="slides/slide11.xml"/><Relationship Id="rId37" Type="http://schemas.openxmlformats.org/officeDocument/2006/relationships/slide" Target="slides/slide16.xml"/><Relationship Id="rId40" Type="http://schemas.openxmlformats.org/officeDocument/2006/relationships/slide" Target="slides/slide19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2.xml"/><Relationship Id="rId28" Type="http://schemas.openxmlformats.org/officeDocument/2006/relationships/slide" Target="slides/slide7.xml"/><Relationship Id="rId36" Type="http://schemas.openxmlformats.org/officeDocument/2006/relationships/slide" Target="slides/slide15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0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1.xml"/><Relationship Id="rId27" Type="http://schemas.openxmlformats.org/officeDocument/2006/relationships/slide" Target="slides/slide6.xml"/><Relationship Id="rId30" Type="http://schemas.openxmlformats.org/officeDocument/2006/relationships/slide" Target="slides/slide9.xml"/><Relationship Id="rId35" Type="http://schemas.openxmlformats.org/officeDocument/2006/relationships/slide" Target="slides/slide14.xml"/><Relationship Id="rId43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05-09T10:40:10.456" idx="1">
    <p:pos x="5420" y="2258"/>
    <p:text>font check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162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421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762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15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28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62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16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30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115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09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218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033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3063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657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391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93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7770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1451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0066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7075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2929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1403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4463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7299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3765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9460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4698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8374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5212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0444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808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1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2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0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3630F-F160-44D4-9F9D-4FF62C4406A7}" type="datetimeFigureOut">
              <a:rPr lang="en-GB" smtClean="0"/>
              <a:t>01/08/2018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0D8CC-97AA-4966-BC1F-CD4E1A699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037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572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8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110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011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721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934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35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442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560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377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204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586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218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663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125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613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68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16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23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618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ags" Target="../tags/tag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6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7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ags" Target="../tags/tag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9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0.xml"/><Relationship Id="rId1" Type="http://schemas.openxmlformats.org/officeDocument/2006/relationships/tags" Target="../tags/tag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1.xml"/><Relationship Id="rId1" Type="http://schemas.openxmlformats.org/officeDocument/2006/relationships/tags" Target="../tags/tag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2.xml"/><Relationship Id="rId1" Type="http://schemas.openxmlformats.org/officeDocument/2006/relationships/tags" Target="../tags/tag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3.xml"/><Relationship Id="rId1" Type="http://schemas.openxmlformats.org/officeDocument/2006/relationships/tags" Target="../tags/tag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25.xml"/><Relationship Id="rId1" Type="http://schemas.openxmlformats.org/officeDocument/2006/relationships/tags" Target="../tags/tag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6.xml"/><Relationship Id="rId1" Type="http://schemas.openxmlformats.org/officeDocument/2006/relationships/tags" Target="../tags/tag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7.xml"/><Relationship Id="rId1" Type="http://schemas.openxmlformats.org/officeDocument/2006/relationships/tags" Target="../tags/tag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8.xml"/><Relationship Id="rId1" Type="http://schemas.openxmlformats.org/officeDocument/2006/relationships/tags" Target="../tags/tag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tags" Target="../tags/tag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0.xml"/><Relationship Id="rId1" Type="http://schemas.openxmlformats.org/officeDocument/2006/relationships/tags" Target="../tags/tag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1.xml"/><Relationship Id="rId1" Type="http://schemas.openxmlformats.org/officeDocument/2006/relationships/tags" Target="../tags/tag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844824"/>
            <a:ext cx="7632848" cy="2232248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Operational and legislative procedures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2063552" y="2996952"/>
            <a:ext cx="8136904" cy="22818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4400" dirty="0">
              <a:solidFill>
                <a:prstClr val="white"/>
              </a:solidFill>
              <a:latin typeface="Avenir LT Std 65 Medium" pitchFamily="34" charset="0"/>
            </a:endParaRPr>
          </a:p>
          <a:p>
            <a:pPr algn="ctr"/>
            <a:r>
              <a:rPr lang="en-GB" sz="4400" dirty="0" smtClean="0">
                <a:solidFill>
                  <a:prstClr val="white"/>
                </a:solidFill>
                <a:latin typeface="Avenir LT Std 65 Medium" pitchFamily="34" charset="0"/>
              </a:rPr>
              <a:t>Level </a:t>
            </a:r>
            <a:r>
              <a:rPr lang="en-GB" sz="4400" dirty="0">
                <a:solidFill>
                  <a:prstClr val="white"/>
                </a:solidFill>
                <a:latin typeface="Avenir LT Std 65 Medium" pitchFamily="34" charset="0"/>
              </a:rPr>
              <a:t>2 Providing a positive customer experience in the fitness environment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1321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484785"/>
            <a:ext cx="8208912" cy="464137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+mn-lt"/>
              </a:rPr>
              <a:t>Learning outcomes </a:t>
            </a:r>
          </a:p>
          <a:p>
            <a:pPr marL="0" indent="0">
              <a:buNone/>
              <a:defRPr/>
            </a:pPr>
            <a:r>
              <a:rPr lang="en-GB" sz="2800" dirty="0">
                <a:latin typeface="+mn-lt"/>
              </a:rPr>
              <a:t>By the end of this session you will be able to:</a:t>
            </a: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 lvl="1">
              <a:defRPr/>
            </a:pPr>
            <a:r>
              <a:rPr lang="en-GB" sz="2600" dirty="0">
                <a:latin typeface="+mn-lt"/>
              </a:rPr>
              <a:t>Identify the types of emergencies that may occur</a:t>
            </a:r>
          </a:p>
          <a:p>
            <a:pPr lvl="1">
              <a:defRPr/>
            </a:pPr>
            <a:r>
              <a:rPr lang="en-GB" sz="2600" dirty="0">
                <a:latin typeface="+mn-lt"/>
              </a:rPr>
              <a:t>Summarise the procedures and recording </a:t>
            </a:r>
            <a:r>
              <a:rPr lang="en-GB" dirty="0">
                <a:latin typeface="+mn-lt"/>
              </a:rPr>
              <a:t>documents that should be in place to maintain health and safety of staff and customers</a:t>
            </a:r>
          </a:p>
          <a:p>
            <a:pPr lvl="1">
              <a:defRPr/>
            </a:pPr>
            <a:r>
              <a:rPr lang="en-GB" dirty="0">
                <a:latin typeface="+mn-lt"/>
              </a:rPr>
              <a:t>Identify the typical roles of individuals responsible for health and safety</a:t>
            </a:r>
          </a:p>
          <a:p>
            <a:pPr lvl="1">
              <a:defRPr/>
            </a:pPr>
            <a:endParaRPr lang="en-GB" sz="26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0781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484785"/>
            <a:ext cx="8208912" cy="464137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Learning outcomes </a:t>
            </a:r>
          </a:p>
          <a:p>
            <a:pPr marL="0" indent="0">
              <a:buNone/>
              <a:defRPr/>
            </a:pPr>
            <a:r>
              <a:rPr lang="en-GB" sz="2800" dirty="0">
                <a:latin typeface="+mn-lt"/>
              </a:rPr>
              <a:t>By the end of this session you will be able to:</a:t>
            </a: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 lvl="1">
              <a:defRPr/>
            </a:pPr>
            <a:r>
              <a:rPr lang="en-GB" dirty="0">
                <a:latin typeface="+mn-lt"/>
              </a:rPr>
              <a:t>Explain the importance of following emergency procedures calmly and correctly</a:t>
            </a:r>
          </a:p>
          <a:p>
            <a:pPr lvl="1">
              <a:defRPr/>
            </a:pPr>
            <a:r>
              <a:rPr lang="en-GB" dirty="0">
                <a:latin typeface="+mn-lt"/>
              </a:rPr>
              <a:t>Describe how to maintain the safety of people involved in typical emergencies</a:t>
            </a:r>
          </a:p>
          <a:p>
            <a:pPr lvl="1">
              <a:defRPr/>
            </a:pPr>
            <a:r>
              <a:rPr lang="en-GB" dirty="0">
                <a:latin typeface="+mn-lt"/>
              </a:rPr>
              <a:t>Outline why health and safety are important</a:t>
            </a:r>
          </a:p>
          <a:p>
            <a:pPr lvl="1">
              <a:defRPr/>
            </a:pPr>
            <a:r>
              <a:rPr lang="en-GB" dirty="0">
                <a:latin typeface="+mn-lt"/>
              </a:rPr>
              <a:t>Identify the legal and regulatory requirements for health and safety relevant 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sz="2600" dirty="0">
              <a:latin typeface="Avenir LT Std 65 Medium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97592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91544" y="1484785"/>
            <a:ext cx="8208912" cy="464137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+mn-lt"/>
              </a:rPr>
              <a:t>Learning outcomes </a:t>
            </a:r>
          </a:p>
          <a:p>
            <a:pPr marL="0" indent="0">
              <a:buNone/>
              <a:defRPr/>
            </a:pPr>
            <a:r>
              <a:rPr lang="en-GB" sz="2800" dirty="0">
                <a:latin typeface="+mn-lt"/>
              </a:rPr>
              <a:t>By the end of this session you will be able to:</a:t>
            </a: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>
              <a:buNone/>
              <a:defRPr/>
            </a:pPr>
            <a:endParaRPr lang="en-GB" sz="200" dirty="0">
              <a:latin typeface="+mn-lt"/>
            </a:endParaRPr>
          </a:p>
          <a:p>
            <a:pPr lvl="1">
              <a:defRPr/>
            </a:pPr>
            <a:r>
              <a:rPr lang="en-GB" dirty="0">
                <a:latin typeface="+mn-lt"/>
              </a:rPr>
              <a:t>Describe duty of care and professional role boundaries in relation to special population groups</a:t>
            </a:r>
          </a:p>
          <a:p>
            <a:pPr lvl="1">
              <a:defRPr/>
            </a:pPr>
            <a:r>
              <a:rPr lang="en-GB" dirty="0">
                <a:latin typeface="+mn-lt"/>
              </a:rPr>
              <a:t>Describe the types of security procedures within an exercise and fitness facility</a:t>
            </a:r>
            <a:endParaRPr lang="en-GB" sz="6000" dirty="0">
              <a:latin typeface="+mn-l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81365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Health and safety in the workplace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It is the instructor’s responsibility ‘duty of care’ to ensure that health and safety is treated as a priority within the gym environment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This will result in a positive gym experience for customers and also for the staff that work there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A clean, safe gym environment shows customers that their health, safety and welfare is important and this will give them confidence in the facility and result in increased retention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7757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Health and safety in the workplace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Instructors must: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Be aware of potential hazards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Know what to do in the case of an accident/emergency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Ensure a clean, safe (hazard-free) working environment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Check equipment is well maintained and in good working order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Ensure pathways are kept clear from obstructions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Monitor participant exercise technique to avoid injury </a:t>
            </a:r>
          </a:p>
          <a:p>
            <a:r>
              <a:rPr lang="en-GB" i="1" dirty="0">
                <a:solidFill>
                  <a:prstClr val="black"/>
                </a:solidFill>
              </a:rPr>
              <a:t> </a:t>
            </a:r>
            <a:endParaRPr lang="en-GB" dirty="0">
              <a:solidFill>
                <a:prstClr val="black"/>
              </a:solidFill>
            </a:endParaRPr>
          </a:p>
          <a:p>
            <a:r>
              <a:rPr lang="en-GB" i="1" dirty="0">
                <a:solidFill>
                  <a:prstClr val="black"/>
                </a:solidFill>
              </a:rPr>
              <a:t> </a:t>
            </a:r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74922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Health and Safety at Work Act 1974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prstClr val="black"/>
                </a:solidFill>
              </a:rPr>
              <a:t>Sets out the duties employers have towards their employees and members of the public, and the duties employees have to themselves and each other relating to health and safety</a:t>
            </a: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  <a:p>
            <a:r>
              <a:rPr lang="en-GB" sz="2600" b="1" dirty="0">
                <a:solidFill>
                  <a:prstClr val="black"/>
                </a:solidFill>
              </a:rPr>
              <a:t>Employer’s responsibility</a:t>
            </a:r>
            <a:r>
              <a:rPr lang="en-GB" sz="2600" dirty="0">
                <a:solidFill>
                  <a:prstClr val="black"/>
                </a:solidFill>
              </a:rPr>
              <a:t> – To ensure, so far as is reasonably practicable, the health, safety and welfare of all its employees</a:t>
            </a: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  <a:p>
            <a:r>
              <a:rPr lang="en-GB" sz="2600" b="1" dirty="0">
                <a:solidFill>
                  <a:prstClr val="black"/>
                </a:solidFill>
              </a:rPr>
              <a:t>Employee’s responsibility </a:t>
            </a:r>
            <a:r>
              <a:rPr lang="en-GB" sz="2600" dirty="0">
                <a:solidFill>
                  <a:prstClr val="black"/>
                </a:solidFill>
              </a:rPr>
              <a:t>– To take reasonable care of themselves in the workplace and to be mindful of the effects of their acts and omissions</a:t>
            </a:r>
          </a:p>
          <a:p>
            <a:r>
              <a:rPr lang="en-GB" sz="24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8616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Disclosure and Barring Service (DBS) 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</a:rPr>
              <a:t>The DBS provides access to criminal records and other relevant information for employers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The results of the checks carried out by DBS helps employers to make more informed decisions when recruiting people to work with children and vulnerable populations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As an instructor, you may work with or come into contact with children and vulnerable adults, therefore an employer will carry out a DBS check</a:t>
            </a:r>
          </a:p>
          <a:p>
            <a:r>
              <a:rPr lang="en-GB" sz="24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1896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Emergencies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1"/>
            <a:ext cx="8496944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There are many potential emergency situations that could arise during an instructor’s shift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It is important to be aware of the potential hazards in order to limit their likelihood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In addition, it is important to have knowledge of and be prepared for any emergency situation</a:t>
            </a:r>
          </a:p>
          <a:p>
            <a:r>
              <a:rPr lang="en-GB" dirty="0">
                <a:solidFill>
                  <a:prstClr val="black"/>
                </a:solidFill>
              </a:rPr>
              <a:t> </a:t>
            </a:r>
          </a:p>
          <a:p>
            <a:endParaRPr lang="en-GB" sz="2400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00795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Medical emergencies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Some participants with pre-existing medical conditions are actively encouraged by their GP to begin a fitness regimen. These may include: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Hypertension – high blood pressure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CHD – coronary heart disease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Cancer – in remission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Recovery from major and minor surgical operations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Musculoskeletal injuries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Obesity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Diabetes mellitus</a:t>
            </a:r>
          </a:p>
          <a:p>
            <a:r>
              <a:rPr lang="en-GB" dirty="0">
                <a:solidFill>
                  <a:prstClr val="black"/>
                </a:solidFill>
              </a:rPr>
              <a:t> </a:t>
            </a:r>
          </a:p>
          <a:p>
            <a:r>
              <a:rPr lang="en-GB" sz="24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8538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Participants with pre-existing conditions - Risks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Angina – chest pain/tightness when performing 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Heart attack – chest tightening, pain in shoulders, neck, arms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Asthma attack – severe wheezing, coughing, rapid breathing, anxiety, panic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Transient ischaemic attack (TIA)/minor stroke – sudden numbness, weakness to face/arm/leg, especially to one side of the body, sudden confusion, difficulty speaking/walking, dizziness, loss of balance and co-ordination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Hypoglycaemic episode – hunger, shakiness, nervousness, sweating, dizziness and weakness 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If any of the above occurs, dial 999, call for an ambulance and follow the facility’s emergency procedures</a:t>
            </a: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02837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Accidents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Some of the more common accidents include: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Bruising or breaking of limbs caused by incorrect use of equipment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Fainting and banging the head caused by working at the incorrect intensity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Strains and sprains caused by incorrect use of equipment or overexertion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Heat exhaustion caused by dehydration, temperature or incorrect clothing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Cuts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Muscle spasms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795464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75520" y="1196752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Other emergency situations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59A0F9F-33B1-4B96-8CD2-5AAFD8A04C8B}"/>
              </a:ext>
            </a:extLst>
          </p:cNvPr>
          <p:cNvSpPr/>
          <p:nvPr/>
        </p:nvSpPr>
        <p:spPr>
          <a:xfrm>
            <a:off x="1775520" y="1988840"/>
            <a:ext cx="849694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Fire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Suspected bomb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Missing person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Chemical emergency (e.g. in pools and plant rooms)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B307215-4B88-4575-A145-1ACAE97790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792" y="4169380"/>
            <a:ext cx="3055174" cy="204085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329426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2132856"/>
            <a:ext cx="8291264" cy="4392488"/>
          </a:xfrm>
        </p:spPr>
        <p:txBody>
          <a:bodyPr/>
          <a:lstStyle/>
          <a:p>
            <a:pPr lvl="0"/>
            <a:r>
              <a:rPr lang="en-GB" sz="2800" dirty="0">
                <a:latin typeface="+mn-lt"/>
              </a:rPr>
              <a:t>General manager</a:t>
            </a:r>
          </a:p>
          <a:p>
            <a:pPr lvl="0"/>
            <a:r>
              <a:rPr lang="en-GB" sz="2800" dirty="0">
                <a:latin typeface="+mn-lt"/>
              </a:rPr>
              <a:t>Duty manager</a:t>
            </a:r>
          </a:p>
          <a:p>
            <a:pPr lvl="0"/>
            <a:r>
              <a:rPr lang="en-GB" sz="2800" dirty="0">
                <a:latin typeface="+mn-lt"/>
              </a:rPr>
              <a:t>First aid personnel</a:t>
            </a:r>
          </a:p>
          <a:p>
            <a:pPr lvl="0"/>
            <a:r>
              <a:rPr lang="en-GB" sz="2800" dirty="0">
                <a:latin typeface="+mn-lt"/>
              </a:rPr>
              <a:t>CPR-qualified staff</a:t>
            </a:r>
          </a:p>
          <a:p>
            <a:pPr lvl="0"/>
            <a:r>
              <a:rPr lang="en-GB" sz="2800" dirty="0">
                <a:latin typeface="+mn-lt"/>
              </a:rPr>
              <a:t>Defibrillator-qualified staff</a:t>
            </a:r>
          </a:p>
          <a:p>
            <a:pPr lvl="0"/>
            <a:r>
              <a:rPr lang="en-GB" sz="2800" dirty="0">
                <a:latin typeface="+mn-lt"/>
              </a:rPr>
              <a:t>On-duty staff</a:t>
            </a:r>
          </a:p>
          <a:p>
            <a:pPr lvl="0"/>
            <a:r>
              <a:rPr lang="en-GB" sz="2800" dirty="0">
                <a:latin typeface="+mn-lt"/>
              </a:rPr>
              <a:t>Health and safety officer</a:t>
            </a:r>
          </a:p>
          <a:p>
            <a:pPr lvl="0"/>
            <a:r>
              <a:rPr lang="en-GB" sz="2800" dirty="0">
                <a:latin typeface="+mn-lt"/>
              </a:rPr>
              <a:t>Director of the company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6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Who is responsible for emergencies?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23C8B31-B138-415C-B9CA-B3AFBD7F6C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4" y="2774534"/>
            <a:ext cx="4049790" cy="270526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69797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63552" y="2132856"/>
            <a:ext cx="8147248" cy="4392488"/>
          </a:xfrm>
        </p:spPr>
        <p:txBody>
          <a:bodyPr/>
          <a:lstStyle/>
          <a:p>
            <a:pPr lvl="0"/>
            <a:r>
              <a:rPr lang="en-GB" sz="2600" dirty="0">
                <a:latin typeface="+mn-lt"/>
              </a:rPr>
              <a:t>Risk assessments</a:t>
            </a:r>
          </a:p>
          <a:p>
            <a:pPr lvl="0"/>
            <a:r>
              <a:rPr lang="en-GB" sz="2600" dirty="0">
                <a:latin typeface="+mn-lt"/>
              </a:rPr>
              <a:t>Accident/incident book</a:t>
            </a:r>
          </a:p>
          <a:p>
            <a:pPr lvl="0"/>
            <a:r>
              <a:rPr lang="en-GB" sz="2600" dirty="0">
                <a:latin typeface="+mn-lt"/>
              </a:rPr>
              <a:t>Cleaning schedules</a:t>
            </a:r>
          </a:p>
          <a:p>
            <a:pPr lvl="0"/>
            <a:r>
              <a:rPr lang="en-GB" sz="2600" dirty="0">
                <a:latin typeface="+mn-lt"/>
              </a:rPr>
              <a:t>Wearing personal protective equipment</a:t>
            </a:r>
          </a:p>
          <a:p>
            <a:pPr lvl="0"/>
            <a:r>
              <a:rPr lang="en-GB" sz="2600" dirty="0">
                <a:latin typeface="+mn-lt"/>
              </a:rPr>
              <a:t>Control of substances hazardous to health (COSHH)</a:t>
            </a:r>
          </a:p>
          <a:p>
            <a:pPr lvl="0"/>
            <a:r>
              <a:rPr lang="en-GB" sz="2600" dirty="0">
                <a:latin typeface="+mn-lt"/>
              </a:rPr>
              <a:t>Manual handling techniques</a:t>
            </a:r>
          </a:p>
          <a:p>
            <a:pPr lvl="0"/>
            <a:r>
              <a:rPr lang="en-GB" sz="2600" dirty="0">
                <a:latin typeface="+mn-lt"/>
              </a:rPr>
              <a:t>Equipment maintenance including electrical safety and security and safe storage of equipment</a:t>
            </a:r>
          </a:p>
          <a:p>
            <a:pPr lvl="0"/>
            <a:r>
              <a:rPr lang="en-GB" sz="2600" dirty="0">
                <a:latin typeface="+mn-lt"/>
              </a:rPr>
              <a:t>Environmental procedures and policies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Emergency procedures &amp; recording documents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14386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988840"/>
            <a:ext cx="8291264" cy="453650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+mn-lt"/>
              </a:rPr>
              <a:t>Remain calm to:</a:t>
            </a:r>
          </a:p>
          <a:p>
            <a:r>
              <a:rPr lang="en-GB" sz="2800" dirty="0">
                <a:latin typeface="+mn-lt"/>
              </a:rPr>
              <a:t>Stay focused on the steps that are needed and to help any injured or ill individuals until the arrival of the qualified first-aide</a:t>
            </a:r>
          </a:p>
          <a:p>
            <a:r>
              <a:rPr lang="en-GB" sz="2800" dirty="0">
                <a:latin typeface="+mn-lt"/>
              </a:rPr>
              <a:t>Contact the emergency services</a:t>
            </a:r>
          </a:p>
          <a:p>
            <a:r>
              <a:rPr lang="en-GB" sz="2800" dirty="0">
                <a:latin typeface="+mn-lt"/>
              </a:rPr>
              <a:t>Follow accident and emergency procedures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Managing an emergency situation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67918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988840"/>
            <a:ext cx="8291264" cy="453650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+mn-lt"/>
              </a:rPr>
              <a:t>Recognise:</a:t>
            </a:r>
          </a:p>
          <a:p>
            <a:r>
              <a:rPr lang="en-GB" sz="2800" dirty="0">
                <a:latin typeface="+mn-lt"/>
              </a:rPr>
              <a:t>Boundaries of competence to administer first aid (when qualified)</a:t>
            </a:r>
          </a:p>
          <a:p>
            <a:r>
              <a:rPr lang="en-GB" sz="2800" dirty="0">
                <a:latin typeface="+mn-lt"/>
              </a:rPr>
              <a:t>The role of the unqualified person (how to deal with an emergency before qualified assistance arrives)</a:t>
            </a:r>
          </a:p>
          <a:p>
            <a:r>
              <a:rPr lang="en-GB" sz="2800" dirty="0">
                <a:latin typeface="+mn-lt"/>
              </a:rPr>
              <a:t>How to deal with an accident/emergency involving children, older adults and disabled persons, including issues of physical contact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496944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0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Maintaining the safety of people in an emergency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8187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988840"/>
            <a:ext cx="8291264" cy="453650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+mn-lt"/>
              </a:rPr>
              <a:t>REPs-registered instructors are bound by the REPs code of ethical conduct relating to special population groups</a:t>
            </a:r>
          </a:p>
          <a:p>
            <a:pPr marL="0" indent="0">
              <a:buNone/>
            </a:pPr>
            <a:endParaRPr lang="en-GB" sz="2800" dirty="0">
              <a:latin typeface="+mn-lt"/>
            </a:endParaRPr>
          </a:p>
          <a:p>
            <a:pPr marL="0" indent="0">
              <a:buNone/>
            </a:pPr>
            <a:r>
              <a:rPr lang="en-GB" sz="2800" dirty="0">
                <a:latin typeface="+mn-lt"/>
              </a:rPr>
              <a:t>To work with specific population groups such as children, older adults, ante and post-natal women and disabled participants, an instructor must have a REPs level 3 qualification. Without this, the instructor should refer anyone from the special population groups to an appropriately qualified instructor or personal trainer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496944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Special population groups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51805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988840"/>
            <a:ext cx="8291264" cy="453650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+mn-lt"/>
              </a:rPr>
              <a:t>Usually a participant is able to provide their own informed consent but in some situations they cannot, for </a:t>
            </a:r>
            <a:r>
              <a:rPr lang="en-GB" sz="2400" dirty="0" err="1">
                <a:latin typeface="+mn-lt"/>
              </a:rPr>
              <a:t>exap</a:t>
            </a:r>
            <a:r>
              <a:rPr lang="en-GB" sz="2400" dirty="0">
                <a:latin typeface="+mn-lt"/>
              </a:rPr>
              <a:t>:</a:t>
            </a:r>
          </a:p>
          <a:p>
            <a:pPr lvl="0"/>
            <a:r>
              <a:rPr lang="en-GB" sz="2400" dirty="0">
                <a:latin typeface="+mn-lt"/>
              </a:rPr>
              <a:t>children under the age of 16</a:t>
            </a:r>
          </a:p>
          <a:p>
            <a:pPr lvl="0"/>
            <a:r>
              <a:rPr lang="en-GB" sz="2400" dirty="0">
                <a:latin typeface="+mn-lt"/>
              </a:rPr>
              <a:t>participants with learning difficulties</a:t>
            </a:r>
          </a:p>
          <a:p>
            <a:pPr lvl="0"/>
            <a:r>
              <a:rPr lang="en-GB" sz="2400" dirty="0">
                <a:latin typeface="+mn-lt"/>
              </a:rPr>
              <a:t>participants with dementia</a:t>
            </a:r>
          </a:p>
          <a:p>
            <a:pPr lvl="0"/>
            <a:r>
              <a:rPr lang="en-GB" sz="2400" dirty="0">
                <a:latin typeface="+mn-lt"/>
              </a:rPr>
              <a:t>participants suffering from mental ill health</a:t>
            </a:r>
          </a:p>
          <a:p>
            <a:pPr marL="0" indent="0">
              <a:buNone/>
            </a:pPr>
            <a:endParaRPr lang="en-GB" sz="2400" dirty="0">
              <a:latin typeface="+mn-lt"/>
            </a:endParaRPr>
          </a:p>
          <a:p>
            <a:pPr marL="0" indent="0">
              <a:buNone/>
            </a:pPr>
            <a:r>
              <a:rPr lang="en-GB" sz="2400" dirty="0">
                <a:latin typeface="+mn-lt"/>
              </a:rPr>
              <a:t>In these circumstances, it is the instructor’s duty to obtain informed consent from the participant’s parent, guardian or a designated appropriate adult (e.g. family member or social/health care provider) 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496944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Special population groups – informed consent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66254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988840"/>
            <a:ext cx="8291264" cy="4536504"/>
          </a:xfrm>
        </p:spPr>
        <p:txBody>
          <a:bodyPr/>
          <a:lstStyle/>
          <a:p>
            <a:r>
              <a:rPr lang="en-GB" sz="2800" dirty="0">
                <a:latin typeface="+mn-lt"/>
              </a:rPr>
              <a:t>Opening and closing the facility</a:t>
            </a:r>
          </a:p>
          <a:p>
            <a:pPr lvl="0"/>
            <a:r>
              <a:rPr lang="en-GB" sz="2800" dirty="0">
                <a:latin typeface="+mn-lt"/>
              </a:rPr>
              <a:t>Monitoring entry and exit</a:t>
            </a:r>
          </a:p>
          <a:p>
            <a:pPr lvl="0"/>
            <a:r>
              <a:rPr lang="en-GB" sz="2800" dirty="0">
                <a:latin typeface="+mn-lt"/>
              </a:rPr>
              <a:t>Security of customers and their belongings</a:t>
            </a:r>
          </a:p>
          <a:p>
            <a:pPr lvl="0"/>
            <a:r>
              <a:rPr lang="en-GB" sz="2800" dirty="0">
                <a:latin typeface="+mn-lt"/>
              </a:rPr>
              <a:t>First aid procedures</a:t>
            </a:r>
          </a:p>
          <a:p>
            <a:pPr lvl="0"/>
            <a:r>
              <a:rPr lang="en-GB" sz="2800" dirty="0">
                <a:latin typeface="+mn-lt"/>
              </a:rPr>
              <a:t>Incident reporting procedures</a:t>
            </a:r>
          </a:p>
          <a:p>
            <a:pPr lvl="0"/>
            <a:r>
              <a:rPr lang="en-GB" sz="2800" dirty="0">
                <a:latin typeface="+mn-lt"/>
              </a:rPr>
              <a:t>Fire and evacuation procedures</a:t>
            </a:r>
          </a:p>
          <a:p>
            <a:pPr lvl="0"/>
            <a:r>
              <a:rPr lang="en-GB" sz="2800" dirty="0">
                <a:latin typeface="+mn-lt"/>
              </a:rPr>
              <a:t>Chemical spillage procedures</a:t>
            </a:r>
          </a:p>
          <a:p>
            <a:pPr lvl="0"/>
            <a:r>
              <a:rPr lang="en-GB" sz="2800" dirty="0">
                <a:latin typeface="+mn-lt"/>
              </a:rPr>
              <a:t>Fire-alarm testing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19536" y="1196752"/>
            <a:ext cx="8496944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en-GB" sz="3200" dirty="0">
                <a:solidFill>
                  <a:prstClr val="black"/>
                </a:solidFill>
                <a:latin typeface="Avenir LT Std 65 Medium"/>
                <a:cs typeface="Arial" pitchFamily="34" charset="0"/>
              </a:rPr>
              <a:t>Security procedures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8440011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1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1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1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1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995</Words>
  <Application>Microsoft Office PowerPoint</Application>
  <PresentationFormat>Widescreen</PresentationFormat>
  <Paragraphs>169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20</vt:i4>
      </vt:variant>
    </vt:vector>
  </HeadingPairs>
  <TitlesOfParts>
    <vt:vector size="45" baseType="lpstr">
      <vt:lpstr>Arial</vt:lpstr>
      <vt:lpstr>Avenir LT Std 65 Medium</vt:lpstr>
      <vt:lpstr>Calibri</vt:lpstr>
      <vt:lpstr>Calibri Light</vt:lpstr>
      <vt:lpstr>Office Theme</vt:lpstr>
      <vt:lpstr>Intro Slide</vt:lpstr>
      <vt:lpstr>Inner slide</vt:lpstr>
      <vt:lpstr>1_Inner slide</vt:lpstr>
      <vt:lpstr>2_Inner slide</vt:lpstr>
      <vt:lpstr>3_Inner slide</vt:lpstr>
      <vt:lpstr>4_Inner slide</vt:lpstr>
      <vt:lpstr>5_Inner slide</vt:lpstr>
      <vt:lpstr>6_Inner slide</vt:lpstr>
      <vt:lpstr>7_Inner slide</vt:lpstr>
      <vt:lpstr>8_Inner slide</vt:lpstr>
      <vt:lpstr>9_Inner slide</vt:lpstr>
      <vt:lpstr>10_Inner slide</vt:lpstr>
      <vt:lpstr>11_Inner slide</vt:lpstr>
      <vt:lpstr>12_Inner slide</vt:lpstr>
      <vt:lpstr>13_Inner slide</vt:lpstr>
      <vt:lpstr>14_Inner slide</vt:lpstr>
      <vt:lpstr>15_Inner slide</vt:lpstr>
      <vt:lpstr>16_Inner slide</vt:lpstr>
      <vt:lpstr>17_Inner slide</vt:lpstr>
      <vt:lpstr>18_Inner slide</vt:lpstr>
      <vt:lpstr>Operational and legislative procedures</vt:lpstr>
      <vt:lpstr>PowerPoint Presentation</vt:lpstr>
      <vt:lpstr>PowerPoint Presentation</vt:lpstr>
      <vt:lpstr>PowerPoint Presentation</vt:lpstr>
      <vt:lpstr>Health and safety in the workplace</vt:lpstr>
      <vt:lpstr>Health and safety in the workplace</vt:lpstr>
      <vt:lpstr>The Health and Safety at Work Act 1974</vt:lpstr>
      <vt:lpstr>Disclosure and Barring Service (DBS) </vt:lpstr>
      <vt:lpstr>Emergencies</vt:lpstr>
      <vt:lpstr>Medical emergencies</vt:lpstr>
      <vt:lpstr>Participants with pre-existing conditions - Risks</vt:lpstr>
      <vt:lpstr>Accidents</vt:lpstr>
      <vt:lpstr>Other emergency situations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and legislative procedures</dc:title>
  <dc:creator>Rosie Coote-Cowling</dc:creator>
  <cp:lastModifiedBy>Rosie Coote-Cowling</cp:lastModifiedBy>
  <cp:revision>1</cp:revision>
  <dcterms:created xsi:type="dcterms:W3CDTF">2018-08-01T11:49:41Z</dcterms:created>
  <dcterms:modified xsi:type="dcterms:W3CDTF">2018-08-01T11:50:26Z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C9660298-B715-4B73-B630-904C58E9C8DB</vt:lpwstr>
  </property>
  <property fmtid="{D5CDD505-2E9C-101B-9397-08002B2CF9AE}" pid="3" name="ArticulatePath">
    <vt:lpwstr>New Microsoft PowerPoint Presentation</vt:lpwstr>
  </property>
</Properties>
</file>