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9"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4DCF73-DC50-4B7F-94A9-65975EDEC91F}" type="datetimeFigureOut">
              <a:rPr lang="en-GB" smtClean="0"/>
              <a:pPr/>
              <a:t>20/05/2014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25E7F-EA4D-4343-A1DA-B0C1A96C131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4DCF73-DC50-4B7F-94A9-65975EDEC91F}" type="datetimeFigureOut">
              <a:rPr lang="en-GB" smtClean="0"/>
              <a:pPr/>
              <a:t>20/05/2014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125E7F-EA4D-4343-A1DA-B0C1A96C131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Procurement</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p:txBody>
          <a:bodyPr>
            <a:normAutofit lnSpcReduction="10000"/>
          </a:bodyPr>
          <a:lstStyle/>
          <a:p>
            <a:pPr>
              <a:buNone/>
            </a:pPr>
            <a:r>
              <a:rPr lang="en-GB" b="1" dirty="0" smtClean="0"/>
              <a:t>Definition</a:t>
            </a:r>
          </a:p>
          <a:p>
            <a:pPr>
              <a:buNone/>
            </a:pPr>
            <a:r>
              <a:rPr lang="en-GB" b="1" dirty="0"/>
              <a:t>	</a:t>
            </a:r>
            <a:r>
              <a:rPr lang="en-GB" dirty="0" smtClean="0"/>
              <a:t>‘A process whereby organisations meet their needs for goods, services, works and utilities in a way that achieves value for money on a whole life basis in terms of generating benefits not only to the organisation, but also to society and the economy, whilst minimising damage to the environment (Sustainable Procurement Task Force, 2010).</a:t>
            </a: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pPr>
              <a:buNone/>
            </a:pPr>
            <a:r>
              <a:rPr lang="en-GB" dirty="0" smtClean="0"/>
              <a:t>	Should consider the environmental social and economic consequences of : -</a:t>
            </a:r>
          </a:p>
          <a:p>
            <a:r>
              <a:rPr lang="en-GB" dirty="0" smtClean="0"/>
              <a:t>Design</a:t>
            </a:r>
          </a:p>
          <a:p>
            <a:r>
              <a:rPr lang="en-GB" dirty="0" smtClean="0"/>
              <a:t>Non-renewable material use</a:t>
            </a:r>
          </a:p>
          <a:p>
            <a:r>
              <a:rPr lang="en-GB" dirty="0" smtClean="0"/>
              <a:t>Manufacture and production methods</a:t>
            </a:r>
          </a:p>
          <a:p>
            <a:r>
              <a:rPr lang="en-GB" dirty="0" smtClean="0"/>
              <a:t>Logistics</a:t>
            </a:r>
          </a:p>
          <a:p>
            <a:r>
              <a:rPr lang="en-GB" dirty="0" smtClean="0"/>
              <a:t>Service delivery</a:t>
            </a:r>
          </a:p>
          <a:p>
            <a:r>
              <a:rPr lang="en-GB" dirty="0" smtClean="0"/>
              <a:t>Use</a:t>
            </a:r>
          </a:p>
          <a:p>
            <a:r>
              <a:rPr lang="en-GB" dirty="0" smtClean="0"/>
              <a:t>Operation</a:t>
            </a:r>
          </a:p>
          <a:p>
            <a:r>
              <a:rPr lang="en-GB" dirty="0" smtClean="0"/>
              <a:t>Maintenance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p:txBody>
          <a:bodyPr/>
          <a:lstStyle/>
          <a:p>
            <a:pPr>
              <a:buNone/>
            </a:pPr>
            <a:r>
              <a:rPr lang="en-GB" dirty="0" smtClean="0"/>
              <a:t>Should consider: -</a:t>
            </a:r>
          </a:p>
          <a:p>
            <a:r>
              <a:rPr lang="en-GB" dirty="0" smtClean="0"/>
              <a:t>Reuse</a:t>
            </a:r>
          </a:p>
          <a:p>
            <a:r>
              <a:rPr lang="en-GB" dirty="0" smtClean="0"/>
              <a:t>Recycling options</a:t>
            </a:r>
          </a:p>
          <a:p>
            <a:r>
              <a:rPr lang="en-GB" dirty="0" smtClean="0"/>
              <a:t>Disposal options</a:t>
            </a:r>
          </a:p>
          <a:p>
            <a:r>
              <a:rPr lang="en-GB" dirty="0" smtClean="0"/>
              <a:t>Suppliers’ capabilities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 Aims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Getting lasting value for money</a:t>
            </a:r>
          </a:p>
          <a:p>
            <a:pPr marL="514350" indent="-514350">
              <a:buAutoNum type="arabicPeriod"/>
            </a:pPr>
            <a:r>
              <a:rPr lang="en-GB" dirty="0" smtClean="0"/>
              <a:t>Avoiding or reducing environmental damage</a:t>
            </a:r>
          </a:p>
          <a:p>
            <a:pPr marL="514350" indent="-514350">
              <a:buAutoNum type="arabicPeriod"/>
            </a:pPr>
            <a:r>
              <a:rPr lang="en-GB" dirty="0" smtClean="0"/>
              <a:t>Delivering social and economic benefits locally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79512" y="1775008"/>
            <a:ext cx="8784976" cy="489435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p:txBody>
          <a:bodyPr/>
          <a:lstStyle/>
          <a:p>
            <a:pPr>
              <a:buNone/>
            </a:pPr>
            <a:r>
              <a:rPr lang="en-GB" b="1" u="sng" dirty="0" smtClean="0"/>
              <a:t>What do you need to do?</a:t>
            </a:r>
          </a:p>
          <a:p>
            <a:pPr>
              <a:buNone/>
            </a:pPr>
            <a:r>
              <a:rPr lang="en-GB" dirty="0" smtClean="0"/>
              <a:t>Three steps</a:t>
            </a:r>
          </a:p>
          <a:p>
            <a:pPr marL="514350" indent="-514350">
              <a:buAutoNum type="arabicPeriod"/>
            </a:pPr>
            <a:r>
              <a:rPr lang="en-GB" dirty="0" smtClean="0"/>
              <a:t>Adopt a sustainable procurement policy</a:t>
            </a:r>
          </a:p>
          <a:p>
            <a:pPr marL="514350" indent="-514350">
              <a:buAutoNum type="arabicPeriod"/>
            </a:pPr>
            <a:r>
              <a:rPr lang="en-GB" dirty="0" smtClean="0"/>
              <a:t>Develop dialogue with suppliers</a:t>
            </a:r>
          </a:p>
          <a:p>
            <a:pPr marL="514350" indent="-514350">
              <a:buAutoNum type="arabicPeriod"/>
            </a:pPr>
            <a:r>
              <a:rPr lang="en-GB" dirty="0" smtClean="0"/>
              <a:t>Check for sustainability through the procurement cycle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 Policy</a:t>
            </a:r>
            <a:endParaRPr lang="en-GB" dirty="0"/>
          </a:p>
        </p:txBody>
      </p:sp>
      <p:sp>
        <p:nvSpPr>
          <p:cNvPr id="3" name="Content Placeholder 2"/>
          <p:cNvSpPr>
            <a:spLocks noGrp="1"/>
          </p:cNvSpPr>
          <p:nvPr>
            <p:ph idx="1"/>
          </p:nvPr>
        </p:nvSpPr>
        <p:spPr/>
        <p:txBody>
          <a:bodyPr/>
          <a:lstStyle/>
          <a:p>
            <a:r>
              <a:rPr lang="en-GB" dirty="0" smtClean="0"/>
              <a:t>Set out objectives and practical steps</a:t>
            </a:r>
          </a:p>
          <a:p>
            <a:r>
              <a:rPr lang="en-GB" dirty="0" smtClean="0"/>
              <a:t>Standards or targets to be adopted showing what you will not buy</a:t>
            </a:r>
          </a:p>
          <a:p>
            <a:r>
              <a:rPr lang="en-GB" dirty="0" smtClean="0"/>
              <a:t>Techniques to be used (risk assessment)</a:t>
            </a:r>
          </a:p>
          <a:p>
            <a:r>
              <a:rPr lang="en-GB" dirty="0" smtClean="0"/>
              <a:t>Publish policy to demonstrate commitment showing what you will not buy</a:t>
            </a:r>
          </a:p>
          <a:p>
            <a:r>
              <a:rPr lang="en-GB" dirty="0" smtClean="0"/>
              <a:t>Techniques to be used (risk assessment)</a:t>
            </a:r>
          </a:p>
          <a:p>
            <a:r>
              <a:rPr lang="en-GB" dirty="0" smtClean="0"/>
              <a:t>Publish policy to demonstrate commitment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a dialogue with Suppliers</a:t>
            </a:r>
            <a:endParaRPr lang="en-GB" dirty="0"/>
          </a:p>
        </p:txBody>
      </p:sp>
      <p:sp>
        <p:nvSpPr>
          <p:cNvPr id="3" name="Content Placeholder 2"/>
          <p:cNvSpPr>
            <a:spLocks noGrp="1"/>
          </p:cNvSpPr>
          <p:nvPr>
            <p:ph idx="1"/>
          </p:nvPr>
        </p:nvSpPr>
        <p:spPr/>
        <p:txBody>
          <a:bodyPr/>
          <a:lstStyle/>
          <a:p>
            <a:r>
              <a:rPr lang="en-GB" dirty="0" smtClean="0"/>
              <a:t>There may be scope to ask your existing suppliers for more sustainable products</a:t>
            </a:r>
          </a:p>
          <a:p>
            <a:r>
              <a:rPr lang="en-GB" dirty="0" smtClean="0"/>
              <a:t>However, there is greater potential to secure improvements when embarking on a new procurement exercise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smtClean="0"/>
              <a:t>Map future procurements</a:t>
            </a:r>
          </a:p>
          <a:p>
            <a:pPr marL="514350" indent="-514350">
              <a:buAutoNum type="arabicPeriod"/>
            </a:pPr>
            <a:r>
              <a:rPr lang="en-GB" dirty="0" smtClean="0"/>
              <a:t>Identify the most important categories of procurement for targeted action using a risk-based approach and strategy</a:t>
            </a:r>
          </a:p>
          <a:p>
            <a:pPr marL="514350" indent="-514350">
              <a:buAutoNum type="arabicPeriod"/>
            </a:pPr>
            <a:r>
              <a:rPr lang="en-GB" dirty="0" smtClean="0"/>
              <a:t>Develop clear plan for reducing environmental impacts, with targets that will enable monitoring</a:t>
            </a:r>
          </a:p>
          <a:p>
            <a:pPr marL="514350" indent="-514350">
              <a:buAutoNum type="arabicPeriod"/>
            </a:pPr>
            <a:r>
              <a:rPr lang="en-GB" dirty="0" smtClean="0"/>
              <a:t>Set up an early dialogue with the supplier base on future requirements including environmental performance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Procurement</a:t>
            </a:r>
            <a:endParaRPr lang="en-GB" dirty="0"/>
          </a:p>
        </p:txBody>
      </p:sp>
      <p:sp>
        <p:nvSpPr>
          <p:cNvPr id="3" name="Content Placeholder 2"/>
          <p:cNvSpPr>
            <a:spLocks noGrp="1"/>
          </p:cNvSpPr>
          <p:nvPr>
            <p:ph idx="1"/>
          </p:nvPr>
        </p:nvSpPr>
        <p:spPr/>
        <p:txBody>
          <a:bodyPr/>
          <a:lstStyle/>
          <a:p>
            <a:pPr marL="514350" indent="-514350">
              <a:buAutoNum type="arabicPeriod" startAt="5"/>
            </a:pPr>
            <a:r>
              <a:rPr lang="en-GB" dirty="0" smtClean="0"/>
              <a:t>Definition of performance requirements should be used to encourage suppliers to come forward with more sustainable product options</a:t>
            </a:r>
          </a:p>
          <a:p>
            <a:pPr marL="514350" indent="-51435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Check for Sustainability through the Procurement Cycle</a:t>
            </a:r>
            <a:endParaRPr lang="en-GB" dirty="0"/>
          </a:p>
        </p:txBody>
      </p:sp>
      <p:sp>
        <p:nvSpPr>
          <p:cNvPr id="3" name="Content Placeholder 2"/>
          <p:cNvSpPr>
            <a:spLocks noGrp="1"/>
          </p:cNvSpPr>
          <p:nvPr>
            <p:ph idx="1"/>
          </p:nvPr>
        </p:nvSpPr>
        <p:spPr/>
        <p:txBody>
          <a:bodyPr/>
          <a:lstStyle/>
          <a:p>
            <a:pPr>
              <a:buNone/>
            </a:pPr>
            <a:r>
              <a:rPr lang="en-GB" dirty="0" smtClean="0"/>
              <a:t>	Once you get into a procurement exercise, you should check that sustainability has been taken into account at each </a:t>
            </a:r>
            <a:r>
              <a:rPr lang="en-GB" smtClean="0"/>
              <a:t>review stage</a:t>
            </a: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a:stretch>
            <a:fillRect/>
          </a:stretch>
        </p:blipFill>
        <p:spPr bwMode="auto">
          <a:xfrm>
            <a:off x="251521" y="1600200"/>
            <a:ext cx="8712968" cy="506916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236</Words>
  <Application>Microsoft Office PowerPoint</Application>
  <PresentationFormat>On-screen Show (4:3)</PresentationFormat>
  <Paragraphs>52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Sustainable Procurement</vt:lpstr>
      <vt:lpstr>Sustainable Procurement</vt:lpstr>
      <vt:lpstr>Sustainable Procurement</vt:lpstr>
      <vt:lpstr>Sustainable Procurement</vt:lpstr>
      <vt:lpstr>Sustainable Procurement Aims</vt:lpstr>
      <vt:lpstr>Sustainable Procurement</vt:lpstr>
      <vt:lpstr>Sustainable Procurement</vt:lpstr>
      <vt:lpstr>Sustainable Procurement Policy</vt:lpstr>
      <vt:lpstr>Develop a dialogue with Suppliers</vt:lpstr>
      <vt:lpstr>Sustainable Procurement</vt:lpstr>
      <vt:lpstr>Sustainable Procurement</vt:lpstr>
      <vt:lpstr>Check for Sustainability through the Procurement Cycle</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fad-at</cp:lastModifiedBy>
  <cp:revision>48</cp:revision>
  <dcterms:created xsi:type="dcterms:W3CDTF">2011-11-23T19:52:09Z</dcterms:created>
  <dcterms:modified xsi:type="dcterms:W3CDTF">2014-05-20T09:11:24Z</dcterms:modified>
</cp:coreProperties>
</file>