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handoutMasterIdLst>
    <p:handoutMasterId r:id="rId22"/>
  </p:handoutMasterIdLst>
  <p:sldIdLst>
    <p:sldId id="256" r:id="rId2"/>
    <p:sldId id="280" r:id="rId3"/>
    <p:sldId id="281" r:id="rId4"/>
    <p:sldId id="267" r:id="rId5"/>
    <p:sldId id="266" r:id="rId6"/>
    <p:sldId id="268" r:id="rId7"/>
    <p:sldId id="269" r:id="rId8"/>
    <p:sldId id="270" r:id="rId9"/>
    <p:sldId id="271" r:id="rId10"/>
    <p:sldId id="283" r:id="rId11"/>
    <p:sldId id="272" r:id="rId12"/>
    <p:sldId id="282" r:id="rId13"/>
    <p:sldId id="273" r:id="rId14"/>
    <p:sldId id="274" r:id="rId15"/>
    <p:sldId id="276" r:id="rId16"/>
    <p:sldId id="275" r:id="rId17"/>
    <p:sldId id="278" r:id="rId18"/>
    <p:sldId id="277" r:id="rId19"/>
    <p:sldId id="279" r:id="rId20"/>
    <p:sldId id="258"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7" d="100"/>
          <a:sy n="47" d="100"/>
        </p:scale>
        <p:origin x="1363" y="8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C8B2926-B2E1-4A60-920E-A41A5D738F50}" type="datetimeFigureOut">
              <a:rPr lang="en-GB" smtClean="0"/>
              <a:t>13/10/2019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124A8BC5-C03B-4D97-A0E7-7DC232D995EA}" type="slidenum">
              <a:rPr lang="en-GB" smtClean="0"/>
              <a:t>‹#›</a:t>
            </a:fld>
            <a:endParaRPr lang="en-GB"/>
          </a:p>
        </p:txBody>
      </p:sp>
    </p:spTree>
    <p:extLst>
      <p:ext uri="{BB962C8B-B14F-4D97-AF65-F5344CB8AC3E}">
        <p14:creationId xmlns:p14="http://schemas.microsoft.com/office/powerpoint/2010/main" val="305434951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5E0DC94C-6962-4AA7-B6FB-17CE091E3743}" type="slidenum">
              <a:rPr lang="en-GB" smtClean="0"/>
              <a:t>‹#›</a:t>
            </a:fld>
            <a:endParaRPr lang="en-GB" dirty="0"/>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0DC94C-6962-4AA7-B6FB-17CE091E3743}"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0DC94C-6962-4AA7-B6FB-17CE091E3743}" type="slidenum">
              <a:rPr lang="en-GB" smtClean="0"/>
              <a:t>‹#›</a:t>
            </a:fld>
            <a:endParaRPr lang="en-GB" dirty="0"/>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a:t>Click to edit Master title style</a:t>
            </a:r>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E0DC94C-6962-4AA7-B6FB-17CE091E3743}"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E0DC94C-6962-4AA7-B6FB-17CE091E3743}"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E0DC94C-6962-4AA7-B6FB-17CE091E3743}"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E0DC94C-6962-4AA7-B6FB-17CE091E3743}"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E0DC94C-6962-4AA7-B6FB-17CE091E3743}" type="slidenum">
              <a:rPr lang="en-GB" smtClean="0"/>
              <a:t>‹#›</a:t>
            </a:fld>
            <a:endParaRPr lang="en-GB" dirty="0"/>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7" name="Slide Number Placeholder 6"/>
          <p:cNvSpPr>
            <a:spLocks noGrp="1"/>
          </p:cNvSpPr>
          <p:nvPr>
            <p:ph type="sldNum" sz="quarter" idx="12"/>
          </p:nvPr>
        </p:nvSpPr>
        <p:spPr/>
        <p:txBody>
          <a:bodyPr/>
          <a:lstStyle/>
          <a:p>
            <a:fld id="{5E0DC94C-6962-4AA7-B6FB-17CE091E3743}" type="slidenum">
              <a:rPr lang="en-GB" smtClean="0"/>
              <a:t>‹#›</a:t>
            </a:fld>
            <a:endParaRPr lang="en-GB" dirty="0"/>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GB" dirty="0"/>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0DC94C-6962-4AA7-B6FB-17CE091E3743}"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D49C36-D57A-44F9-ABB7-F9E6F8776255}" type="datetimeFigureOut">
              <a:rPr lang="en-US" smtClean="0"/>
              <a:t>10/13/2019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0DC94C-6962-4AA7-B6FB-17CE091E3743}"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F7D49C36-D57A-44F9-ABB7-F9E6F8776255}" type="datetimeFigureOut">
              <a:rPr lang="en-US" smtClean="0"/>
              <a:t>10/13/2019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5E0DC94C-6962-4AA7-B6FB-17CE091E3743}" type="slidenum">
              <a:rPr lang="en-GB" smtClean="0"/>
              <a:t>‹#›</a:t>
            </a:fld>
            <a:endParaRPr lang="en-GB" dirty="0"/>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Dealing with Stumbling Blocks</a:t>
            </a:r>
            <a:endParaRPr lang="en-GB" dirty="0"/>
          </a:p>
        </p:txBody>
      </p:sp>
      <p:sp>
        <p:nvSpPr>
          <p:cNvPr id="5" name="Content Placeholder 4"/>
          <p:cNvSpPr>
            <a:spLocks noGrp="1"/>
          </p:cNvSpPr>
          <p:nvPr>
            <p:ph idx="1"/>
          </p:nvPr>
        </p:nvSpPr>
        <p:spPr/>
        <p:txBody>
          <a:bodyPr/>
          <a:lstStyle/>
          <a:p>
            <a:pPr marL="0" indent="0" algn="ctr">
              <a:buNone/>
            </a:pPr>
            <a:endParaRPr lang="en-GB" dirty="0"/>
          </a:p>
          <a:p>
            <a:pPr marL="0" indent="0">
              <a:buNone/>
            </a:pPr>
            <a:endParaRPr lang="en-GB"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31640" y="1628800"/>
            <a:ext cx="6912768" cy="480595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Identify potential stumbling blocks.</a:t>
            </a:r>
          </a:p>
          <a:p>
            <a:r>
              <a:rPr lang="en-GB" dirty="0"/>
              <a:t>Explore methods to help you overcome these blocks.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800" y="2837450"/>
            <a:ext cx="2974206" cy="3593514"/>
          </a:xfrm>
          <a:prstGeom prst="rect">
            <a:avLst/>
          </a:prstGeom>
        </p:spPr>
      </p:pic>
    </p:spTree>
    <p:extLst>
      <p:ext uri="{BB962C8B-B14F-4D97-AF65-F5344CB8AC3E}">
        <p14:creationId xmlns:p14="http://schemas.microsoft.com/office/powerpoint/2010/main" val="3336780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EXERCISE.</a:t>
            </a:r>
          </a:p>
        </p:txBody>
      </p:sp>
      <p:sp>
        <p:nvSpPr>
          <p:cNvPr id="3" name="Content Placeholder 2"/>
          <p:cNvSpPr>
            <a:spLocks noGrp="1"/>
          </p:cNvSpPr>
          <p:nvPr>
            <p:ph idx="1"/>
          </p:nvPr>
        </p:nvSpPr>
        <p:spPr/>
        <p:txBody>
          <a:bodyPr>
            <a:normAutofit lnSpcReduction="10000"/>
          </a:bodyPr>
          <a:lstStyle/>
          <a:p>
            <a:r>
              <a:rPr lang="en-GB" dirty="0"/>
              <a:t>Think about and make a note of  what sort of stumbling blocks, you may experience in each of the following areas:</a:t>
            </a:r>
          </a:p>
          <a:p>
            <a:pPr lvl="1"/>
            <a:r>
              <a:rPr lang="en-GB" dirty="0"/>
              <a:t>Home</a:t>
            </a:r>
          </a:p>
          <a:p>
            <a:pPr lvl="1"/>
            <a:r>
              <a:rPr lang="en-GB" dirty="0"/>
              <a:t>Family</a:t>
            </a:r>
          </a:p>
          <a:p>
            <a:pPr lvl="1"/>
            <a:r>
              <a:rPr lang="en-GB" dirty="0"/>
              <a:t>Self</a:t>
            </a:r>
          </a:p>
          <a:p>
            <a:pPr lvl="1"/>
            <a:r>
              <a:rPr lang="en-GB"/>
              <a:t>Health</a:t>
            </a:r>
            <a:endParaRPr lang="en-GB" dirty="0"/>
          </a:p>
          <a:p>
            <a:pPr lvl="1"/>
            <a:r>
              <a:rPr lang="en-GB" dirty="0"/>
              <a:t>Relationships</a:t>
            </a:r>
          </a:p>
          <a:p>
            <a:pPr lvl="1"/>
            <a:r>
              <a:rPr lang="en-GB" dirty="0"/>
              <a:t>Social life</a:t>
            </a:r>
          </a:p>
          <a:p>
            <a:pPr lvl="1"/>
            <a:r>
              <a:rPr lang="en-GB" dirty="0"/>
              <a:t>Career </a:t>
            </a:r>
          </a:p>
          <a:p>
            <a:pPr lvl="1"/>
            <a:r>
              <a:rPr lang="en-GB" dirty="0"/>
              <a:t>Money</a:t>
            </a:r>
          </a:p>
          <a:p>
            <a:r>
              <a:rPr lang="en-GB" dirty="0"/>
              <a:t>Be prepared to feedback and discuss.</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6016" y="2780928"/>
            <a:ext cx="3324200" cy="2260456"/>
          </a:xfrm>
          <a:prstGeom prst="rect">
            <a:avLst/>
          </a:prstGeom>
        </p:spPr>
      </p:pic>
    </p:spTree>
    <p:extLst>
      <p:ext uri="{BB962C8B-B14F-4D97-AF65-F5344CB8AC3E}">
        <p14:creationId xmlns:p14="http://schemas.microsoft.com/office/powerpoint/2010/main" val="3795207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Dealing with stumbling blocks.</a:t>
            </a:r>
          </a:p>
        </p:txBody>
      </p:sp>
      <p:sp>
        <p:nvSpPr>
          <p:cNvPr id="3" name="Content Placeholder 2"/>
          <p:cNvSpPr>
            <a:spLocks noGrp="1"/>
          </p:cNvSpPr>
          <p:nvPr>
            <p:ph idx="1"/>
          </p:nvPr>
        </p:nvSpPr>
        <p:spPr/>
        <p:txBody>
          <a:bodyPr/>
          <a:lstStyle/>
          <a:p>
            <a:r>
              <a:rPr lang="en-GB" dirty="0">
                <a:effectLst/>
              </a:rPr>
              <a:t>We all encounter problems at one time or another. It is a natural part of life. </a:t>
            </a:r>
          </a:p>
          <a:p>
            <a:pPr marL="114300" indent="0">
              <a:buNone/>
            </a:pPr>
            <a:endParaRPr lang="en-GB" dirty="0">
              <a:effectLst/>
            </a:endParaRPr>
          </a:p>
          <a:p>
            <a:r>
              <a:rPr lang="en-GB" dirty="0">
                <a:effectLst/>
              </a:rPr>
              <a:t>Without stumbling blocks, hurdles and obstacles to overcome from time to time, life would </a:t>
            </a:r>
            <a:r>
              <a:rPr lang="en-GB" dirty="0"/>
              <a:t>be</a:t>
            </a:r>
            <a:r>
              <a:rPr lang="en-GB" dirty="0">
                <a:effectLst/>
              </a:rPr>
              <a:t> pretty boring and we would all have bland personalities with little character. </a:t>
            </a:r>
          </a:p>
          <a:p>
            <a:pPr algn="just"/>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0032" y="4293096"/>
            <a:ext cx="3960440" cy="2351511"/>
          </a:xfrm>
          <a:prstGeom prst="rect">
            <a:avLst/>
          </a:prstGeom>
        </p:spPr>
      </p:pic>
    </p:spTree>
    <p:extLst>
      <p:ext uri="{BB962C8B-B14F-4D97-AF65-F5344CB8AC3E}">
        <p14:creationId xmlns:p14="http://schemas.microsoft.com/office/powerpoint/2010/main" val="2328765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Dealing with stumbling blocks.</a:t>
            </a:r>
          </a:p>
        </p:txBody>
      </p:sp>
      <p:sp>
        <p:nvSpPr>
          <p:cNvPr id="3" name="Content Placeholder 2"/>
          <p:cNvSpPr>
            <a:spLocks noGrp="1"/>
          </p:cNvSpPr>
          <p:nvPr>
            <p:ph idx="1"/>
          </p:nvPr>
        </p:nvSpPr>
        <p:spPr/>
        <p:txBody>
          <a:bodyPr>
            <a:normAutofit/>
          </a:bodyPr>
          <a:lstStyle/>
          <a:p>
            <a:r>
              <a:rPr lang="en-GB" dirty="0">
                <a:effectLst/>
              </a:rPr>
              <a:t>Our sense of success and achievement only comes about through our ability to recognise the struggle it took to get there.</a:t>
            </a:r>
          </a:p>
          <a:p>
            <a:pPr marL="114300" indent="0">
              <a:buNone/>
            </a:pPr>
            <a:endParaRPr lang="en-GB" dirty="0">
              <a:effectLst/>
            </a:endParaRPr>
          </a:p>
          <a:p>
            <a:r>
              <a:rPr lang="en-GB" dirty="0">
                <a:effectLst/>
              </a:rPr>
              <a:t> It is all about recognising potential obstacles in life and meeting the challenges posed by them head on that separates those who are successful and have happy lives and others who shy away from difficulties, see themselves as a victim and fail to achieve much in life.</a:t>
            </a:r>
            <a:endParaRPr lang="en-GB" dirty="0"/>
          </a:p>
        </p:txBody>
      </p:sp>
    </p:spTree>
    <p:extLst>
      <p:ext uri="{BB962C8B-B14F-4D97-AF65-F5344CB8AC3E}">
        <p14:creationId xmlns:p14="http://schemas.microsoft.com/office/powerpoint/2010/main" val="584039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rPr>
              <a:t>Recognising Potential Stumbling Blocks</a:t>
            </a:r>
            <a:endParaRPr lang="en-GB" dirty="0"/>
          </a:p>
        </p:txBody>
      </p:sp>
      <p:sp>
        <p:nvSpPr>
          <p:cNvPr id="3" name="Content Placeholder 2"/>
          <p:cNvSpPr>
            <a:spLocks noGrp="1"/>
          </p:cNvSpPr>
          <p:nvPr>
            <p:ph idx="1"/>
          </p:nvPr>
        </p:nvSpPr>
        <p:spPr/>
        <p:txBody>
          <a:bodyPr/>
          <a:lstStyle/>
          <a:p>
            <a:r>
              <a:rPr lang="en-GB" dirty="0">
                <a:effectLst/>
              </a:rPr>
              <a:t>Occasionally in life, we encounter difficulties at extremely short notice, which do not give us any time to prepare for them.</a:t>
            </a:r>
          </a:p>
          <a:p>
            <a:pPr marL="114300" indent="0">
              <a:buNone/>
            </a:pPr>
            <a:endParaRPr lang="en-GB" dirty="0">
              <a:effectLst/>
            </a:endParaRPr>
          </a:p>
          <a:p>
            <a:r>
              <a:rPr lang="en-GB" dirty="0"/>
              <a:t>It is </a:t>
            </a:r>
            <a:r>
              <a:rPr lang="en-GB" dirty="0">
                <a:effectLst/>
              </a:rPr>
              <a:t>during those periods where our </a:t>
            </a:r>
          </a:p>
          <a:p>
            <a:pPr marL="114300" indent="0">
              <a:buNone/>
            </a:pPr>
            <a:r>
              <a:rPr lang="en-GB" dirty="0"/>
              <a:t>  </a:t>
            </a:r>
            <a:r>
              <a:rPr lang="en-GB" dirty="0">
                <a:effectLst/>
              </a:rPr>
              <a:t>strength of character is often put to </a:t>
            </a:r>
          </a:p>
          <a:p>
            <a:pPr marL="114300" indent="0">
              <a:buNone/>
            </a:pPr>
            <a:r>
              <a:rPr lang="en-GB" dirty="0"/>
              <a:t>  </a:t>
            </a:r>
            <a:r>
              <a:rPr lang="en-GB" dirty="0">
                <a:effectLst/>
              </a:rPr>
              <a:t>the test but in general, we are often </a:t>
            </a:r>
          </a:p>
          <a:p>
            <a:pPr marL="114300" indent="0">
              <a:buNone/>
            </a:pPr>
            <a:r>
              <a:rPr lang="en-GB" dirty="0"/>
              <a:t>  </a:t>
            </a:r>
            <a:r>
              <a:rPr lang="en-GB" dirty="0">
                <a:effectLst/>
              </a:rPr>
              <a:t>able to sense hurdles and </a:t>
            </a:r>
          </a:p>
          <a:p>
            <a:pPr marL="114300" indent="0">
              <a:buNone/>
            </a:pPr>
            <a:r>
              <a:rPr lang="en-GB" dirty="0"/>
              <a:t>  </a:t>
            </a:r>
            <a:r>
              <a:rPr lang="en-GB" dirty="0">
                <a:effectLst/>
              </a:rPr>
              <a:t>obstacles ahead of time and plan </a:t>
            </a:r>
          </a:p>
          <a:p>
            <a:pPr marL="114300" indent="0">
              <a:buNone/>
            </a:pPr>
            <a:r>
              <a:rPr lang="en-GB" dirty="0"/>
              <a:t>  </a:t>
            </a:r>
            <a:r>
              <a:rPr lang="en-GB" dirty="0">
                <a:effectLst/>
              </a:rPr>
              <a:t>a strategy for dealing with them.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184" y="3405482"/>
            <a:ext cx="2699792" cy="2699792"/>
          </a:xfrm>
          <a:prstGeom prst="rect">
            <a:avLst/>
          </a:prstGeom>
        </p:spPr>
      </p:pic>
    </p:spTree>
    <p:extLst>
      <p:ext uri="{BB962C8B-B14F-4D97-AF65-F5344CB8AC3E}">
        <p14:creationId xmlns:p14="http://schemas.microsoft.com/office/powerpoint/2010/main" val="132629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128" y="908720"/>
            <a:ext cx="8260672" cy="422776"/>
          </a:xfrm>
        </p:spPr>
        <p:txBody>
          <a:bodyPr>
            <a:normAutofit fontScale="90000"/>
          </a:bodyPr>
          <a:lstStyle/>
          <a:p>
            <a:r>
              <a:rPr lang="en-GB" sz="3100" dirty="0"/>
              <a:t>What does not kill us makes us stronger</a:t>
            </a:r>
            <a:r>
              <a:rPr lang="en-GB" dirty="0"/>
              <a:t>.</a:t>
            </a:r>
            <a:br>
              <a:rPr lang="en-GB" dirty="0"/>
            </a:br>
            <a:endParaRPr lang="en-GB" dirty="0"/>
          </a:p>
        </p:txBody>
      </p:sp>
      <p:sp>
        <p:nvSpPr>
          <p:cNvPr id="3" name="Content Placeholder 2"/>
          <p:cNvSpPr>
            <a:spLocks noGrp="1"/>
          </p:cNvSpPr>
          <p:nvPr>
            <p:ph idx="1"/>
          </p:nvPr>
        </p:nvSpPr>
        <p:spPr>
          <a:xfrm>
            <a:off x="514360" y="1628800"/>
            <a:ext cx="8229600" cy="5229200"/>
          </a:xfrm>
        </p:spPr>
        <p:txBody>
          <a:bodyPr>
            <a:noAutofit/>
          </a:bodyPr>
          <a:lstStyle/>
          <a:p>
            <a:r>
              <a:rPr lang="en-GB" sz="1800" dirty="0">
                <a:effectLst/>
              </a:rPr>
              <a:t>Thinking about the things which make us stronger in life enables us to recognise events where we may be faced with a challenge to overcome.</a:t>
            </a:r>
          </a:p>
          <a:p>
            <a:pPr marL="114300" indent="0">
              <a:buNone/>
            </a:pPr>
            <a:endParaRPr lang="en-GB" sz="1800" dirty="0">
              <a:effectLst/>
            </a:endParaRPr>
          </a:p>
          <a:p>
            <a:r>
              <a:rPr lang="en-GB" sz="1800" dirty="0">
                <a:effectLst/>
              </a:rPr>
              <a:t>For example, when we face danger, we learn courage, when we endure suffering we learn patience, when illness hits us, it teaches us how to value our health. </a:t>
            </a:r>
          </a:p>
          <a:p>
            <a:pPr marL="114300" indent="0">
              <a:buNone/>
            </a:pPr>
            <a:endParaRPr lang="en-GB" sz="1800" dirty="0">
              <a:effectLst/>
            </a:endParaRPr>
          </a:p>
          <a:p>
            <a:r>
              <a:rPr lang="en-GB" sz="1800" dirty="0"/>
              <a:t>W</a:t>
            </a:r>
            <a:r>
              <a:rPr lang="en-GB" sz="1800" dirty="0">
                <a:effectLst/>
              </a:rPr>
              <a:t>ithout hurdles and obstacles to overcome, we cannot possibly ever become a strong person. </a:t>
            </a:r>
          </a:p>
          <a:p>
            <a:pPr marL="114300" indent="0">
              <a:buNone/>
            </a:pPr>
            <a:endParaRPr lang="en-GB" sz="1800" dirty="0">
              <a:effectLst/>
            </a:endParaRPr>
          </a:p>
          <a:p>
            <a:r>
              <a:rPr lang="en-GB" sz="1800" dirty="0">
                <a:effectLst/>
              </a:rPr>
              <a:t>How can we know happiness if we do not experience sadness? </a:t>
            </a:r>
          </a:p>
          <a:p>
            <a:endParaRPr lang="en-GB" sz="1800" dirty="0"/>
          </a:p>
          <a:p>
            <a:r>
              <a:rPr lang="en-GB" sz="1800" dirty="0">
                <a:effectLst/>
              </a:rPr>
              <a:t>How do we taste the sweetness in life without ever having tasted the bitter? </a:t>
            </a:r>
            <a:endParaRPr lang="en-GB" sz="1800" dirty="0"/>
          </a:p>
        </p:txBody>
      </p:sp>
    </p:spTree>
    <p:extLst>
      <p:ext uri="{BB962C8B-B14F-4D97-AF65-F5344CB8AC3E}">
        <p14:creationId xmlns:p14="http://schemas.microsoft.com/office/powerpoint/2010/main" val="2240642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 of adversity.</a:t>
            </a:r>
          </a:p>
        </p:txBody>
      </p:sp>
      <p:sp>
        <p:nvSpPr>
          <p:cNvPr id="3" name="Content Placeholder 2"/>
          <p:cNvSpPr>
            <a:spLocks noGrp="1"/>
          </p:cNvSpPr>
          <p:nvPr>
            <p:ph idx="1"/>
          </p:nvPr>
        </p:nvSpPr>
        <p:spPr/>
        <p:txBody>
          <a:bodyPr/>
          <a:lstStyle/>
          <a:p>
            <a:r>
              <a:rPr lang="en-GB" dirty="0">
                <a:effectLst/>
              </a:rPr>
              <a:t>Too many people just hope and </a:t>
            </a:r>
          </a:p>
          <a:p>
            <a:pPr marL="114300" indent="0">
              <a:buNone/>
            </a:pPr>
            <a:r>
              <a:rPr lang="en-GB" dirty="0"/>
              <a:t>   </a:t>
            </a:r>
            <a:r>
              <a:rPr lang="en-GB" dirty="0">
                <a:effectLst/>
              </a:rPr>
              <a:t>pray for an easy life. </a:t>
            </a:r>
          </a:p>
          <a:p>
            <a:pPr marL="114300" indent="0">
              <a:buNone/>
            </a:pPr>
            <a:endParaRPr lang="en-GB" dirty="0">
              <a:effectLst/>
            </a:endParaRPr>
          </a:p>
          <a:p>
            <a:r>
              <a:rPr lang="en-GB" dirty="0">
                <a:effectLst/>
              </a:rPr>
              <a:t>However, the reality is they are asking for </a:t>
            </a:r>
          </a:p>
          <a:p>
            <a:pPr marL="114300" indent="0">
              <a:buNone/>
            </a:pPr>
            <a:r>
              <a:rPr lang="en-GB" dirty="0">
                <a:effectLst/>
              </a:rPr>
              <a:t>   something which is unattainable.</a:t>
            </a:r>
          </a:p>
          <a:p>
            <a:pPr marL="114300" indent="0">
              <a:buNone/>
            </a:pPr>
            <a:endParaRPr lang="en-GB" dirty="0">
              <a:effectLst/>
            </a:endParaRPr>
          </a:p>
          <a:p>
            <a:r>
              <a:rPr lang="en-GB" dirty="0">
                <a:effectLst/>
              </a:rPr>
              <a:t> What people should be asking for is the strength of character to be able to deal with all of life’s adversities instead.</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04" y="1484784"/>
            <a:ext cx="1498476" cy="2322638"/>
          </a:xfrm>
          <a:prstGeom prst="rect">
            <a:avLst/>
          </a:prstGeom>
        </p:spPr>
      </p:pic>
    </p:spTree>
    <p:extLst>
      <p:ext uri="{BB962C8B-B14F-4D97-AF65-F5344CB8AC3E}">
        <p14:creationId xmlns:p14="http://schemas.microsoft.com/office/powerpoint/2010/main" val="4061075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rPr>
              <a:t>Overcoming Hurdles and Obstacles</a:t>
            </a:r>
            <a:endParaRPr lang="en-GB" dirty="0"/>
          </a:p>
        </p:txBody>
      </p:sp>
      <p:sp>
        <p:nvSpPr>
          <p:cNvPr id="3" name="Content Placeholder 2"/>
          <p:cNvSpPr>
            <a:spLocks noGrp="1"/>
          </p:cNvSpPr>
          <p:nvPr>
            <p:ph idx="1"/>
          </p:nvPr>
        </p:nvSpPr>
        <p:spPr/>
        <p:txBody>
          <a:bodyPr>
            <a:normAutofit fontScale="92500" lnSpcReduction="10000"/>
          </a:bodyPr>
          <a:lstStyle/>
          <a:p>
            <a:r>
              <a:rPr lang="en-GB" dirty="0">
                <a:effectLst/>
              </a:rPr>
              <a:t>Although each and every one of us will experience different hurdles and obstacles in life unique to our own existence, they will often be rooted in similar causes. </a:t>
            </a:r>
          </a:p>
          <a:p>
            <a:pPr marL="114300" indent="0">
              <a:buNone/>
            </a:pPr>
            <a:endParaRPr lang="en-GB" dirty="0">
              <a:effectLst/>
            </a:endParaRPr>
          </a:p>
          <a:p>
            <a:r>
              <a:rPr lang="en-GB" dirty="0">
                <a:effectLst/>
              </a:rPr>
              <a:t>Take fear for example, this is a natural human reaction to danger but fear can also be used as an excuse to avoid the resolution of a particular issue.</a:t>
            </a:r>
          </a:p>
          <a:p>
            <a:pPr marL="114300" indent="0">
              <a:buNone/>
            </a:pPr>
            <a:endParaRPr lang="en-GB" dirty="0">
              <a:effectLst/>
            </a:endParaRPr>
          </a:p>
          <a:p>
            <a:r>
              <a:rPr lang="en-GB" dirty="0">
                <a:effectLst/>
              </a:rPr>
              <a:t>Whilst this state of inertia may keep us safe for a while, it will also prevent us from taking risks in life, which are necessary if we want to overcome a particular problem. This can result in increased self-confidence at the same time. </a:t>
            </a:r>
            <a:endParaRPr lang="en-GB" dirty="0"/>
          </a:p>
        </p:txBody>
      </p:sp>
    </p:spTree>
    <p:extLst>
      <p:ext uri="{BB962C8B-B14F-4D97-AF65-F5344CB8AC3E}">
        <p14:creationId xmlns:p14="http://schemas.microsoft.com/office/powerpoint/2010/main" val="509955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91068-F08B-4E83-8CE9-893D3A5112E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258FF002-FE15-4FDB-92B1-AABC2993200B}"/>
              </a:ext>
            </a:extLst>
          </p:cNvPr>
          <p:cNvSpPr>
            <a:spLocks noGrp="1"/>
          </p:cNvSpPr>
          <p:nvPr>
            <p:ph idx="1"/>
          </p:nvPr>
        </p:nvSpPr>
        <p:spPr/>
        <p:txBody>
          <a:bodyPr/>
          <a:lstStyle/>
          <a:p>
            <a:r>
              <a:rPr lang="en-GB" dirty="0"/>
              <a:t>Complete the Factors  that Help or Hinder learning.</a:t>
            </a:r>
          </a:p>
          <a:p>
            <a:endParaRPr lang="en-GB" dirty="0"/>
          </a:p>
          <a:p>
            <a:r>
              <a:rPr lang="en-GB" dirty="0"/>
              <a:t>Be prepared to feedback</a:t>
            </a:r>
          </a:p>
        </p:txBody>
      </p:sp>
    </p:spTree>
    <p:extLst>
      <p:ext uri="{BB962C8B-B14F-4D97-AF65-F5344CB8AC3E}">
        <p14:creationId xmlns:p14="http://schemas.microsoft.com/office/powerpoint/2010/main" val="3875816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is power.</a:t>
            </a:r>
          </a:p>
        </p:txBody>
      </p:sp>
      <p:sp>
        <p:nvSpPr>
          <p:cNvPr id="3" name="Content Placeholder 2"/>
          <p:cNvSpPr>
            <a:spLocks noGrp="1"/>
          </p:cNvSpPr>
          <p:nvPr>
            <p:ph sz="half" idx="1"/>
          </p:nvPr>
        </p:nvSpPr>
        <p:spPr/>
        <p:txBody>
          <a:bodyPr>
            <a:normAutofit/>
          </a:bodyPr>
          <a:lstStyle/>
          <a:p>
            <a:r>
              <a:rPr lang="en-GB" dirty="0">
                <a:effectLst/>
              </a:rPr>
              <a:t>Sometimes our lack of knowledge, focus and clarity can also confuse us into making a mountain out of a mole hill.</a:t>
            </a:r>
          </a:p>
        </p:txBody>
      </p:sp>
      <p:sp>
        <p:nvSpPr>
          <p:cNvPr id="5" name="Content Placeholder 4"/>
          <p:cNvSpPr>
            <a:spLocks noGrp="1"/>
          </p:cNvSpPr>
          <p:nvPr>
            <p:ph sz="half" idx="2"/>
          </p:nvPr>
        </p:nvSpPr>
        <p:spPr/>
        <p:txBody>
          <a:bodyPr>
            <a:normAutofit/>
          </a:bodyPr>
          <a:lstStyle/>
          <a:p>
            <a:pPr marL="11430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2421" y="2132856"/>
            <a:ext cx="3951302" cy="3312368"/>
          </a:xfrm>
          <a:prstGeom prst="rect">
            <a:avLst/>
          </a:prstGeom>
        </p:spPr>
      </p:pic>
    </p:spTree>
    <p:extLst>
      <p:ext uri="{BB962C8B-B14F-4D97-AF65-F5344CB8AC3E}">
        <p14:creationId xmlns:p14="http://schemas.microsoft.com/office/powerpoint/2010/main" val="2369494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is power.</a:t>
            </a:r>
          </a:p>
        </p:txBody>
      </p:sp>
      <p:sp>
        <p:nvSpPr>
          <p:cNvPr id="3" name="Content Placeholder 2"/>
          <p:cNvSpPr>
            <a:spLocks noGrp="1"/>
          </p:cNvSpPr>
          <p:nvPr>
            <p:ph sz="half" idx="1"/>
          </p:nvPr>
        </p:nvSpPr>
        <p:spPr/>
        <p:txBody>
          <a:bodyPr/>
          <a:lstStyle/>
          <a:p>
            <a:r>
              <a:rPr lang="en-GB" dirty="0"/>
              <a:t>This can lead us into a virtual state of paralysis whereby we end up like a scared rabbit trapped in the headlights, unable to see a way of escape.</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99240" y="2780928"/>
            <a:ext cx="3987560" cy="1872208"/>
          </a:xfrm>
        </p:spPr>
      </p:pic>
    </p:spTree>
    <p:extLst>
      <p:ext uri="{BB962C8B-B14F-4D97-AF65-F5344CB8AC3E}">
        <p14:creationId xmlns:p14="http://schemas.microsoft.com/office/powerpoint/2010/main" val="1553962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problem or a reason for change?</a:t>
            </a:r>
          </a:p>
        </p:txBody>
      </p:sp>
      <p:sp>
        <p:nvSpPr>
          <p:cNvPr id="3" name="Content Placeholder 2"/>
          <p:cNvSpPr>
            <a:spLocks noGrp="1"/>
          </p:cNvSpPr>
          <p:nvPr>
            <p:ph idx="1"/>
          </p:nvPr>
        </p:nvSpPr>
        <p:spPr/>
        <p:txBody>
          <a:bodyPr>
            <a:normAutofit fontScale="92500" lnSpcReduction="20000"/>
          </a:bodyPr>
          <a:lstStyle/>
          <a:p>
            <a:pPr algn="just"/>
            <a:r>
              <a:rPr lang="en-GB" dirty="0">
                <a:effectLst/>
              </a:rPr>
              <a:t>However, if you think of an obstacle </a:t>
            </a:r>
          </a:p>
          <a:p>
            <a:pPr marL="114300" indent="0" algn="just">
              <a:buNone/>
            </a:pPr>
            <a:r>
              <a:rPr lang="en-GB" dirty="0">
                <a:effectLst/>
              </a:rPr>
              <a:t>   as something you need to get </a:t>
            </a:r>
          </a:p>
          <a:p>
            <a:pPr marL="114300" indent="0" algn="just">
              <a:buNone/>
            </a:pPr>
            <a:r>
              <a:rPr lang="en-GB" dirty="0">
                <a:effectLst/>
              </a:rPr>
              <a:t>   around or over to progress, </a:t>
            </a:r>
          </a:p>
          <a:p>
            <a:pPr marL="114300" indent="0" algn="just">
              <a:buNone/>
            </a:pPr>
            <a:r>
              <a:rPr lang="en-GB" dirty="0">
                <a:effectLst/>
              </a:rPr>
              <a:t>   it can fuel your determination. </a:t>
            </a:r>
          </a:p>
          <a:p>
            <a:pPr marL="114300" indent="0" algn="just">
              <a:buNone/>
            </a:pPr>
            <a:endParaRPr lang="en-GB" dirty="0">
              <a:effectLst/>
            </a:endParaRPr>
          </a:p>
          <a:p>
            <a:pPr algn="just"/>
            <a:r>
              <a:rPr lang="en-GB" dirty="0">
                <a:effectLst/>
              </a:rPr>
              <a:t>Obstacles can force us to go above and beyond our own sense of our capabilities and to exceed even our wildest expectations. </a:t>
            </a:r>
          </a:p>
          <a:p>
            <a:pPr marL="114300" indent="0" algn="just">
              <a:buNone/>
            </a:pPr>
            <a:endParaRPr lang="en-GB" dirty="0">
              <a:effectLst/>
            </a:endParaRPr>
          </a:p>
          <a:p>
            <a:pPr algn="just"/>
            <a:r>
              <a:rPr lang="en-GB" dirty="0">
                <a:effectLst/>
              </a:rPr>
              <a:t>The result being that we become stronger people and learn to amass a set of coping tools that will help us when we are faced with even greater challenges in later life.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1556792"/>
            <a:ext cx="1714500" cy="1857375"/>
          </a:xfrm>
          <a:prstGeom prst="rect">
            <a:avLst/>
          </a:prstGeom>
        </p:spPr>
      </p:pic>
    </p:spTree>
    <p:extLst>
      <p:ext uri="{BB962C8B-B14F-4D97-AF65-F5344CB8AC3E}">
        <p14:creationId xmlns:p14="http://schemas.microsoft.com/office/powerpoint/2010/main" val="1867513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Small or big obstacle-reality check.</a:t>
            </a:r>
          </a:p>
        </p:txBody>
      </p:sp>
      <p:sp>
        <p:nvSpPr>
          <p:cNvPr id="3" name="Content Placeholder 2"/>
          <p:cNvSpPr>
            <a:spLocks noGrp="1"/>
          </p:cNvSpPr>
          <p:nvPr>
            <p:ph idx="1"/>
          </p:nvPr>
        </p:nvSpPr>
        <p:spPr/>
        <p:txBody>
          <a:bodyPr/>
          <a:lstStyle/>
          <a:p>
            <a:pPr algn="just"/>
            <a:r>
              <a:rPr lang="en-GB" dirty="0">
                <a:effectLst/>
              </a:rPr>
              <a:t>Gaining clarity on an obstacle is crucial in order for us to rationalise it. </a:t>
            </a:r>
          </a:p>
          <a:p>
            <a:pPr marL="114300" indent="0" algn="just">
              <a:buNone/>
            </a:pPr>
            <a:endParaRPr lang="en-GB" dirty="0">
              <a:effectLst/>
            </a:endParaRPr>
          </a:p>
          <a:p>
            <a:r>
              <a:rPr lang="en-GB" dirty="0">
                <a:effectLst/>
              </a:rPr>
              <a:t>At the first sense of some kind of problem about to emerge, some people will completely overcook it and build it up into being some kind of insurmountable, Everest-type hurdle that is going to be impossible to get over.</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68144" y="4621214"/>
            <a:ext cx="2524125" cy="1809750"/>
          </a:xfrm>
          <a:prstGeom prst="rect">
            <a:avLst/>
          </a:prstGeom>
        </p:spPr>
      </p:pic>
    </p:spTree>
    <p:extLst>
      <p:ext uri="{BB962C8B-B14F-4D97-AF65-F5344CB8AC3E}">
        <p14:creationId xmlns:p14="http://schemas.microsoft.com/office/powerpoint/2010/main" val="15346853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Procrastination – </a:t>
            </a:r>
            <a:br>
              <a:rPr lang="en-GB" dirty="0"/>
            </a:br>
            <a:r>
              <a:rPr lang="en-GB" dirty="0"/>
              <a:t>the sin of all time.</a:t>
            </a:r>
          </a:p>
        </p:txBody>
      </p:sp>
      <p:sp>
        <p:nvSpPr>
          <p:cNvPr id="3" name="Content Placeholder 2"/>
          <p:cNvSpPr>
            <a:spLocks noGrp="1"/>
          </p:cNvSpPr>
          <p:nvPr>
            <p:ph idx="1"/>
          </p:nvPr>
        </p:nvSpPr>
        <p:spPr/>
        <p:txBody>
          <a:bodyPr>
            <a:normAutofit lnSpcReduction="10000"/>
          </a:bodyPr>
          <a:lstStyle/>
          <a:p>
            <a:r>
              <a:rPr lang="en-GB" dirty="0">
                <a:effectLst/>
              </a:rPr>
              <a:t>You also need to set aside enough time to focus on any particular stumbling block. </a:t>
            </a:r>
          </a:p>
          <a:p>
            <a:pPr marL="114300" indent="0">
              <a:buNone/>
            </a:pPr>
            <a:endParaRPr lang="en-GB" dirty="0">
              <a:effectLst/>
            </a:endParaRPr>
          </a:p>
          <a:p>
            <a:r>
              <a:rPr lang="en-GB" dirty="0">
                <a:effectLst/>
              </a:rPr>
              <a:t>Do not procrastinate and put off tackling difficulties and think, “Oh, I’d rather do something more enjoyable today and come back to this later”. </a:t>
            </a:r>
          </a:p>
          <a:p>
            <a:pPr marL="114300" indent="0">
              <a:buNone/>
            </a:pPr>
            <a:endParaRPr lang="en-GB" dirty="0">
              <a:effectLst/>
            </a:endParaRPr>
          </a:p>
          <a:p>
            <a:r>
              <a:rPr lang="en-GB" dirty="0">
                <a:effectLst/>
              </a:rPr>
              <a:t>In adopting such an approach, the obstacle or problem can often become bigger and can take you longer to resolve in the long term, so it is always best to tackle it head on sooner rather than later. </a:t>
            </a:r>
          </a:p>
          <a:p>
            <a:endParaRPr lang="en-GB" dirty="0"/>
          </a:p>
        </p:txBody>
      </p:sp>
    </p:spTree>
    <p:extLst>
      <p:ext uri="{BB962C8B-B14F-4D97-AF65-F5344CB8AC3E}">
        <p14:creationId xmlns:p14="http://schemas.microsoft.com/office/powerpoint/2010/main" val="1153109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Overcoming the hurdle.</a:t>
            </a:r>
          </a:p>
        </p:txBody>
      </p:sp>
      <p:sp>
        <p:nvSpPr>
          <p:cNvPr id="3" name="Content Placeholder 2"/>
          <p:cNvSpPr>
            <a:spLocks noGrp="1"/>
          </p:cNvSpPr>
          <p:nvPr>
            <p:ph idx="1"/>
          </p:nvPr>
        </p:nvSpPr>
        <p:spPr/>
        <p:txBody>
          <a:bodyPr>
            <a:normAutofit lnSpcReduction="10000"/>
          </a:bodyPr>
          <a:lstStyle/>
          <a:p>
            <a:r>
              <a:rPr lang="en-GB" dirty="0">
                <a:effectLst/>
              </a:rPr>
              <a:t>Writing down and/or speak to others about potential hurdles</a:t>
            </a:r>
            <a:r>
              <a:rPr lang="en-GB" dirty="0"/>
              <a:t>; </a:t>
            </a:r>
            <a:r>
              <a:rPr lang="en-GB" dirty="0">
                <a:effectLst/>
              </a:rPr>
              <a:t>you often find that they are not as big as you first perceived and by breaking the obstacle down into smaller chunks, the steps you need to take to overcome them also seem </a:t>
            </a:r>
            <a:r>
              <a:rPr lang="en-GB" dirty="0"/>
              <a:t>much</a:t>
            </a:r>
            <a:r>
              <a:rPr lang="en-GB" dirty="0">
                <a:effectLst/>
              </a:rPr>
              <a:t> smaller and more manageable too. </a:t>
            </a:r>
          </a:p>
          <a:p>
            <a:pPr marL="114300" indent="0">
              <a:buNone/>
            </a:pPr>
            <a:endParaRPr lang="en-GB" dirty="0">
              <a:effectLst/>
            </a:endParaRPr>
          </a:p>
          <a:p>
            <a:r>
              <a:rPr lang="en-GB" dirty="0">
                <a:effectLst/>
              </a:rPr>
              <a:t>Start to formulate some kind of strategy</a:t>
            </a:r>
            <a:r>
              <a:rPr lang="en-GB" dirty="0"/>
              <a:t>. </a:t>
            </a:r>
          </a:p>
          <a:p>
            <a:pPr marL="114300" indent="0">
              <a:buNone/>
            </a:pPr>
            <a:endParaRPr lang="en-GB" dirty="0"/>
          </a:p>
          <a:p>
            <a:r>
              <a:rPr lang="en-GB" dirty="0"/>
              <a:t>T</a:t>
            </a:r>
            <a:r>
              <a:rPr lang="en-GB" dirty="0">
                <a:effectLst/>
              </a:rPr>
              <a:t>his process will be retained by you and you will be able to use it and modify it again and again when you are faced with other challenges later on.</a:t>
            </a:r>
            <a:endParaRPr lang="en-GB" dirty="0"/>
          </a:p>
        </p:txBody>
      </p:sp>
    </p:spTree>
    <p:extLst>
      <p:ext uri="{BB962C8B-B14F-4D97-AF65-F5344CB8AC3E}">
        <p14:creationId xmlns:p14="http://schemas.microsoft.com/office/powerpoint/2010/main" val="3932462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rPr>
              <a:t>Similar Obstacles </a:t>
            </a:r>
            <a:endParaRPr lang="en-GB" dirty="0"/>
          </a:p>
        </p:txBody>
      </p:sp>
      <p:sp>
        <p:nvSpPr>
          <p:cNvPr id="3" name="Content Placeholder 2"/>
          <p:cNvSpPr>
            <a:spLocks noGrp="1"/>
          </p:cNvSpPr>
          <p:nvPr>
            <p:ph idx="1"/>
          </p:nvPr>
        </p:nvSpPr>
        <p:spPr/>
        <p:txBody>
          <a:bodyPr>
            <a:normAutofit fontScale="92500" lnSpcReduction="20000"/>
          </a:bodyPr>
          <a:lstStyle/>
          <a:p>
            <a:r>
              <a:rPr lang="en-GB" dirty="0">
                <a:effectLst/>
              </a:rPr>
              <a:t>Sometimes we are faced with the same obstacle more than once, or one which is very similar to one we have struggled with in the past. </a:t>
            </a:r>
          </a:p>
          <a:p>
            <a:endParaRPr lang="en-GB" dirty="0">
              <a:effectLst/>
            </a:endParaRPr>
          </a:p>
          <a:p>
            <a:r>
              <a:rPr lang="en-GB" dirty="0">
                <a:effectLst/>
              </a:rPr>
              <a:t>When this occurs, it is important that you are ready for it second time around and meet it head on.</a:t>
            </a:r>
          </a:p>
          <a:p>
            <a:pPr marL="114300" indent="0">
              <a:buNone/>
            </a:pPr>
            <a:endParaRPr lang="en-GB" dirty="0">
              <a:effectLst/>
            </a:endParaRPr>
          </a:p>
          <a:p>
            <a:r>
              <a:rPr lang="en-GB" dirty="0">
                <a:effectLst/>
              </a:rPr>
              <a:t> Never let yourself think that because you have failed once, you are bound to fail again. </a:t>
            </a:r>
          </a:p>
          <a:p>
            <a:endParaRPr lang="en-GB" dirty="0">
              <a:effectLst/>
            </a:endParaRPr>
          </a:p>
          <a:p>
            <a:r>
              <a:rPr lang="en-GB" dirty="0">
                <a:effectLst/>
              </a:rPr>
              <a:t>This time around the circumstances are likely to be different and you will also have grown in character through lessons you have learned since the last time. </a:t>
            </a:r>
            <a:endParaRPr lang="en-GB" dirty="0"/>
          </a:p>
        </p:txBody>
      </p:sp>
    </p:spTree>
    <p:extLst>
      <p:ext uri="{BB962C8B-B14F-4D97-AF65-F5344CB8AC3E}">
        <p14:creationId xmlns:p14="http://schemas.microsoft.com/office/powerpoint/2010/main" val="3239804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Feel the fear and do it any way.</a:t>
            </a:r>
          </a:p>
        </p:txBody>
      </p:sp>
      <p:sp>
        <p:nvSpPr>
          <p:cNvPr id="3" name="Content Placeholder 2"/>
          <p:cNvSpPr>
            <a:spLocks noGrp="1"/>
          </p:cNvSpPr>
          <p:nvPr>
            <p:ph idx="1"/>
          </p:nvPr>
        </p:nvSpPr>
        <p:spPr/>
        <p:txBody>
          <a:bodyPr/>
          <a:lstStyle/>
          <a:p>
            <a:r>
              <a:rPr lang="en-GB" dirty="0">
                <a:effectLst/>
              </a:rPr>
              <a:t>Think about your fears and worries in general and then tackle them head on. </a:t>
            </a:r>
          </a:p>
          <a:p>
            <a:pPr marL="114300" indent="0">
              <a:buNone/>
            </a:pPr>
            <a:endParaRPr lang="en-GB" dirty="0">
              <a:effectLst/>
            </a:endParaRPr>
          </a:p>
          <a:p>
            <a:r>
              <a:rPr lang="en-GB" dirty="0">
                <a:effectLst/>
              </a:rPr>
              <a:t>By confronting perceived weaknesses and </a:t>
            </a:r>
          </a:p>
          <a:p>
            <a:pPr marL="114300" indent="0">
              <a:buNone/>
            </a:pPr>
            <a:r>
              <a:rPr lang="en-GB" dirty="0"/>
              <a:t>  </a:t>
            </a:r>
            <a:r>
              <a:rPr lang="en-GB" dirty="0">
                <a:effectLst/>
              </a:rPr>
              <a:t>devising coping mechanisms and </a:t>
            </a:r>
          </a:p>
          <a:p>
            <a:pPr marL="114300" indent="0">
              <a:buNone/>
            </a:pPr>
            <a:r>
              <a:rPr lang="en-GB" dirty="0"/>
              <a:t>  </a:t>
            </a:r>
            <a:r>
              <a:rPr lang="en-GB" dirty="0">
                <a:effectLst/>
              </a:rPr>
              <a:t>strategies to overcome them, this will </a:t>
            </a:r>
          </a:p>
          <a:p>
            <a:pPr marL="114300" indent="0">
              <a:buNone/>
            </a:pPr>
            <a:r>
              <a:rPr lang="en-GB" dirty="0"/>
              <a:t>  </a:t>
            </a:r>
            <a:r>
              <a:rPr lang="en-GB" dirty="0">
                <a:effectLst/>
              </a:rPr>
              <a:t>make you stronger as a person and </a:t>
            </a:r>
          </a:p>
          <a:p>
            <a:pPr marL="114300" indent="0">
              <a:buNone/>
            </a:pPr>
            <a:r>
              <a:rPr lang="en-GB" dirty="0"/>
              <a:t>  </a:t>
            </a:r>
            <a:r>
              <a:rPr lang="en-GB" dirty="0">
                <a:effectLst/>
              </a:rPr>
              <a:t>will equip you with all the tools </a:t>
            </a:r>
          </a:p>
          <a:p>
            <a:pPr marL="114300" indent="0">
              <a:buNone/>
            </a:pPr>
            <a:r>
              <a:rPr lang="en-GB" dirty="0">
                <a:effectLst/>
              </a:rPr>
              <a:t> necessary to overcome problems you </a:t>
            </a:r>
          </a:p>
          <a:p>
            <a:pPr marL="114300" indent="0">
              <a:buNone/>
            </a:pPr>
            <a:r>
              <a:rPr lang="en-GB" dirty="0">
                <a:effectLst/>
              </a:rPr>
              <a:t> encounter later on.</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4647" y="3789040"/>
            <a:ext cx="2143125" cy="2143125"/>
          </a:xfrm>
          <a:prstGeom prst="rect">
            <a:avLst/>
          </a:prstGeom>
        </p:spPr>
      </p:pic>
    </p:spTree>
    <p:extLst>
      <p:ext uri="{BB962C8B-B14F-4D97-AF65-F5344CB8AC3E}">
        <p14:creationId xmlns:p14="http://schemas.microsoft.com/office/powerpoint/2010/main" val="2986463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lnSpcReduction="10000"/>
          </a:bodyPr>
          <a:lstStyle/>
          <a:p>
            <a:r>
              <a:rPr lang="en-GB" dirty="0">
                <a:effectLst/>
              </a:rPr>
              <a:t>Finally, overcoming a stumbling block is not always about an outright ‘win’. </a:t>
            </a:r>
          </a:p>
          <a:p>
            <a:r>
              <a:rPr lang="en-GB" dirty="0">
                <a:effectLst/>
              </a:rPr>
              <a:t>Sometimes you may still get over an obstacle yet might still feel a bit bumped and bruised along the way. </a:t>
            </a:r>
          </a:p>
          <a:p>
            <a:r>
              <a:rPr lang="en-GB" dirty="0">
                <a:effectLst/>
              </a:rPr>
              <a:t>The important thing is that you have still overcome it and the lessons you have learned in doing so will help you to refine your technique and </a:t>
            </a:r>
          </a:p>
          <a:p>
            <a:pPr marL="114300" indent="0">
              <a:buNone/>
            </a:pPr>
            <a:r>
              <a:rPr lang="en-GB" dirty="0"/>
              <a:t>  </a:t>
            </a:r>
            <a:r>
              <a:rPr lang="en-GB" dirty="0">
                <a:effectLst/>
              </a:rPr>
              <a:t>do it even better next time around, if </a:t>
            </a:r>
          </a:p>
          <a:p>
            <a:pPr marL="114300" indent="0">
              <a:buNone/>
            </a:pPr>
            <a:r>
              <a:rPr lang="en-GB" dirty="0"/>
              <a:t>  </a:t>
            </a:r>
            <a:r>
              <a:rPr lang="en-GB" dirty="0">
                <a:effectLst/>
              </a:rPr>
              <a:t>you are faced with a similar proposition </a:t>
            </a:r>
          </a:p>
          <a:p>
            <a:pPr marL="114300" indent="0">
              <a:buNone/>
            </a:pPr>
            <a:r>
              <a:rPr lang="en-GB" dirty="0"/>
              <a:t>  </a:t>
            </a:r>
            <a:r>
              <a:rPr lang="en-GB" dirty="0">
                <a:effectLst/>
              </a:rPr>
              <a:t>to overcome.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4509120"/>
            <a:ext cx="2181225" cy="2095500"/>
          </a:xfrm>
          <a:prstGeom prst="rect">
            <a:avLst/>
          </a:prstGeom>
        </p:spPr>
      </p:pic>
    </p:spTree>
    <p:extLst>
      <p:ext uri="{BB962C8B-B14F-4D97-AF65-F5344CB8AC3E}">
        <p14:creationId xmlns:p14="http://schemas.microsoft.com/office/powerpoint/2010/main" val="2753216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Homework ACTIVITY </a:t>
            </a:r>
            <a:r>
              <a:rPr lang="en-GB" dirty="0"/>
              <a:t>–</a:t>
            </a:r>
            <a:br>
              <a:rPr lang="en-GB" dirty="0"/>
            </a:br>
            <a:r>
              <a:rPr lang="en-GB" dirty="0"/>
              <a:t>Clarifying stumbling blocks.</a:t>
            </a:r>
          </a:p>
        </p:txBody>
      </p:sp>
      <p:sp>
        <p:nvSpPr>
          <p:cNvPr id="3" name="Content Placeholder 2"/>
          <p:cNvSpPr>
            <a:spLocks noGrp="1"/>
          </p:cNvSpPr>
          <p:nvPr>
            <p:ph idx="1"/>
          </p:nvPr>
        </p:nvSpPr>
        <p:spPr/>
        <p:txBody>
          <a:bodyPr>
            <a:normAutofit fontScale="92500" lnSpcReduction="20000"/>
          </a:bodyPr>
          <a:lstStyle/>
          <a:p>
            <a:r>
              <a:rPr lang="en-GB" dirty="0"/>
              <a:t>Complete the Stumbling Blocks activity.</a:t>
            </a:r>
          </a:p>
          <a:p>
            <a:endParaRPr lang="en-US" dirty="0"/>
          </a:p>
          <a:p>
            <a:r>
              <a:rPr lang="en-US" dirty="0"/>
              <a:t>For each stumbling block that might prevent you achieving your dream or targets answer the questions in the activity sheet provided. </a:t>
            </a:r>
          </a:p>
          <a:p>
            <a:pPr marL="114300" indent="0">
              <a:buNone/>
            </a:pPr>
            <a:endParaRPr lang="en-US" dirty="0"/>
          </a:p>
          <a:p>
            <a:r>
              <a:rPr lang="en-US" dirty="0"/>
              <a:t>The stumbling block may be a practical obstacle or difficulty to overcome, or it may be a psychological block which is holding you back. </a:t>
            </a:r>
          </a:p>
          <a:p>
            <a:pPr marL="114300" indent="0">
              <a:buNone/>
            </a:pPr>
            <a:endParaRPr lang="en-US" dirty="0"/>
          </a:p>
          <a:p>
            <a:r>
              <a:rPr lang="en-US" dirty="0"/>
              <a:t>Responding to the questions in the activity should help you to clarify in your own mind, what the problem is and how you can overcome or get around it. </a:t>
            </a:r>
          </a:p>
          <a:p>
            <a:pPr marL="114300" indent="0">
              <a:buNone/>
            </a:pPr>
            <a:endParaRPr lang="en-US" dirty="0"/>
          </a:p>
          <a:p>
            <a:endParaRPr lang="en-GB" dirty="0"/>
          </a:p>
        </p:txBody>
      </p:sp>
    </p:spTree>
    <p:extLst>
      <p:ext uri="{BB962C8B-B14F-4D97-AF65-F5344CB8AC3E}">
        <p14:creationId xmlns:p14="http://schemas.microsoft.com/office/powerpoint/2010/main" val="17577255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Apothecary</Template>
  <TotalTime>173</TotalTime>
  <Words>1247</Words>
  <Application>Microsoft Office PowerPoint</Application>
  <PresentationFormat>On-screen Show (4:3)</PresentationFormat>
  <Paragraphs>122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Book Antiqua</vt:lpstr>
      <vt:lpstr>Calibri</vt:lpstr>
      <vt:lpstr>Century Gothic</vt:lpstr>
      <vt:lpstr>Apothecary</vt:lpstr>
      <vt:lpstr>Dealing with Stumbling Blocks</vt:lpstr>
      <vt:lpstr>Objectives.</vt:lpstr>
      <vt:lpstr>CLASS EXERCISE.</vt:lpstr>
      <vt:lpstr>Dealing with stumbling blocks.</vt:lpstr>
      <vt:lpstr>Dealing with stumbling blocks.</vt:lpstr>
      <vt:lpstr>Recognising Potential Stumbling Blocks</vt:lpstr>
      <vt:lpstr>What does not kill us makes us stronger. </vt:lpstr>
      <vt:lpstr>Out of adversity.</vt:lpstr>
      <vt:lpstr>Overcoming Hurdles and Obstacles</vt:lpstr>
      <vt:lpstr>Activity</vt:lpstr>
      <vt:lpstr>Knowledge is power.</vt:lpstr>
      <vt:lpstr>Knowledge is power.</vt:lpstr>
      <vt:lpstr>A problem or a reason for change?</vt:lpstr>
      <vt:lpstr>Small or big obstacle-reality check.</vt:lpstr>
      <vt:lpstr>Procrastination –  the sin of all time.</vt:lpstr>
      <vt:lpstr>Overcoming the hurdle.</vt:lpstr>
      <vt:lpstr>Similar Obstacles </vt:lpstr>
      <vt:lpstr>Feel the fear and do it any way.</vt:lpstr>
      <vt:lpstr>Summary.</vt:lpstr>
      <vt:lpstr>Homework ACTIVITY – Clarifying stumbling blocks.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Dealing with Stumbling Blocks</dc:title>
  <dc:creator>Tina</dc:creator>
  <cp:lastModifiedBy>Karen Hudson</cp:lastModifiedBy>
  <cp:revision>20</cp:revision>
  <cp:lastPrinted>2019-09-10T09:36:59Z</cp:lastPrinted>
  <dcterms:created xsi:type="dcterms:W3CDTF">2012-11-04T13:38:07Z</dcterms:created>
  <dcterms:modified xsi:type="dcterms:W3CDTF">2019-10-13T15:52:06Z</dcterms:modified>
</cp:coreProperties>
</file>