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16"/>
  </p:handoutMasterIdLst>
  <p:sldIdLst>
    <p:sldId id="256" r:id="rId2"/>
    <p:sldId id="270" r:id="rId3"/>
    <p:sldId id="258" r:id="rId4"/>
    <p:sldId id="259" r:id="rId5"/>
    <p:sldId id="264" r:id="rId6"/>
    <p:sldId id="265" r:id="rId7"/>
    <p:sldId id="260" r:id="rId8"/>
    <p:sldId id="268" r:id="rId9"/>
    <p:sldId id="261" r:id="rId10"/>
    <p:sldId id="266" r:id="rId11"/>
    <p:sldId id="262" r:id="rId12"/>
    <p:sldId id="269" r:id="rId13"/>
    <p:sldId id="263" r:id="rId14"/>
    <p:sldId id="267" r:id="rId15"/>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65B0"/>
    <a:srgbClr val="00539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87" d="100"/>
          <a:sy n="87" d="100"/>
        </p:scale>
        <p:origin x="16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1"/>
            <a:ext cx="2889938" cy="489374"/>
          </a:xfrm>
          <a:prstGeom prst="rect">
            <a:avLst/>
          </a:prstGeom>
        </p:spPr>
        <p:txBody>
          <a:bodyPr vert="horz" lIns="91440" tIns="45720" rIns="91440" bIns="45720" rtlCol="0"/>
          <a:lstStyle>
            <a:lvl1pPr algn="r">
              <a:defRPr sz="1200"/>
            </a:lvl1pPr>
          </a:lstStyle>
          <a:p>
            <a:fld id="{0ECE754F-3AF9-47D2-8B78-C73BF5CE286B}" type="datetimeFigureOut">
              <a:rPr lang="en-GB" smtClean="0"/>
              <a:t>13/05/2019</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CF364F99-8699-4E5E-990F-52301FCDB1E2}" type="slidenum">
              <a:rPr lang="en-GB" smtClean="0"/>
              <a:t>‹#›</a:t>
            </a:fld>
            <a:endParaRPr lang="en-GB"/>
          </a:p>
        </p:txBody>
      </p:sp>
    </p:spTree>
    <p:extLst>
      <p:ext uri="{BB962C8B-B14F-4D97-AF65-F5344CB8AC3E}">
        <p14:creationId xmlns:p14="http://schemas.microsoft.com/office/powerpoint/2010/main" val="3450302865"/>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741FB07-1CE0-449C-82E5-0BC220EBD5FD}" type="datetimeFigureOut">
              <a:rPr lang="en-GB" smtClean="0"/>
              <a:t>13/05/2019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FF5703-6F72-4E42-B896-3A311B266C6B}" type="slidenum">
              <a:rPr lang="en-GB" smtClean="0"/>
              <a:t>‹#›</a:t>
            </a:fld>
            <a:endParaRPr lang="en-GB"/>
          </a:p>
        </p:txBody>
      </p:sp>
    </p:spTree>
    <p:extLst>
      <p:ext uri="{BB962C8B-B14F-4D97-AF65-F5344CB8AC3E}">
        <p14:creationId xmlns:p14="http://schemas.microsoft.com/office/powerpoint/2010/main" val="5600222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741FB07-1CE0-449C-82E5-0BC220EBD5FD}" type="datetimeFigureOut">
              <a:rPr lang="en-GB" smtClean="0"/>
              <a:t>13/05/2019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FF5703-6F72-4E42-B896-3A311B266C6B}" type="slidenum">
              <a:rPr lang="en-GB" smtClean="0"/>
              <a:t>‹#›</a:t>
            </a:fld>
            <a:endParaRPr lang="en-GB"/>
          </a:p>
        </p:txBody>
      </p:sp>
    </p:spTree>
    <p:extLst>
      <p:ext uri="{BB962C8B-B14F-4D97-AF65-F5344CB8AC3E}">
        <p14:creationId xmlns:p14="http://schemas.microsoft.com/office/powerpoint/2010/main" val="40652853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741FB07-1CE0-449C-82E5-0BC220EBD5FD}" type="datetimeFigureOut">
              <a:rPr lang="en-GB" smtClean="0"/>
              <a:t>13/05/2019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FF5703-6F72-4E42-B896-3A311B266C6B}" type="slidenum">
              <a:rPr lang="en-GB" smtClean="0"/>
              <a:t>‹#›</a:t>
            </a:fld>
            <a:endParaRPr lang="en-GB"/>
          </a:p>
        </p:txBody>
      </p:sp>
    </p:spTree>
    <p:extLst>
      <p:ext uri="{BB962C8B-B14F-4D97-AF65-F5344CB8AC3E}">
        <p14:creationId xmlns:p14="http://schemas.microsoft.com/office/powerpoint/2010/main" val="7150600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741FB07-1CE0-449C-82E5-0BC220EBD5FD}" type="datetimeFigureOut">
              <a:rPr lang="en-GB" smtClean="0"/>
              <a:t>13/05/2019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EFF5703-6F72-4E42-B896-3A311B266C6B}" type="slidenum">
              <a:rPr lang="en-GB" smtClean="0"/>
              <a:t>‹#›</a:t>
            </a:fld>
            <a:endParaRPr lang="en-GB"/>
          </a:p>
        </p:txBody>
      </p:sp>
    </p:spTree>
    <p:extLst>
      <p:ext uri="{BB962C8B-B14F-4D97-AF65-F5344CB8AC3E}">
        <p14:creationId xmlns:p14="http://schemas.microsoft.com/office/powerpoint/2010/main" val="15562434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741FB07-1CE0-449C-82E5-0BC220EBD5FD}" type="datetimeFigureOut">
              <a:rPr lang="en-GB" smtClean="0"/>
              <a:t>13/05/2019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EFF5703-6F72-4E42-B896-3A311B266C6B}" type="slidenum">
              <a:rPr lang="en-GB" smtClean="0"/>
              <a:t>‹#›</a:t>
            </a:fld>
            <a:endParaRPr lang="en-GB"/>
          </a:p>
        </p:txBody>
      </p:sp>
    </p:spTree>
    <p:extLst>
      <p:ext uri="{BB962C8B-B14F-4D97-AF65-F5344CB8AC3E}">
        <p14:creationId xmlns:p14="http://schemas.microsoft.com/office/powerpoint/2010/main" val="35792925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741FB07-1CE0-449C-82E5-0BC220EBD5FD}" type="datetimeFigureOut">
              <a:rPr lang="en-GB" smtClean="0"/>
              <a:t>13/05/2019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EFF5703-6F72-4E42-B896-3A311B266C6B}" type="slidenum">
              <a:rPr lang="en-GB" smtClean="0"/>
              <a:t>‹#›</a:t>
            </a:fld>
            <a:endParaRPr lang="en-GB"/>
          </a:p>
        </p:txBody>
      </p:sp>
    </p:spTree>
    <p:extLst>
      <p:ext uri="{BB962C8B-B14F-4D97-AF65-F5344CB8AC3E}">
        <p14:creationId xmlns:p14="http://schemas.microsoft.com/office/powerpoint/2010/main" val="42006090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41FB07-1CE0-449C-82E5-0BC220EBD5FD}" type="datetimeFigureOut">
              <a:rPr lang="en-GB" smtClean="0"/>
              <a:t>13/05/2019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EFF5703-6F72-4E42-B896-3A311B266C6B}" type="slidenum">
              <a:rPr lang="en-GB" smtClean="0"/>
              <a:t>‹#›</a:t>
            </a:fld>
            <a:endParaRPr lang="en-GB"/>
          </a:p>
        </p:txBody>
      </p:sp>
    </p:spTree>
    <p:extLst>
      <p:ext uri="{BB962C8B-B14F-4D97-AF65-F5344CB8AC3E}">
        <p14:creationId xmlns:p14="http://schemas.microsoft.com/office/powerpoint/2010/main" val="671386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741FB07-1CE0-449C-82E5-0BC220EBD5FD}" type="datetimeFigureOut">
              <a:rPr lang="en-GB" smtClean="0"/>
              <a:t>13/05/2019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EFF5703-6F72-4E42-B896-3A311B266C6B}" type="slidenum">
              <a:rPr lang="en-GB" smtClean="0"/>
              <a:t>‹#›</a:t>
            </a:fld>
            <a:endParaRPr lang="en-GB"/>
          </a:p>
        </p:txBody>
      </p:sp>
    </p:spTree>
    <p:extLst>
      <p:ext uri="{BB962C8B-B14F-4D97-AF65-F5344CB8AC3E}">
        <p14:creationId xmlns:p14="http://schemas.microsoft.com/office/powerpoint/2010/main" val="17566458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741FB07-1CE0-449C-82E5-0BC220EBD5FD}" type="datetimeFigureOut">
              <a:rPr lang="en-GB" smtClean="0"/>
              <a:t>13/05/2019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EFF5703-6F72-4E42-B896-3A311B266C6B}" type="slidenum">
              <a:rPr lang="en-GB" smtClean="0"/>
              <a:t>‹#›</a:t>
            </a:fld>
            <a:endParaRPr lang="en-GB"/>
          </a:p>
        </p:txBody>
      </p:sp>
    </p:spTree>
    <p:extLst>
      <p:ext uri="{BB962C8B-B14F-4D97-AF65-F5344CB8AC3E}">
        <p14:creationId xmlns:p14="http://schemas.microsoft.com/office/powerpoint/2010/main" val="30653228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741FB07-1CE0-449C-82E5-0BC220EBD5FD}" type="datetimeFigureOut">
              <a:rPr lang="en-GB" smtClean="0"/>
              <a:t>13/05/2019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FF5703-6F72-4E42-B896-3A311B266C6B}" type="slidenum">
              <a:rPr lang="en-GB" smtClean="0"/>
              <a:t>‹#›</a:t>
            </a:fld>
            <a:endParaRPr lang="en-GB"/>
          </a:p>
        </p:txBody>
      </p:sp>
    </p:spTree>
    <p:extLst>
      <p:ext uri="{BB962C8B-B14F-4D97-AF65-F5344CB8AC3E}">
        <p14:creationId xmlns:p14="http://schemas.microsoft.com/office/powerpoint/2010/main" val="37913100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741FB07-1CE0-449C-82E5-0BC220EBD5FD}" type="datetimeFigureOut">
              <a:rPr lang="en-GB" smtClean="0"/>
              <a:t>13/05/2019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FF5703-6F72-4E42-B896-3A311B266C6B}" type="slidenum">
              <a:rPr lang="en-GB" smtClean="0"/>
              <a:t>‹#›</a:t>
            </a:fld>
            <a:endParaRPr lang="en-GB"/>
          </a:p>
        </p:txBody>
      </p:sp>
    </p:spTree>
    <p:extLst>
      <p:ext uri="{BB962C8B-B14F-4D97-AF65-F5344CB8AC3E}">
        <p14:creationId xmlns:p14="http://schemas.microsoft.com/office/powerpoint/2010/main" val="5440393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741FB07-1CE0-449C-82E5-0BC220EBD5FD}" type="datetimeFigureOut">
              <a:rPr lang="en-GB" smtClean="0"/>
              <a:t>13/05/2019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EFF5703-6F72-4E42-B896-3A311B266C6B}" type="slidenum">
              <a:rPr lang="en-GB" smtClean="0"/>
              <a:t>‹#›</a:t>
            </a:fld>
            <a:endParaRPr lang="en-GB"/>
          </a:p>
        </p:txBody>
      </p:sp>
    </p:spTree>
    <p:extLst>
      <p:ext uri="{BB962C8B-B14F-4D97-AF65-F5344CB8AC3E}">
        <p14:creationId xmlns:p14="http://schemas.microsoft.com/office/powerpoint/2010/main" val="17818111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bookofbadarguments.com/" TargetMode="Externa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hyperlink" Target="https://bookofbadarguments.com/" TargetMode="Externa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hyperlink" Target="https://bookofbadarguments.com/"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www.express.co.uk/news/weird/653080/Three-years-save-mankind-David-Icke-25-years-coming-out-son-of-God" TargetMode="Externa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hyperlink" Target="https://bookofbadarguments.com/"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4.png"/><Relationship Id="rId1" Type="http://schemas.openxmlformats.org/officeDocument/2006/relationships/slideLayout" Target="../slideLayouts/slideLayout7.xml"/><Relationship Id="rId4" Type="http://schemas.openxmlformats.org/officeDocument/2006/relationships/hyperlink" Target="https://bookofbadarguments.com/"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5.png"/><Relationship Id="rId1" Type="http://schemas.openxmlformats.org/officeDocument/2006/relationships/slideLayout" Target="../slideLayouts/slideLayout7.xml"/><Relationship Id="rId4" Type="http://schemas.openxmlformats.org/officeDocument/2006/relationships/hyperlink" Target="https://bookofbadarguments.com/"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6.png"/><Relationship Id="rId1" Type="http://schemas.openxmlformats.org/officeDocument/2006/relationships/slideLayout" Target="../slideLayouts/slideLayout7.xml"/><Relationship Id="rId4" Type="http://schemas.openxmlformats.org/officeDocument/2006/relationships/hyperlink" Target="https://bookofbadarguments.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00150" y="1334738"/>
            <a:ext cx="9886950" cy="3064254"/>
          </a:xfrm>
          <a:solidFill>
            <a:schemeClr val="tx1"/>
          </a:solidFill>
          <a:ln w="57150">
            <a:solidFill>
              <a:srgbClr val="0070C0"/>
            </a:solidFill>
          </a:ln>
        </p:spPr>
        <p:txBody>
          <a:bodyPr>
            <a:normAutofit/>
          </a:bodyPr>
          <a:lstStyle/>
          <a:p>
            <a:r>
              <a:rPr lang="en-GB" dirty="0">
                <a:solidFill>
                  <a:schemeClr val="bg1"/>
                </a:solidFill>
                <a:latin typeface="Bookman Old Style" panose="02050604050505020204" pitchFamily="18" charset="0"/>
              </a:rPr>
              <a:t>Inoculating yourself against </a:t>
            </a:r>
            <a:r>
              <a:rPr lang="en-GB" dirty="0">
                <a:solidFill>
                  <a:srgbClr val="0070C0"/>
                </a:solidFill>
                <a:latin typeface="Bookman Old Style" panose="02050604050505020204" pitchFamily="18" charset="0"/>
              </a:rPr>
              <a:t>bad writing </a:t>
            </a:r>
            <a:r>
              <a:rPr lang="en-GB" dirty="0">
                <a:solidFill>
                  <a:schemeClr val="bg1"/>
                </a:solidFill>
                <a:latin typeface="Bookman Old Style" panose="02050604050505020204" pitchFamily="18" charset="0"/>
              </a:rPr>
              <a:t>and </a:t>
            </a:r>
            <a:r>
              <a:rPr lang="en-GB" dirty="0">
                <a:solidFill>
                  <a:srgbClr val="0070C0"/>
                </a:solidFill>
                <a:latin typeface="Bookman Old Style" panose="02050604050505020204" pitchFamily="18" charset="0"/>
              </a:rPr>
              <a:t>bad arguments </a:t>
            </a:r>
            <a:r>
              <a:rPr lang="en-GB" sz="1100" dirty="0">
                <a:solidFill>
                  <a:schemeClr val="bg1"/>
                </a:solidFill>
                <a:latin typeface="Bookman Old Style" panose="02050604050505020204" pitchFamily="18" charset="0"/>
              </a:rPr>
              <a:t/>
            </a:r>
            <a:br>
              <a:rPr lang="en-GB" sz="1100" dirty="0">
                <a:solidFill>
                  <a:schemeClr val="bg1"/>
                </a:solidFill>
                <a:latin typeface="Bookman Old Style" panose="02050604050505020204" pitchFamily="18" charset="0"/>
              </a:rPr>
            </a:br>
            <a:endParaRPr lang="en-GB" sz="1100" dirty="0">
              <a:solidFill>
                <a:schemeClr val="bg1"/>
              </a:solidFill>
              <a:latin typeface="Bookman Old Style" panose="02050604050505020204" pitchFamily="18" charset="0"/>
            </a:endParaRPr>
          </a:p>
        </p:txBody>
      </p:sp>
      <p:sp>
        <p:nvSpPr>
          <p:cNvPr id="3" name="Subtitle 2"/>
          <p:cNvSpPr>
            <a:spLocks noGrp="1"/>
          </p:cNvSpPr>
          <p:nvPr>
            <p:ph type="subTitle" idx="1"/>
          </p:nvPr>
        </p:nvSpPr>
        <p:spPr>
          <a:xfrm>
            <a:off x="1405418" y="4913342"/>
            <a:ext cx="9144000" cy="1655762"/>
          </a:xfrm>
        </p:spPr>
        <p:txBody>
          <a:bodyPr>
            <a:noAutofit/>
          </a:bodyPr>
          <a:lstStyle/>
          <a:p>
            <a:r>
              <a:rPr lang="en-GB" sz="2800" dirty="0">
                <a:latin typeface="Century Gothic" panose="020B0502020202020204" pitchFamily="34" charset="0"/>
              </a:rPr>
              <a:t>Logic no more explains how we think than grammar explains how we speak</a:t>
            </a:r>
          </a:p>
          <a:p>
            <a:r>
              <a:rPr lang="en-GB" sz="2800" dirty="0">
                <a:latin typeface="Century Gothic" panose="020B0502020202020204" pitchFamily="34" charset="0"/>
              </a:rPr>
              <a:t>Marvin Minsky</a:t>
            </a:r>
          </a:p>
        </p:txBody>
      </p:sp>
      <p:sp>
        <p:nvSpPr>
          <p:cNvPr id="4" name="Rectangle 3"/>
          <p:cNvSpPr/>
          <p:nvPr/>
        </p:nvSpPr>
        <p:spPr>
          <a:xfrm>
            <a:off x="6687240" y="222199"/>
            <a:ext cx="5354196" cy="369332"/>
          </a:xfrm>
          <a:prstGeom prst="rect">
            <a:avLst/>
          </a:prstGeom>
        </p:spPr>
        <p:txBody>
          <a:bodyPr wrap="square">
            <a:spAutoFit/>
          </a:bodyPr>
          <a:lstStyle/>
          <a:p>
            <a:r>
              <a:rPr lang="en-GB" dirty="0">
                <a:latin typeface="Century Gothic" panose="020B0502020202020204" pitchFamily="34" charset="0"/>
              </a:rPr>
              <a:t>HPEN 4004: THE LANGUAGE(S) OF PERSUASION</a:t>
            </a:r>
            <a:r>
              <a:rPr lang="en-GB" b="1" dirty="0"/>
              <a:t> </a:t>
            </a:r>
            <a:endParaRPr lang="en-GB" dirty="0"/>
          </a:p>
        </p:txBody>
      </p:sp>
    </p:spTree>
    <p:extLst>
      <p:ext uri="{BB962C8B-B14F-4D97-AF65-F5344CB8AC3E}">
        <p14:creationId xmlns:p14="http://schemas.microsoft.com/office/powerpoint/2010/main" val="140948316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8879" y="495759"/>
            <a:ext cx="10817646" cy="6362240"/>
          </a:xfrm>
        </p:spPr>
        <p:txBody>
          <a:bodyPr>
            <a:noAutofit/>
          </a:bodyPr>
          <a:lstStyle/>
          <a:p>
            <a:pPr marL="0" indent="0">
              <a:buNone/>
            </a:pPr>
            <a:r>
              <a:rPr lang="en-GB" sz="2400" dirty="0">
                <a:solidFill>
                  <a:srgbClr val="0070C0"/>
                </a:solidFill>
                <a:latin typeface="Century Gothic" panose="020B0502020202020204" pitchFamily="34" charset="0"/>
              </a:rPr>
              <a:t>AIM(S)</a:t>
            </a:r>
            <a:r>
              <a:rPr lang="en-GB" sz="2400" dirty="0">
                <a:latin typeface="Century Gothic" panose="020B0502020202020204" pitchFamily="34" charset="0"/>
              </a:rPr>
              <a:t/>
            </a:r>
            <a:br>
              <a:rPr lang="en-GB" sz="2400" dirty="0">
                <a:latin typeface="Century Gothic" panose="020B0502020202020204" pitchFamily="34" charset="0"/>
              </a:rPr>
            </a:br>
            <a:r>
              <a:rPr lang="en-GB" sz="2400" dirty="0">
                <a:latin typeface="Century Gothic" panose="020B0502020202020204" pitchFamily="34" charset="0"/>
              </a:rPr>
              <a:t>To introduce students to an understanding of the mechanisms of persuasion employed by powerful interests, from ideological propagandists to fake news sites, conspiracy theorists and more</a:t>
            </a:r>
          </a:p>
          <a:p>
            <a:endParaRPr lang="en-GB" sz="2400" dirty="0">
              <a:latin typeface="Century Gothic" panose="020B0502020202020204" pitchFamily="34" charset="0"/>
            </a:endParaRPr>
          </a:p>
          <a:p>
            <a:endParaRPr lang="en-GB" sz="1000" dirty="0">
              <a:latin typeface="Century Gothic" panose="020B0502020202020204" pitchFamily="34" charset="0"/>
            </a:endParaRPr>
          </a:p>
          <a:p>
            <a:pPr marL="0" indent="0">
              <a:buNone/>
            </a:pPr>
            <a:r>
              <a:rPr lang="en-GB" sz="2400" dirty="0">
                <a:solidFill>
                  <a:srgbClr val="0065B0"/>
                </a:solidFill>
                <a:latin typeface="Century Gothic" panose="020B0502020202020204" pitchFamily="34" charset="0"/>
              </a:rPr>
              <a:t>LEARNING OUTCOMES</a:t>
            </a:r>
          </a:p>
          <a:p>
            <a:pPr marL="0" indent="0">
              <a:buNone/>
            </a:pPr>
            <a:r>
              <a:rPr lang="en-GB" sz="2100" i="1" dirty="0">
                <a:latin typeface="Century Gothic" panose="020B0502020202020204" pitchFamily="34" charset="0"/>
              </a:rPr>
              <a:t>Upon the completion of this module, the student should be able to demonstrate the ability to :</a:t>
            </a:r>
          </a:p>
          <a:p>
            <a:endParaRPr lang="en-GB" sz="2400" dirty="0">
              <a:latin typeface="Century Gothic" panose="020B0502020202020204" pitchFamily="34" charset="0"/>
            </a:endParaRPr>
          </a:p>
          <a:p>
            <a:pPr lvl="1"/>
            <a:r>
              <a:rPr lang="en-GB" dirty="0">
                <a:latin typeface="Century Gothic" panose="020B0502020202020204" pitchFamily="34" charset="0"/>
              </a:rPr>
              <a:t>deploy critical literacy skills both in reading the work of others and in their own writing</a:t>
            </a:r>
          </a:p>
          <a:p>
            <a:pPr lvl="1"/>
            <a:r>
              <a:rPr lang="en-GB" dirty="0">
                <a:latin typeface="Century Gothic" panose="020B0502020202020204" pitchFamily="34" charset="0"/>
              </a:rPr>
              <a:t>recognise and critique techniques of emotional manipulation used in the language of exploitative ideologies or persons</a:t>
            </a:r>
          </a:p>
          <a:p>
            <a:endParaRPr lang="en-GB" sz="2400" dirty="0">
              <a:latin typeface="Century Gothic" panose="020B0502020202020204" pitchFamily="34" charset="0"/>
            </a:endParaRPr>
          </a:p>
        </p:txBody>
      </p:sp>
    </p:spTree>
    <p:extLst>
      <p:ext uri="{BB962C8B-B14F-4D97-AF65-F5344CB8AC3E}">
        <p14:creationId xmlns:p14="http://schemas.microsoft.com/office/powerpoint/2010/main" val="283764698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85226" y="318781"/>
            <a:ext cx="11367082" cy="5262979"/>
          </a:xfrm>
          <a:prstGeom prst="rect">
            <a:avLst/>
          </a:prstGeom>
        </p:spPr>
        <p:txBody>
          <a:bodyPr wrap="square">
            <a:spAutoFit/>
          </a:bodyPr>
          <a:lstStyle/>
          <a:p>
            <a:r>
              <a:rPr lang="en-GB" sz="2400" dirty="0">
                <a:latin typeface="Century Gothic" panose="020B0502020202020204" pitchFamily="34" charset="0"/>
              </a:rPr>
              <a:t>Reading about things that one should not do is actually a useful learning experience. In his book, </a:t>
            </a:r>
            <a:r>
              <a:rPr lang="en-GB" sz="2400" i="1" dirty="0">
                <a:latin typeface="Century Gothic" panose="020B0502020202020204" pitchFamily="34" charset="0"/>
              </a:rPr>
              <a:t>On Writing</a:t>
            </a:r>
            <a:r>
              <a:rPr lang="en-GB" sz="2400" dirty="0">
                <a:latin typeface="Century Gothic" panose="020B0502020202020204" pitchFamily="34" charset="0"/>
              </a:rPr>
              <a:t>, Stephen King writes: </a:t>
            </a:r>
            <a:r>
              <a:rPr lang="en-GB" sz="2400" dirty="0">
                <a:solidFill>
                  <a:srgbClr val="0070C0"/>
                </a:solidFill>
                <a:latin typeface="Century Gothic" panose="020B0502020202020204" pitchFamily="34" charset="0"/>
              </a:rPr>
              <a:t>“One learns most clearly what not to do by reading bad prose.”</a:t>
            </a:r>
            <a:r>
              <a:rPr lang="en-GB" sz="2400" dirty="0">
                <a:solidFill>
                  <a:srgbClr val="C00000"/>
                </a:solidFill>
                <a:latin typeface="Century Gothic" panose="020B0502020202020204" pitchFamily="34" charset="0"/>
              </a:rPr>
              <a:t> </a:t>
            </a:r>
            <a:r>
              <a:rPr lang="en-GB" sz="2400" dirty="0">
                <a:latin typeface="Century Gothic" panose="020B0502020202020204" pitchFamily="34" charset="0"/>
              </a:rPr>
              <a:t>He describes his experience of reading a particularly terrible novel as, </a:t>
            </a:r>
            <a:r>
              <a:rPr lang="en-GB" sz="2400" dirty="0">
                <a:solidFill>
                  <a:srgbClr val="0070C0"/>
                </a:solidFill>
                <a:latin typeface="Century Gothic" panose="020B0502020202020204" pitchFamily="34" charset="0"/>
              </a:rPr>
              <a:t>“the literary equivalent of a smallpox vaccination” </a:t>
            </a:r>
            <a:r>
              <a:rPr lang="en-GB" sz="2400" dirty="0">
                <a:latin typeface="Century Gothic" panose="020B0502020202020204" pitchFamily="34" charset="0"/>
              </a:rPr>
              <a:t>[King]. </a:t>
            </a:r>
          </a:p>
          <a:p>
            <a:pPr algn="ctr"/>
            <a:endParaRPr lang="en-GB" sz="2400" dirty="0">
              <a:latin typeface="Century Gothic" panose="020B0502020202020204" pitchFamily="34" charset="0"/>
            </a:endParaRPr>
          </a:p>
          <a:p>
            <a:endParaRPr lang="en-GB" sz="2400" dirty="0">
              <a:latin typeface="Century Gothic" panose="020B0502020202020204" pitchFamily="34" charset="0"/>
            </a:endParaRPr>
          </a:p>
          <a:p>
            <a:r>
              <a:rPr lang="en-GB" sz="2400" dirty="0">
                <a:latin typeface="Century Gothic" panose="020B0502020202020204" pitchFamily="34" charset="0"/>
              </a:rPr>
              <a:t>Issues and events that affect our lives and the societies we live, such as civil liberties and presidential elections, usually cause people to debate policies and beliefs. By observing </a:t>
            </a:r>
            <a:r>
              <a:rPr lang="en-GB" sz="2400" dirty="0">
                <a:solidFill>
                  <a:srgbClr val="0070C0"/>
                </a:solidFill>
                <a:latin typeface="Century Gothic" panose="020B0502020202020204" pitchFamily="34" charset="0"/>
              </a:rPr>
              <a:t>some of that discourse, one gets the feeling that a noticeable amount of it suffers from the absence of good reasoning. </a:t>
            </a:r>
            <a:r>
              <a:rPr lang="en-GB" sz="2400" dirty="0">
                <a:latin typeface="Century Gothic" panose="020B0502020202020204" pitchFamily="34" charset="0"/>
              </a:rPr>
              <a:t>The aim of some of the writing on logic is to help one realize the tools and paradigms that afford good reasoning and hence lead to more constructive debates. </a:t>
            </a:r>
          </a:p>
        </p:txBody>
      </p:sp>
      <p:sp>
        <p:nvSpPr>
          <p:cNvPr id="3" name="Rectangle 2"/>
          <p:cNvSpPr/>
          <p:nvPr/>
        </p:nvSpPr>
        <p:spPr>
          <a:xfrm>
            <a:off x="4698131" y="5825668"/>
            <a:ext cx="6561412" cy="707886"/>
          </a:xfrm>
          <a:prstGeom prst="rect">
            <a:avLst/>
          </a:prstGeom>
        </p:spPr>
        <p:txBody>
          <a:bodyPr wrap="none">
            <a:spAutoFit/>
          </a:bodyPr>
          <a:lstStyle/>
          <a:p>
            <a:r>
              <a:rPr lang="en-GB" sz="2000" dirty="0">
                <a:latin typeface="Century Gothic" panose="020B0502020202020204" pitchFamily="34" charset="0"/>
              </a:rPr>
              <a:t>Ali </a:t>
            </a:r>
            <a:r>
              <a:rPr lang="en-GB" sz="2000" dirty="0" err="1">
                <a:latin typeface="Century Gothic" panose="020B0502020202020204" pitchFamily="34" charset="0"/>
              </a:rPr>
              <a:t>Almossawi</a:t>
            </a:r>
            <a:r>
              <a:rPr lang="en-GB" sz="2000" dirty="0">
                <a:latin typeface="Century Gothic" panose="020B0502020202020204" pitchFamily="34" charset="0"/>
              </a:rPr>
              <a:t>, </a:t>
            </a:r>
            <a:r>
              <a:rPr lang="en-GB" sz="2000" i="1" dirty="0">
                <a:latin typeface="Century Gothic" panose="020B0502020202020204" pitchFamily="34" charset="0"/>
              </a:rPr>
              <a:t>An Illustrated Book of Bad Argu</a:t>
            </a:r>
            <a:r>
              <a:rPr lang="en-GB" sz="2000" dirty="0">
                <a:latin typeface="Century Gothic" panose="020B0502020202020204" pitchFamily="34" charset="0"/>
              </a:rPr>
              <a:t>ments</a:t>
            </a:r>
          </a:p>
          <a:p>
            <a:r>
              <a:rPr lang="en-GB" sz="2000" i="1" dirty="0">
                <a:latin typeface="Century Gothic" panose="020B0502020202020204" pitchFamily="34" charset="0"/>
              </a:rPr>
              <a:t>                          </a:t>
            </a:r>
            <a:r>
              <a:rPr lang="en-GB" sz="2000" i="1" dirty="0">
                <a:latin typeface="Century Gothic" panose="020B0502020202020204" pitchFamily="34" charset="0"/>
                <a:hlinkClick r:id="rId2"/>
              </a:rPr>
              <a:t>https://bookofbadarguments.com</a:t>
            </a:r>
            <a:r>
              <a:rPr lang="en-GB" sz="2000" i="1" dirty="0">
                <a:latin typeface="Century Gothic" panose="020B0502020202020204" pitchFamily="34" charset="0"/>
              </a:rPr>
              <a:t>  </a:t>
            </a:r>
          </a:p>
        </p:txBody>
      </p:sp>
    </p:spTree>
    <p:extLst>
      <p:ext uri="{BB962C8B-B14F-4D97-AF65-F5344CB8AC3E}">
        <p14:creationId xmlns:p14="http://schemas.microsoft.com/office/powerpoint/2010/main" val="28837931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02671" y="928161"/>
            <a:ext cx="11140579" cy="4770537"/>
          </a:xfrm>
          <a:prstGeom prst="rect">
            <a:avLst/>
          </a:prstGeom>
        </p:spPr>
        <p:txBody>
          <a:bodyPr wrap="square">
            <a:spAutoFit/>
          </a:bodyPr>
          <a:lstStyle/>
          <a:p>
            <a:r>
              <a:rPr lang="en-GB" sz="2400" dirty="0">
                <a:latin typeface="Century Gothic" panose="020B0502020202020204" pitchFamily="34" charset="0"/>
              </a:rPr>
              <a:t>… the rules of logic are not laws of the natural world nor do they constitute all of human reasoning. As Marvin Minsky asserts, ordinary common sense reasoning is difficult to explain in terms of logical principles, as are analogies, adding, </a:t>
            </a:r>
            <a:r>
              <a:rPr lang="en-GB" sz="2400" dirty="0">
                <a:solidFill>
                  <a:srgbClr val="0070C0"/>
                </a:solidFill>
                <a:latin typeface="Century Gothic" panose="020B0502020202020204" pitchFamily="34" charset="0"/>
              </a:rPr>
              <a:t>“</a:t>
            </a:r>
            <a:r>
              <a:rPr lang="en-GB" sz="2400" dirty="0">
                <a:solidFill>
                  <a:srgbClr val="0065B0"/>
                </a:solidFill>
                <a:latin typeface="Century Gothic" panose="020B0502020202020204" pitchFamily="34" charset="0"/>
              </a:rPr>
              <a:t>Logic no more explains how we think than grammar explains how we speak” </a:t>
            </a:r>
            <a:r>
              <a:rPr lang="en-GB" sz="2400" dirty="0">
                <a:latin typeface="Century Gothic" panose="020B0502020202020204" pitchFamily="34" charset="0"/>
              </a:rPr>
              <a:t>[Minsky]. Logic does not generate new truths, but allows one to verify the consistency and coherence of existing chains of thought. It is precisely for that reason that it proves </a:t>
            </a:r>
            <a:r>
              <a:rPr lang="en-GB" sz="2400" dirty="0">
                <a:solidFill>
                  <a:srgbClr val="0070C0"/>
                </a:solidFill>
                <a:latin typeface="Century Gothic" panose="020B0502020202020204" pitchFamily="34" charset="0"/>
              </a:rPr>
              <a:t>an effective tool for the analysis and communication of ideas and arguments.</a:t>
            </a:r>
          </a:p>
          <a:p>
            <a:endParaRPr lang="en-GB" sz="2400" dirty="0">
              <a:latin typeface="Century Gothic" panose="020B0502020202020204" pitchFamily="34" charset="0"/>
            </a:endParaRPr>
          </a:p>
          <a:p>
            <a:r>
              <a:rPr lang="en-GB" sz="2400" dirty="0">
                <a:latin typeface="Century Gothic" panose="020B0502020202020204" pitchFamily="34" charset="0"/>
              </a:rPr>
              <a:t>					</a:t>
            </a:r>
            <a:r>
              <a:rPr lang="en-GB" sz="2000" dirty="0">
                <a:latin typeface="Century Gothic" panose="020B0502020202020204" pitchFamily="34" charset="0"/>
              </a:rPr>
              <a:t>– Ali </a:t>
            </a:r>
            <a:r>
              <a:rPr lang="en-GB" sz="2000" dirty="0" err="1">
                <a:latin typeface="Century Gothic" panose="020B0502020202020204" pitchFamily="34" charset="0"/>
              </a:rPr>
              <a:t>Almossawi</a:t>
            </a:r>
            <a:r>
              <a:rPr lang="en-GB" sz="2000" dirty="0">
                <a:latin typeface="Century Gothic" panose="020B0502020202020204" pitchFamily="34" charset="0"/>
              </a:rPr>
              <a:t>, San Francisco, July 2013</a:t>
            </a:r>
          </a:p>
          <a:p>
            <a:r>
              <a:rPr lang="en-GB" sz="2000" i="1" dirty="0">
                <a:latin typeface="Century Gothic" panose="020B0502020202020204" pitchFamily="34" charset="0"/>
              </a:rPr>
              <a:t>					   An Illustrated Book of Bad Argu</a:t>
            </a:r>
            <a:r>
              <a:rPr lang="en-GB" sz="2000" dirty="0">
                <a:latin typeface="Century Gothic" panose="020B0502020202020204" pitchFamily="34" charset="0"/>
              </a:rPr>
              <a:t>ments</a:t>
            </a:r>
          </a:p>
          <a:p>
            <a:r>
              <a:rPr lang="en-GB" sz="2000" dirty="0">
                <a:latin typeface="Century Gothic" panose="020B0502020202020204" pitchFamily="34" charset="0"/>
              </a:rPr>
              <a:t> 					   </a:t>
            </a:r>
            <a:r>
              <a:rPr lang="en-GB" sz="2000" dirty="0">
                <a:latin typeface="Palatino Linotype" panose="02040502050505030304" pitchFamily="18" charset="0"/>
                <a:hlinkClick r:id="rId2"/>
              </a:rPr>
              <a:t>https://bookofbadarguments.com</a:t>
            </a:r>
            <a:r>
              <a:rPr lang="en-GB" sz="2000" dirty="0">
                <a:latin typeface="Palatino Linotype" panose="02040502050505030304" pitchFamily="18" charset="0"/>
              </a:rPr>
              <a:t> </a:t>
            </a:r>
            <a:endParaRPr lang="en-GB" sz="2400" dirty="0">
              <a:latin typeface="Palatino Linotype" panose="02040502050505030304" pitchFamily="18" charset="0"/>
            </a:endParaRPr>
          </a:p>
        </p:txBody>
      </p:sp>
    </p:spTree>
    <p:extLst>
      <p:ext uri="{BB962C8B-B14F-4D97-AF65-F5344CB8AC3E}">
        <p14:creationId xmlns:p14="http://schemas.microsoft.com/office/powerpoint/2010/main" val="367568062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83625" y="682344"/>
            <a:ext cx="11127350" cy="3477875"/>
          </a:xfrm>
          <a:prstGeom prst="rect">
            <a:avLst/>
          </a:prstGeom>
        </p:spPr>
        <p:txBody>
          <a:bodyPr wrap="square">
            <a:spAutoFit/>
          </a:bodyPr>
          <a:lstStyle/>
          <a:p>
            <a:r>
              <a:rPr lang="en-GB" sz="2200" b="1" dirty="0">
                <a:latin typeface="Palatino Linotype" panose="02040502050505030304" pitchFamily="18" charset="0"/>
              </a:rPr>
              <a:t>BA Creative Writing Programme &amp; BA English Programme Aims:</a:t>
            </a:r>
          </a:p>
          <a:p>
            <a:pPr lvl="1"/>
            <a:r>
              <a:rPr lang="en-GB" sz="2200" dirty="0">
                <a:latin typeface="Palatino Linotype" panose="02040502050505030304" pitchFamily="18" charset="0"/>
              </a:rPr>
              <a:t> To promote and develop independent creative, reflective and critical engagement with the </a:t>
            </a:r>
            <a:r>
              <a:rPr lang="en-GB" sz="2200" dirty="0">
                <a:solidFill>
                  <a:srgbClr val="0070C0"/>
                </a:solidFill>
                <a:latin typeface="Palatino Linotype" panose="02040502050505030304" pitchFamily="18" charset="0"/>
              </a:rPr>
              <a:t>complexity and sophistication of literary and non-literary texts</a:t>
            </a:r>
            <a:r>
              <a:rPr lang="en-GB" sz="2200" dirty="0">
                <a:latin typeface="Palatino Linotype" panose="02040502050505030304" pitchFamily="18" charset="0"/>
              </a:rPr>
              <a:t>.</a:t>
            </a:r>
          </a:p>
          <a:p>
            <a:pPr lvl="1"/>
            <a:r>
              <a:rPr lang="en-GB" sz="2200" dirty="0">
                <a:latin typeface="Palatino Linotype" panose="02040502050505030304" pitchFamily="18" charset="0"/>
              </a:rPr>
              <a:t> To encourage creativity, </a:t>
            </a:r>
            <a:r>
              <a:rPr lang="en-GB" sz="2200" dirty="0">
                <a:solidFill>
                  <a:srgbClr val="0070C0"/>
                </a:solidFill>
                <a:latin typeface="Palatino Linotype" panose="02040502050505030304" pitchFamily="18" charset="0"/>
              </a:rPr>
              <a:t>critical self-reflection and an awareness of cultural and linguistic production and reception of meaning</a:t>
            </a:r>
            <a:r>
              <a:rPr lang="en-GB" sz="2200" dirty="0">
                <a:latin typeface="Palatino Linotype" panose="02040502050505030304" pitchFamily="18" charset="0"/>
              </a:rPr>
              <a:t>.</a:t>
            </a:r>
          </a:p>
          <a:p>
            <a:pPr lvl="1"/>
            <a:r>
              <a:rPr lang="en-GB" sz="2200" dirty="0">
                <a:latin typeface="Palatino Linotype" panose="02040502050505030304" pitchFamily="18" charset="0"/>
              </a:rPr>
              <a:t> To develop a range of </a:t>
            </a:r>
            <a:r>
              <a:rPr lang="en-GB" sz="2200" dirty="0">
                <a:solidFill>
                  <a:srgbClr val="0070C0"/>
                </a:solidFill>
                <a:latin typeface="Palatino Linotype" panose="02040502050505030304" pitchFamily="18" charset="0"/>
              </a:rPr>
              <a:t>subject-specific and transferable skills</a:t>
            </a:r>
            <a:r>
              <a:rPr lang="en-GB" sz="2200" dirty="0">
                <a:latin typeface="Palatino Linotype" panose="02040502050505030304" pitchFamily="18" charset="0"/>
              </a:rPr>
              <a:t>, including high-order creative, conceptual, analytic, and communication skills of value in graduate employment.</a:t>
            </a:r>
          </a:p>
          <a:p>
            <a:pPr lvl="1"/>
            <a:r>
              <a:rPr lang="en-GB" sz="2200" dirty="0">
                <a:latin typeface="Palatino Linotype" panose="02040502050505030304" pitchFamily="18" charset="0"/>
              </a:rPr>
              <a:t> To develop an awareness and appreciation of </a:t>
            </a:r>
            <a:r>
              <a:rPr lang="en-GB" sz="2200" dirty="0">
                <a:solidFill>
                  <a:srgbClr val="0070C0"/>
                </a:solidFill>
                <a:latin typeface="Palatino Linotype" panose="02040502050505030304" pitchFamily="18" charset="0"/>
              </a:rPr>
              <a:t>the cultural importance of Creative Writing / English Studies. </a:t>
            </a:r>
            <a:endParaRPr lang="en-GB" dirty="0">
              <a:solidFill>
                <a:srgbClr val="0070C0"/>
              </a:solidFill>
              <a:latin typeface="Palatino Linotype" panose="02040502050505030304" pitchFamily="18" charset="0"/>
            </a:endParaRPr>
          </a:p>
        </p:txBody>
      </p:sp>
      <p:sp>
        <p:nvSpPr>
          <p:cNvPr id="6" name="Rectangle 5"/>
          <p:cNvSpPr/>
          <p:nvPr/>
        </p:nvSpPr>
        <p:spPr>
          <a:xfrm>
            <a:off x="8072614" y="194709"/>
            <a:ext cx="3671711" cy="369332"/>
          </a:xfrm>
          <a:prstGeom prst="rect">
            <a:avLst/>
          </a:prstGeom>
        </p:spPr>
        <p:txBody>
          <a:bodyPr wrap="none">
            <a:spAutoFit/>
          </a:bodyPr>
          <a:lstStyle/>
          <a:p>
            <a:r>
              <a:rPr lang="en-GB" dirty="0">
                <a:latin typeface="Palatino Linotype" panose="02040502050505030304" pitchFamily="18" charset="0"/>
              </a:rPr>
              <a:t>PROGRAMME SPECIFICATIONS</a:t>
            </a:r>
          </a:p>
        </p:txBody>
      </p:sp>
      <p:sp>
        <p:nvSpPr>
          <p:cNvPr id="8" name="Rectangle 7"/>
          <p:cNvSpPr/>
          <p:nvPr/>
        </p:nvSpPr>
        <p:spPr>
          <a:xfrm>
            <a:off x="350275" y="4432782"/>
            <a:ext cx="11394050" cy="1846659"/>
          </a:xfrm>
          <a:prstGeom prst="rect">
            <a:avLst/>
          </a:prstGeom>
        </p:spPr>
        <p:txBody>
          <a:bodyPr wrap="square">
            <a:spAutoFit/>
          </a:bodyPr>
          <a:lstStyle/>
          <a:p>
            <a:pPr algn="ctr"/>
            <a:r>
              <a:rPr lang="en-GB" sz="2400" dirty="0">
                <a:latin typeface="Century Gothic" panose="020B0502020202020204" pitchFamily="34" charset="0"/>
              </a:rPr>
              <a:t>SUMMARY OF THE VALUE OF YOUR DEGREE</a:t>
            </a:r>
          </a:p>
          <a:p>
            <a:pPr algn="ctr"/>
            <a:endParaRPr lang="en-GB" sz="1400" dirty="0">
              <a:latin typeface="Century Gothic" panose="020B0502020202020204" pitchFamily="34" charset="0"/>
            </a:endParaRPr>
          </a:p>
          <a:p>
            <a:r>
              <a:rPr lang="en-GB" sz="2400" dirty="0">
                <a:latin typeface="Century Gothic" panose="020B0502020202020204" pitchFamily="34" charset="0"/>
              </a:rPr>
              <a:t>This means learning to write and think clearly and independently.</a:t>
            </a:r>
          </a:p>
          <a:p>
            <a:r>
              <a:rPr lang="en-GB" sz="2400" dirty="0">
                <a:latin typeface="Century Gothic" panose="020B0502020202020204" pitchFamily="34" charset="0"/>
              </a:rPr>
              <a:t>To ensure that what you say is not based on personal anecdote or broad generalisation. Embarrassing bad examples teach you what to avoid… </a:t>
            </a:r>
          </a:p>
        </p:txBody>
      </p:sp>
    </p:spTree>
    <p:extLst>
      <p:ext uri="{BB962C8B-B14F-4D97-AF65-F5344CB8AC3E}">
        <p14:creationId xmlns:p14="http://schemas.microsoft.com/office/powerpoint/2010/main" val="1929756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cstate="screen">
            <a:extLst>
              <a:ext uri="{BEBA8EAE-BF5A-486C-A8C5-ECC9F3942E4B}">
                <a14:imgProps xmlns:a14="http://schemas.microsoft.com/office/drawing/2010/main">
                  <a14:imgLayer r:embed="rId3">
                    <a14:imgEffect>
                      <a14:sharpenSoften amount="25000"/>
                    </a14:imgEffect>
                    <a14:imgEffect>
                      <a14:colorTemperature colorTemp="8800"/>
                    </a14:imgEffect>
                  </a14:imgLayer>
                </a14:imgProps>
              </a:ext>
              <a:ext uri="{28A0092B-C50C-407E-A947-70E740481C1C}">
                <a14:useLocalDpi xmlns:a14="http://schemas.microsoft.com/office/drawing/2010/main"/>
              </a:ext>
            </a:extLst>
          </a:blip>
          <a:srcRect/>
          <a:stretch/>
        </p:blipFill>
        <p:spPr>
          <a:xfrm>
            <a:off x="914399" y="495300"/>
            <a:ext cx="6622054" cy="5419725"/>
          </a:xfrm>
          <a:prstGeom prst="rect">
            <a:avLst/>
          </a:prstGeom>
        </p:spPr>
      </p:pic>
      <p:sp>
        <p:nvSpPr>
          <p:cNvPr id="3" name="Rectangle 2"/>
          <p:cNvSpPr/>
          <p:nvPr/>
        </p:nvSpPr>
        <p:spPr>
          <a:xfrm>
            <a:off x="1460688" y="6157513"/>
            <a:ext cx="4031873" cy="400110"/>
          </a:xfrm>
          <a:prstGeom prst="rect">
            <a:avLst/>
          </a:prstGeom>
        </p:spPr>
        <p:txBody>
          <a:bodyPr wrap="none">
            <a:spAutoFit/>
          </a:bodyPr>
          <a:lstStyle/>
          <a:p>
            <a:r>
              <a:rPr lang="en-GB" sz="2000" dirty="0">
                <a:solidFill>
                  <a:prstClr val="black"/>
                </a:solidFill>
                <a:latin typeface="Palatino Linotype" panose="02040502050505030304" pitchFamily="18" charset="0"/>
                <a:hlinkClick r:id="rId4"/>
              </a:rPr>
              <a:t>https://bookofbadarguments.com</a:t>
            </a:r>
            <a:r>
              <a:rPr lang="en-GB" sz="2000" dirty="0">
                <a:solidFill>
                  <a:prstClr val="black"/>
                </a:solidFill>
                <a:latin typeface="Palatino Linotype" panose="02040502050505030304" pitchFamily="18" charset="0"/>
              </a:rPr>
              <a:t> </a:t>
            </a:r>
            <a:endParaRPr lang="en-GB" dirty="0"/>
          </a:p>
        </p:txBody>
      </p:sp>
      <p:sp>
        <p:nvSpPr>
          <p:cNvPr id="4" name="Rectangle 3"/>
          <p:cNvSpPr/>
          <p:nvPr/>
        </p:nvSpPr>
        <p:spPr>
          <a:xfrm>
            <a:off x="8343900" y="638175"/>
            <a:ext cx="3429000" cy="3416320"/>
          </a:xfrm>
          <a:prstGeom prst="rect">
            <a:avLst/>
          </a:prstGeom>
        </p:spPr>
        <p:txBody>
          <a:bodyPr wrap="square">
            <a:spAutoFit/>
          </a:bodyPr>
          <a:lstStyle/>
          <a:p>
            <a:r>
              <a:rPr lang="en-GB" sz="2400" b="1" dirty="0">
                <a:latin typeface="Palatino Linotype" panose="02040502050505030304" pitchFamily="18" charset="0"/>
              </a:rPr>
              <a:t>Argument from Consequences</a:t>
            </a:r>
          </a:p>
          <a:p>
            <a:r>
              <a:rPr lang="en-GB" sz="2400" dirty="0">
                <a:latin typeface="Palatino Linotype" panose="02040502050505030304" pitchFamily="18" charset="0"/>
              </a:rPr>
              <a:t>Arguing from consequences is speaking for or against the truth of a statement by appealing to the consequences of accepting or rejecting it. </a:t>
            </a:r>
          </a:p>
        </p:txBody>
      </p:sp>
    </p:spTree>
    <p:extLst>
      <p:ext uri="{BB962C8B-B14F-4D97-AF65-F5344CB8AC3E}">
        <p14:creationId xmlns:p14="http://schemas.microsoft.com/office/powerpoint/2010/main" val="75938023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9391" y="712310"/>
            <a:ext cx="11740509" cy="5970865"/>
          </a:xfrm>
          <a:prstGeom prst="rect">
            <a:avLst/>
          </a:prstGeom>
        </p:spPr>
        <p:txBody>
          <a:bodyPr wrap="square">
            <a:spAutoFit/>
          </a:bodyPr>
          <a:lstStyle/>
          <a:p>
            <a:r>
              <a:rPr lang="en-GB" sz="2400" dirty="0">
                <a:latin typeface="Century Gothic" panose="020B0502020202020204" pitchFamily="34" charset="0"/>
              </a:rPr>
              <a:t>Three years to save mankind', says David Icke</a:t>
            </a:r>
          </a:p>
          <a:p>
            <a:r>
              <a:rPr lang="en-GB" dirty="0">
                <a:latin typeface="Century Gothic" panose="020B0502020202020204" pitchFamily="34" charset="0"/>
              </a:rPr>
              <a:t> JON AUSTIN   Wed, Mar 16, 2016</a:t>
            </a:r>
          </a:p>
          <a:p>
            <a:endParaRPr lang="en-GB" sz="1000" dirty="0">
              <a:latin typeface="Century Gothic" panose="020B0502020202020204" pitchFamily="34" charset="0"/>
            </a:endParaRPr>
          </a:p>
          <a:p>
            <a:r>
              <a:rPr lang="en-GB" sz="2400" dirty="0">
                <a:latin typeface="Century Gothic" panose="020B0502020202020204" pitchFamily="34" charset="0"/>
              </a:rPr>
              <a:t>Twenty five years ago David Icke shocked Britain by coming out as the "son of the Godhead" during a press conference and subsequent appearance on prime time chat show </a:t>
            </a:r>
            <a:r>
              <a:rPr lang="en-GB" sz="2400" dirty="0" err="1">
                <a:latin typeface="Century Gothic" panose="020B0502020202020204" pitchFamily="34" charset="0"/>
              </a:rPr>
              <a:t>Wogan</a:t>
            </a:r>
            <a:r>
              <a:rPr lang="en-GB" sz="2400" dirty="0">
                <a:latin typeface="Century Gothic" panose="020B0502020202020204" pitchFamily="34" charset="0"/>
              </a:rPr>
              <a:t>.</a:t>
            </a:r>
          </a:p>
          <a:p>
            <a:endParaRPr lang="en-GB" sz="1000" dirty="0">
              <a:latin typeface="Century Gothic" panose="020B0502020202020204" pitchFamily="34" charset="0"/>
            </a:endParaRPr>
          </a:p>
          <a:p>
            <a:pPr lvl="1"/>
            <a:r>
              <a:rPr lang="en-GB" sz="2200" dirty="0">
                <a:latin typeface="Century Gothic" panose="020B0502020202020204" pitchFamily="34" charset="0"/>
              </a:rPr>
              <a:t>"</a:t>
            </a:r>
            <a:r>
              <a:rPr lang="en-GB" sz="2200" u="sng" dirty="0">
                <a:solidFill>
                  <a:srgbClr val="0065B0"/>
                </a:solidFill>
                <a:latin typeface="Century Gothic" panose="020B0502020202020204" pitchFamily="34" charset="0"/>
              </a:rPr>
              <a:t>My opinion after looking at it for several years </a:t>
            </a:r>
            <a:r>
              <a:rPr lang="en-GB" sz="2200" dirty="0">
                <a:latin typeface="Century Gothic" panose="020B0502020202020204" pitchFamily="34" charset="0"/>
              </a:rPr>
              <a:t>is that this world is ultimately controlled by a self-aware equivalent of a computer virus</a:t>
            </a:r>
          </a:p>
          <a:p>
            <a:pPr lvl="1"/>
            <a:endParaRPr lang="en-GB" sz="1000" dirty="0">
              <a:latin typeface="Century Gothic" panose="020B0502020202020204" pitchFamily="34" charset="0"/>
            </a:endParaRPr>
          </a:p>
          <a:p>
            <a:pPr lvl="1"/>
            <a:r>
              <a:rPr lang="en-GB" sz="2200" dirty="0">
                <a:latin typeface="Century Gothic" panose="020B0502020202020204" pitchFamily="34" charset="0"/>
              </a:rPr>
              <a:t>"We are living in a world driven by fear</a:t>
            </a:r>
            <a:r>
              <a:rPr lang="en-GB" sz="2200" dirty="0">
                <a:solidFill>
                  <a:srgbClr val="0065B0"/>
                </a:solidFill>
                <a:latin typeface="Century Gothic" panose="020B0502020202020204" pitchFamily="34" charset="0"/>
              </a:rPr>
              <a:t>, </a:t>
            </a:r>
            <a:r>
              <a:rPr lang="en-GB" sz="2200" u="sng" dirty="0">
                <a:solidFill>
                  <a:srgbClr val="0065B0"/>
                </a:solidFill>
                <a:latin typeface="Century Gothic" panose="020B0502020202020204" pitchFamily="34" charset="0"/>
              </a:rPr>
              <a:t>when you look at </a:t>
            </a:r>
            <a:r>
              <a:rPr lang="en-GB" sz="2200" dirty="0">
                <a:latin typeface="Century Gothic" panose="020B0502020202020204" pitchFamily="34" charset="0"/>
              </a:rPr>
              <a:t>the extremes of the virus we have name for it - psychopathic behaviour with no empathy and no fail-safe mechanism to stop any scale of extreme behaviour.</a:t>
            </a:r>
          </a:p>
          <a:p>
            <a:pPr lvl="1"/>
            <a:endParaRPr lang="en-GB" sz="1000" dirty="0">
              <a:latin typeface="Century Gothic" panose="020B0502020202020204" pitchFamily="34" charset="0"/>
            </a:endParaRPr>
          </a:p>
          <a:p>
            <a:pPr lvl="1"/>
            <a:r>
              <a:rPr lang="en-GB" sz="2200" dirty="0">
                <a:latin typeface="Century Gothic" panose="020B0502020202020204" pitchFamily="34" charset="0"/>
              </a:rPr>
              <a:t>"This virus, when it overwhelms someone, they become psychopaths, </a:t>
            </a:r>
            <a:r>
              <a:rPr lang="en-GB" sz="2200" dirty="0">
                <a:solidFill>
                  <a:srgbClr val="0065B0"/>
                </a:solidFill>
                <a:latin typeface="Century Gothic" panose="020B0502020202020204" pitchFamily="34" charset="0"/>
              </a:rPr>
              <a:t>and </a:t>
            </a:r>
            <a:r>
              <a:rPr lang="en-GB" sz="2200" u="sng" dirty="0">
                <a:solidFill>
                  <a:srgbClr val="0065B0"/>
                </a:solidFill>
                <a:latin typeface="Century Gothic" panose="020B0502020202020204" pitchFamily="34" charset="0"/>
              </a:rPr>
              <a:t>if you look at the story of some certain bloodlines </a:t>
            </a:r>
            <a:r>
              <a:rPr lang="en-GB" sz="2200" dirty="0">
                <a:solidFill>
                  <a:srgbClr val="0065B0"/>
                </a:solidFill>
                <a:latin typeface="Century Gothic" panose="020B0502020202020204" pitchFamily="34" charset="0"/>
              </a:rPr>
              <a:t>they have been genetically engineered to run the world for the virus</a:t>
            </a:r>
            <a:r>
              <a:rPr lang="en-GB" sz="2200" dirty="0">
                <a:latin typeface="Century Gothic" panose="020B0502020202020204" pitchFamily="34" charset="0"/>
              </a:rPr>
              <a:t>.“</a:t>
            </a:r>
          </a:p>
          <a:p>
            <a:endParaRPr lang="en-GB" sz="1000" dirty="0">
              <a:latin typeface="Century Gothic" panose="020B0502020202020204" pitchFamily="34" charset="0"/>
              <a:hlinkClick r:id="rId2"/>
            </a:endParaRPr>
          </a:p>
          <a:p>
            <a:r>
              <a:rPr lang="en-GB" dirty="0">
                <a:latin typeface="Century Gothic" panose="020B0502020202020204" pitchFamily="34" charset="0"/>
                <a:hlinkClick r:id="rId2"/>
              </a:rPr>
              <a:t>http://www.express.co.uk/news/weird/653080/Three-years-save-mankind-David-Icke-25-years-coming-out-son-of-God</a:t>
            </a:r>
            <a:endParaRPr lang="en-GB" sz="1600" dirty="0"/>
          </a:p>
        </p:txBody>
      </p:sp>
      <p:pic>
        <p:nvPicPr>
          <p:cNvPr id="6" name="Picture 5"/>
          <p:cNvPicPr>
            <a:picLocks noChangeAspect="1"/>
          </p:cNvPicPr>
          <p:nvPr/>
        </p:nvPicPr>
        <p:blipFill>
          <a:blip r:embed="rId3"/>
          <a:stretch>
            <a:fillRect/>
          </a:stretch>
        </p:blipFill>
        <p:spPr>
          <a:xfrm>
            <a:off x="6888434" y="0"/>
            <a:ext cx="4932091" cy="749873"/>
          </a:xfrm>
          <a:prstGeom prst="rect">
            <a:avLst/>
          </a:prstGeom>
        </p:spPr>
      </p:pic>
      <p:sp>
        <p:nvSpPr>
          <p:cNvPr id="7" name="Rectangle 6"/>
          <p:cNvSpPr/>
          <p:nvPr/>
        </p:nvSpPr>
        <p:spPr>
          <a:xfrm>
            <a:off x="6095999" y="6334780"/>
            <a:ext cx="5534025" cy="523220"/>
          </a:xfrm>
          <a:prstGeom prst="rect">
            <a:avLst/>
          </a:prstGeom>
          <a:solidFill>
            <a:srgbClr val="FFC000"/>
          </a:solidFill>
        </p:spPr>
        <p:txBody>
          <a:bodyPr wrap="square">
            <a:spAutoFit/>
          </a:bodyPr>
          <a:lstStyle/>
          <a:p>
            <a:pPr algn="r"/>
            <a:r>
              <a:rPr lang="en-GB" sz="2800" dirty="0">
                <a:solidFill>
                  <a:srgbClr val="0070C0"/>
                </a:solidFill>
                <a:latin typeface="Bookman Old Style" panose="02050604050505020204" pitchFamily="18" charset="0"/>
              </a:rPr>
              <a:t>DOES HE HAVE ANY PROOF?</a:t>
            </a:r>
          </a:p>
        </p:txBody>
      </p:sp>
    </p:spTree>
    <p:extLst>
      <p:ext uri="{BB962C8B-B14F-4D97-AF65-F5344CB8AC3E}">
        <p14:creationId xmlns:p14="http://schemas.microsoft.com/office/powerpoint/2010/main" val="1072593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cstate="screen">
            <a:extLst>
              <a:ext uri="{BEBA8EAE-BF5A-486C-A8C5-ECC9F3942E4B}">
                <a14:imgProps xmlns:a14="http://schemas.microsoft.com/office/drawing/2010/main">
                  <a14:imgLayer r:embed="rId3">
                    <a14:imgEffect>
                      <a14:sharpenSoften amount="25000"/>
                    </a14:imgEffect>
                    <a14:imgEffect>
                      <a14:colorTemperature colorTemp="5900"/>
                    </a14:imgEffect>
                    <a14:imgEffect>
                      <a14:saturation sat="400000"/>
                    </a14:imgEffect>
                  </a14:imgLayer>
                </a14:imgProps>
              </a:ext>
              <a:ext uri="{28A0092B-C50C-407E-A947-70E740481C1C}">
                <a14:useLocalDpi xmlns:a14="http://schemas.microsoft.com/office/drawing/2010/main"/>
              </a:ext>
            </a:extLst>
          </a:blip>
          <a:srcRect/>
          <a:stretch/>
        </p:blipFill>
        <p:spPr>
          <a:xfrm>
            <a:off x="361950" y="314325"/>
            <a:ext cx="6457950" cy="5857875"/>
          </a:xfrm>
          <a:prstGeom prst="rect">
            <a:avLst/>
          </a:prstGeom>
        </p:spPr>
      </p:pic>
      <p:sp>
        <p:nvSpPr>
          <p:cNvPr id="3" name="Rectangle 2"/>
          <p:cNvSpPr/>
          <p:nvPr/>
        </p:nvSpPr>
        <p:spPr>
          <a:xfrm>
            <a:off x="1279713" y="6276975"/>
            <a:ext cx="4031873" cy="400110"/>
          </a:xfrm>
          <a:prstGeom prst="rect">
            <a:avLst/>
          </a:prstGeom>
        </p:spPr>
        <p:txBody>
          <a:bodyPr wrap="none">
            <a:spAutoFit/>
          </a:bodyPr>
          <a:lstStyle/>
          <a:p>
            <a:r>
              <a:rPr lang="en-GB" sz="2000" dirty="0">
                <a:solidFill>
                  <a:prstClr val="black"/>
                </a:solidFill>
                <a:latin typeface="Palatino Linotype" panose="02040502050505030304" pitchFamily="18" charset="0"/>
                <a:hlinkClick r:id="rId4"/>
              </a:rPr>
              <a:t>https://bookofbadarguments.com</a:t>
            </a:r>
            <a:r>
              <a:rPr lang="en-GB" sz="2000" dirty="0">
                <a:solidFill>
                  <a:prstClr val="black"/>
                </a:solidFill>
                <a:latin typeface="Palatino Linotype" panose="02040502050505030304" pitchFamily="18" charset="0"/>
              </a:rPr>
              <a:t> </a:t>
            </a:r>
            <a:endParaRPr lang="en-GB" dirty="0"/>
          </a:p>
        </p:txBody>
      </p:sp>
      <p:sp>
        <p:nvSpPr>
          <p:cNvPr id="4" name="Rectangle 3"/>
          <p:cNvSpPr/>
          <p:nvPr/>
        </p:nvSpPr>
        <p:spPr>
          <a:xfrm>
            <a:off x="7743908" y="920233"/>
            <a:ext cx="3609891" cy="2308324"/>
          </a:xfrm>
          <a:prstGeom prst="rect">
            <a:avLst/>
          </a:prstGeom>
        </p:spPr>
        <p:txBody>
          <a:bodyPr wrap="square">
            <a:spAutoFit/>
          </a:bodyPr>
          <a:lstStyle/>
          <a:p>
            <a:r>
              <a:rPr lang="en-GB" sz="2400" b="1" dirty="0">
                <a:latin typeface="Palatino Linotype" panose="02040502050505030304" pitchFamily="18" charset="0"/>
              </a:rPr>
              <a:t>Appeal to Ignorance:</a:t>
            </a:r>
            <a:r>
              <a:rPr lang="en-GB" sz="2400" dirty="0">
                <a:latin typeface="Palatino Linotype" panose="02040502050505030304" pitchFamily="18" charset="0"/>
              </a:rPr>
              <a:t> Such an argument assumes a proposition to be true simply because there is no evidence proving that it is not.</a:t>
            </a:r>
          </a:p>
        </p:txBody>
      </p:sp>
    </p:spTree>
    <p:extLst>
      <p:ext uri="{BB962C8B-B14F-4D97-AF65-F5344CB8AC3E}">
        <p14:creationId xmlns:p14="http://schemas.microsoft.com/office/powerpoint/2010/main" val="29112089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28625" y="876211"/>
            <a:ext cx="11391900" cy="4339650"/>
          </a:xfrm>
          <a:prstGeom prst="rect">
            <a:avLst/>
          </a:prstGeom>
        </p:spPr>
        <p:txBody>
          <a:bodyPr wrap="square">
            <a:spAutoFit/>
          </a:bodyPr>
          <a:lstStyle/>
          <a:p>
            <a:r>
              <a:rPr lang="en-GB" sz="2200" dirty="0">
                <a:latin typeface="Century Gothic" panose="020B0502020202020204" pitchFamily="34" charset="0"/>
              </a:rPr>
              <a:t>In his ancient-astronaut narrative, </a:t>
            </a:r>
            <a:r>
              <a:rPr lang="en-GB" sz="2200" dirty="0">
                <a:solidFill>
                  <a:srgbClr val="0065B0"/>
                </a:solidFill>
                <a:latin typeface="Century Gothic" panose="020B0502020202020204" pitchFamily="34" charset="0"/>
              </a:rPr>
              <a:t>Icke argues that humanity has been genetically manipulated by the Babylonian Brotherhood, a hybrid race of human–</a:t>
            </a:r>
            <a:r>
              <a:rPr lang="en-GB" sz="2200" dirty="0" err="1">
                <a:solidFill>
                  <a:srgbClr val="0065B0"/>
                </a:solidFill>
                <a:latin typeface="Century Gothic" panose="020B0502020202020204" pitchFamily="34" charset="0"/>
              </a:rPr>
              <a:t>extraterrestial</a:t>
            </a:r>
            <a:r>
              <a:rPr lang="en-GB" sz="2200" dirty="0">
                <a:solidFill>
                  <a:srgbClr val="0065B0"/>
                </a:solidFill>
                <a:latin typeface="Century Gothic" panose="020B0502020202020204" pitchFamily="34" charset="0"/>
              </a:rPr>
              <a:t> reptilians,</a:t>
            </a:r>
            <a:r>
              <a:rPr lang="en-GB" sz="2200" dirty="0">
                <a:solidFill>
                  <a:srgbClr val="C00000"/>
                </a:solidFill>
                <a:latin typeface="Century Gothic" panose="020B0502020202020204" pitchFamily="34" charset="0"/>
              </a:rPr>
              <a:t> </a:t>
            </a:r>
            <a:r>
              <a:rPr lang="en-GB" sz="2200" dirty="0">
                <a:latin typeface="Century Gothic" panose="020B0502020202020204" pitchFamily="34" charset="0"/>
              </a:rPr>
              <a:t>also known as the Illuminati.[126] He briefly introduced the </a:t>
            </a:r>
            <a:r>
              <a:rPr lang="en-GB" sz="2200" dirty="0" err="1">
                <a:latin typeface="Century Gothic" panose="020B0502020202020204" pitchFamily="34" charset="0"/>
              </a:rPr>
              <a:t>extraterrestrial</a:t>
            </a:r>
            <a:r>
              <a:rPr lang="en-GB" sz="2200" dirty="0">
                <a:latin typeface="Century Gothic" panose="020B0502020202020204" pitchFamily="34" charset="0"/>
              </a:rPr>
              <a:t> hypothesis in </a:t>
            </a:r>
            <a:r>
              <a:rPr lang="en-GB" sz="2200" i="1" dirty="0">
                <a:latin typeface="Century Gothic" panose="020B0502020202020204" pitchFamily="34" charset="0"/>
              </a:rPr>
              <a:t>The Robot's Rebellion </a:t>
            </a:r>
            <a:r>
              <a:rPr lang="en-GB" sz="2200" dirty="0">
                <a:latin typeface="Century Gothic" panose="020B0502020202020204" pitchFamily="34" charset="0"/>
              </a:rPr>
              <a:t>(1994), citing Bill Cooper's </a:t>
            </a:r>
            <a:r>
              <a:rPr lang="en-GB" sz="2200" i="1" dirty="0">
                <a:latin typeface="Century Gothic" panose="020B0502020202020204" pitchFamily="34" charset="0"/>
              </a:rPr>
              <a:t>Behold a Pale Horse </a:t>
            </a:r>
            <a:r>
              <a:rPr lang="en-GB" sz="2200" dirty="0">
                <a:latin typeface="Century Gothic" panose="020B0502020202020204" pitchFamily="34" charset="0"/>
              </a:rPr>
              <a:t>(1991), and expanded it in </a:t>
            </a:r>
            <a:r>
              <a:rPr lang="en-GB" sz="2200" i="1" dirty="0">
                <a:latin typeface="Century Gothic" panose="020B0502020202020204" pitchFamily="34" charset="0"/>
              </a:rPr>
              <a:t>And the Truth Shall Set You Free </a:t>
            </a:r>
            <a:r>
              <a:rPr lang="en-GB" sz="2200" dirty="0">
                <a:latin typeface="Century Gothic" panose="020B0502020202020204" pitchFamily="34" charset="0"/>
              </a:rPr>
              <a:t>(1995), citing </a:t>
            </a:r>
            <a:r>
              <a:rPr lang="en-GB" sz="2200" u="sng" dirty="0">
                <a:latin typeface="Century Gothic" panose="020B0502020202020204" pitchFamily="34" charset="0"/>
              </a:rPr>
              <a:t>Barbara </a:t>
            </a:r>
            <a:r>
              <a:rPr lang="en-GB" sz="2200" u="sng" dirty="0" err="1">
                <a:latin typeface="Century Gothic" panose="020B0502020202020204" pitchFamily="34" charset="0"/>
              </a:rPr>
              <a:t>Marciniak's</a:t>
            </a:r>
            <a:r>
              <a:rPr lang="en-GB" sz="2200" u="sng" dirty="0">
                <a:latin typeface="Century Gothic" panose="020B0502020202020204" pitchFamily="34" charset="0"/>
              </a:rPr>
              <a:t> </a:t>
            </a:r>
            <a:r>
              <a:rPr lang="en-GB" sz="2200" i="1" u="sng" dirty="0">
                <a:latin typeface="Century Gothic" panose="020B0502020202020204" pitchFamily="34" charset="0"/>
              </a:rPr>
              <a:t>Bringers of the Dawn</a:t>
            </a:r>
            <a:r>
              <a:rPr lang="en-GB" sz="2200" u="sng" dirty="0">
                <a:latin typeface="Century Gothic" panose="020B0502020202020204" pitchFamily="34" charset="0"/>
              </a:rPr>
              <a:t> (1992)</a:t>
            </a:r>
            <a:r>
              <a:rPr lang="en-GB" sz="2200" dirty="0">
                <a:latin typeface="Century Gothic" panose="020B0502020202020204" pitchFamily="34" charset="0"/>
              </a:rPr>
              <a:t>.</a:t>
            </a:r>
          </a:p>
          <a:p>
            <a:r>
              <a:rPr lang="en-GB" sz="2400" dirty="0">
                <a:latin typeface="Century Gothic" panose="020B0502020202020204" pitchFamily="34" charset="0"/>
              </a:rPr>
              <a:t>…</a:t>
            </a:r>
          </a:p>
          <a:p>
            <a:endParaRPr lang="en-GB" sz="1000" dirty="0">
              <a:latin typeface="Century Gothic" panose="020B0502020202020204" pitchFamily="34" charset="0"/>
            </a:endParaRPr>
          </a:p>
          <a:p>
            <a:r>
              <a:rPr lang="en-GB" sz="2200" dirty="0">
                <a:latin typeface="Century Gothic" panose="020B0502020202020204" pitchFamily="34" charset="0"/>
              </a:rPr>
              <a:t>Icke </a:t>
            </a:r>
            <a:r>
              <a:rPr lang="en-GB" sz="2200" dirty="0">
                <a:solidFill>
                  <a:srgbClr val="0065B0"/>
                </a:solidFill>
                <a:latin typeface="Century Gothic" panose="020B0502020202020204" pitchFamily="34" charset="0"/>
              </a:rPr>
              <a:t>maintains</a:t>
            </a:r>
            <a:r>
              <a:rPr lang="en-GB" sz="2200" dirty="0">
                <a:latin typeface="Century Gothic" panose="020B0502020202020204" pitchFamily="34" charset="0"/>
              </a:rPr>
              <a:t> that they came for monatomic gold, a non-existent mineral (only gases can exist in a monatomic state) that, he writes, increases the capacity of the nervous system ten </a:t>
            </a:r>
            <a:r>
              <a:rPr lang="en-GB" sz="2200" dirty="0" err="1">
                <a:latin typeface="Century Gothic" panose="020B0502020202020204" pitchFamily="34" charset="0"/>
              </a:rPr>
              <a:t>thousandfold</a:t>
            </a:r>
            <a:r>
              <a:rPr lang="en-GB" sz="2200" dirty="0">
                <a:latin typeface="Century Gothic" panose="020B0502020202020204" pitchFamily="34" charset="0"/>
              </a:rPr>
              <a:t>. After ingesting it, the reptilians can process vast amounts of information, speed up trans-dimensional travel, and shapeshift from reptilian to human.[133][134]</a:t>
            </a:r>
            <a:endParaRPr lang="en-GB" sz="2400" dirty="0">
              <a:latin typeface="Century Gothic" panose="020B0502020202020204" pitchFamily="34" charset="0"/>
            </a:endParaRPr>
          </a:p>
        </p:txBody>
      </p:sp>
      <p:sp>
        <p:nvSpPr>
          <p:cNvPr id="4" name="Rectangle 3"/>
          <p:cNvSpPr/>
          <p:nvPr/>
        </p:nvSpPr>
        <p:spPr>
          <a:xfrm>
            <a:off x="501067" y="5795018"/>
            <a:ext cx="10486240" cy="461665"/>
          </a:xfrm>
          <a:prstGeom prst="rect">
            <a:avLst/>
          </a:prstGeom>
          <a:solidFill>
            <a:srgbClr val="FFC000"/>
          </a:solidFill>
        </p:spPr>
        <p:txBody>
          <a:bodyPr wrap="square">
            <a:spAutoFit/>
          </a:bodyPr>
          <a:lstStyle/>
          <a:p>
            <a:pPr algn="r"/>
            <a:r>
              <a:rPr lang="en-GB" sz="2400" dirty="0">
                <a:solidFill>
                  <a:srgbClr val="0070C0"/>
                </a:solidFill>
                <a:latin typeface="Bookman Old Style" panose="02050604050505020204" pitchFamily="18" charset="0"/>
              </a:rPr>
              <a:t>‘</a:t>
            </a:r>
            <a:r>
              <a:rPr lang="en-GB" sz="2400" dirty="0">
                <a:solidFill>
                  <a:srgbClr val="005392"/>
                </a:solidFill>
                <a:latin typeface="Bookman Old Style" panose="02050604050505020204" pitchFamily="18" charset="0"/>
              </a:rPr>
              <a:t>PROOF’ IS REFERENCE TO A SERIES OF UNPROVEN CLAIMS </a:t>
            </a:r>
            <a:r>
              <a:rPr lang="en-GB" sz="2400" dirty="0">
                <a:solidFill>
                  <a:srgbClr val="0070C0"/>
                </a:solidFill>
                <a:latin typeface="Bookman Old Style" panose="02050604050505020204" pitchFamily="18" charset="0"/>
              </a:rPr>
              <a:t>… </a:t>
            </a:r>
          </a:p>
        </p:txBody>
      </p:sp>
      <p:sp>
        <p:nvSpPr>
          <p:cNvPr id="5" name="Rectangle 4"/>
          <p:cNvSpPr/>
          <p:nvPr/>
        </p:nvSpPr>
        <p:spPr>
          <a:xfrm>
            <a:off x="6718964" y="157425"/>
            <a:ext cx="4750018" cy="523220"/>
          </a:xfrm>
          <a:prstGeom prst="rect">
            <a:avLst/>
          </a:prstGeom>
        </p:spPr>
        <p:txBody>
          <a:bodyPr wrap="none">
            <a:spAutoFit/>
          </a:bodyPr>
          <a:lstStyle/>
          <a:p>
            <a:pPr algn="r"/>
            <a:r>
              <a:rPr lang="en-GB" sz="2800" dirty="0">
                <a:latin typeface="Bookman Old Style" panose="02050604050505020204" pitchFamily="18" charset="0"/>
              </a:rPr>
              <a:t>PRACTICES TO AVOID!!!!!</a:t>
            </a:r>
          </a:p>
        </p:txBody>
      </p:sp>
    </p:spTree>
    <p:extLst>
      <p:ext uri="{BB962C8B-B14F-4D97-AF65-F5344CB8AC3E}">
        <p14:creationId xmlns:p14="http://schemas.microsoft.com/office/powerpoint/2010/main" val="17998374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cstate="screen">
            <a:extLst>
              <a:ext uri="{BEBA8EAE-BF5A-486C-A8C5-ECC9F3942E4B}">
                <a14:imgProps xmlns:a14="http://schemas.microsoft.com/office/drawing/2010/main">
                  <a14:imgLayer r:embed="rId3">
                    <a14:imgEffect>
                      <a14:sharpenSoften amount="25000"/>
                    </a14:imgEffect>
                    <a14:imgEffect>
                      <a14:colorTemperature colorTemp="8800"/>
                    </a14:imgEffect>
                    <a14:imgEffect>
                      <a14:brightnessContrast contrast="20000"/>
                    </a14:imgEffect>
                  </a14:imgLayer>
                </a14:imgProps>
              </a:ext>
              <a:ext uri="{28A0092B-C50C-407E-A947-70E740481C1C}">
                <a14:useLocalDpi xmlns:a14="http://schemas.microsoft.com/office/drawing/2010/main"/>
              </a:ext>
            </a:extLst>
          </a:blip>
          <a:srcRect/>
          <a:stretch/>
        </p:blipFill>
        <p:spPr>
          <a:xfrm>
            <a:off x="538162" y="238124"/>
            <a:ext cx="6698730" cy="5715001"/>
          </a:xfrm>
          <a:prstGeom prst="rect">
            <a:avLst/>
          </a:prstGeom>
        </p:spPr>
      </p:pic>
      <p:sp>
        <p:nvSpPr>
          <p:cNvPr id="3" name="Rectangle 2"/>
          <p:cNvSpPr/>
          <p:nvPr/>
        </p:nvSpPr>
        <p:spPr>
          <a:xfrm>
            <a:off x="1927411" y="6181725"/>
            <a:ext cx="4031873" cy="400110"/>
          </a:xfrm>
          <a:prstGeom prst="rect">
            <a:avLst/>
          </a:prstGeom>
        </p:spPr>
        <p:txBody>
          <a:bodyPr wrap="none">
            <a:spAutoFit/>
          </a:bodyPr>
          <a:lstStyle/>
          <a:p>
            <a:r>
              <a:rPr lang="en-GB" sz="2000" dirty="0">
                <a:solidFill>
                  <a:prstClr val="black"/>
                </a:solidFill>
                <a:latin typeface="Palatino Linotype" panose="02040502050505030304" pitchFamily="18" charset="0"/>
                <a:hlinkClick r:id="rId4"/>
              </a:rPr>
              <a:t>https://bookofbadarguments.com</a:t>
            </a:r>
            <a:r>
              <a:rPr lang="en-GB" sz="2000" dirty="0">
                <a:solidFill>
                  <a:prstClr val="black"/>
                </a:solidFill>
                <a:latin typeface="Palatino Linotype" panose="02040502050505030304" pitchFamily="18" charset="0"/>
              </a:rPr>
              <a:t> </a:t>
            </a:r>
            <a:endParaRPr lang="en-GB" dirty="0"/>
          </a:p>
        </p:txBody>
      </p:sp>
      <p:sp>
        <p:nvSpPr>
          <p:cNvPr id="4" name="Rectangle 3"/>
          <p:cNvSpPr/>
          <p:nvPr/>
        </p:nvSpPr>
        <p:spPr>
          <a:xfrm>
            <a:off x="7962900" y="962709"/>
            <a:ext cx="3467100" cy="2308324"/>
          </a:xfrm>
          <a:prstGeom prst="rect">
            <a:avLst/>
          </a:prstGeom>
        </p:spPr>
        <p:txBody>
          <a:bodyPr wrap="square">
            <a:spAutoFit/>
          </a:bodyPr>
          <a:lstStyle/>
          <a:p>
            <a:r>
              <a:rPr lang="en-GB" sz="2400" b="1" dirty="0">
                <a:latin typeface="Palatino Linotype" panose="02040502050505030304" pitchFamily="18" charset="0"/>
              </a:rPr>
              <a:t>Not a Cause for a Cause: </a:t>
            </a:r>
          </a:p>
          <a:p>
            <a:r>
              <a:rPr lang="en-GB" sz="2400" dirty="0">
                <a:latin typeface="Palatino Linotype" panose="02040502050505030304" pitchFamily="18" charset="0"/>
              </a:rPr>
              <a:t>The fallacy assumes a cause for an event where there is no evidence that one exists. </a:t>
            </a:r>
          </a:p>
        </p:txBody>
      </p:sp>
    </p:spTree>
    <p:extLst>
      <p:ext uri="{BB962C8B-B14F-4D97-AF65-F5344CB8AC3E}">
        <p14:creationId xmlns:p14="http://schemas.microsoft.com/office/powerpoint/2010/main" val="170954754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93615" y="778696"/>
            <a:ext cx="11425340" cy="3631763"/>
          </a:xfrm>
          <a:prstGeom prst="rect">
            <a:avLst/>
          </a:prstGeom>
        </p:spPr>
        <p:txBody>
          <a:bodyPr wrap="square">
            <a:spAutoFit/>
          </a:bodyPr>
          <a:lstStyle/>
          <a:p>
            <a:r>
              <a:rPr lang="en-GB" sz="2200" dirty="0">
                <a:latin typeface="Century Gothic" panose="020B0502020202020204" pitchFamily="34" charset="0"/>
              </a:rPr>
              <a:t>In </a:t>
            </a:r>
            <a:r>
              <a:rPr lang="en-GB" sz="2200" i="1" dirty="0">
                <a:latin typeface="Century Gothic" panose="020B0502020202020204" pitchFamily="34" charset="0"/>
              </a:rPr>
              <a:t>The Biggest Secret </a:t>
            </a:r>
            <a:r>
              <a:rPr lang="en-GB" sz="2200" dirty="0">
                <a:latin typeface="Century Gothic" panose="020B0502020202020204" pitchFamily="34" charset="0"/>
              </a:rPr>
              <a:t>(1999</a:t>
            </a:r>
            <a:r>
              <a:rPr lang="en-GB" sz="2200" dirty="0">
                <a:solidFill>
                  <a:srgbClr val="0065B0"/>
                </a:solidFill>
                <a:latin typeface="Century Gothic" panose="020B0502020202020204" pitchFamily="34" charset="0"/>
              </a:rPr>
              <a:t>), Icke identified the Brotherhood as descendants of reptilians from the constellation Draco, who live in caverns inside the earth.[</a:t>
            </a:r>
            <a:r>
              <a:rPr lang="en-GB" sz="2200" dirty="0">
                <a:latin typeface="Century Gothic" panose="020B0502020202020204" pitchFamily="34" charset="0"/>
              </a:rPr>
              <a:t>129] They are the deities known as the </a:t>
            </a:r>
            <a:r>
              <a:rPr lang="en-GB" sz="2200" dirty="0" err="1">
                <a:latin typeface="Century Gothic" panose="020B0502020202020204" pitchFamily="34" charset="0"/>
              </a:rPr>
              <a:t>Anunnaki</a:t>
            </a:r>
            <a:r>
              <a:rPr lang="en-GB" sz="2200" dirty="0">
                <a:latin typeface="Century Gothic" panose="020B0502020202020204" pitchFamily="34" charset="0"/>
              </a:rPr>
              <a:t> in the Babylonian creation myth, </a:t>
            </a:r>
            <a:r>
              <a:rPr lang="en-GB" sz="2200" i="1" dirty="0" err="1">
                <a:latin typeface="Century Gothic" panose="020B0502020202020204" pitchFamily="34" charset="0"/>
              </a:rPr>
              <a:t>Enûma</a:t>
            </a:r>
            <a:r>
              <a:rPr lang="en-GB" sz="2200" i="1" dirty="0">
                <a:latin typeface="Century Gothic" panose="020B0502020202020204" pitchFamily="34" charset="0"/>
              </a:rPr>
              <a:t> </a:t>
            </a:r>
            <a:r>
              <a:rPr lang="en-GB" sz="2200" i="1" dirty="0" err="1">
                <a:latin typeface="Century Gothic" panose="020B0502020202020204" pitchFamily="34" charset="0"/>
              </a:rPr>
              <a:t>Eliš</a:t>
            </a:r>
            <a:r>
              <a:rPr lang="en-GB" sz="2200" dirty="0">
                <a:latin typeface="Century Gothic" panose="020B0502020202020204" pitchFamily="34" charset="0"/>
              </a:rPr>
              <a:t>, and </a:t>
            </a:r>
            <a:r>
              <a:rPr lang="en-GB" sz="2200" dirty="0">
                <a:solidFill>
                  <a:srgbClr val="0065B0"/>
                </a:solidFill>
                <a:latin typeface="Century Gothic" panose="020B0502020202020204" pitchFamily="34" charset="0"/>
              </a:rPr>
              <a:t>the fallen angels, the Watchers, who mated with human women in the Biblical apocrypha</a:t>
            </a:r>
            <a:r>
              <a:rPr lang="en-GB" sz="2200" dirty="0">
                <a:latin typeface="Century Gothic" panose="020B0502020202020204" pitchFamily="34" charset="0"/>
              </a:rPr>
              <a:t>.[130] He said in an interview:</a:t>
            </a:r>
            <a:endParaRPr lang="en-GB" sz="2200" dirty="0"/>
          </a:p>
          <a:p>
            <a:pPr lvl="1"/>
            <a:endParaRPr lang="en-GB" sz="1000" dirty="0">
              <a:latin typeface="Century Gothic" panose="020B0502020202020204" pitchFamily="34" charset="0"/>
            </a:endParaRPr>
          </a:p>
          <a:p>
            <a:pPr lvl="1"/>
            <a:r>
              <a:rPr lang="en-GB" sz="2000" dirty="0">
                <a:latin typeface="Century Gothic" panose="020B0502020202020204" pitchFamily="34" charset="0"/>
              </a:rPr>
              <a:t>when you get back into </a:t>
            </a:r>
            <a:r>
              <a:rPr lang="en-GB" sz="2000" dirty="0">
                <a:solidFill>
                  <a:srgbClr val="0065B0"/>
                </a:solidFill>
                <a:latin typeface="Century Gothic" panose="020B0502020202020204" pitchFamily="34" charset="0"/>
              </a:rPr>
              <a:t>the ancient world, </a:t>
            </a:r>
            <a:r>
              <a:rPr lang="en-GB" sz="2000" dirty="0">
                <a:latin typeface="Century Gothic" panose="020B0502020202020204" pitchFamily="34" charset="0"/>
              </a:rPr>
              <a:t>you find this recurring theme of a union between a non-human race and humans—creating a hybrid race.</a:t>
            </a:r>
          </a:p>
          <a:p>
            <a:pPr lvl="1"/>
            <a:r>
              <a:rPr lang="en-GB" sz="2000" dirty="0">
                <a:solidFill>
                  <a:srgbClr val="0065B0"/>
                </a:solidFill>
                <a:latin typeface="Century Gothic" panose="020B0502020202020204" pitchFamily="34" charset="0"/>
              </a:rPr>
              <a:t>From 1998, </a:t>
            </a:r>
            <a:r>
              <a:rPr lang="en-GB" sz="2000" u="sng" dirty="0">
                <a:solidFill>
                  <a:srgbClr val="0065B0"/>
                </a:solidFill>
                <a:latin typeface="Century Gothic" panose="020B0502020202020204" pitchFamily="34" charset="0"/>
              </a:rPr>
              <a:t>I started </a:t>
            </a:r>
            <a:r>
              <a:rPr lang="en-GB" sz="2000" dirty="0">
                <a:solidFill>
                  <a:srgbClr val="0065B0"/>
                </a:solidFill>
                <a:latin typeface="Century Gothic" panose="020B0502020202020204" pitchFamily="34" charset="0"/>
              </a:rPr>
              <a:t>coming across people who </a:t>
            </a:r>
            <a:r>
              <a:rPr lang="en-GB" sz="2000" u="sng" dirty="0">
                <a:solidFill>
                  <a:srgbClr val="0065B0"/>
                </a:solidFill>
                <a:latin typeface="Century Gothic" panose="020B0502020202020204" pitchFamily="34" charset="0"/>
              </a:rPr>
              <a:t>told me they </a:t>
            </a:r>
            <a:r>
              <a:rPr lang="en-GB" sz="2000" dirty="0">
                <a:solidFill>
                  <a:srgbClr val="0065B0"/>
                </a:solidFill>
                <a:latin typeface="Century Gothic" panose="020B0502020202020204" pitchFamily="34" charset="0"/>
              </a:rPr>
              <a:t>had seen people change into a non-human form. </a:t>
            </a:r>
            <a:r>
              <a:rPr lang="en-GB" sz="2000" dirty="0">
                <a:latin typeface="Century Gothic" panose="020B0502020202020204" pitchFamily="34" charset="0"/>
              </a:rPr>
              <a:t>It's an age-old phenomenon known as shape-shifting. The basic form is like a scaly humanoid, with reptilian rather than humanoid eyes.[131]</a:t>
            </a:r>
          </a:p>
          <a:p>
            <a:endParaRPr lang="en-GB" sz="1000" dirty="0">
              <a:latin typeface="Century Gothic" panose="020B0502020202020204" pitchFamily="34" charset="0"/>
            </a:endParaRPr>
          </a:p>
        </p:txBody>
      </p:sp>
      <p:sp>
        <p:nvSpPr>
          <p:cNvPr id="4" name="Rectangle 3"/>
          <p:cNvSpPr/>
          <p:nvPr/>
        </p:nvSpPr>
        <p:spPr>
          <a:xfrm>
            <a:off x="865726" y="4439418"/>
            <a:ext cx="10679456" cy="2308324"/>
          </a:xfrm>
          <a:prstGeom prst="rect">
            <a:avLst/>
          </a:prstGeom>
          <a:solidFill>
            <a:srgbClr val="FFC000"/>
          </a:solidFill>
        </p:spPr>
        <p:txBody>
          <a:bodyPr wrap="square">
            <a:spAutoFit/>
          </a:bodyPr>
          <a:lstStyle/>
          <a:p>
            <a:r>
              <a:rPr lang="en-GB" sz="2400" i="1" dirty="0">
                <a:solidFill>
                  <a:srgbClr val="005392"/>
                </a:solidFill>
                <a:latin typeface="Bookman Old Style" panose="02050604050505020204" pitchFamily="18" charset="0"/>
              </a:rPr>
              <a:t>There is no proof – so how does this achieve its effect? </a:t>
            </a:r>
          </a:p>
          <a:p>
            <a:pPr marL="457200" indent="-457200">
              <a:buAutoNum type="alphaLcParenR"/>
            </a:pPr>
            <a:r>
              <a:rPr lang="en-GB" sz="2000" dirty="0">
                <a:solidFill>
                  <a:srgbClr val="005392"/>
                </a:solidFill>
                <a:latin typeface="Bookman Old Style" panose="02050604050505020204" pitchFamily="18" charset="0"/>
              </a:rPr>
              <a:t>Reference to selected bits of mythical narrative (</a:t>
            </a:r>
            <a:r>
              <a:rPr lang="en-GB" sz="2000" dirty="0" err="1">
                <a:solidFill>
                  <a:srgbClr val="005392"/>
                </a:solidFill>
                <a:latin typeface="Bookman Old Style" panose="02050604050505020204" pitchFamily="18" charset="0"/>
              </a:rPr>
              <a:t>Anunnaki</a:t>
            </a:r>
            <a:r>
              <a:rPr lang="en-GB" sz="2000" dirty="0">
                <a:solidFill>
                  <a:srgbClr val="005392"/>
                </a:solidFill>
                <a:latin typeface="Bookman Old Style" panose="02050604050505020204" pitchFamily="18" charset="0"/>
              </a:rPr>
              <a:t> = </a:t>
            </a:r>
            <a:r>
              <a:rPr lang="en-GB" sz="2000" dirty="0" smtClean="0">
                <a:solidFill>
                  <a:srgbClr val="005392"/>
                </a:solidFill>
                <a:latin typeface="Bookman Old Style" panose="02050604050505020204" pitchFamily="18" charset="0"/>
              </a:rPr>
              <a:t>‘fallen angels’ – all are viewed as </a:t>
            </a:r>
            <a:r>
              <a:rPr lang="en-GB" sz="2000" dirty="0">
                <a:solidFill>
                  <a:srgbClr val="005392"/>
                </a:solidFill>
                <a:latin typeface="Bookman Old Style" panose="02050604050505020204" pitchFamily="18" charset="0"/>
              </a:rPr>
              <a:t>the same without regard to context)</a:t>
            </a:r>
          </a:p>
          <a:p>
            <a:pPr marL="457200" indent="-457200">
              <a:buAutoNum type="alphaLcParenR"/>
            </a:pPr>
            <a:r>
              <a:rPr lang="en-GB" sz="2000" dirty="0">
                <a:solidFill>
                  <a:srgbClr val="005392"/>
                </a:solidFill>
                <a:latin typeface="Bookman Old Style" panose="02050604050505020204" pitchFamily="18" charset="0"/>
              </a:rPr>
              <a:t>Reference to ‘the ancient world’ (= all ancient worlds are the same &amp; all perfect)  </a:t>
            </a:r>
          </a:p>
          <a:p>
            <a:pPr marL="457200" indent="-457200">
              <a:buAutoNum type="alphaLcParenR"/>
            </a:pPr>
            <a:r>
              <a:rPr lang="en-GB" sz="2000" dirty="0">
                <a:solidFill>
                  <a:srgbClr val="005392"/>
                </a:solidFill>
                <a:latin typeface="Bookman Old Style" panose="02050604050505020204" pitchFamily="18" charset="0"/>
              </a:rPr>
              <a:t>Personal anecdote of other people’s anecdotes </a:t>
            </a:r>
          </a:p>
          <a:p>
            <a:pPr marL="457200" indent="-457200">
              <a:buAutoNum type="alphaLcParenR"/>
            </a:pPr>
            <a:r>
              <a:rPr lang="en-GB" sz="2000" dirty="0" smtClean="0">
                <a:solidFill>
                  <a:srgbClr val="005392"/>
                </a:solidFill>
                <a:latin typeface="Bookman Old Style" panose="02050604050505020204" pitchFamily="18" charset="0"/>
              </a:rPr>
              <a:t>Mythical </a:t>
            </a:r>
            <a:r>
              <a:rPr lang="en-GB" sz="2000" dirty="0">
                <a:solidFill>
                  <a:srgbClr val="005392"/>
                </a:solidFill>
                <a:latin typeface="Bookman Old Style" panose="02050604050505020204" pitchFamily="18" charset="0"/>
              </a:rPr>
              <a:t>shapeshifting </a:t>
            </a:r>
            <a:r>
              <a:rPr lang="en-GB" sz="2000" dirty="0" smtClean="0">
                <a:solidFill>
                  <a:srgbClr val="005392"/>
                </a:solidFill>
                <a:latin typeface="Bookman Old Style" panose="02050604050505020204" pitchFamily="18" charset="0"/>
              </a:rPr>
              <a:t>e</a:t>
            </a:r>
            <a:r>
              <a:rPr lang="en-GB" sz="2000" dirty="0" smtClean="0">
                <a:solidFill>
                  <a:srgbClr val="005392"/>
                </a:solidFill>
                <a:latin typeface="Bookman Old Style" panose="02050604050505020204" pitchFamily="18" charset="0"/>
              </a:rPr>
              <a:t>quated </a:t>
            </a:r>
            <a:r>
              <a:rPr lang="en-GB" sz="2000" dirty="0">
                <a:solidFill>
                  <a:srgbClr val="005392"/>
                </a:solidFill>
                <a:latin typeface="Bookman Old Style" panose="02050604050505020204" pitchFamily="18" charset="0"/>
              </a:rPr>
              <a:t>with </a:t>
            </a:r>
            <a:r>
              <a:rPr lang="en-GB" sz="2000" dirty="0">
                <a:solidFill>
                  <a:srgbClr val="005392"/>
                </a:solidFill>
                <a:latin typeface="Bookman Old Style" panose="02050604050505020204" pitchFamily="18" charset="0"/>
              </a:rPr>
              <a:t>reptilian humanoids (many other forms </a:t>
            </a:r>
            <a:r>
              <a:rPr lang="en-GB" sz="2000" dirty="0">
                <a:solidFill>
                  <a:srgbClr val="005392"/>
                </a:solidFill>
                <a:latin typeface="Bookman Old Style" panose="02050604050505020204" pitchFamily="18" charset="0"/>
              </a:rPr>
              <a:t>of shapeshifting occur </a:t>
            </a:r>
            <a:r>
              <a:rPr lang="en-GB" sz="2000" dirty="0">
                <a:solidFill>
                  <a:srgbClr val="005392"/>
                </a:solidFill>
                <a:latin typeface="Bookman Old Style" panose="02050604050505020204" pitchFamily="18" charset="0"/>
              </a:rPr>
              <a:t>in mythical </a:t>
            </a:r>
            <a:r>
              <a:rPr lang="en-GB" sz="2000" dirty="0" smtClean="0">
                <a:solidFill>
                  <a:srgbClr val="005392"/>
                </a:solidFill>
                <a:latin typeface="Bookman Old Style" panose="02050604050505020204" pitchFamily="18" charset="0"/>
              </a:rPr>
              <a:t>narratives – how are the others perceived?)    </a:t>
            </a:r>
            <a:endParaRPr lang="en-GB" sz="2000" dirty="0">
              <a:solidFill>
                <a:srgbClr val="005392"/>
              </a:solidFill>
              <a:latin typeface="Bookman Old Style" panose="02050604050505020204" pitchFamily="18" charset="0"/>
            </a:endParaRPr>
          </a:p>
        </p:txBody>
      </p:sp>
      <p:sp>
        <p:nvSpPr>
          <p:cNvPr id="5" name="Rectangle 4"/>
          <p:cNvSpPr/>
          <p:nvPr/>
        </p:nvSpPr>
        <p:spPr>
          <a:xfrm>
            <a:off x="6795164" y="157425"/>
            <a:ext cx="4750018" cy="523220"/>
          </a:xfrm>
          <a:prstGeom prst="rect">
            <a:avLst/>
          </a:prstGeom>
        </p:spPr>
        <p:txBody>
          <a:bodyPr wrap="none">
            <a:spAutoFit/>
          </a:bodyPr>
          <a:lstStyle/>
          <a:p>
            <a:pPr algn="r"/>
            <a:r>
              <a:rPr lang="en-GB" sz="2800" dirty="0">
                <a:latin typeface="Bookman Old Style" panose="02050604050505020204" pitchFamily="18" charset="0"/>
              </a:rPr>
              <a:t>PRACTICES TO AVOID!!!!!</a:t>
            </a:r>
          </a:p>
        </p:txBody>
      </p:sp>
    </p:spTree>
    <p:extLst>
      <p:ext uri="{BB962C8B-B14F-4D97-AF65-F5344CB8AC3E}">
        <p14:creationId xmlns:p14="http://schemas.microsoft.com/office/powerpoint/2010/main" val="2733143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048499" y="637102"/>
            <a:ext cx="4848226" cy="5816977"/>
          </a:xfrm>
          <a:prstGeom prst="rect">
            <a:avLst/>
          </a:prstGeom>
        </p:spPr>
        <p:txBody>
          <a:bodyPr wrap="square">
            <a:spAutoFit/>
          </a:bodyPr>
          <a:lstStyle/>
          <a:p>
            <a:r>
              <a:rPr lang="en-GB" sz="2400" b="1" dirty="0">
                <a:latin typeface="Palatino Linotype" panose="02040502050505030304" pitchFamily="18" charset="0"/>
              </a:rPr>
              <a:t>Appeal to Irrelevant Authority</a:t>
            </a:r>
          </a:p>
          <a:p>
            <a:r>
              <a:rPr lang="en-GB" sz="2200" dirty="0">
                <a:latin typeface="Palatino Linotype" panose="02040502050505030304" pitchFamily="18" charset="0"/>
              </a:rPr>
              <a:t>One may reasonably appeal to pertinent authority, as scientists and academics typically do. </a:t>
            </a:r>
            <a:r>
              <a:rPr lang="en-GB" sz="2200" dirty="0">
                <a:solidFill>
                  <a:srgbClr val="0065B0"/>
                </a:solidFill>
                <a:latin typeface="Palatino Linotype" panose="02040502050505030304" pitchFamily="18" charset="0"/>
              </a:rPr>
              <a:t>An argument becomes fallacious when the appeal is to </a:t>
            </a:r>
            <a:r>
              <a:rPr lang="en-GB" sz="2200" u="sng" dirty="0">
                <a:solidFill>
                  <a:srgbClr val="0065B0"/>
                </a:solidFill>
                <a:latin typeface="Palatino Linotype" panose="02040502050505030304" pitchFamily="18" charset="0"/>
              </a:rPr>
              <a:t>an authority who is not an expert on the issue </a:t>
            </a:r>
            <a:r>
              <a:rPr lang="en-GB" sz="2200" dirty="0">
                <a:solidFill>
                  <a:srgbClr val="0065B0"/>
                </a:solidFill>
                <a:latin typeface="Palatino Linotype" panose="02040502050505030304" pitchFamily="18" charset="0"/>
              </a:rPr>
              <a:t>at hand</a:t>
            </a:r>
            <a:r>
              <a:rPr lang="en-GB" sz="2200" dirty="0">
                <a:solidFill>
                  <a:srgbClr val="0070C0"/>
                </a:solidFill>
                <a:latin typeface="Palatino Linotype" panose="02040502050505030304" pitchFamily="18" charset="0"/>
              </a:rPr>
              <a:t>. </a:t>
            </a:r>
            <a:endParaRPr lang="en-GB" sz="2200" dirty="0" smtClean="0">
              <a:solidFill>
                <a:srgbClr val="0070C0"/>
              </a:solidFill>
              <a:latin typeface="Palatino Linotype" panose="02040502050505030304" pitchFamily="18" charset="0"/>
            </a:endParaRPr>
          </a:p>
          <a:p>
            <a:endParaRPr lang="en-GB" sz="2200" dirty="0">
              <a:solidFill>
                <a:srgbClr val="0070C0"/>
              </a:solidFill>
              <a:latin typeface="Palatino Linotype" panose="02040502050505030304" pitchFamily="18" charset="0"/>
            </a:endParaRPr>
          </a:p>
          <a:p>
            <a:r>
              <a:rPr lang="en-GB" sz="2200" dirty="0" smtClean="0">
                <a:latin typeface="Palatino Linotype" panose="02040502050505030304" pitchFamily="18" charset="0"/>
              </a:rPr>
              <a:t>A </a:t>
            </a:r>
            <a:r>
              <a:rPr lang="en-GB" sz="2200" dirty="0">
                <a:latin typeface="Palatino Linotype" panose="02040502050505030304" pitchFamily="18" charset="0"/>
              </a:rPr>
              <a:t>similar appeal worth noting is </a:t>
            </a:r>
            <a:r>
              <a:rPr lang="en-GB" sz="2200" dirty="0">
                <a:solidFill>
                  <a:srgbClr val="0065B0"/>
                </a:solidFill>
                <a:latin typeface="Palatino Linotype" panose="02040502050505030304" pitchFamily="18" charset="0"/>
              </a:rPr>
              <a:t>the </a:t>
            </a:r>
            <a:r>
              <a:rPr lang="en-GB" sz="2200" u="sng" dirty="0">
                <a:solidFill>
                  <a:srgbClr val="0065B0"/>
                </a:solidFill>
                <a:latin typeface="Palatino Linotype" panose="02040502050505030304" pitchFamily="18" charset="0"/>
              </a:rPr>
              <a:t>appeal to vague authority,</a:t>
            </a:r>
            <a:r>
              <a:rPr lang="en-GB" sz="2200" dirty="0">
                <a:solidFill>
                  <a:srgbClr val="0065B0"/>
                </a:solidFill>
                <a:latin typeface="Palatino Linotype" panose="02040502050505030304" pitchFamily="18" charset="0"/>
              </a:rPr>
              <a:t> where an idea is attributed to a vague collective. </a:t>
            </a:r>
            <a:r>
              <a:rPr lang="en-GB" sz="2200" dirty="0">
                <a:latin typeface="Palatino Linotype" panose="02040502050505030304" pitchFamily="18" charset="0"/>
              </a:rPr>
              <a:t>For example, ‘Professors in Germany showed such and such to be true.’</a:t>
            </a:r>
          </a:p>
          <a:p>
            <a:endParaRPr lang="en-GB" dirty="0"/>
          </a:p>
          <a:p>
            <a:r>
              <a:rPr lang="en-GB" sz="2200" i="1" dirty="0">
                <a:latin typeface="Century Gothic" panose="020B0502020202020204" pitchFamily="34" charset="0"/>
              </a:rPr>
              <a:t>Perhaps for us: </a:t>
            </a:r>
            <a:r>
              <a:rPr lang="en-GB" sz="2200" i="1" dirty="0">
                <a:solidFill>
                  <a:srgbClr val="0070C0"/>
                </a:solidFill>
                <a:latin typeface="Century Gothic" panose="020B0502020202020204" pitchFamily="34" charset="0"/>
              </a:rPr>
              <a:t>‘</a:t>
            </a:r>
            <a:r>
              <a:rPr lang="en-GB" sz="2200" i="1" dirty="0">
                <a:solidFill>
                  <a:srgbClr val="0065B0"/>
                </a:solidFill>
                <a:latin typeface="Century Gothic" panose="020B0502020202020204" pitchFamily="34" charset="0"/>
              </a:rPr>
              <a:t>Critics argue that …’ </a:t>
            </a:r>
            <a:r>
              <a:rPr lang="en-GB" sz="2200" i="1" dirty="0">
                <a:latin typeface="Century Gothic" panose="020B0502020202020204" pitchFamily="34" charset="0"/>
              </a:rPr>
              <a:t>(without reference to </a:t>
            </a:r>
            <a:r>
              <a:rPr lang="en-GB" sz="2200" i="1" dirty="0" smtClean="0">
                <a:latin typeface="Century Gothic" panose="020B0502020202020204" pitchFamily="34" charset="0"/>
              </a:rPr>
              <a:t>any… )</a:t>
            </a:r>
            <a:endParaRPr lang="en-GB" sz="2200" i="1" dirty="0">
              <a:latin typeface="Century Gothic" panose="020B0502020202020204" pitchFamily="34" charset="0"/>
            </a:endParaRPr>
          </a:p>
        </p:txBody>
      </p:sp>
      <p:pic>
        <p:nvPicPr>
          <p:cNvPr id="3" name="Picture 2"/>
          <p:cNvPicPr>
            <a:picLocks noChangeAspect="1"/>
          </p:cNvPicPr>
          <p:nvPr/>
        </p:nvPicPr>
        <p:blipFill rotWithShape="1">
          <a:blip r:embed="rId2">
            <a:extLst>
              <a:ext uri="{BEBA8EAE-BF5A-486C-A8C5-ECC9F3942E4B}">
                <a14:imgProps xmlns:a14="http://schemas.microsoft.com/office/drawing/2010/main">
                  <a14:imgLayer r:embed="rId3">
                    <a14:imgEffect>
                      <a14:sharpenSoften amount="25000"/>
                    </a14:imgEffect>
                    <a14:imgEffect>
                      <a14:colorTemperature colorTemp="8800"/>
                    </a14:imgEffect>
                  </a14:imgLayer>
                </a14:imgProps>
              </a:ext>
            </a:extLst>
          </a:blip>
          <a:srcRect l="20859" t="6546" r="23125" b="4723"/>
          <a:stretch/>
        </p:blipFill>
        <p:spPr>
          <a:xfrm>
            <a:off x="409575" y="637102"/>
            <a:ext cx="6010275" cy="5355391"/>
          </a:xfrm>
          <a:prstGeom prst="rect">
            <a:avLst/>
          </a:prstGeom>
        </p:spPr>
      </p:pic>
      <p:sp>
        <p:nvSpPr>
          <p:cNvPr id="4" name="Rectangle 3"/>
          <p:cNvSpPr/>
          <p:nvPr/>
        </p:nvSpPr>
        <p:spPr>
          <a:xfrm>
            <a:off x="974913" y="6109888"/>
            <a:ext cx="4031873" cy="400110"/>
          </a:xfrm>
          <a:prstGeom prst="rect">
            <a:avLst/>
          </a:prstGeom>
        </p:spPr>
        <p:txBody>
          <a:bodyPr wrap="none">
            <a:spAutoFit/>
          </a:bodyPr>
          <a:lstStyle/>
          <a:p>
            <a:r>
              <a:rPr lang="en-GB" sz="2000" dirty="0">
                <a:solidFill>
                  <a:prstClr val="black"/>
                </a:solidFill>
                <a:latin typeface="Palatino Linotype" panose="02040502050505030304" pitchFamily="18" charset="0"/>
                <a:hlinkClick r:id="rId4"/>
              </a:rPr>
              <a:t>https://bookofbadarguments.com</a:t>
            </a:r>
            <a:r>
              <a:rPr lang="en-GB" sz="2000" dirty="0">
                <a:solidFill>
                  <a:prstClr val="black"/>
                </a:solidFill>
                <a:latin typeface="Palatino Linotype" panose="02040502050505030304" pitchFamily="18" charset="0"/>
              </a:rPr>
              <a:t> </a:t>
            </a:r>
            <a:endParaRPr lang="en-GB" dirty="0"/>
          </a:p>
        </p:txBody>
      </p:sp>
    </p:spTree>
    <p:extLst>
      <p:ext uri="{BB962C8B-B14F-4D97-AF65-F5344CB8AC3E}">
        <p14:creationId xmlns:p14="http://schemas.microsoft.com/office/powerpoint/2010/main" val="369907519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00778" y="176329"/>
            <a:ext cx="10858500" cy="5878532"/>
          </a:xfrm>
          <a:prstGeom prst="rect">
            <a:avLst/>
          </a:prstGeom>
        </p:spPr>
        <p:txBody>
          <a:bodyPr wrap="square">
            <a:spAutoFit/>
          </a:bodyPr>
          <a:lstStyle/>
          <a:p>
            <a:r>
              <a:rPr lang="en-GB" sz="2200" dirty="0">
                <a:latin typeface="Century Gothic" panose="020B0502020202020204" pitchFamily="34" charset="0"/>
              </a:rPr>
              <a:t>As of 2003 the </a:t>
            </a:r>
            <a:r>
              <a:rPr lang="en-GB" sz="2200" dirty="0">
                <a:solidFill>
                  <a:srgbClr val="0070C0"/>
                </a:solidFill>
                <a:latin typeface="Century Gothic" panose="020B0502020202020204" pitchFamily="34" charset="0"/>
              </a:rPr>
              <a:t>reptilian bloodline encompassed 43 American presidents, three British and two Canadian prime ministers, several Sumerian kings and Egyptian pharaohs, and a smattering of celebrities, including Bob Hope, Chris </a:t>
            </a:r>
            <a:r>
              <a:rPr lang="en-GB" sz="2200" dirty="0" err="1">
                <a:solidFill>
                  <a:srgbClr val="0070C0"/>
                </a:solidFill>
                <a:latin typeface="Century Gothic" panose="020B0502020202020204" pitchFamily="34" charset="0"/>
              </a:rPr>
              <a:t>Christopherson</a:t>
            </a:r>
            <a:r>
              <a:rPr lang="en-GB" sz="2200" dirty="0">
                <a:solidFill>
                  <a:srgbClr val="0070C0"/>
                </a:solidFill>
                <a:latin typeface="Century Gothic" panose="020B0502020202020204" pitchFamily="34" charset="0"/>
              </a:rPr>
              <a:t> and Boxcar Willie. </a:t>
            </a:r>
            <a:r>
              <a:rPr lang="en-GB" sz="2200" dirty="0">
                <a:latin typeface="Century Gothic" panose="020B0502020202020204" pitchFamily="34" charset="0"/>
              </a:rPr>
              <a:t>Key bloodlines are the Rockefellers, </a:t>
            </a:r>
            <a:r>
              <a:rPr lang="en-GB" sz="2200" dirty="0" err="1">
                <a:latin typeface="Century Gothic" panose="020B0502020202020204" pitchFamily="34" charset="0"/>
              </a:rPr>
              <a:t>Rothschilds</a:t>
            </a:r>
            <a:r>
              <a:rPr lang="en-GB" sz="2200" dirty="0">
                <a:latin typeface="Century Gothic" panose="020B0502020202020204" pitchFamily="34" charset="0"/>
              </a:rPr>
              <a:t>, various European aristocratic families, the establishment families of the Eastern United States, and the British House of Windsor.[85] Icke confirmed to Andrew Neil in May 2016 that he believes the British Royal Family are shapeshifting lizards.[11]</a:t>
            </a:r>
            <a:endParaRPr lang="en-GB" sz="1600" dirty="0">
              <a:latin typeface="Century Gothic" panose="020B0502020202020204" pitchFamily="34" charset="0"/>
            </a:endParaRPr>
          </a:p>
          <a:p>
            <a:r>
              <a:rPr lang="en-GB" sz="2400" dirty="0">
                <a:latin typeface="Century Gothic" panose="020B0502020202020204" pitchFamily="34" charset="0"/>
              </a:rPr>
              <a:t>..</a:t>
            </a:r>
          </a:p>
          <a:p>
            <a:r>
              <a:rPr lang="en-GB" sz="2200" dirty="0">
                <a:latin typeface="Century Gothic" panose="020B0502020202020204" pitchFamily="34" charset="0"/>
              </a:rPr>
              <a:t>The first reptilian-human breeding programmes took place </a:t>
            </a:r>
            <a:r>
              <a:rPr lang="en-GB" sz="2200" dirty="0">
                <a:solidFill>
                  <a:srgbClr val="0070C0"/>
                </a:solidFill>
                <a:latin typeface="Century Gothic" panose="020B0502020202020204" pitchFamily="34" charset="0"/>
              </a:rPr>
              <a:t>200,000–300,000 years ago (perhaps creating Adam),[135] and the third (and latest) 7,000 years ago. </a:t>
            </a:r>
            <a:r>
              <a:rPr lang="en-GB" sz="2200" dirty="0">
                <a:latin typeface="Century Gothic" panose="020B0502020202020204" pitchFamily="34" charset="0"/>
              </a:rPr>
              <a:t>The hybrids of the third programme …today control the world: </a:t>
            </a:r>
            <a:r>
              <a:rPr lang="en-GB" sz="2200" dirty="0">
                <a:solidFill>
                  <a:srgbClr val="0070C0"/>
                </a:solidFill>
                <a:latin typeface="Century Gothic" panose="020B0502020202020204" pitchFamily="34" charset="0"/>
              </a:rPr>
              <a:t>"The Brotherhood which controls the world today is the modern expression of the Babylonian Brotherhood of reptile-Aryan priests and 'royalty' which came together there after the flood."[</a:t>
            </a:r>
            <a:r>
              <a:rPr lang="en-GB" sz="2200" dirty="0">
                <a:latin typeface="Century Gothic" panose="020B0502020202020204" pitchFamily="34" charset="0"/>
              </a:rPr>
              <a:t>136][137] By "Aryan" he</a:t>
            </a:r>
            <a:r>
              <a:rPr lang="en-GB" sz="2200" dirty="0">
                <a:solidFill>
                  <a:srgbClr val="C00000"/>
                </a:solidFill>
                <a:latin typeface="Century Gothic" panose="020B0502020202020204" pitchFamily="34" charset="0"/>
              </a:rPr>
              <a:t> </a:t>
            </a:r>
            <a:r>
              <a:rPr lang="en-GB" sz="2200" u="sng" dirty="0">
                <a:solidFill>
                  <a:srgbClr val="0070C0"/>
                </a:solidFill>
                <a:latin typeface="Century Gothic" panose="020B0502020202020204" pitchFamily="34" charset="0"/>
              </a:rPr>
              <a:t>explains</a:t>
            </a:r>
            <a:r>
              <a:rPr lang="en-GB" sz="2200" u="sng" dirty="0">
                <a:solidFill>
                  <a:srgbClr val="C00000"/>
                </a:solidFill>
                <a:latin typeface="Century Gothic" panose="020B0502020202020204" pitchFamily="34" charset="0"/>
              </a:rPr>
              <a:t> </a:t>
            </a:r>
            <a:r>
              <a:rPr lang="en-GB" sz="2200" dirty="0">
                <a:latin typeface="Century Gothic" panose="020B0502020202020204" pitchFamily="34" charset="0"/>
              </a:rPr>
              <a:t>that he means "white"; this includes most Jews, whom he </a:t>
            </a:r>
            <a:r>
              <a:rPr lang="en-GB" sz="2200" u="sng" dirty="0">
                <a:solidFill>
                  <a:srgbClr val="0070C0"/>
                </a:solidFill>
                <a:latin typeface="Century Gothic" panose="020B0502020202020204" pitchFamily="34" charset="0"/>
              </a:rPr>
              <a:t>regards</a:t>
            </a:r>
            <a:r>
              <a:rPr lang="en-GB" sz="2200" dirty="0">
                <a:latin typeface="Century Gothic" panose="020B0502020202020204" pitchFamily="34" charset="0"/>
              </a:rPr>
              <a:t> as having originated in the Caucasus.[138]</a:t>
            </a:r>
          </a:p>
        </p:txBody>
      </p:sp>
      <p:sp>
        <p:nvSpPr>
          <p:cNvPr id="3" name="Rectangle 2"/>
          <p:cNvSpPr/>
          <p:nvPr/>
        </p:nvSpPr>
        <p:spPr>
          <a:xfrm>
            <a:off x="6711951" y="6153913"/>
            <a:ext cx="4419800" cy="523220"/>
          </a:xfrm>
          <a:prstGeom prst="rect">
            <a:avLst/>
          </a:prstGeom>
          <a:solidFill>
            <a:srgbClr val="FFC000"/>
          </a:solidFill>
        </p:spPr>
        <p:txBody>
          <a:bodyPr wrap="none">
            <a:spAutoFit/>
          </a:bodyPr>
          <a:lstStyle/>
          <a:p>
            <a:r>
              <a:rPr lang="en-GB" sz="2800" dirty="0">
                <a:solidFill>
                  <a:srgbClr val="005392"/>
                </a:solidFill>
                <a:latin typeface="Bookman Old Style" panose="02050604050505020204" pitchFamily="18" charset="0"/>
              </a:rPr>
              <a:t>WHERE IS HIS PROOF?</a:t>
            </a:r>
          </a:p>
        </p:txBody>
      </p:sp>
    </p:spTree>
    <p:extLst>
      <p:ext uri="{BB962C8B-B14F-4D97-AF65-F5344CB8AC3E}">
        <p14:creationId xmlns:p14="http://schemas.microsoft.com/office/powerpoint/2010/main" val="706762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cstate="screen">
            <a:extLst>
              <a:ext uri="{BEBA8EAE-BF5A-486C-A8C5-ECC9F3942E4B}">
                <a14:imgProps xmlns:a14="http://schemas.microsoft.com/office/drawing/2010/main">
                  <a14:imgLayer r:embed="rId3">
                    <a14:imgEffect>
                      <a14:sharpenSoften amount="25000"/>
                    </a14:imgEffect>
                    <a14:imgEffect>
                      <a14:saturation sat="200000"/>
                    </a14:imgEffect>
                  </a14:imgLayer>
                </a14:imgProps>
              </a:ext>
              <a:ext uri="{28A0092B-C50C-407E-A947-70E740481C1C}">
                <a14:useLocalDpi xmlns:a14="http://schemas.microsoft.com/office/drawing/2010/main"/>
              </a:ext>
            </a:extLst>
          </a:blip>
          <a:srcRect/>
          <a:stretch/>
        </p:blipFill>
        <p:spPr>
          <a:xfrm>
            <a:off x="400050" y="390525"/>
            <a:ext cx="6657976" cy="5800726"/>
          </a:xfrm>
          <a:prstGeom prst="rect">
            <a:avLst/>
          </a:prstGeom>
        </p:spPr>
      </p:pic>
      <p:sp>
        <p:nvSpPr>
          <p:cNvPr id="3" name="Rectangle 2"/>
          <p:cNvSpPr/>
          <p:nvPr/>
        </p:nvSpPr>
        <p:spPr>
          <a:xfrm>
            <a:off x="1460686" y="6200777"/>
            <a:ext cx="4031873" cy="400110"/>
          </a:xfrm>
          <a:prstGeom prst="rect">
            <a:avLst/>
          </a:prstGeom>
        </p:spPr>
        <p:txBody>
          <a:bodyPr wrap="none">
            <a:spAutoFit/>
          </a:bodyPr>
          <a:lstStyle/>
          <a:p>
            <a:r>
              <a:rPr lang="en-GB" sz="2000" dirty="0">
                <a:solidFill>
                  <a:prstClr val="black"/>
                </a:solidFill>
                <a:latin typeface="Palatino Linotype" panose="02040502050505030304" pitchFamily="18" charset="0"/>
                <a:hlinkClick r:id="rId4"/>
              </a:rPr>
              <a:t>https://bookofbadarguments.com</a:t>
            </a:r>
            <a:r>
              <a:rPr lang="en-GB" sz="2000" dirty="0">
                <a:solidFill>
                  <a:prstClr val="black"/>
                </a:solidFill>
                <a:latin typeface="Palatino Linotype" panose="02040502050505030304" pitchFamily="18" charset="0"/>
              </a:rPr>
              <a:t> </a:t>
            </a:r>
            <a:endParaRPr lang="en-GB" dirty="0"/>
          </a:p>
        </p:txBody>
      </p:sp>
      <p:sp>
        <p:nvSpPr>
          <p:cNvPr id="4" name="Rectangle 3"/>
          <p:cNvSpPr/>
          <p:nvPr/>
        </p:nvSpPr>
        <p:spPr>
          <a:xfrm>
            <a:off x="7581899" y="762000"/>
            <a:ext cx="3943351" cy="2677656"/>
          </a:xfrm>
          <a:prstGeom prst="rect">
            <a:avLst/>
          </a:prstGeom>
        </p:spPr>
        <p:txBody>
          <a:bodyPr wrap="square">
            <a:spAutoFit/>
          </a:bodyPr>
          <a:lstStyle/>
          <a:p>
            <a:r>
              <a:rPr lang="en-GB" sz="2400" b="1" dirty="0">
                <a:latin typeface="Palatino Linotype" panose="02040502050505030304" pitchFamily="18" charset="0"/>
              </a:rPr>
              <a:t>Appeal to Fear: </a:t>
            </a:r>
          </a:p>
          <a:p>
            <a:r>
              <a:rPr lang="en-GB" sz="2400" dirty="0">
                <a:latin typeface="Palatino Linotype" panose="02040502050505030304" pitchFamily="18" charset="0"/>
              </a:rPr>
              <a:t>The fallacy plays on the fears of an audience by imagining a scary future that would be of their making if some proposition were accepted.</a:t>
            </a:r>
          </a:p>
        </p:txBody>
      </p:sp>
    </p:spTree>
    <p:extLst>
      <p:ext uri="{BB962C8B-B14F-4D97-AF65-F5344CB8AC3E}">
        <p14:creationId xmlns:p14="http://schemas.microsoft.com/office/powerpoint/2010/main" val="2161373247"/>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430</TotalTime>
  <Words>1430</Words>
  <Application>Microsoft Office PowerPoint</Application>
  <PresentationFormat>Widescreen</PresentationFormat>
  <Paragraphs>84</Paragraphs>
  <Slides>14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Bookman Old Style</vt:lpstr>
      <vt:lpstr>Calibri</vt:lpstr>
      <vt:lpstr>Calibri Light</vt:lpstr>
      <vt:lpstr>Century Gothic</vt:lpstr>
      <vt:lpstr>Palatino Linotype</vt:lpstr>
      <vt:lpstr>Office Theme</vt:lpstr>
      <vt:lpstr>Inoculating yourself against bad writing and bad arguments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Inoculating yourself against bad writing and bad arguments</dc:title>
  <dc:creator>Jeni Williams</dc:creator>
  <cp:lastModifiedBy>Jeni Williams</cp:lastModifiedBy>
  <cp:revision>30</cp:revision>
  <dcterms:created xsi:type="dcterms:W3CDTF">2016-08-28T18:31:17Z</dcterms:created>
  <dcterms:modified xsi:type="dcterms:W3CDTF">2019-05-13T18:51:29Z</dcterms:modified>
</cp:coreProperties>
</file>