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64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ys Davies (1800899)" initials="CD(" lastIdx="1" clrIdx="0">
    <p:extLst>
      <p:ext uri="{19B8F6BF-5375-455C-9EA6-DF929625EA0E}">
        <p15:presenceInfo xmlns:p15="http://schemas.microsoft.com/office/powerpoint/2012/main" userId="S::1800899@student.uwtsd.ac.uk::e9c17dad-2766-4eae-9607-4afcb86708b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627"/>
    <p:restoredTop sz="96296"/>
  </p:normalViewPr>
  <p:slideViewPr>
    <p:cSldViewPr snapToGrid="0" snapToObjects="1">
      <p:cViewPr>
        <p:scale>
          <a:sx n="85" d="100"/>
          <a:sy n="85" d="100"/>
        </p:scale>
        <p:origin x="1880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BFECAD-B6B7-3649-803A-63E797B62EB9}" type="datetimeFigureOut">
              <a:rPr lang="en-US" smtClean="0"/>
              <a:t>5/8/21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42BAA1-7FD8-6348-865F-BAC8833E2C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506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42BAA1-7FD8-6348-865F-BAC8833E2CF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096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42BAA1-7FD8-6348-865F-BAC8833E2CF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239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42BAA1-7FD8-6348-865F-BAC8833E2CF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682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42BAA1-7FD8-6348-865F-BAC8833E2CF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5741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42BAA1-7FD8-6348-865F-BAC8833E2CF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0105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42BAA1-7FD8-6348-865F-BAC8833E2CF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867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42BAA1-7FD8-6348-865F-BAC8833E2CF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67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149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498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458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74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596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604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832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8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152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618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7867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417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709297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133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129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762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85F27-0CAB-3D49-BC82-E7DB50834C39}" type="datetimeFigureOut">
              <a:rPr lang="en-US" smtClean="0"/>
              <a:t>5/8/21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A98F34C-109A-6240-8728-6CABFE797A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146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8.jpe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D7BDF1-CABC-DE4D-8288-C28BCA8FEA1A}"/>
              </a:ext>
            </a:extLst>
          </p:cNvPr>
          <p:cNvSpPr txBox="1"/>
          <p:nvPr/>
        </p:nvSpPr>
        <p:spPr>
          <a:xfrm>
            <a:off x="2921332" y="838516"/>
            <a:ext cx="53360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ECAD6009C: </a:t>
            </a:r>
          </a:p>
          <a:p>
            <a:pPr algn="ctr"/>
            <a:r>
              <a:rPr lang="en-US" sz="2800" dirty="0" err="1"/>
              <a:t>Dysgwyr</a:t>
            </a:r>
            <a:r>
              <a:rPr lang="en-US" sz="2800" dirty="0"/>
              <a:t>, </a:t>
            </a:r>
            <a:r>
              <a:rPr lang="en-US" sz="2800" dirty="0" err="1"/>
              <a:t>Ysgolion</a:t>
            </a:r>
            <a:r>
              <a:rPr lang="en-US" sz="2800" dirty="0"/>
              <a:t> a </a:t>
            </a:r>
            <a:r>
              <a:rPr lang="en-US" sz="2800" dirty="0" err="1"/>
              <a:t>Chymunedau</a:t>
            </a:r>
            <a:r>
              <a:rPr lang="en-US" sz="2800" dirty="0"/>
              <a:t>: </a:t>
            </a:r>
            <a:r>
              <a:rPr lang="en-US" sz="2800" dirty="0" err="1"/>
              <a:t>Ble</a:t>
            </a:r>
            <a:r>
              <a:rPr lang="en-US" sz="2800" dirty="0"/>
              <a:t> </a:t>
            </a:r>
            <a:r>
              <a:rPr lang="en-US" sz="2800" dirty="0" err="1"/>
              <a:t>ydw</a:t>
            </a:r>
            <a:r>
              <a:rPr lang="en-US" sz="2800" dirty="0"/>
              <a:t> </a:t>
            </a:r>
            <a:r>
              <a:rPr lang="en-US" sz="2800" dirty="0" err="1"/>
              <a:t>i'n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A2B88C-CA26-384B-83A1-056CACACE667}"/>
              </a:ext>
            </a:extLst>
          </p:cNvPr>
          <p:cNvSpPr/>
          <p:nvPr/>
        </p:nvSpPr>
        <p:spPr>
          <a:xfrm>
            <a:off x="10005184" y="5764499"/>
            <a:ext cx="218681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Carys</a:t>
            </a:r>
            <a:r>
              <a:rPr lang="en-GB" sz="28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Davies</a:t>
            </a:r>
          </a:p>
          <a:p>
            <a:pPr algn="ctr"/>
            <a:r>
              <a:rPr lang="en-GB" sz="28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1800899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148EB1-460B-6B42-B2AF-9F7BEB081754}"/>
              </a:ext>
            </a:extLst>
          </p:cNvPr>
          <p:cNvSpPr txBox="1"/>
          <p:nvPr/>
        </p:nvSpPr>
        <p:spPr>
          <a:xfrm>
            <a:off x="2031984" y="3532340"/>
            <a:ext cx="7114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leol</a:t>
            </a:r>
            <a:r>
              <a:rPr lang="en-GB" dirty="0"/>
              <a:t> yn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i </a:t>
            </a:r>
            <a:r>
              <a:rPr lang="en-GB" dirty="0" err="1"/>
              <a:t>gyflwyno</a:t>
            </a:r>
            <a:r>
              <a:rPr lang="en-GB" dirty="0"/>
              <a:t> un o </a:t>
            </a:r>
            <a:r>
              <a:rPr lang="en-GB" dirty="0" err="1"/>
              <a:t>bedwar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: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archwilio’r</a:t>
            </a:r>
            <a:r>
              <a:rPr lang="en-GB" dirty="0"/>
              <a:t> broses hon yn </a:t>
            </a:r>
            <a:r>
              <a:rPr lang="en-GB" dirty="0" err="1"/>
              <a:t>feirniadol</a:t>
            </a:r>
            <a:r>
              <a:rPr lang="en-GB" dirty="0"/>
              <a:t>.</a:t>
            </a:r>
            <a:endParaRPr lang="en-US" dirty="0"/>
          </a:p>
        </p:txBody>
      </p:sp>
      <p:pic>
        <p:nvPicPr>
          <p:cNvPr id="5" name="Audio Recording 4 May 2021 at 13:49:49" descr="Audio Recording 4 May 2021 at 13:49:49">
            <a:hlinkClick r:id="" action="ppaction://media"/>
            <a:extLst>
              <a:ext uri="{FF2B5EF4-FFF2-40B4-BE49-F238E27FC236}">
                <a16:creationId xmlns:a16="http://schemas.microsoft.com/office/drawing/2014/main" id="{4DBF5A8A-DA2F-FE44-9407-E4EF58FC19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06113" y="5197973"/>
            <a:ext cx="566526" cy="56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578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3121CA6-7E79-2F43-B172-63DB2D0F5D1F}"/>
              </a:ext>
            </a:extLst>
          </p:cNvPr>
          <p:cNvSpPr/>
          <p:nvPr/>
        </p:nvSpPr>
        <p:spPr>
          <a:xfrm>
            <a:off x="673754" y="643467"/>
            <a:ext cx="4203045" cy="13756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Cyd-destun yr ysgol</a:t>
            </a:r>
            <a:endParaRPr lang="en-US" sz="3600" b="0" cap="none" spc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C03B44-EC45-C442-B549-F54FBEB96AC7}"/>
              </a:ext>
            </a:extLst>
          </p:cNvPr>
          <p:cNvSpPr txBox="1"/>
          <p:nvPr/>
        </p:nvSpPr>
        <p:spPr>
          <a:xfrm>
            <a:off x="673754" y="2160590"/>
            <a:ext cx="3973943" cy="3440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</a:rPr>
              <a:t>Ysgol </a:t>
            </a:r>
            <a:r>
              <a:rPr lang="en-US" dirty="0" err="1">
                <a:solidFill>
                  <a:schemeClr val="bg1"/>
                </a:solidFill>
              </a:rPr>
              <a:t>fach</a:t>
            </a:r>
            <a:r>
              <a:rPr lang="en-US" dirty="0">
                <a:solidFill>
                  <a:schemeClr val="bg1"/>
                </a:solidFill>
              </a:rPr>
              <a:t> yn Sir </a:t>
            </a:r>
            <a:r>
              <a:rPr lang="en-US" dirty="0" err="1">
                <a:solidFill>
                  <a:schemeClr val="bg1"/>
                </a:solidFill>
              </a:rPr>
              <a:t>Gaerfyrddin</a:t>
            </a: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 err="1">
                <a:solidFill>
                  <a:schemeClr val="bg1"/>
                </a:solidFill>
              </a:rPr>
              <a:t>Tua</a:t>
            </a:r>
            <a:r>
              <a:rPr lang="en-US" dirty="0">
                <a:solidFill>
                  <a:schemeClr val="bg1"/>
                </a:solidFill>
              </a:rPr>
              <a:t> 98 o </a:t>
            </a:r>
            <a:r>
              <a:rPr lang="en-US" dirty="0" err="1">
                <a:solidFill>
                  <a:schemeClr val="bg1"/>
                </a:solidFill>
              </a:rPr>
              <a:t>blant</a:t>
            </a:r>
            <a:r>
              <a:rPr lang="en-US" dirty="0">
                <a:solidFill>
                  <a:schemeClr val="bg1"/>
                </a:solidFill>
              </a:rPr>
              <a:t> (2020)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 err="1">
                <a:solidFill>
                  <a:schemeClr val="bg1"/>
                </a:solidFill>
              </a:rPr>
              <a:t>Cymraeg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yw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iaith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gyntaf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ysgol</a:t>
            </a: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bg1"/>
                </a:solidFill>
              </a:rPr>
              <a:t>37% o </a:t>
            </a:r>
            <a:r>
              <a:rPr lang="en-US" dirty="0" err="1">
                <a:solidFill>
                  <a:schemeClr val="bg1"/>
                </a:solidFill>
              </a:rPr>
              <a:t>blant</a:t>
            </a:r>
            <a:r>
              <a:rPr lang="en-US" dirty="0">
                <a:solidFill>
                  <a:schemeClr val="bg1"/>
                </a:solidFill>
              </a:rPr>
              <a:t> yn </a:t>
            </a:r>
            <a:r>
              <a:rPr lang="en-US" dirty="0" err="1">
                <a:solidFill>
                  <a:schemeClr val="bg1"/>
                </a:solidFill>
              </a:rPr>
              <a:t>dod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gartrefi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Cymreig</a:t>
            </a: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 err="1">
                <a:solidFill>
                  <a:schemeClr val="bg1"/>
                </a:solidFill>
              </a:rPr>
              <a:t>Arolygiad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olaf</a:t>
            </a:r>
            <a:r>
              <a:rPr lang="en-US" dirty="0">
                <a:solidFill>
                  <a:schemeClr val="bg1"/>
                </a:solidFill>
              </a:rPr>
              <a:t> yn 2017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bg1"/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Estyn</a:t>
            </a:r>
            <a:r>
              <a:rPr lang="en-US" dirty="0">
                <a:solidFill>
                  <a:schemeClr val="bg1"/>
                </a:solidFill>
              </a:rPr>
              <a:t>, 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E3DFEF-C2BD-AE46-B2B9-6B26D4EA9B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6823" y="2487341"/>
            <a:ext cx="6520369" cy="2086518"/>
          </a:xfrm>
          <a:prstGeom prst="rect">
            <a:avLst/>
          </a:prstGeom>
        </p:spPr>
      </p:pic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9ACB11-E72D-544C-B9AC-A14742D372F0}"/>
              </a:ext>
            </a:extLst>
          </p:cNvPr>
          <p:cNvSpPr txBox="1"/>
          <p:nvPr/>
        </p:nvSpPr>
        <p:spPr>
          <a:xfrm>
            <a:off x="8232213" y="3695979"/>
            <a:ext cx="2669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Fy</a:t>
            </a:r>
            <a:r>
              <a:rPr lang="en-US" dirty="0"/>
              <a:t> Ysgol </a:t>
            </a:r>
            <a:r>
              <a:rPr lang="en-US" dirty="0" err="1"/>
              <a:t>Leol</a:t>
            </a:r>
            <a:r>
              <a:rPr lang="en-US" dirty="0"/>
              <a:t>, 2020)</a:t>
            </a:r>
          </a:p>
        </p:txBody>
      </p:sp>
      <p:pic>
        <p:nvPicPr>
          <p:cNvPr id="6" name="Audio Recording 4 May 2021 at 13:59:31" descr="Audio Recording 4 May 2021 at 13:59:31">
            <a:hlinkClick r:id="" action="ppaction://media"/>
            <a:extLst>
              <a:ext uri="{FF2B5EF4-FFF2-40B4-BE49-F238E27FC236}">
                <a16:creationId xmlns:a16="http://schemas.microsoft.com/office/drawing/2014/main" id="{962100B6-2090-9047-A8CC-43838115F2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10303" y="5029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59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73029C09-25B8-BD4B-AA2B-3021B4D68D06}"/>
              </a:ext>
            </a:extLst>
          </p:cNvPr>
          <p:cNvSpPr/>
          <p:nvPr/>
        </p:nvSpPr>
        <p:spPr>
          <a:xfrm>
            <a:off x="-586737" y="1403404"/>
            <a:ext cx="4335468" cy="28755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 </a:t>
            </a:r>
            <a:r>
              <a:rPr lang="en-US" sz="5400" b="0" cap="none" spc="0" dirty="0" err="1">
                <a:ln w="0"/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Pedwar</a:t>
            </a: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400" b="0" cap="none" spc="0" dirty="0" err="1">
                <a:ln w="0"/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Pwrpas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00B244-B729-FD4D-9546-D9C10A40A0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1160" y="555401"/>
            <a:ext cx="5350165" cy="5417889"/>
          </a:xfrm>
          <a:prstGeom prst="rect">
            <a:avLst/>
          </a:prstGeom>
        </p:spPr>
      </p:pic>
      <p:pic>
        <p:nvPicPr>
          <p:cNvPr id="20" name="Audio Recording 4 May 2021 at 14:20:43" descr="Audio Recording 4 May 2021 at 14:20:43">
            <a:hlinkClick r:id="" action="ppaction://media"/>
            <a:extLst>
              <a:ext uri="{FF2B5EF4-FFF2-40B4-BE49-F238E27FC236}">
                <a16:creationId xmlns:a16="http://schemas.microsoft.com/office/drawing/2014/main" id="{549FEE72-CFB8-9A49-BAE8-B8154F0C64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52707" y="4953000"/>
            <a:ext cx="812800" cy="812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93C17F-1039-7B40-A4E2-B645AFD8DF6A}"/>
              </a:ext>
            </a:extLst>
          </p:cNvPr>
          <p:cNvSpPr txBox="1"/>
          <p:nvPr/>
        </p:nvSpPr>
        <p:spPr>
          <a:xfrm>
            <a:off x="7959777" y="4422098"/>
            <a:ext cx="2218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Donaldson, 2015)</a:t>
            </a:r>
          </a:p>
        </p:txBody>
      </p:sp>
    </p:spTree>
    <p:extLst>
      <p:ext uri="{BB962C8B-B14F-4D97-AF65-F5344CB8AC3E}">
        <p14:creationId xmlns:p14="http://schemas.microsoft.com/office/powerpoint/2010/main" val="1740745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6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04BF90-F279-BD4A-9EE5-E78D66097EF1}"/>
              </a:ext>
            </a:extLst>
          </p:cNvPr>
          <p:cNvSpPr txBox="1"/>
          <p:nvPr/>
        </p:nvSpPr>
        <p:spPr>
          <a:xfrm>
            <a:off x="6955772" y="1404873"/>
            <a:ext cx="21882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/>
              <a:t>Ffocws</a:t>
            </a:r>
            <a:endParaRPr lang="en-US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4E0054-AA59-E347-8472-249B222E1ADA}"/>
              </a:ext>
            </a:extLst>
          </p:cNvPr>
          <p:cNvSpPr txBox="1"/>
          <p:nvPr/>
        </p:nvSpPr>
        <p:spPr>
          <a:xfrm>
            <a:off x="4461164" y="2119951"/>
            <a:ext cx="58743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Ø"/>
            </a:pPr>
            <a:r>
              <a:rPr lang="en-US" dirty="0" err="1"/>
              <a:t>Datblygu’r</a:t>
            </a:r>
            <a:r>
              <a:rPr lang="en-US" dirty="0"/>
              <a:t>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newydd</a:t>
            </a:r>
            <a:endParaRPr lang="en-US" dirty="0"/>
          </a:p>
          <a:p>
            <a:pPr marL="285750" indent="-285750" algn="ctr">
              <a:buFont typeface="Wingdings" pitchFamily="2" charset="2"/>
              <a:buChar char="Ø"/>
            </a:pPr>
            <a:r>
              <a:rPr lang="en-US" dirty="0" err="1"/>
              <a:t>Dinasyddion</a:t>
            </a:r>
            <a:r>
              <a:rPr lang="en-US" dirty="0"/>
              <a:t> </a:t>
            </a:r>
            <a:r>
              <a:rPr lang="en-US" dirty="0" err="1"/>
              <a:t>egwyddorol</a:t>
            </a:r>
            <a:r>
              <a:rPr lang="en-US" dirty="0"/>
              <a:t>, </a:t>
            </a:r>
            <a:r>
              <a:rPr lang="en-US" dirty="0" err="1"/>
              <a:t>gwybodus</a:t>
            </a:r>
            <a:endParaRPr lang="en-US" dirty="0"/>
          </a:p>
          <a:p>
            <a:pPr marL="285750" indent="-285750" algn="ctr">
              <a:buFont typeface="Wingdings" pitchFamily="2" charset="2"/>
              <a:buChar char="Ø"/>
            </a:pPr>
            <a:r>
              <a:rPr lang="en-US" dirty="0" err="1"/>
              <a:t>Gweithio’n</a:t>
            </a:r>
            <a:r>
              <a:rPr lang="en-US" dirty="0"/>
              <a:t> </a:t>
            </a:r>
            <a:r>
              <a:rPr lang="en-US" dirty="0" err="1"/>
              <a:t>agos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cartref </a:t>
            </a:r>
            <a:r>
              <a:rPr lang="en-US" dirty="0" err="1"/>
              <a:t>gofal</a:t>
            </a:r>
            <a:r>
              <a:rPr lang="en-US" dirty="0"/>
              <a:t> </a:t>
            </a:r>
            <a:r>
              <a:rPr lang="en-US" dirty="0" err="1"/>
              <a:t>lleol</a:t>
            </a:r>
            <a:endParaRPr lang="en-US" dirty="0"/>
          </a:p>
        </p:txBody>
      </p:sp>
      <p:pic>
        <p:nvPicPr>
          <p:cNvPr id="1026" name="Picture 2" descr="Child Helping Old People Images, Stock Photos &amp; Vectors | Shutterstock">
            <a:extLst>
              <a:ext uri="{FF2B5EF4-FFF2-40B4-BE49-F238E27FC236}">
                <a16:creationId xmlns:a16="http://schemas.microsoft.com/office/drawing/2014/main" id="{C73DCCB9-9DBA-FB41-B802-89C059BF5C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0000" b="90000" l="1744" r="95640">
                        <a14:foregroundMark x1="29942" y1="51429" x2="29360" y2="73929"/>
                        <a14:foregroundMark x1="11919" y1="51429" x2="12500" y2="76786"/>
                        <a14:foregroundMark x1="4651" y1="51786" x2="4651" y2="51786"/>
                        <a14:foregroundMark x1="4070" y1="55714" x2="4070" y2="55714"/>
                        <a14:foregroundMark x1="10756" y1="49643" x2="10756" y2="49643"/>
                        <a14:foregroundMark x1="7558" y1="65357" x2="4070" y2="70714"/>
                        <a14:foregroundMark x1="18023" y1="64286" x2="23837" y2="73929"/>
                        <a14:foregroundMark x1="11919" y1="76786" x2="10756" y2="88214"/>
                        <a14:foregroundMark x1="14535" y1="76429" x2="17733" y2="86429"/>
                        <a14:foregroundMark x1="22093" y1="87500" x2="29651" y2="76071"/>
                        <a14:foregroundMark x1="29651" y1="76071" x2="34012" y2="88571"/>
                        <a14:foregroundMark x1="34012" y1="88571" x2="34012" y2="87857"/>
                        <a14:foregroundMark x1="31105" y1="76786" x2="31686" y2="66786"/>
                        <a14:foregroundMark x1="42151" y1="56071" x2="42151" y2="88571"/>
                        <a14:foregroundMark x1="42442" y1="56429" x2="51453" y2="47500"/>
                        <a14:foregroundMark x1="51453" y1="47500" x2="52907" y2="33929"/>
                        <a14:foregroundMark x1="52907" y1="33929" x2="49709" y2="21071"/>
                        <a14:foregroundMark x1="49709" y1="21071" x2="60465" y2="26071"/>
                        <a14:foregroundMark x1="60465" y1="26071" x2="61047" y2="30000"/>
                        <a14:foregroundMark x1="17733" y1="53571" x2="7267" y2="48929"/>
                        <a14:foregroundMark x1="7267" y1="48929" x2="15116" y2="48929"/>
                        <a14:foregroundMark x1="52035" y1="88929" x2="87209" y2="89286"/>
                        <a14:foregroundMark x1="87209" y1="89286" x2="95058" y2="76071"/>
                        <a14:foregroundMark x1="95058" y1="76071" x2="95640" y2="47857"/>
                        <a14:foregroundMark x1="95640" y1="47857" x2="66860" y2="42143"/>
                        <a14:foregroundMark x1="66860" y1="42143" x2="54651" y2="44643"/>
                        <a14:foregroundMark x1="54651" y1="44643" x2="53488" y2="45357"/>
                        <a14:foregroundMark x1="77907" y1="61786" x2="77907" y2="75357"/>
                        <a14:foregroundMark x1="77907" y1="75357" x2="67733" y2="84286"/>
                        <a14:foregroundMark x1="67733" y1="84286" x2="59012" y2="73929"/>
                        <a14:foregroundMark x1="59012" y1="73929" x2="70058" y2="66786"/>
                        <a14:foregroundMark x1="70058" y1="66786" x2="79942" y2="68571"/>
                        <a14:foregroundMark x1="79942" y1="73571" x2="66860" y2="67500"/>
                        <a14:foregroundMark x1="66860" y1="67500" x2="59012" y2="78214"/>
                        <a14:foregroundMark x1="59012" y1="78214" x2="56105" y2="64643"/>
                        <a14:foregroundMark x1="56105" y1="64643" x2="62209" y2="80357"/>
                        <a14:foregroundMark x1="62209" y1="80357" x2="54942" y2="68214"/>
                        <a14:foregroundMark x1="54942" y1="68214" x2="53488" y2="61071"/>
                        <a14:foregroundMark x1="92733" y1="77143" x2="94186" y2="87500"/>
                        <a14:foregroundMark x1="93605" y1="76786" x2="92733" y2="90357"/>
                        <a14:foregroundMark x1="92733" y1="90357" x2="52035" y2="89286"/>
                        <a14:foregroundMark x1="20640" y1="83929" x2="32267" y2="84286"/>
                        <a14:foregroundMark x1="32267" y1="84286" x2="21512" y2="88929"/>
                        <a14:foregroundMark x1="21512" y1="88929" x2="32558" y2="89286"/>
                        <a14:foregroundMark x1="32558" y1="89286" x2="24419" y2="85000"/>
                        <a14:foregroundMark x1="5233" y1="52143" x2="1744" y2="5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232" b="6679"/>
          <a:stretch/>
        </p:blipFill>
        <p:spPr bwMode="auto">
          <a:xfrm>
            <a:off x="318654" y="540740"/>
            <a:ext cx="4368800" cy="315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EC578C-C7B7-4742-B28C-42F1F84E2E62}"/>
              </a:ext>
            </a:extLst>
          </p:cNvPr>
          <p:cNvSpPr/>
          <p:nvPr/>
        </p:nvSpPr>
        <p:spPr>
          <a:xfrm>
            <a:off x="4687454" y="4274287"/>
            <a:ext cx="12161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Pam?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F00FD-2038-AF4D-B179-2825CBAAE82C}"/>
              </a:ext>
            </a:extLst>
          </p:cNvPr>
          <p:cNvSpPr txBox="1"/>
          <p:nvPr/>
        </p:nvSpPr>
        <p:spPr>
          <a:xfrm>
            <a:off x="0" y="5020224"/>
            <a:ext cx="105317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Ø"/>
            </a:pPr>
            <a:r>
              <a:rPr lang="en-US" dirty="0" err="1"/>
              <a:t>Mae'r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bod yn ei </a:t>
            </a:r>
            <a:r>
              <a:rPr lang="en-US" dirty="0" err="1"/>
              <a:t>wneud</a:t>
            </a:r>
            <a:r>
              <a:rPr lang="en-US" dirty="0"/>
              <a:t> am </a:t>
            </a:r>
            <a:r>
              <a:rPr lang="en-US" dirty="0" err="1"/>
              <a:t>flynyddoedd</a:t>
            </a:r>
            <a:r>
              <a:rPr lang="en-US" dirty="0"/>
              <a:t>.</a:t>
            </a:r>
          </a:p>
          <a:p>
            <a:pPr marL="285750" indent="-285750" algn="ctr">
              <a:buFont typeface="Wingdings" pitchFamily="2" charset="2"/>
              <a:buChar char="Ø"/>
            </a:pP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cysylltiadau</a:t>
            </a:r>
            <a:r>
              <a:rPr lang="en-US" dirty="0"/>
              <a:t> </a:t>
            </a:r>
            <a:r>
              <a:rPr lang="en-US" dirty="0" err="1"/>
              <a:t>â'r</a:t>
            </a:r>
            <a:r>
              <a:rPr lang="en-US" dirty="0"/>
              <a:t> </a:t>
            </a:r>
            <a:r>
              <a:rPr lang="en-US" dirty="0" err="1"/>
              <a:t>gymuned</a:t>
            </a:r>
            <a:r>
              <a:rPr lang="en-US" dirty="0"/>
              <a:t> </a:t>
            </a:r>
            <a:r>
              <a:rPr lang="en-US" dirty="0" err="1"/>
              <a:t>leol</a:t>
            </a:r>
            <a:r>
              <a:rPr lang="en-US" dirty="0"/>
              <a:t>.</a:t>
            </a:r>
          </a:p>
          <a:p>
            <a:pPr marL="285750" indent="-285750" algn="ctr">
              <a:buFont typeface="Wingdings" pitchFamily="2" charset="2"/>
              <a:buChar char="Ø"/>
            </a:pP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 ac </a:t>
            </a:r>
            <a:r>
              <a:rPr lang="en-US" dirty="0" err="1"/>
              <a:t>emosiynol</a:t>
            </a:r>
            <a:r>
              <a:rPr lang="en-US" dirty="0"/>
              <a:t>.</a:t>
            </a:r>
          </a:p>
          <a:p>
            <a:pPr marL="285750" indent="-285750" algn="ctr">
              <a:buFont typeface="Wingdings" pitchFamily="2" charset="2"/>
              <a:buChar char="Ø"/>
            </a:pPr>
            <a:r>
              <a:rPr lang="en-US" dirty="0" err="1"/>
              <a:t>Fe'i</a:t>
            </a:r>
            <a:r>
              <a:rPr lang="en-US" dirty="0"/>
              <a:t> </a:t>
            </a:r>
            <a:r>
              <a:rPr lang="en-US" dirty="0" err="1"/>
              <a:t>defnyddir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ymyrraeth</a:t>
            </a:r>
            <a:r>
              <a:rPr lang="en-US" dirty="0"/>
              <a:t> </a:t>
            </a:r>
            <a:r>
              <a:rPr lang="en-US" dirty="0" err="1"/>
              <a:t>ymddygiad</a:t>
            </a:r>
            <a:r>
              <a:rPr lang="en-US" dirty="0"/>
              <a:t>.</a:t>
            </a:r>
          </a:p>
          <a:p>
            <a:pPr marL="285750" indent="-285750" algn="ctr">
              <a:buFont typeface="Wingdings" pitchFamily="2" charset="2"/>
              <a:buChar char="Ø"/>
            </a:pP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i'r</a:t>
            </a:r>
            <a:r>
              <a:rPr lang="en-US" dirty="0"/>
              <a:t> plant </a:t>
            </a:r>
            <a:r>
              <a:rPr lang="en-US" dirty="0" err="1"/>
              <a:t>a'r</a:t>
            </a:r>
            <a:r>
              <a:rPr lang="en-US" dirty="0"/>
              <a:t> </a:t>
            </a:r>
            <a:r>
              <a:rPr lang="en-US" dirty="0" err="1"/>
              <a:t>henoed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.</a:t>
            </a:r>
          </a:p>
        </p:txBody>
      </p:sp>
      <p:pic>
        <p:nvPicPr>
          <p:cNvPr id="9" name="Audio Recording 4 May 2021 at 21:08:43" descr="Audio Recording 4 May 2021 at 21:08:43">
            <a:hlinkClick r:id="" action="ppaction://media"/>
            <a:extLst>
              <a:ext uri="{FF2B5EF4-FFF2-40B4-BE49-F238E27FC236}">
                <a16:creationId xmlns:a16="http://schemas.microsoft.com/office/drawing/2014/main" id="{1AD84611-1CD6-F545-885E-BF82EC1BDD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531764" y="53524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553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32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6" name="Group 70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57B1281-2370-AB45-9F9D-BCF47EB2747A}"/>
              </a:ext>
            </a:extLst>
          </p:cNvPr>
          <p:cNvSpPr txBox="1"/>
          <p:nvPr/>
        </p:nvSpPr>
        <p:spPr>
          <a:xfrm>
            <a:off x="722074" y="1405730"/>
            <a:ext cx="5207839" cy="2009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Ffordd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mwyaf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llwyddiannus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Pandemig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wedi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cael </a:t>
            </a: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effaith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Wedi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addasu-gweithgareddau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gwahanol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yn </a:t>
            </a: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ystod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y </a:t>
            </a:r>
            <a:r>
              <a:rPr lang="en-US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pandemig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074" name="Picture 2" descr="Building Bonds Across Generations, Children and Older Adults">
            <a:extLst>
              <a:ext uri="{FF2B5EF4-FFF2-40B4-BE49-F238E27FC236}">
                <a16:creationId xmlns:a16="http://schemas.microsoft.com/office/drawing/2014/main" id="{8FE0F617-CCE3-AC43-8A7C-13195A43CD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65" r="26915" b="-2"/>
          <a:stretch/>
        </p:blipFill>
        <p:spPr bwMode="auto">
          <a:xfrm>
            <a:off x="7212933" y="118294"/>
            <a:ext cx="3144597" cy="337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941F94-4EC4-504D-AD47-F9F25BC47E01}"/>
              </a:ext>
            </a:extLst>
          </p:cNvPr>
          <p:cNvSpPr txBox="1"/>
          <p:nvPr/>
        </p:nvSpPr>
        <p:spPr>
          <a:xfrm>
            <a:off x="8337372" y="3094011"/>
            <a:ext cx="19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(Lewis, 2016)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F262C60-30E7-6A48-978A-BEB0870A7BD8}"/>
              </a:ext>
            </a:extLst>
          </p:cNvPr>
          <p:cNvSpPr/>
          <p:nvPr/>
        </p:nvSpPr>
        <p:spPr>
          <a:xfrm>
            <a:off x="722074" y="118294"/>
            <a:ext cx="50097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Hanes/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Ymchwil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6D914AD-E5FB-C848-ABF7-1B5C6F447107}"/>
              </a:ext>
            </a:extLst>
          </p:cNvPr>
          <p:cNvSpPr txBox="1"/>
          <p:nvPr/>
        </p:nvSpPr>
        <p:spPr>
          <a:xfrm>
            <a:off x="337427" y="4156452"/>
            <a:ext cx="628996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Ymyriadau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Cenedlaethau</a:t>
            </a:r>
            <a:r>
              <a:rPr lang="en-US" dirty="0"/>
              <a:t>:</a:t>
            </a:r>
          </a:p>
          <a:p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Gall </a:t>
            </a:r>
            <a:r>
              <a:rPr lang="en-US" dirty="0" err="1"/>
              <a:t>fod</a:t>
            </a:r>
            <a:r>
              <a:rPr lang="en-US" dirty="0"/>
              <a:t> yn </a:t>
            </a:r>
            <a:r>
              <a:rPr lang="en-US" dirty="0" err="1"/>
              <a:t>therapiwtig</a:t>
            </a: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 err="1"/>
              <a:t>Cwmni</a:t>
            </a:r>
            <a:r>
              <a:rPr lang="en-US" dirty="0"/>
              <a:t> </a:t>
            </a:r>
            <a:r>
              <a:rPr lang="en-US" dirty="0" err="1"/>
              <a:t>i'r</a:t>
            </a:r>
            <a:r>
              <a:rPr lang="en-US" dirty="0"/>
              <a:t> </a:t>
            </a:r>
            <a:r>
              <a:rPr lang="en-US" dirty="0" err="1"/>
              <a:t>henoed</a:t>
            </a: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 err="1"/>
              <a:t>Gwell</a:t>
            </a:r>
            <a:r>
              <a:rPr lang="en-US" dirty="0"/>
              <a:t> </a:t>
            </a:r>
            <a:r>
              <a:rPr lang="en-US" dirty="0" err="1"/>
              <a:t>ansawdd</a:t>
            </a:r>
            <a:r>
              <a:rPr lang="en-US" dirty="0"/>
              <a:t> </a:t>
            </a:r>
            <a:r>
              <a:rPr lang="en-US" dirty="0" err="1"/>
              <a:t>bywyd</a:t>
            </a:r>
            <a:r>
              <a:rPr lang="en-US" dirty="0"/>
              <a:t> </a:t>
            </a:r>
            <a:r>
              <a:rPr lang="en-US" dirty="0" err="1"/>
              <a:t>i'r</a:t>
            </a:r>
            <a:r>
              <a:rPr lang="en-US" dirty="0"/>
              <a:t> </a:t>
            </a:r>
            <a:r>
              <a:rPr lang="en-US" dirty="0" err="1"/>
              <a:t>henoed</a:t>
            </a:r>
            <a:endParaRPr lang="en-US" dirty="0"/>
          </a:p>
          <a:p>
            <a:r>
              <a:rPr lang="en-US" dirty="0"/>
              <a:t>(Bagnasco,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809CA6-D484-E440-BCB2-08709F690DCA}"/>
              </a:ext>
            </a:extLst>
          </p:cNvPr>
          <p:cNvSpPr txBox="1"/>
          <p:nvPr/>
        </p:nvSpPr>
        <p:spPr>
          <a:xfrm>
            <a:off x="7446081" y="4525245"/>
            <a:ext cx="43441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Mae </a:t>
            </a:r>
            <a:r>
              <a:rPr lang="en-US" dirty="0" err="1"/>
              <a:t>rhyngweithiadau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 yn </a:t>
            </a:r>
            <a:r>
              <a:rPr lang="en-US" dirty="0" err="1"/>
              <a:t>lleihau</a:t>
            </a:r>
            <a:r>
              <a:rPr lang="en-US" dirty="0"/>
              <a:t> </a:t>
            </a:r>
            <a:r>
              <a:rPr lang="en-US" dirty="0" err="1"/>
              <a:t>arwahanrwydd</a:t>
            </a: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 err="1"/>
              <a:t>Agweddau</a:t>
            </a:r>
            <a:r>
              <a:rPr lang="en-US" dirty="0"/>
              <a:t> </a:t>
            </a:r>
            <a:r>
              <a:rPr lang="en-US" dirty="0" err="1"/>
              <a:t>cadarnhaol</a:t>
            </a:r>
            <a:r>
              <a:rPr lang="en-US" dirty="0"/>
              <a:t> at </a:t>
            </a:r>
            <a:r>
              <a:rPr lang="en-US" dirty="0" err="1"/>
              <a:t>heneiddio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cyswllt</a:t>
            </a:r>
            <a:r>
              <a:rPr lang="en-US" dirty="0"/>
              <a:t> </a:t>
            </a:r>
            <a:r>
              <a:rPr lang="en-US" dirty="0" err="1"/>
              <a:t>parhaus</a:t>
            </a:r>
            <a:endParaRPr lang="en-US" dirty="0"/>
          </a:p>
          <a:p>
            <a:r>
              <a:rPr lang="en-US" dirty="0"/>
              <a:t>(Middlecamp a Gross, 2002)</a:t>
            </a:r>
          </a:p>
          <a:p>
            <a:endParaRPr lang="en-GB" dirty="0"/>
          </a:p>
        </p:txBody>
      </p:sp>
      <p:pic>
        <p:nvPicPr>
          <p:cNvPr id="8" name="Audio Recording 4 May 2021 at 23:20:54" descr="Audio Recording 4 May 2021 at 23:20:54">
            <a:hlinkClick r:id="" action="ppaction://media"/>
            <a:extLst>
              <a:ext uri="{FF2B5EF4-FFF2-40B4-BE49-F238E27FC236}">
                <a16:creationId xmlns:a16="http://schemas.microsoft.com/office/drawing/2014/main" id="{67695B17-82AE-4343-BABD-705990BCF8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93162" y="3620899"/>
            <a:ext cx="812800" cy="812800"/>
          </a:xfrm>
          <a:prstGeom prst="rect">
            <a:avLst/>
          </a:prstGeom>
        </p:spPr>
      </p:pic>
      <p:pic>
        <p:nvPicPr>
          <p:cNvPr id="27" name="Picture 2" descr="research cliparts - Clip Art Library">
            <a:extLst>
              <a:ext uri="{FF2B5EF4-FFF2-40B4-BE49-F238E27FC236}">
                <a16:creationId xmlns:a16="http://schemas.microsoft.com/office/drawing/2014/main" id="{92DB4AD9-BE9C-9E4C-AABC-B60D279BD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986" y="4156452"/>
            <a:ext cx="2257098" cy="189780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720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2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5DEACD-A7D4-E547-A2E4-6B79169811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7936" y="320552"/>
            <a:ext cx="6134989" cy="33549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C66DEF-7C3B-D34F-844E-D07EFCC5E224}"/>
              </a:ext>
            </a:extLst>
          </p:cNvPr>
          <p:cNvSpPr txBox="1"/>
          <p:nvPr/>
        </p:nvSpPr>
        <p:spPr>
          <a:xfrm>
            <a:off x="10472738" y="3067272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(PAP3, 2020)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33631A-070F-EB49-A590-EE583C1F092A}"/>
              </a:ext>
            </a:extLst>
          </p:cNvPr>
          <p:cNvSpPr/>
          <p:nvPr/>
        </p:nvSpPr>
        <p:spPr>
          <a:xfrm>
            <a:off x="219075" y="474259"/>
            <a:ext cx="5474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Sut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mynd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C5446C-FF69-A144-814D-EE524AB06D63}"/>
              </a:ext>
            </a:extLst>
          </p:cNvPr>
          <p:cNvSpPr txBox="1"/>
          <p:nvPr/>
        </p:nvSpPr>
        <p:spPr>
          <a:xfrm>
            <a:off x="363360" y="1790181"/>
            <a:ext cx="54745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en-GB" sz="2000" dirty="0" err="1"/>
              <a:t>Llwyddiannus</a:t>
            </a:r>
            <a:r>
              <a:rPr lang="en-GB" sz="2000" dirty="0"/>
              <a:t> </a:t>
            </a:r>
            <a:r>
              <a:rPr lang="en-GB" sz="2000" dirty="0" err="1"/>
              <a:t>iawn</a:t>
            </a:r>
            <a:r>
              <a:rPr lang="en-GB" sz="2000" dirty="0"/>
              <a:t>, ond </a:t>
            </a:r>
            <a:r>
              <a:rPr lang="en-GB" sz="2000" dirty="0" err="1"/>
              <a:t>wedi</a:t>
            </a:r>
            <a:r>
              <a:rPr lang="en-GB" sz="2000" dirty="0"/>
              <a:t> bod yn </a:t>
            </a:r>
            <a:r>
              <a:rPr lang="en-GB" sz="2000" dirty="0" err="1"/>
              <a:t>gyfyngedig</a:t>
            </a:r>
            <a:r>
              <a:rPr lang="en-GB" sz="2000" dirty="0"/>
              <a:t> yn </a:t>
            </a:r>
            <a:r>
              <a:rPr lang="en-GB" sz="2000" dirty="0" err="1"/>
              <a:t>ystod</a:t>
            </a:r>
            <a:r>
              <a:rPr lang="en-GB" sz="2000" dirty="0"/>
              <a:t> y </a:t>
            </a:r>
            <a:r>
              <a:rPr lang="en-GB" sz="2000" dirty="0" err="1"/>
              <a:t>pandemig</a:t>
            </a:r>
            <a:endParaRPr lang="en-GB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en-GB" sz="2000" dirty="0"/>
              <a:t>Ysgol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addasu</a:t>
            </a:r>
            <a:endParaRPr lang="en-GB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en-GB" sz="2000" dirty="0" err="1"/>
              <a:t>Effaith</a:t>
            </a:r>
            <a:r>
              <a:rPr lang="en-GB" sz="2000" dirty="0"/>
              <a:t> </a:t>
            </a:r>
            <a:r>
              <a:rPr lang="en-GB" sz="2000" dirty="0" err="1"/>
              <a:t>mwyaf</a:t>
            </a:r>
            <a:r>
              <a:rPr lang="en-GB" sz="2000" dirty="0"/>
              <a:t> ar y plant </a:t>
            </a:r>
            <a:r>
              <a:rPr lang="en-GB" sz="2000" dirty="0" err="1"/>
              <a:t>tawel</a:t>
            </a:r>
            <a:endParaRPr lang="en-GB" sz="2000" dirty="0"/>
          </a:p>
          <a:p>
            <a:pPr marL="342900" indent="-342900">
              <a:buFont typeface="Wingdings" pitchFamily="2" charset="2"/>
              <a:buChar char="Ø"/>
            </a:pP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3AC702-09F2-4A42-8D95-5B231DBEFF3C}"/>
              </a:ext>
            </a:extLst>
          </p:cNvPr>
          <p:cNvSpPr txBox="1"/>
          <p:nvPr/>
        </p:nvSpPr>
        <p:spPr>
          <a:xfrm>
            <a:off x="491948" y="3929582"/>
            <a:ext cx="110094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Preswylwyr</a:t>
            </a:r>
            <a:r>
              <a:rPr lang="en-GB" dirty="0"/>
              <a:t> yn </a:t>
            </a:r>
            <a:r>
              <a:rPr lang="en-GB" dirty="0" err="1"/>
              <a:t>dod</a:t>
            </a:r>
            <a:r>
              <a:rPr lang="en-GB" dirty="0"/>
              <a:t> draw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nadolig</a:t>
            </a:r>
            <a:r>
              <a:rPr lang="en-GB" dirty="0"/>
              <a:t>- </a:t>
            </a:r>
            <a:r>
              <a:rPr lang="en-GB" dirty="0" err="1"/>
              <a:t>falle</a:t>
            </a:r>
            <a:r>
              <a:rPr lang="en-GB" dirty="0"/>
              <a:t> </a:t>
            </a:r>
            <a:r>
              <a:rPr lang="en-GB" dirty="0" err="1"/>
              <a:t>byddai’n</a:t>
            </a:r>
            <a:r>
              <a:rPr lang="en-GB" dirty="0"/>
              <a:t> </a:t>
            </a:r>
            <a:r>
              <a:rPr lang="en-GB" dirty="0" err="1"/>
              <a:t>syniad</a:t>
            </a:r>
            <a:r>
              <a:rPr lang="en-GB" dirty="0"/>
              <a:t> da </a:t>
            </a:r>
            <a:r>
              <a:rPr lang="en-GB" dirty="0" err="1"/>
              <a:t>gwahodd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draw yn </a:t>
            </a:r>
            <a:r>
              <a:rPr lang="en-GB" dirty="0" err="1"/>
              <a:t>amlach</a:t>
            </a:r>
            <a:r>
              <a:rPr lang="en-GB" dirty="0"/>
              <a:t>.</a:t>
            </a:r>
          </a:p>
          <a:p>
            <a:pPr algn="ctr"/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o </a:t>
            </a:r>
            <a:r>
              <a:rPr lang="en-GB" dirty="0" err="1"/>
              <a:t>fuddion</a:t>
            </a:r>
            <a:r>
              <a:rPr lang="en-GB" dirty="0"/>
              <a:t>,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,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emosiynol</a:t>
            </a:r>
            <a:r>
              <a:rPr lang="en-GB" dirty="0"/>
              <a:t>. (Malone, 2008)</a:t>
            </a:r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692123-FA8F-DE4E-9018-EF6018DACA60}"/>
              </a:ext>
            </a:extLst>
          </p:cNvPr>
          <p:cNvSpPr txBox="1"/>
          <p:nvPr/>
        </p:nvSpPr>
        <p:spPr>
          <a:xfrm>
            <a:off x="491948" y="5129911"/>
            <a:ext cx="99807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gyfyngiadau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 algn="ctr">
              <a:buFont typeface="Wingdings" pitchFamily="2" charset="2"/>
              <a:buChar char="Ø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yw’n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cael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fwriadwyd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ar bob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itchFamily="2" charset="2"/>
              <a:buChar char="Ø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Weithiau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gellid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ei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dreulio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Audio Recording 9 May 2021 at 14:43:54" descr="Audio Recording 9 May 2021 at 14:43:54">
            <a:hlinkClick r:id="" action="ppaction://media"/>
            <a:extLst>
              <a:ext uri="{FF2B5EF4-FFF2-40B4-BE49-F238E27FC236}">
                <a16:creationId xmlns:a16="http://schemas.microsoft.com/office/drawing/2014/main" id="{738A5DC9-4C18-FB4F-931D-0D2215A430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88638" y="540263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50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90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6BDBC5-C135-AE48-8392-8BA8303E9581}"/>
              </a:ext>
            </a:extLst>
          </p:cNvPr>
          <p:cNvSpPr txBox="1"/>
          <p:nvPr/>
        </p:nvSpPr>
        <p:spPr>
          <a:xfrm>
            <a:off x="809469" y="2123651"/>
            <a:ext cx="416671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Gweithio</a:t>
            </a:r>
            <a:r>
              <a:rPr lang="en-GB" sz="2000" dirty="0"/>
              <a:t> </a:t>
            </a:r>
            <a:r>
              <a:rPr lang="en-GB" sz="2000" dirty="0" err="1"/>
              <a:t>gyda’r</a:t>
            </a:r>
            <a:r>
              <a:rPr lang="en-GB" sz="2000" dirty="0"/>
              <a:t> cartref </a:t>
            </a:r>
            <a:r>
              <a:rPr lang="en-GB" sz="2000" dirty="0" err="1"/>
              <a:t>gofal</a:t>
            </a:r>
            <a:r>
              <a:rPr lang="en-GB" sz="2000" dirty="0"/>
              <a:t> </a:t>
            </a:r>
            <a:r>
              <a:rPr lang="en-GB" sz="2000" dirty="0" err="1"/>
              <a:t>lleol</a:t>
            </a:r>
            <a:r>
              <a:rPr lang="en-GB" sz="2000" dirty="0"/>
              <a:t> yn </a:t>
            </a:r>
            <a:r>
              <a:rPr lang="en-GB" sz="2000" dirty="0" err="1"/>
              <a:t>llwydiannus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Diddorol</a:t>
            </a:r>
            <a:r>
              <a:rPr lang="en-GB" sz="2000" dirty="0"/>
              <a:t> i </a:t>
            </a:r>
            <a:r>
              <a:rPr lang="en-GB" sz="2000" dirty="0" err="1"/>
              <a:t>ddysgu</a:t>
            </a:r>
            <a:r>
              <a:rPr lang="en-GB" sz="2000" dirty="0"/>
              <a:t> am y </a:t>
            </a:r>
            <a:r>
              <a:rPr lang="en-GB" sz="2000" dirty="0" err="1"/>
              <a:t>ffordd</a:t>
            </a:r>
            <a:r>
              <a:rPr lang="en-GB" sz="2000" dirty="0"/>
              <a:t> </a:t>
            </a:r>
            <a:r>
              <a:rPr lang="en-GB" sz="2000" dirty="0" err="1"/>
              <a:t>mae’r</a:t>
            </a:r>
            <a:r>
              <a:rPr lang="en-GB" sz="2000" dirty="0"/>
              <a:t> </a:t>
            </a:r>
            <a:r>
              <a:rPr lang="en-GB" sz="2000" dirty="0" err="1"/>
              <a:t>ysgol</a:t>
            </a:r>
            <a:r>
              <a:rPr lang="en-GB" sz="2000" dirty="0"/>
              <a:t> yn </a:t>
            </a:r>
            <a:r>
              <a:rPr lang="en-GB" sz="2000" dirty="0" err="1"/>
              <a:t>ymgysylltu</a:t>
            </a:r>
            <a:r>
              <a:rPr lang="en-GB" sz="2000" dirty="0"/>
              <a:t> </a:t>
            </a:r>
            <a:r>
              <a:rPr lang="en-GB" sz="2000" dirty="0" err="1"/>
              <a:t>â’r</a:t>
            </a:r>
            <a:r>
              <a:rPr lang="en-GB" sz="2000" dirty="0"/>
              <a:t> </a:t>
            </a:r>
            <a:r>
              <a:rPr lang="en-GB" sz="2000" dirty="0" err="1"/>
              <a:t>cymuneb</a:t>
            </a:r>
            <a:r>
              <a:rPr lang="en-GB" sz="2000" dirty="0"/>
              <a:t>- </a:t>
            </a:r>
            <a:r>
              <a:rPr lang="en-GB" sz="2000" dirty="0" err="1"/>
              <a:t>bwysig</a:t>
            </a:r>
            <a:r>
              <a:rPr lang="en-GB" sz="2000" dirty="0"/>
              <a:t> i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gweithio</a:t>
            </a:r>
            <a:r>
              <a:rPr lang="en-GB" sz="2000" dirty="0"/>
              <a:t> </a:t>
            </a:r>
            <a:r>
              <a:rPr lang="en-GB" sz="2000" dirty="0" err="1"/>
              <a:t>gyda’r</a:t>
            </a:r>
            <a:r>
              <a:rPr lang="en-GB" sz="2000" dirty="0"/>
              <a:t> </a:t>
            </a:r>
            <a:r>
              <a:rPr lang="en-GB" sz="2000" dirty="0" err="1"/>
              <a:t>cymuneb</a:t>
            </a:r>
            <a:r>
              <a:rPr lang="en-GB" sz="2000" dirty="0"/>
              <a:t>- yn </a:t>
            </a:r>
            <a:r>
              <a:rPr lang="en-GB" sz="2000" dirty="0" err="1"/>
              <a:t>arfer</a:t>
            </a:r>
            <a:r>
              <a:rPr lang="en-GB" sz="2000" dirty="0"/>
              <a:t> da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92B5639-A93F-D146-9DE4-DACE3A05B13C}"/>
              </a:ext>
            </a:extLst>
          </p:cNvPr>
          <p:cNvSpPr/>
          <p:nvPr/>
        </p:nvSpPr>
        <p:spPr>
          <a:xfrm>
            <a:off x="3894190" y="0"/>
            <a:ext cx="2741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Casgliad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Audio Recording 9 May 2021 at 15:45:04" descr="Audio Recording 9 May 2021 at 15:45:04">
            <a:hlinkClick r:id="" action="ppaction://media"/>
            <a:extLst>
              <a:ext uri="{FF2B5EF4-FFF2-40B4-BE49-F238E27FC236}">
                <a16:creationId xmlns:a16="http://schemas.microsoft.com/office/drawing/2014/main" id="{1C48CFF5-7B2A-3C47-A7DD-21B6A75DD9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31227" y="5885721"/>
            <a:ext cx="812800" cy="812800"/>
          </a:xfrm>
          <a:prstGeom prst="rect">
            <a:avLst/>
          </a:prstGeom>
        </p:spPr>
      </p:pic>
      <p:pic>
        <p:nvPicPr>
          <p:cNvPr id="1026" name="Picture 2" descr="Primary school invites in elderly people to work with young pupils |  Primary schools | The Guardian">
            <a:extLst>
              <a:ext uri="{FF2B5EF4-FFF2-40B4-BE49-F238E27FC236}">
                <a16:creationId xmlns:a16="http://schemas.microsoft.com/office/drawing/2014/main" id="{FA586C1A-2367-5E48-B121-19313BD9E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4918" y="1997023"/>
            <a:ext cx="4166710" cy="25000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677271-12B8-C342-897A-E9B9F4643464}"/>
              </a:ext>
            </a:extLst>
          </p:cNvPr>
          <p:cNvSpPr txBox="1"/>
          <p:nvPr/>
        </p:nvSpPr>
        <p:spPr>
          <a:xfrm>
            <a:off x="7348273" y="4370420"/>
            <a:ext cx="2128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 Guardian, 2017)</a:t>
            </a:r>
          </a:p>
        </p:txBody>
      </p:sp>
    </p:spTree>
    <p:extLst>
      <p:ext uri="{BB962C8B-B14F-4D97-AF65-F5344CB8AC3E}">
        <p14:creationId xmlns:p14="http://schemas.microsoft.com/office/powerpoint/2010/main" val="416793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{D5DABC81-E169-794E-8DC3-BC80ABBAC354}tf10001060</Template>
  <TotalTime>1736</TotalTime>
  <Words>364</Words>
  <Application>Microsoft Macintosh PowerPoint</Application>
  <PresentationFormat>Widescreen</PresentationFormat>
  <Paragraphs>62</Paragraphs>
  <Slides>7</Slides>
  <Notes>7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Carys Davies (1800899)</dc:creator>
  <cp:lastModifiedBy>Carys Davies (1800899)</cp:lastModifiedBy>
  <cp:revision>74</cp:revision>
  <dcterms:created xsi:type="dcterms:W3CDTF">2021-05-03T21:32:55Z</dcterms:created>
  <dcterms:modified xsi:type="dcterms:W3CDTF">2021-05-09T15:08:25Z</dcterms:modified>
</cp:coreProperties>
</file>