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57" r:id="rId3"/>
    <p:sldId id="259" r:id="rId4"/>
    <p:sldId id="265" r:id="rId5"/>
    <p:sldId id="268" r:id="rId6"/>
    <p:sldId id="266" r:id="rId7"/>
    <p:sldId id="258" r:id="rId8"/>
    <p:sldId id="260" r:id="rId9"/>
    <p:sldId id="267" r:id="rId10"/>
    <p:sldId id="269"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109" d="100"/>
          <a:sy n="109" d="100"/>
        </p:scale>
        <p:origin x="61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24B777-32BC-466C-A8A3-F4A26AE09A82}" type="datetimeFigureOut">
              <a:rPr lang="en-GB" smtClean="0"/>
              <a:t>23/10/2018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2973AB-200E-445B-9D51-29122208A9AB}" type="slidenum">
              <a:rPr lang="en-GB" smtClean="0"/>
              <a:t>‹#›</a:t>
            </a:fld>
            <a:endParaRPr lang="en-GB"/>
          </a:p>
        </p:txBody>
      </p:sp>
    </p:spTree>
    <p:extLst>
      <p:ext uri="{BB962C8B-B14F-4D97-AF65-F5344CB8AC3E}">
        <p14:creationId xmlns:p14="http://schemas.microsoft.com/office/powerpoint/2010/main" val="2977983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r>
              <a:rPr lang="en-GB" dirty="0" smtClean="0"/>
              <a:t>. R. A. Schmidt and Bjork’s (1992) seminal and highly influential review of psychological research on verbal and motor learning suggested that experimental manipulations that may hinder performance in the shorter term can actually be productive for learning in the longer term</a:t>
            </a:r>
            <a:endParaRPr lang="en-GB" dirty="0"/>
          </a:p>
        </p:txBody>
      </p:sp>
      <p:sp>
        <p:nvSpPr>
          <p:cNvPr id="4" name="Slide Number Placeholder 3"/>
          <p:cNvSpPr>
            <a:spLocks noGrp="1"/>
          </p:cNvSpPr>
          <p:nvPr>
            <p:ph type="sldNum" sz="quarter" idx="10"/>
          </p:nvPr>
        </p:nvSpPr>
        <p:spPr/>
        <p:txBody>
          <a:bodyPr/>
          <a:lstStyle/>
          <a:p>
            <a:fld id="{952973AB-200E-445B-9D51-29122208A9AB}" type="slidenum">
              <a:rPr lang="en-GB" smtClean="0"/>
              <a:t>2</a:t>
            </a:fld>
            <a:endParaRPr lang="en-GB"/>
          </a:p>
        </p:txBody>
      </p:sp>
    </p:spTree>
    <p:extLst>
      <p:ext uri="{BB962C8B-B14F-4D97-AF65-F5344CB8AC3E}">
        <p14:creationId xmlns:p14="http://schemas.microsoft.com/office/powerpoint/2010/main" val="41629453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10/23/2018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bulletproofmusician.com/a-practice-strategy-that-will-help-you-play-more-accurately-when-it-counts/" TargetMode="External"/><Relationship Id="rId2" Type="http://schemas.openxmlformats.org/officeDocument/2006/relationships/hyperlink" Target="https://bulletproofmusician.com/why-the-progress-in-the-practice-room-seems-to-disappear-overnight/"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Productive Failure	</a:t>
            </a:r>
            <a:endParaRPr lang="en-GB" dirty="0"/>
          </a:p>
        </p:txBody>
      </p:sp>
      <p:sp>
        <p:nvSpPr>
          <p:cNvPr id="3" name="Subtitle 2"/>
          <p:cNvSpPr>
            <a:spLocks noGrp="1"/>
          </p:cNvSpPr>
          <p:nvPr>
            <p:ph type="subTitle" idx="1"/>
          </p:nvPr>
        </p:nvSpPr>
        <p:spPr/>
        <p:txBody>
          <a:bodyPr/>
          <a:lstStyle/>
          <a:p>
            <a:r>
              <a:rPr lang="en-GB" dirty="0" smtClean="0"/>
              <a:t>James </a:t>
            </a:r>
            <a:r>
              <a:rPr lang="en-GB" dirty="0"/>
              <a:t>M</a:t>
            </a:r>
            <a:r>
              <a:rPr lang="en-GB" dirty="0" smtClean="0"/>
              <a:t>organ &amp; </a:t>
            </a:r>
            <a:r>
              <a:rPr lang="en-GB" smtClean="0"/>
              <a:t>Chris Connelly</a:t>
            </a:r>
            <a:endParaRPr lang="en-GB" dirty="0"/>
          </a:p>
        </p:txBody>
      </p:sp>
    </p:spTree>
    <p:extLst>
      <p:ext uri="{BB962C8B-B14F-4D97-AF65-F5344CB8AC3E}">
        <p14:creationId xmlns:p14="http://schemas.microsoft.com/office/powerpoint/2010/main" val="69301964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productive failure?	</a:t>
            </a:r>
            <a:endParaRPr lang="en-GB" dirty="0"/>
          </a:p>
        </p:txBody>
      </p:sp>
      <p:sp>
        <p:nvSpPr>
          <p:cNvPr id="3" name="Content Placeholder 2"/>
          <p:cNvSpPr>
            <a:spLocks noGrp="1"/>
          </p:cNvSpPr>
          <p:nvPr>
            <p:ph idx="1"/>
          </p:nvPr>
        </p:nvSpPr>
        <p:spPr/>
        <p:txBody>
          <a:bodyPr/>
          <a:lstStyle/>
          <a:p>
            <a:r>
              <a:rPr lang="en-GB" dirty="0"/>
              <a:t>Productive failure involves two phases: a problem-solving phase followed by a consolidation (or instruction) phase</a:t>
            </a:r>
          </a:p>
          <a:p>
            <a:r>
              <a:rPr lang="en-GB" dirty="0" smtClean="0"/>
              <a:t>Productive </a:t>
            </a:r>
            <a:r>
              <a:rPr lang="en-GB" dirty="0"/>
              <a:t>Failure (PF) is a learning design that </a:t>
            </a:r>
            <a:r>
              <a:rPr lang="en-GB" dirty="0" smtClean="0"/>
              <a:t>allows for </a:t>
            </a:r>
            <a:r>
              <a:rPr lang="en-GB" dirty="0"/>
              <a:t>learners to persist in generating and exploring representations and solution methods </a:t>
            </a:r>
            <a:r>
              <a:rPr lang="en-GB" dirty="0" smtClean="0"/>
              <a:t>for </a:t>
            </a:r>
            <a:r>
              <a:rPr lang="en-GB" dirty="0"/>
              <a:t>solving complex, novel problems</a:t>
            </a:r>
            <a:r>
              <a:rPr lang="en-GB" dirty="0" smtClean="0"/>
              <a:t>.</a:t>
            </a:r>
          </a:p>
          <a:p>
            <a:r>
              <a:rPr lang="en-GB" dirty="0" smtClean="0"/>
              <a:t> </a:t>
            </a:r>
            <a:r>
              <a:rPr lang="en-GB" dirty="0"/>
              <a:t>Though such a process may initially lead to failure to generate </a:t>
            </a:r>
            <a:r>
              <a:rPr lang="en-GB" dirty="0" smtClean="0"/>
              <a:t>answers and solutions, </a:t>
            </a:r>
            <a:r>
              <a:rPr lang="en-GB" dirty="0"/>
              <a:t>it has a hidden efficacy that is </a:t>
            </a:r>
            <a:r>
              <a:rPr lang="en-GB" dirty="0" smtClean="0"/>
              <a:t>inherent </a:t>
            </a:r>
            <a:r>
              <a:rPr lang="en-GB" dirty="0"/>
              <a:t>for </a:t>
            </a:r>
            <a:r>
              <a:rPr lang="en-GB" dirty="0" smtClean="0"/>
              <a:t>learning, providing </a:t>
            </a:r>
            <a:r>
              <a:rPr lang="en-GB" dirty="0"/>
              <a:t>an appropriate form of instructional intervention follows that can consolidate and assemble </a:t>
            </a:r>
            <a:r>
              <a:rPr lang="en-GB" dirty="0" smtClean="0"/>
              <a:t>student-generated answers</a:t>
            </a:r>
          </a:p>
        </p:txBody>
      </p:sp>
    </p:spTree>
    <p:extLst>
      <p:ext uri="{BB962C8B-B14F-4D97-AF65-F5344CB8AC3E}">
        <p14:creationId xmlns:p14="http://schemas.microsoft.com/office/powerpoint/2010/main" val="58873856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Phases of productive failure</a:t>
            </a:r>
            <a:endParaRPr lang="en-GB" dirty="0"/>
          </a:p>
        </p:txBody>
      </p:sp>
      <p:sp>
        <p:nvSpPr>
          <p:cNvPr id="3" name="Content Placeholder 2"/>
          <p:cNvSpPr>
            <a:spLocks noGrp="1"/>
          </p:cNvSpPr>
          <p:nvPr>
            <p:ph idx="1"/>
          </p:nvPr>
        </p:nvSpPr>
        <p:spPr/>
        <p:txBody>
          <a:bodyPr/>
          <a:lstStyle/>
          <a:p>
            <a:r>
              <a:rPr lang="en-GB" dirty="0"/>
              <a:t>The problem-solving phase affords opportunities for students to generate and explore the affordances and constraints of multiple solutions to novel, complex problems. </a:t>
            </a:r>
            <a:endParaRPr lang="en-GB" dirty="0" smtClean="0"/>
          </a:p>
          <a:p>
            <a:r>
              <a:rPr lang="en-GB" dirty="0" smtClean="0"/>
              <a:t>The </a:t>
            </a:r>
            <a:r>
              <a:rPr lang="en-GB" dirty="0"/>
              <a:t>consolidation phase affords opportunities for comparing and contrasting, organizing, and assembling the relevant student-generated solutions into canonical solutions. </a:t>
            </a:r>
            <a:endParaRPr lang="en-GB" dirty="0" smtClean="0"/>
          </a:p>
          <a:p>
            <a:r>
              <a:rPr lang="en-GB" dirty="0"/>
              <a:t>There is now a growing body of evidence that generating solutions to novel problems prior to instruction can help students learn better from the instruction (</a:t>
            </a:r>
            <a:r>
              <a:rPr lang="en-GB" dirty="0" err="1"/>
              <a:t>Kapur</a:t>
            </a:r>
            <a:r>
              <a:rPr lang="en-GB" dirty="0"/>
              <a:t> &amp; </a:t>
            </a:r>
            <a:r>
              <a:rPr lang="en-GB" dirty="0" err="1"/>
              <a:t>Rummel</a:t>
            </a:r>
            <a:r>
              <a:rPr lang="en-GB" dirty="0"/>
              <a:t>, 2012</a:t>
            </a:r>
            <a:endParaRPr lang="en-GB" dirty="0"/>
          </a:p>
        </p:txBody>
      </p:sp>
    </p:spTree>
    <p:extLst>
      <p:ext uri="{BB962C8B-B14F-4D97-AF65-F5344CB8AC3E}">
        <p14:creationId xmlns:p14="http://schemas.microsoft.com/office/powerpoint/2010/main" val="9194973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Practical examples and findings</a:t>
            </a:r>
            <a:endParaRPr lang="en-GB" dirty="0"/>
          </a:p>
        </p:txBody>
      </p:sp>
      <p:sp>
        <p:nvSpPr>
          <p:cNvPr id="3" name="Content Placeholder 2"/>
          <p:cNvSpPr>
            <a:spLocks noGrp="1"/>
          </p:cNvSpPr>
          <p:nvPr>
            <p:ph idx="1"/>
          </p:nvPr>
        </p:nvSpPr>
        <p:spPr/>
        <p:txBody>
          <a:bodyPr/>
          <a:lstStyle/>
          <a:p>
            <a:pPr fontAlgn="auto"/>
            <a:r>
              <a:rPr lang="en-GB" dirty="0"/>
              <a:t>Math students were divided into two groups. One group received traditional math instruction—a lecture with instructor-led examples, followed by homework. </a:t>
            </a:r>
            <a:endParaRPr lang="en-GB" dirty="0" smtClean="0"/>
          </a:p>
          <a:p>
            <a:pPr fontAlgn="auto"/>
            <a:r>
              <a:rPr lang="en-GB" dirty="0" smtClean="0"/>
              <a:t>The </a:t>
            </a:r>
            <a:r>
              <a:rPr lang="en-GB" dirty="0"/>
              <a:t>second group was simply given math problems to solve without any instruction at all. If that wasn’t bad enough, the researchers also wrote the problems in an intentionally confusing style.</a:t>
            </a:r>
          </a:p>
          <a:p>
            <a:pPr fontAlgn="auto"/>
            <a:r>
              <a:rPr lang="en-GB" dirty="0"/>
              <a:t>The “sink or swim” students fumbled through the problems week after week until finally, right before the exam, they received a lecture that explained all the key concepts.</a:t>
            </a:r>
          </a:p>
          <a:p>
            <a:pPr fontAlgn="auto"/>
            <a:r>
              <a:rPr lang="en-GB" dirty="0"/>
              <a:t>How did they do on the exam? Again, they scored 10 percent higher than the traditional instruction group.</a:t>
            </a:r>
          </a:p>
          <a:p>
            <a:endParaRPr lang="en-GB" dirty="0"/>
          </a:p>
        </p:txBody>
      </p:sp>
    </p:spTree>
    <p:extLst>
      <p:ext uri="{BB962C8B-B14F-4D97-AF65-F5344CB8AC3E}">
        <p14:creationId xmlns:p14="http://schemas.microsoft.com/office/powerpoint/2010/main" val="22244622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does failure work?</a:t>
            </a:r>
            <a:endParaRPr lang="en-GB" dirty="0"/>
          </a:p>
        </p:txBody>
      </p:sp>
      <p:sp>
        <p:nvSpPr>
          <p:cNvPr id="3" name="Content Placeholder 2"/>
          <p:cNvSpPr>
            <a:spLocks noGrp="1"/>
          </p:cNvSpPr>
          <p:nvPr>
            <p:ph idx="1"/>
          </p:nvPr>
        </p:nvSpPr>
        <p:spPr/>
        <p:txBody>
          <a:bodyPr/>
          <a:lstStyle/>
          <a:p>
            <a:pPr fontAlgn="auto"/>
            <a:r>
              <a:rPr lang="en-GB" dirty="0"/>
              <a:t>Researchers offer several explanations for why failure works. First, it familiarizes learners with what they are about to learn. So, when trainees are exposed to the key concepts, their brains are already primed to receive it. Second, it reveals what learners don’t know, ensuring that they don’t go into a learning experience with false confidence, thinking they’ve already “got it.” And third, struggle during learning may increase persistence, which is important when learning complex job skills—learners likely won’t perform them correctly the first time.</a:t>
            </a:r>
          </a:p>
        </p:txBody>
      </p:sp>
    </p:spTree>
    <p:extLst>
      <p:ext uri="{BB962C8B-B14F-4D97-AF65-F5344CB8AC3E}">
        <p14:creationId xmlns:p14="http://schemas.microsoft.com/office/powerpoint/2010/main" val="31658023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Goldilocks Zone</a:t>
            </a:r>
          </a:p>
        </p:txBody>
      </p:sp>
      <p:sp>
        <p:nvSpPr>
          <p:cNvPr id="3" name="Content Placeholder 2"/>
          <p:cNvSpPr>
            <a:spLocks noGrp="1"/>
          </p:cNvSpPr>
          <p:nvPr>
            <p:ph idx="1"/>
          </p:nvPr>
        </p:nvSpPr>
        <p:spPr/>
        <p:txBody>
          <a:bodyPr/>
          <a:lstStyle/>
          <a:p>
            <a:r>
              <a:rPr lang="en-GB" dirty="0"/>
              <a:t>We know that you, as a learner, have to be in the zone where you’re learning something. It’s the zone – the so-called ‘Goldilocks Zone’ – where it’s sufficiently challenging that you remain engaged but not so challenging that you give up. You feel there is something you can do about the problem but you can’t solve it completely. That’s the zone where deep learning happens. And the trick is to design learning in that zone.</a:t>
            </a:r>
          </a:p>
          <a:p>
            <a:endParaRPr lang="en-GB" dirty="0"/>
          </a:p>
        </p:txBody>
      </p:sp>
    </p:spTree>
    <p:extLst>
      <p:ext uri="{BB962C8B-B14F-4D97-AF65-F5344CB8AC3E}">
        <p14:creationId xmlns:p14="http://schemas.microsoft.com/office/powerpoint/2010/main" val="20207871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affolding difficulties"/>
          <p:cNvPicPr>
            <a:picLocks noGrp="1"/>
          </p:cNvPicPr>
          <p:nvPr>
            <p:ph idx="1"/>
          </p:nvPr>
        </p:nvPicPr>
        <p:blipFill>
          <a:blip r:embed="rId2"/>
          <a:srcRect/>
          <a:stretch>
            <a:fillRect/>
          </a:stretch>
        </p:blipFill>
        <p:spPr>
          <a:xfrm>
            <a:off x="3183775" y="2094807"/>
            <a:ext cx="6501563" cy="3599555"/>
          </a:xfrm>
          <a:prstGeom prst="rect">
            <a:avLst/>
          </a:prstGeom>
          <a:noFill/>
          <a:ln>
            <a:noFill/>
            <a:prstDash/>
          </a:ln>
        </p:spPr>
      </p:pic>
    </p:spTree>
    <p:extLst>
      <p:ext uri="{BB962C8B-B14F-4D97-AF65-F5344CB8AC3E}">
        <p14:creationId xmlns:p14="http://schemas.microsoft.com/office/powerpoint/2010/main" val="4071254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Productive failure/success</a:t>
            </a:r>
            <a:endParaRPr lang="en-GB" dirty="0"/>
          </a:p>
        </p:txBody>
      </p:sp>
      <p:sp>
        <p:nvSpPr>
          <p:cNvPr id="3" name="Content Placeholder 2"/>
          <p:cNvSpPr>
            <a:spLocks noGrp="1"/>
          </p:cNvSpPr>
          <p:nvPr>
            <p:ph idx="1"/>
          </p:nvPr>
        </p:nvSpPr>
        <p:spPr/>
        <p:txBody>
          <a:bodyPr/>
          <a:lstStyle/>
          <a:p>
            <a:r>
              <a:rPr lang="en-GB" dirty="0"/>
              <a:t>The difference between productive failure and productive success is a subtle but an important one. </a:t>
            </a:r>
            <a:endParaRPr lang="en-GB" dirty="0" smtClean="0"/>
          </a:p>
          <a:p>
            <a:r>
              <a:rPr lang="en-GB" dirty="0" smtClean="0"/>
              <a:t>The </a:t>
            </a:r>
            <a:r>
              <a:rPr lang="en-GB" dirty="0"/>
              <a:t>goal for productive failure is a preparation for learning from subsequent </a:t>
            </a:r>
            <a:r>
              <a:rPr lang="en-GB" dirty="0" smtClean="0"/>
              <a:t>instruction</a:t>
            </a:r>
            <a:r>
              <a:rPr lang="en-GB" dirty="0"/>
              <a:t>, it does not matter if students do not achieve successful problem-solving performance </a:t>
            </a:r>
            <a:r>
              <a:rPr lang="en-GB" dirty="0" smtClean="0"/>
              <a:t>initially</a:t>
            </a:r>
          </a:p>
          <a:p>
            <a:r>
              <a:rPr lang="en-GB" dirty="0"/>
              <a:t>In contrast, the goal for productive success is to learn through a successful problem-solving activity itself. Because students do not know the concepts to solve these problems, the problem-solving process, unlike in productive failure, is heavily guided to achieve both problem-solving success and learning (</a:t>
            </a:r>
            <a:r>
              <a:rPr lang="en-GB" dirty="0" err="1"/>
              <a:t>Hmelo</a:t>
            </a:r>
            <a:r>
              <a:rPr lang="en-GB" dirty="0"/>
              <a:t>-Silver, Duncan, &amp; Chinn, 2007).</a:t>
            </a:r>
          </a:p>
          <a:p>
            <a:endParaRPr lang="en-GB" dirty="0"/>
          </a:p>
        </p:txBody>
      </p:sp>
    </p:spTree>
    <p:extLst>
      <p:ext uri="{BB962C8B-B14F-4D97-AF65-F5344CB8AC3E}">
        <p14:creationId xmlns:p14="http://schemas.microsoft.com/office/powerpoint/2010/main" val="20271114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teachers’ perspective</a:t>
            </a:r>
            <a:endParaRPr lang="en-GB" dirty="0"/>
          </a:p>
        </p:txBody>
      </p:sp>
      <p:sp>
        <p:nvSpPr>
          <p:cNvPr id="3" name="Content Placeholder 2"/>
          <p:cNvSpPr>
            <a:spLocks noGrp="1"/>
          </p:cNvSpPr>
          <p:nvPr>
            <p:ph idx="1"/>
          </p:nvPr>
        </p:nvSpPr>
        <p:spPr/>
        <p:txBody>
          <a:bodyPr>
            <a:normAutofit fontScale="92500" lnSpcReduction="10000"/>
          </a:bodyPr>
          <a:lstStyle/>
          <a:p>
            <a:r>
              <a:rPr lang="en-GB" dirty="0"/>
              <a:t>If they see somebody doesn’t know something, their immediate impulse is to help them. </a:t>
            </a:r>
            <a:endParaRPr lang="en-GB" dirty="0" smtClean="0"/>
          </a:p>
          <a:p>
            <a:r>
              <a:rPr lang="en-GB" dirty="0" smtClean="0"/>
              <a:t>Can </a:t>
            </a:r>
            <a:r>
              <a:rPr lang="en-GB" dirty="0"/>
              <a:t>teachers control this </a:t>
            </a:r>
            <a:r>
              <a:rPr lang="en-GB" dirty="0" smtClean="0"/>
              <a:t>impulse?</a:t>
            </a:r>
          </a:p>
          <a:p>
            <a:r>
              <a:rPr lang="en-GB" dirty="0"/>
              <a:t>Students often ask for help before trying to solve problems on their own. And teachers are in turn accustomed to providing help (it’s certainly faster and more efficient in the short term to offer the right fix, technique, etc.), rather than withholding the right answer or strategy and letting the student struggle, searcher, and look in all the “wrong” places</a:t>
            </a:r>
            <a:r>
              <a:rPr lang="en-GB" dirty="0" smtClean="0"/>
              <a:t>.</a:t>
            </a:r>
          </a:p>
          <a:p>
            <a:r>
              <a:rPr lang="en-GB" dirty="0" smtClean="0"/>
              <a:t>In much </a:t>
            </a:r>
            <a:r>
              <a:rPr lang="en-GB" dirty="0"/>
              <a:t>the way that spaced, </a:t>
            </a:r>
            <a:r>
              <a:rPr lang="en-GB" dirty="0">
                <a:hlinkClick r:id="rId2"/>
              </a:rPr>
              <a:t>random</a:t>
            </a:r>
            <a:r>
              <a:rPr lang="en-GB" dirty="0"/>
              <a:t>, and </a:t>
            </a:r>
            <a:r>
              <a:rPr lang="en-GB" dirty="0">
                <a:hlinkClick r:id="rId3"/>
              </a:rPr>
              <a:t>variable</a:t>
            </a:r>
            <a:r>
              <a:rPr lang="en-GB" dirty="0"/>
              <a:t> practice lead to worse performance in the short term, but better performance in the long term, it seems that the goal of productive failure is not to get the correct answer via shallower learning (“unproductive success”), but instead, to cultivate a deeper understanding of the fundamental principles and various ways of arriving at a solution regardless of short-term performance.</a:t>
            </a:r>
            <a:endParaRPr lang="en-GB" dirty="0" smtClean="0"/>
          </a:p>
          <a:p>
            <a:endParaRPr lang="en-GB" dirty="0"/>
          </a:p>
        </p:txBody>
      </p:sp>
    </p:spTree>
    <p:extLst>
      <p:ext uri="{BB962C8B-B14F-4D97-AF65-F5344CB8AC3E}">
        <p14:creationId xmlns:p14="http://schemas.microsoft.com/office/powerpoint/2010/main" val="25122038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and Links for Further Reading</a:t>
            </a:r>
            <a:endParaRPr lang="en-GB" dirty="0"/>
          </a:p>
        </p:txBody>
      </p:sp>
      <p:sp>
        <p:nvSpPr>
          <p:cNvPr id="3" name="Content Placeholder 2"/>
          <p:cNvSpPr>
            <a:spLocks noGrp="1"/>
          </p:cNvSpPr>
          <p:nvPr>
            <p:ph idx="1"/>
          </p:nvPr>
        </p:nvSpPr>
        <p:spPr/>
        <p:txBody>
          <a:bodyPr>
            <a:normAutofit fontScale="92500" lnSpcReduction="10000"/>
          </a:bodyPr>
          <a:lstStyle/>
          <a:p>
            <a:r>
              <a:rPr lang="en-GB" dirty="0" err="1"/>
              <a:t>Hmelo</a:t>
            </a:r>
            <a:r>
              <a:rPr lang="en-GB" dirty="0"/>
              <a:t>-Silver, C. E., Duncan, R. G., &amp; Chinn, C. A. (2007). Scaffolding and achievement in problem-based and inquiry learning: A response to </a:t>
            </a:r>
            <a:r>
              <a:rPr lang="en-GB" dirty="0" err="1"/>
              <a:t>Kirschner</a:t>
            </a:r>
            <a:r>
              <a:rPr lang="en-GB" dirty="0"/>
              <a:t>, </a:t>
            </a:r>
            <a:r>
              <a:rPr lang="en-GB" dirty="0" err="1"/>
              <a:t>Sweller</a:t>
            </a:r>
            <a:r>
              <a:rPr lang="en-GB" dirty="0"/>
              <a:t>, and Clark (2006). Educational Psychologist, 42, 99– 107.</a:t>
            </a:r>
          </a:p>
          <a:p>
            <a:r>
              <a:rPr lang="en-GB" dirty="0" err="1" smtClean="0"/>
              <a:t>Kapur</a:t>
            </a:r>
            <a:r>
              <a:rPr lang="en-GB" dirty="0"/>
              <a:t>, M., &amp; </a:t>
            </a:r>
            <a:r>
              <a:rPr lang="en-GB" dirty="0" err="1"/>
              <a:t>Rummel</a:t>
            </a:r>
            <a:r>
              <a:rPr lang="en-GB" dirty="0"/>
              <a:t>, N. (2012). Productive failure in learning and problem solving. Instructional Science, 40, 645–650</a:t>
            </a:r>
          </a:p>
          <a:p>
            <a:endParaRPr lang="en-GB" dirty="0"/>
          </a:p>
          <a:p>
            <a:r>
              <a:rPr lang="en-GB" dirty="0"/>
              <a:t>https://bold.expert/productive-failure-produces-learning-outcomes-for-the-21st-century/</a:t>
            </a:r>
            <a:endParaRPr lang="en-GB" dirty="0" smtClean="0"/>
          </a:p>
          <a:p>
            <a:r>
              <a:rPr lang="en-GB" dirty="0"/>
              <a:t>https://web-a-ebscohost-com.ezproxy.uwtsd.ac.uk/ehost/pdfviewer/pdfviewer?vid=2&amp;sid=2ad9b566-5454-45c5-b1a5-7b65c9bacf5b%40sessionmgr4009</a:t>
            </a:r>
          </a:p>
          <a:p>
            <a:r>
              <a:rPr lang="en-GB" dirty="0" smtClean="0"/>
              <a:t>https</a:t>
            </a:r>
            <a:r>
              <a:rPr lang="en-GB" dirty="0"/>
              <a:t>://bulletproofmusician.com/productive-failure-how-strategic-failure-in-the-short-term-can-lead-to-greater-success-and-learning-down-the-road/</a:t>
            </a:r>
          </a:p>
        </p:txBody>
      </p:sp>
    </p:spTree>
    <p:extLst>
      <p:ext uri="{BB962C8B-B14F-4D97-AF65-F5344CB8AC3E}">
        <p14:creationId xmlns:p14="http://schemas.microsoft.com/office/powerpoint/2010/main" val="7952366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54</TotalTime>
  <Words>837</Words>
  <Application>Microsoft Office PowerPoint</Application>
  <PresentationFormat>Widescreen</PresentationFormat>
  <Paragraphs>38</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Wingdings 3</vt:lpstr>
      <vt:lpstr>Wisp</vt:lpstr>
      <vt:lpstr>Productive Failure </vt:lpstr>
      <vt:lpstr>What is productive failure? </vt:lpstr>
      <vt:lpstr>Phases of productive failure</vt:lpstr>
      <vt:lpstr>Practical examples and findings</vt:lpstr>
      <vt:lpstr>Why does failure work?</vt:lpstr>
      <vt:lpstr>Goldilocks Zone</vt:lpstr>
      <vt:lpstr>PowerPoint Presentation</vt:lpstr>
      <vt:lpstr>Productive failure/success</vt:lpstr>
      <vt:lpstr>The teachers’ perspective</vt:lpstr>
      <vt:lpstr>References and Links for Further 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Productive Failure</dc:title>
  <dc:creator>James Morgan (P075233)</dc:creator>
  <cp:lastModifiedBy>James Morgan (P075233)</cp:lastModifiedBy>
  <cp:revision>5</cp:revision>
  <dcterms:created xsi:type="dcterms:W3CDTF">2018-10-23T09:52:59Z</dcterms:created>
  <dcterms:modified xsi:type="dcterms:W3CDTF">2018-10-23T10:47:06Z</dcterms:modified>
</cp:coreProperties>
</file>