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8" r:id="rId22"/>
    <p:sldId id="280" r:id="rId23"/>
    <p:sldId id="281" r:id="rId24"/>
    <p:sldId id="289" r:id="rId25"/>
    <p:sldId id="282" r:id="rId26"/>
    <p:sldId id="283" r:id="rId27"/>
    <p:sldId id="284" r:id="rId28"/>
    <p:sldId id="285" r:id="rId29"/>
    <p:sldId id="286" r:id="rId30"/>
    <p:sldId id="287" r:id="rId31"/>
    <p:sldId id="290" r:id="rId32"/>
    <p:sldId id="271" r:id="rId3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762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1729AE-6906-4035-9A43-9250E565F5FF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6812B7-A184-424B-8782-1DF7C9E2D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50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Ch5, p108 (Weaver, Success In</a:t>
            </a:r>
            <a:r>
              <a:rPr lang="en-GB" baseline="0" dirty="0" smtClean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Ch5, p109 (Weaver, Success In</a:t>
            </a:r>
            <a:r>
              <a:rPr lang="en-GB" baseline="0" smtClean="0"/>
              <a:t> Your Project)</a:t>
            </a:r>
            <a:endParaRPr lang="en-GB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57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32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431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715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10668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482916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32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656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85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91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106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968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909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467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657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4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038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Workshop 5</a:t>
            </a:r>
            <a:endParaRPr lang="en-GB" dirty="0" smtClean="0"/>
          </a:p>
          <a:p>
            <a:r>
              <a:rPr lang="en-GB" dirty="0" smtClean="0"/>
              <a:t>Designing </a:t>
            </a:r>
            <a:r>
              <a:rPr lang="en-GB" dirty="0" smtClean="0"/>
              <a:t>a 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Testable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All research is based upon asking questions</a:t>
            </a:r>
          </a:p>
          <a:p>
            <a:pPr lvl="1"/>
            <a:r>
              <a:rPr lang="en-GB" dirty="0"/>
              <a:t>Does this shape of charge cause more damage than another shape?</a:t>
            </a:r>
          </a:p>
          <a:p>
            <a:pPr lvl="1"/>
            <a:r>
              <a:rPr lang="en-GB" dirty="0"/>
              <a:t>What are the practical problems encountered when testing a new piece of ordnance?</a:t>
            </a:r>
          </a:p>
          <a:p>
            <a:pPr lvl="1"/>
            <a:r>
              <a:rPr lang="en-GB" dirty="0" smtClean="0"/>
              <a:t>What </a:t>
            </a:r>
            <a:r>
              <a:rPr lang="en-GB" dirty="0" smtClean="0"/>
              <a:t>is the best </a:t>
            </a:r>
            <a:r>
              <a:rPr lang="en-GB" dirty="0" smtClean="0"/>
              <a:t>firing </a:t>
            </a:r>
            <a:r>
              <a:rPr lang="en-GB" dirty="0" smtClean="0"/>
              <a:t>sequence for this series of charges?</a:t>
            </a:r>
          </a:p>
          <a:p>
            <a:r>
              <a:rPr lang="en-GB" dirty="0" err="1" smtClean="0"/>
              <a:t>Thhave</a:t>
            </a:r>
            <a:r>
              <a:rPr lang="en-GB" dirty="0" smtClean="0"/>
              <a:t> </a:t>
            </a:r>
            <a:r>
              <a:rPr lang="en-GB" dirty="0" smtClean="0"/>
              <a:t>simple answers, but finding them out may take a lot of time and effort</a:t>
            </a:r>
          </a:p>
        </p:txBody>
      </p:sp>
    </p:spTree>
    <p:extLst>
      <p:ext uri="{BB962C8B-B14F-4D97-AF65-F5344CB8AC3E}">
        <p14:creationId xmlns:p14="http://schemas.microsoft.com/office/powerpoint/2010/main" val="3279943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Testable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Testable questions</a:t>
            </a:r>
            <a:r>
              <a:rPr lang="en-GB" dirty="0" smtClean="0"/>
              <a:t> are those that it are (relatively) easy to answer</a:t>
            </a:r>
          </a:p>
          <a:p>
            <a:pPr lvl="1"/>
            <a:r>
              <a:rPr lang="en-GB" dirty="0" smtClean="0"/>
              <a:t>These are questions that suggest specific activities  that may provide an answer, e.g.</a:t>
            </a:r>
          </a:p>
          <a:p>
            <a:pPr lvl="2"/>
            <a:r>
              <a:rPr lang="en-GB" dirty="0">
                <a:solidFill>
                  <a:srgbClr val="0070C0"/>
                </a:solidFill>
              </a:rPr>
              <a:t>Does this </a:t>
            </a:r>
            <a:r>
              <a:rPr lang="en-GB" dirty="0" smtClean="0">
                <a:solidFill>
                  <a:srgbClr val="0070C0"/>
                </a:solidFill>
              </a:rPr>
              <a:t>shape of charge cause more damage than another shape?</a:t>
            </a:r>
            <a:endParaRPr lang="en-GB" dirty="0" smtClean="0">
              <a:solidFill>
                <a:srgbClr val="0070C0"/>
              </a:solidFill>
            </a:endParaRPr>
          </a:p>
          <a:p>
            <a:pPr lvl="2"/>
            <a:r>
              <a:rPr lang="en-GB" dirty="0">
                <a:solidFill>
                  <a:srgbClr val="0070C0"/>
                </a:solidFill>
              </a:rPr>
              <a:t>What are the practical problems encountered when </a:t>
            </a:r>
            <a:r>
              <a:rPr lang="en-GB" dirty="0" smtClean="0">
                <a:solidFill>
                  <a:srgbClr val="0070C0"/>
                </a:solidFill>
              </a:rPr>
              <a:t>testing a new piece of ordnance?</a:t>
            </a:r>
            <a:endParaRPr lang="en-GB" dirty="0">
              <a:solidFill>
                <a:srgbClr val="0070C0"/>
              </a:solidFill>
            </a:endParaRPr>
          </a:p>
          <a:p>
            <a:pPr lvl="1"/>
            <a:r>
              <a:rPr lang="en-GB" dirty="0" smtClean="0"/>
              <a:t>In each case it is possible to design an experiment to answer the question</a:t>
            </a:r>
          </a:p>
          <a:p>
            <a:pPr lvl="2"/>
            <a:r>
              <a:rPr lang="en-GB" dirty="0" smtClean="0">
                <a:solidFill>
                  <a:srgbClr val="0070C0"/>
                </a:solidFill>
              </a:rPr>
              <a:t>Measure the effects of each type of each shaped charge</a:t>
            </a:r>
            <a:endParaRPr lang="en-GB" dirty="0" smtClean="0">
              <a:solidFill>
                <a:srgbClr val="0070C0"/>
              </a:solidFill>
            </a:endParaRPr>
          </a:p>
          <a:p>
            <a:pPr lvl="2"/>
            <a:r>
              <a:rPr lang="en-GB" dirty="0" smtClean="0">
                <a:solidFill>
                  <a:srgbClr val="0070C0"/>
                </a:solidFill>
              </a:rPr>
              <a:t>Test the new item and </a:t>
            </a:r>
            <a:r>
              <a:rPr lang="en-GB" dirty="0" smtClean="0">
                <a:solidFill>
                  <a:srgbClr val="0070C0"/>
                </a:solidFill>
              </a:rPr>
              <a:t>note down the problems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537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Open and Closed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Closed questions have specific answers</a:t>
            </a:r>
          </a:p>
          <a:p>
            <a:pPr lvl="1"/>
            <a:r>
              <a:rPr lang="en-GB" dirty="0" smtClean="0"/>
              <a:t>Does this </a:t>
            </a:r>
            <a:r>
              <a:rPr lang="en-GB" dirty="0" smtClean="0"/>
              <a:t>shap</a:t>
            </a:r>
            <a:r>
              <a:rPr lang="en-GB" dirty="0" smtClean="0"/>
              <a:t>e provide more penetration than the other shape</a:t>
            </a:r>
            <a:r>
              <a:rPr lang="en-GB" dirty="0" smtClean="0"/>
              <a:t>? </a:t>
            </a:r>
            <a:r>
              <a:rPr lang="en-GB" dirty="0" smtClean="0"/>
              <a:t>– YES</a:t>
            </a:r>
          </a:p>
          <a:p>
            <a:endParaRPr lang="en-GB" dirty="0" smtClean="0"/>
          </a:p>
          <a:p>
            <a:r>
              <a:rPr lang="en-GB" dirty="0" smtClean="0"/>
              <a:t>Open questions have multiple answers</a:t>
            </a:r>
          </a:p>
          <a:p>
            <a:pPr lvl="1"/>
            <a:r>
              <a:rPr lang="en-GB" dirty="0"/>
              <a:t>What are the practical problems encountered when testing a new piece of ordnance</a:t>
            </a:r>
            <a:r>
              <a:rPr lang="en-GB" dirty="0" smtClean="0"/>
              <a:t>? …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Finding the answers to open questions normally involved breaking the question down into smaller closed questions and answering those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06121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Hypothesis-Driven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is what is commonly referred to as the ‘Scientific Method’</a:t>
            </a:r>
          </a:p>
          <a:p>
            <a:pPr lvl="1"/>
            <a:r>
              <a:rPr lang="en-GB" dirty="0" smtClean="0"/>
              <a:t>State a hypothesis</a:t>
            </a:r>
          </a:p>
          <a:p>
            <a:pPr lvl="1"/>
            <a:r>
              <a:rPr lang="en-GB" dirty="0" smtClean="0"/>
              <a:t>Design an experimental procedure to test the hypothesis</a:t>
            </a:r>
          </a:p>
          <a:p>
            <a:pPr lvl="1"/>
            <a:r>
              <a:rPr lang="en-GB" dirty="0" smtClean="0"/>
              <a:t>Construct any necessary software</a:t>
            </a:r>
          </a:p>
          <a:p>
            <a:pPr lvl="1"/>
            <a:r>
              <a:rPr lang="en-GB" dirty="0" smtClean="0"/>
              <a:t>Perform the experiments</a:t>
            </a:r>
          </a:p>
          <a:p>
            <a:pPr lvl="1"/>
            <a:r>
              <a:rPr lang="en-GB" dirty="0" smtClean="0"/>
              <a:t>Analyse the data from the experiment to determine how likely it is that the hypothesis can be disproved</a:t>
            </a:r>
          </a:p>
          <a:p>
            <a:pPr lvl="1"/>
            <a:r>
              <a:rPr lang="en-GB" dirty="0" smtClean="0"/>
              <a:t>Refine or correct the hypothesis and continue if necessary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005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Hypothesis-Driven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Hypotheses are statements, not questions</a:t>
            </a:r>
          </a:p>
          <a:p>
            <a:endParaRPr lang="en-GB" dirty="0" smtClean="0"/>
          </a:p>
          <a:p>
            <a:r>
              <a:rPr lang="en-GB" dirty="0" smtClean="0"/>
              <a:t>For a hypothesis to be valid it must be falsifiable</a:t>
            </a:r>
          </a:p>
          <a:p>
            <a:pPr lvl="1"/>
            <a:r>
              <a:rPr lang="en-GB" dirty="0" smtClean="0"/>
              <a:t>You can never prove that, in all possible conditions, </a:t>
            </a:r>
            <a:r>
              <a:rPr lang="en-GB" dirty="0" smtClean="0"/>
              <a:t>A </a:t>
            </a:r>
            <a:r>
              <a:rPr lang="en-GB" dirty="0" smtClean="0"/>
              <a:t>will perform better </a:t>
            </a:r>
            <a:r>
              <a:rPr lang="en-GB" dirty="0" smtClean="0"/>
              <a:t>than B</a:t>
            </a:r>
            <a:endParaRPr lang="en-GB" dirty="0" smtClean="0"/>
          </a:p>
          <a:p>
            <a:pPr lvl="1"/>
            <a:r>
              <a:rPr lang="en-GB" dirty="0" smtClean="0"/>
              <a:t>Instead, show that under certain </a:t>
            </a:r>
            <a:r>
              <a:rPr lang="en-GB" dirty="0" smtClean="0"/>
              <a:t>circumstances B </a:t>
            </a:r>
            <a:r>
              <a:rPr lang="en-GB" dirty="0" smtClean="0"/>
              <a:t>will does not perform as well </a:t>
            </a:r>
            <a:r>
              <a:rPr lang="en-GB" dirty="0" smtClean="0"/>
              <a:t>as A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It must be possible gather evidence to support or refute the hypothesis</a:t>
            </a:r>
          </a:p>
        </p:txBody>
      </p:sp>
    </p:spTree>
    <p:extLst>
      <p:ext uri="{BB962C8B-B14F-4D97-AF65-F5344CB8AC3E}">
        <p14:creationId xmlns:p14="http://schemas.microsoft.com/office/powerpoint/2010/main" val="3843117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Experimental Research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Experimental research is interested in measuring either quantities or relationships</a:t>
            </a:r>
          </a:p>
          <a:p>
            <a:r>
              <a:rPr lang="en-GB" dirty="0" smtClean="0"/>
              <a:t>Measuring a single value can be performed by</a:t>
            </a:r>
          </a:p>
          <a:p>
            <a:pPr lvl="1"/>
            <a:r>
              <a:rPr lang="en-GB" dirty="0" smtClean="0"/>
              <a:t>Identifying the thing to be measured</a:t>
            </a:r>
          </a:p>
          <a:p>
            <a:pPr lvl="1"/>
            <a:r>
              <a:rPr lang="en-GB" dirty="0" smtClean="0"/>
              <a:t>Design a procedure to measure it</a:t>
            </a:r>
          </a:p>
          <a:p>
            <a:pPr lvl="1"/>
            <a:r>
              <a:rPr lang="en-GB" dirty="0" smtClean="0"/>
              <a:t>Perform the experiments</a:t>
            </a:r>
          </a:p>
          <a:p>
            <a:pPr lvl="1"/>
            <a:r>
              <a:rPr lang="en-GB" dirty="0" smtClean="0"/>
              <a:t>Analyse and report on the accuracy of the results</a:t>
            </a:r>
          </a:p>
          <a:p>
            <a:r>
              <a:rPr lang="en-GB" dirty="0" smtClean="0"/>
              <a:t>These measurements can be affected by two type of error</a:t>
            </a:r>
          </a:p>
          <a:p>
            <a:pPr lvl="1"/>
            <a:r>
              <a:rPr lang="en-GB" dirty="0" smtClean="0"/>
              <a:t>Random errors – continual variation in the value being measured</a:t>
            </a:r>
          </a:p>
          <a:p>
            <a:pPr lvl="1"/>
            <a:r>
              <a:rPr lang="en-GB" dirty="0" smtClean="0"/>
              <a:t>Systematic errors – errors due to the measuring methods used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173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Experimental Research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Measuring a relationship can be performed by</a:t>
            </a:r>
          </a:p>
          <a:p>
            <a:pPr lvl="1"/>
            <a:r>
              <a:rPr lang="en-GB" dirty="0" smtClean="0"/>
              <a:t>Observe a phenomenon and develop testable questions</a:t>
            </a:r>
          </a:p>
          <a:p>
            <a:pPr lvl="1"/>
            <a:r>
              <a:rPr lang="en-GB" dirty="0" smtClean="0"/>
              <a:t>Identify control variables and response functions</a:t>
            </a:r>
          </a:p>
          <a:p>
            <a:pPr lvl="1"/>
            <a:r>
              <a:rPr lang="en-GB" dirty="0" smtClean="0"/>
              <a:t>Design an experimental procedure to vary the control variables, measure the response variables, keep all other factors constant</a:t>
            </a:r>
          </a:p>
          <a:p>
            <a:pPr lvl="1"/>
            <a:r>
              <a:rPr lang="en-GB" dirty="0" smtClean="0"/>
              <a:t>Perform the experiments</a:t>
            </a:r>
          </a:p>
          <a:p>
            <a:pPr lvl="1"/>
            <a:r>
              <a:rPr lang="en-GB" dirty="0" smtClean="0"/>
              <a:t>Analyse the relationship between the control variables and response variables</a:t>
            </a:r>
          </a:p>
          <a:p>
            <a:pPr lvl="1"/>
            <a:r>
              <a:rPr lang="en-GB" dirty="0" smtClean="0"/>
              <a:t>Characterise the relationship mathematically where possible</a:t>
            </a:r>
          </a:p>
        </p:txBody>
      </p:sp>
    </p:spTree>
    <p:extLst>
      <p:ext uri="{BB962C8B-B14F-4D97-AF65-F5344CB8AC3E}">
        <p14:creationId xmlns:p14="http://schemas.microsoft.com/office/powerpoint/2010/main" val="4173602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Observational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a wide range of investigations it is impossible to control the quantities that you are measuring</a:t>
            </a:r>
          </a:p>
          <a:p>
            <a:r>
              <a:rPr lang="en-GB" dirty="0" smtClean="0"/>
              <a:t>In this case, you gather as much data as possible and then examine it to look for unexpected objects or relationships</a:t>
            </a:r>
          </a:p>
          <a:p>
            <a:pPr lvl="1"/>
            <a:r>
              <a:rPr lang="en-GB" dirty="0" smtClean="0"/>
              <a:t>Create an instrument or method for making observations that have not been made before</a:t>
            </a:r>
          </a:p>
          <a:p>
            <a:pPr lvl="1"/>
            <a:r>
              <a:rPr lang="en-GB" dirty="0" smtClean="0"/>
              <a:t>Carry out observations, recording as much detail as possible, searching for unexpected objects or relationships</a:t>
            </a:r>
          </a:p>
          <a:p>
            <a:pPr lvl="1"/>
            <a:r>
              <a:rPr lang="en-GB" dirty="0" smtClean="0"/>
              <a:t>Present results and stimulate further research</a:t>
            </a:r>
          </a:p>
          <a:p>
            <a:r>
              <a:rPr lang="en-GB" dirty="0" smtClean="0"/>
              <a:t>With very large data sets this becomes data mining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635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Industrial and Applied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Many </a:t>
            </a:r>
            <a:r>
              <a:rPr lang="en-GB" dirty="0" smtClean="0"/>
              <a:t>research</a:t>
            </a:r>
            <a:r>
              <a:rPr lang="en-GB" dirty="0" smtClean="0"/>
              <a:t> </a:t>
            </a:r>
            <a:r>
              <a:rPr lang="en-GB" dirty="0" smtClean="0"/>
              <a:t>projects are focussed on creating or improving existing systems</a:t>
            </a:r>
          </a:p>
          <a:p>
            <a:pPr lvl="1"/>
            <a:r>
              <a:rPr lang="en-GB" dirty="0" smtClean="0"/>
              <a:t>Identify market need for product</a:t>
            </a:r>
          </a:p>
          <a:p>
            <a:pPr lvl="1"/>
            <a:r>
              <a:rPr lang="en-GB" dirty="0" smtClean="0"/>
              <a:t>Design product with the potential to meet the need</a:t>
            </a:r>
          </a:p>
          <a:p>
            <a:pPr lvl="1"/>
            <a:r>
              <a:rPr lang="en-GB" dirty="0" smtClean="0"/>
              <a:t>Build prototype products</a:t>
            </a:r>
          </a:p>
          <a:p>
            <a:pPr lvl="1"/>
            <a:r>
              <a:rPr lang="en-GB" dirty="0" smtClean="0"/>
              <a:t>Determine whether prototypes function as desired</a:t>
            </a:r>
          </a:p>
          <a:p>
            <a:pPr lvl="1"/>
            <a:r>
              <a:rPr lang="en-GB" dirty="0" smtClean="0"/>
              <a:t>Optimise products </a:t>
            </a:r>
            <a:r>
              <a:rPr lang="en-GB" dirty="0" err="1" smtClean="0"/>
              <a:t>wrt</a:t>
            </a:r>
            <a:r>
              <a:rPr lang="en-GB" dirty="0" smtClean="0"/>
              <a:t> cost, speed, environmental conditions and other factors that affect profit</a:t>
            </a:r>
          </a:p>
          <a:p>
            <a:pPr lvl="1"/>
            <a:r>
              <a:rPr lang="en-GB" dirty="0" smtClean="0"/>
              <a:t>Bring product to market and continue</a:t>
            </a:r>
          </a:p>
          <a:p>
            <a:r>
              <a:rPr lang="en-GB" dirty="0" smtClean="0"/>
              <a:t>If the product is new and unique it may be patentable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495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Library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67512" lvl="2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There is nothing like a few months in the lab to save a few hours in the library – A</a:t>
            </a:r>
            <a:r>
              <a:rPr lang="en-GB" i="1" cap="small" dirty="0" smtClean="0">
                <a:solidFill>
                  <a:srgbClr val="0070C0"/>
                </a:solidFill>
              </a:rPr>
              <a:t>non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lot of research has already been performed</a:t>
            </a:r>
          </a:p>
          <a:p>
            <a:r>
              <a:rPr lang="en-GB" dirty="0" smtClean="0"/>
              <a:t>It is irresponsible to go far into a project without investigating whether the answer has already been discovered</a:t>
            </a:r>
          </a:p>
          <a:p>
            <a:r>
              <a:rPr lang="en-GB" dirty="0" smtClean="0"/>
              <a:t>This is particularly important when addressing open questions, as some of the answers to the component close questions may already be known</a:t>
            </a:r>
          </a:p>
          <a:p>
            <a:r>
              <a:rPr lang="en-GB" dirty="0" smtClean="0"/>
              <a:t>Hence the literature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308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Using Multiple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any given project, the overall project may be of one type overall but it may be necessary to utilise multiple methods in order to answer the research question</a:t>
            </a:r>
          </a:p>
          <a:p>
            <a:pPr lvl="1"/>
            <a:r>
              <a:rPr lang="en-GB" dirty="0" smtClean="0"/>
              <a:t>Identify the research question</a:t>
            </a:r>
          </a:p>
          <a:p>
            <a:pPr lvl="1"/>
            <a:r>
              <a:rPr lang="en-GB" dirty="0" smtClean="0"/>
              <a:t>Break the question down into several closed questions</a:t>
            </a:r>
          </a:p>
          <a:p>
            <a:pPr lvl="1"/>
            <a:r>
              <a:rPr lang="en-GB" dirty="0" smtClean="0"/>
              <a:t>Perform library research to see if any of the closed questions have been answered</a:t>
            </a:r>
          </a:p>
          <a:p>
            <a:pPr lvl="1"/>
            <a:r>
              <a:rPr lang="en-GB" dirty="0" smtClean="0"/>
              <a:t>Collect </a:t>
            </a:r>
            <a:r>
              <a:rPr lang="en-GB" dirty="0" smtClean="0"/>
              <a:t>data</a:t>
            </a:r>
            <a:r>
              <a:rPr lang="en-GB" dirty="0"/>
              <a:t> </a:t>
            </a:r>
            <a:r>
              <a:rPr lang="en-GB" dirty="0" smtClean="0"/>
              <a:t>in some manner to answer unanswered questions</a:t>
            </a:r>
          </a:p>
          <a:p>
            <a:pPr lvl="1"/>
            <a:r>
              <a:rPr lang="en-GB" dirty="0" smtClean="0"/>
              <a:t>Identify relationships as appropriate</a:t>
            </a:r>
          </a:p>
          <a:p>
            <a:pPr lvl="1"/>
            <a:r>
              <a:rPr lang="en-GB" dirty="0" smtClean="0"/>
              <a:t>Perform an experiment to test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149607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Getting organised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possible to successfully complete a project without proper planning, but it will be much harder and far more stressful</a:t>
            </a:r>
          </a:p>
          <a:p>
            <a:r>
              <a:rPr lang="en-GB" dirty="0" smtClean="0"/>
              <a:t>Planning and setting up a project in advance saves a lot of time and effort in the long term</a:t>
            </a:r>
          </a:p>
          <a:p>
            <a:r>
              <a:rPr lang="en-GB" dirty="0" smtClean="0"/>
              <a:t>Not everything needs to be done on a computer</a:t>
            </a:r>
          </a:p>
          <a:p>
            <a:pPr lvl="1"/>
            <a:r>
              <a:rPr lang="en-GB" dirty="0" smtClean="0"/>
              <a:t>Use the most efficient mechanism, not the most technologically impressive</a:t>
            </a:r>
          </a:p>
          <a:p>
            <a:r>
              <a:rPr lang="en-GB" dirty="0" smtClean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4614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Filing system sections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Background documents</a:t>
            </a:r>
          </a:p>
          <a:p>
            <a:r>
              <a:rPr lang="en-GB" dirty="0" smtClean="0"/>
              <a:t>Project start-up documents</a:t>
            </a:r>
          </a:p>
          <a:p>
            <a:r>
              <a:rPr lang="en-GB" dirty="0" smtClean="0"/>
              <a:t>Project plans</a:t>
            </a:r>
          </a:p>
          <a:p>
            <a:r>
              <a:rPr lang="en-GB" dirty="0" smtClean="0"/>
              <a:t>Literature search results</a:t>
            </a:r>
          </a:p>
          <a:p>
            <a:r>
              <a:rPr lang="en-GB" dirty="0" smtClean="0"/>
              <a:t>System development documents &amp; models</a:t>
            </a:r>
          </a:p>
          <a:p>
            <a:r>
              <a:rPr lang="en-GB" dirty="0" smtClean="0"/>
              <a:t>Fact-finding results</a:t>
            </a:r>
          </a:p>
          <a:p>
            <a:r>
              <a:rPr lang="en-GB" dirty="0" smtClean="0"/>
              <a:t>Project control documents</a:t>
            </a:r>
          </a:p>
          <a:p>
            <a:r>
              <a:rPr lang="en-GB" dirty="0" smtClean="0"/>
              <a:t>Correspondence</a:t>
            </a:r>
          </a:p>
          <a:p>
            <a:r>
              <a:rPr lang="en-GB" dirty="0" smtClean="0"/>
              <a:t>Draft reports</a:t>
            </a:r>
          </a:p>
          <a:p>
            <a:r>
              <a:rPr lang="en-GB" dirty="0" smtClean="0"/>
              <a:t>Project handbook</a:t>
            </a:r>
          </a:p>
          <a:p>
            <a:r>
              <a:rPr lang="en-GB" dirty="0" smtClean="0"/>
              <a:t>Meeting agendas and minutes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9018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Your project notebook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should be relatively informal, and contain things such as</a:t>
            </a:r>
          </a:p>
          <a:p>
            <a:pPr lvl="1"/>
            <a:r>
              <a:rPr lang="en-GB" dirty="0" smtClean="0"/>
              <a:t>A diary with brief notes on what you have done each day</a:t>
            </a:r>
          </a:p>
          <a:p>
            <a:pPr lvl="1"/>
            <a:r>
              <a:rPr lang="en-GB" dirty="0" smtClean="0"/>
              <a:t>A to-do list (regularly updated!)</a:t>
            </a:r>
          </a:p>
          <a:p>
            <a:pPr lvl="1"/>
            <a:r>
              <a:rPr lang="en-GB" dirty="0" smtClean="0"/>
              <a:t>Questions for your supervisor and follow-up actions for yourself</a:t>
            </a:r>
          </a:p>
          <a:p>
            <a:pPr lvl="1"/>
            <a:r>
              <a:rPr lang="en-GB" dirty="0" smtClean="0"/>
              <a:t>Ideas on how to solve problems or address requirements</a:t>
            </a:r>
          </a:p>
          <a:p>
            <a:pPr lvl="1"/>
            <a:r>
              <a:rPr lang="en-GB" dirty="0" smtClean="0"/>
              <a:t>Notes on newly-identified issues or risks</a:t>
            </a:r>
          </a:p>
          <a:p>
            <a:pPr lvl="1"/>
            <a:r>
              <a:rPr lang="en-GB" dirty="0" smtClean="0"/>
              <a:t>Useful bits of information such as websites or software tools that you come across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5249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Project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Always plan a project; don’t just start doing things</a:t>
            </a:r>
          </a:p>
          <a:p>
            <a:r>
              <a:rPr lang="en-GB" dirty="0" smtClean="0"/>
              <a:t>Whenever you start something you need to know 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hy are you doing it?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is the planned outcome?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ow long it will take?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you will do once you’ve finished?</a:t>
            </a:r>
          </a:p>
          <a:p>
            <a:r>
              <a:rPr lang="en-GB" dirty="0" smtClean="0"/>
              <a:t>Your project will almost certainly not go according to plan, but a good plan can adapt to change</a:t>
            </a:r>
          </a:p>
          <a:p>
            <a:r>
              <a:rPr lang="en-GB" dirty="0" smtClean="0"/>
              <a:t>Plans therefore need to be monitored carefully and (sometimes) adjusted as needed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6653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plan should attempt to do the following:</a:t>
            </a:r>
          </a:p>
          <a:p>
            <a:pPr lvl="1"/>
            <a:r>
              <a:rPr lang="en-GB" dirty="0" smtClean="0"/>
              <a:t>Ensure you can complete all necessary activities in time</a:t>
            </a:r>
          </a:p>
          <a:p>
            <a:pPr lvl="1"/>
            <a:r>
              <a:rPr lang="en-GB" dirty="0" smtClean="0"/>
              <a:t>Establish what you need to do each day</a:t>
            </a:r>
          </a:p>
          <a:p>
            <a:pPr lvl="1"/>
            <a:r>
              <a:rPr lang="en-GB" dirty="0" smtClean="0"/>
              <a:t>Identify when you need to obtain certain skills</a:t>
            </a:r>
          </a:p>
          <a:p>
            <a:pPr lvl="1"/>
            <a:r>
              <a:rPr lang="en-GB" dirty="0" smtClean="0"/>
              <a:t>Identify project dependencies and conflicts</a:t>
            </a:r>
          </a:p>
          <a:p>
            <a:pPr lvl="1"/>
            <a:r>
              <a:rPr lang="en-GB" dirty="0" smtClean="0"/>
              <a:t>Demonstrate you your markers that you have thought out the project carefully</a:t>
            </a:r>
          </a:p>
          <a:p>
            <a:pPr lvl="1"/>
            <a:r>
              <a:rPr lang="en-GB" dirty="0" smtClean="0"/>
              <a:t>Enable you to track progress</a:t>
            </a:r>
          </a:p>
          <a:p>
            <a:pPr lvl="1"/>
            <a:r>
              <a:rPr lang="en-GB" dirty="0" smtClean="0"/>
              <a:t>Identify when you need to have access to particular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694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produce an effective plan you need to identify a set of small tasks you can schedule</a:t>
            </a:r>
          </a:p>
          <a:p>
            <a:r>
              <a:rPr lang="en-GB" dirty="0" smtClean="0"/>
              <a:t>A task is something that cannot be </a:t>
            </a:r>
            <a:r>
              <a:rPr lang="en-GB" i="1" dirty="0" smtClean="0"/>
              <a:t>meaningfully</a:t>
            </a:r>
            <a:r>
              <a:rPr lang="en-GB" dirty="0" smtClean="0"/>
              <a:t> broken down further but is small enough to estimated accurately</a:t>
            </a:r>
          </a:p>
          <a:p>
            <a:r>
              <a:rPr lang="en-GB" dirty="0" smtClean="0"/>
              <a:t>This will normally be between 2 and 15 hours (most are between 4 and 10)</a:t>
            </a:r>
          </a:p>
          <a:p>
            <a:pPr lvl="1"/>
            <a:r>
              <a:rPr lang="en-GB" dirty="0" smtClean="0"/>
              <a:t>Anything smaller than this is too detailed</a:t>
            </a:r>
          </a:p>
          <a:p>
            <a:pPr lvl="1"/>
            <a:r>
              <a:rPr lang="en-GB" dirty="0" smtClean="0"/>
              <a:t>Anything larger than this will be difficult to estimate effectively</a:t>
            </a:r>
          </a:p>
          <a:p>
            <a:pPr lvl="1"/>
            <a:r>
              <a:rPr lang="en-GB" dirty="0" smtClean="0"/>
              <a:t>Larger tasks will also contain smaller tasks that should themselves be scheduled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2383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step is to create a </a:t>
            </a:r>
            <a:r>
              <a:rPr lang="en-GB" i="1" dirty="0" smtClean="0"/>
              <a:t>work breakdown structure</a:t>
            </a:r>
            <a:endParaRPr lang="en-GB" dirty="0" smtClean="0"/>
          </a:p>
          <a:p>
            <a:r>
              <a:rPr lang="en-GB" dirty="0" smtClean="0"/>
              <a:t>This starts with a list of the high-level phases of the subject</a:t>
            </a:r>
          </a:p>
          <a:p>
            <a:r>
              <a:rPr lang="en-GB" dirty="0"/>
              <a:t>Some of the phases identified will probably resemble the objectives defined in the project proposal</a:t>
            </a:r>
          </a:p>
          <a:p>
            <a:r>
              <a:rPr lang="en-GB" dirty="0"/>
              <a:t>Not all phases will be equal in size</a:t>
            </a:r>
          </a:p>
          <a:p>
            <a:pPr lvl="1"/>
            <a:r>
              <a:rPr lang="en-GB" dirty="0"/>
              <a:t>They don’t need to be, but make sure that everything is </a:t>
            </a:r>
            <a:r>
              <a:rPr lang="en-GB" dirty="0" smtClean="0"/>
              <a:t>covered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637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Phase-level work breakdown structure</a:t>
            </a: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755576" y="2492896"/>
            <a:ext cx="7920880" cy="3528392"/>
            <a:chOff x="755576" y="1844824"/>
            <a:chExt cx="7920880" cy="3528392"/>
          </a:xfrm>
        </p:grpSpPr>
        <p:sp>
          <p:nvSpPr>
            <p:cNvPr id="4" name="Rectangle 3"/>
            <p:cNvSpPr/>
            <p:nvPr/>
          </p:nvSpPr>
          <p:spPr>
            <a:xfrm>
              <a:off x="2843808" y="1844824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0: </a:t>
              </a:r>
              <a:r>
                <a:rPr lang="en-GB" dirty="0" smtClean="0"/>
                <a:t>Rocket Motor Test</a:t>
              </a:r>
              <a:endParaRPr lang="en-GB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55576" y="45091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1: Literature review</a:t>
              </a:r>
              <a:endParaRPr lang="en-GB" sz="1600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34709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2: Capture </a:t>
              </a:r>
              <a:r>
                <a:rPr lang="en-GB" sz="1600" dirty="0" err="1" smtClean="0"/>
                <a:t>req’ments</a:t>
              </a:r>
              <a:endParaRPr lang="en-GB" sz="1600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312580" y="45091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3:Design </a:t>
              </a:r>
              <a:r>
                <a:rPr lang="en-GB" sz="1600" dirty="0" smtClean="0"/>
                <a:t>experiment</a:t>
              </a:r>
              <a:endParaRPr lang="en-GB" sz="160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615139" y="34709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4: </a:t>
              </a:r>
              <a:r>
                <a:rPr lang="en-GB" sz="1600" dirty="0" smtClean="0"/>
                <a:t>Perform tests</a:t>
              </a:r>
              <a:endParaRPr lang="en-GB" sz="16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5868144" y="45091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5: Critical evaluation</a:t>
              </a:r>
              <a:endParaRPr lang="en-GB" sz="16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7164288" y="347092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6: Write final report</a:t>
              </a:r>
              <a:endParaRPr lang="en-GB" sz="1600" dirty="0"/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1511660" y="2996952"/>
              <a:ext cx="6408712" cy="0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2" name="Straight Connector 31"/>
            <p:cNvCxnSpPr>
              <a:endCxn id="4" idx="2"/>
            </p:cNvCxnSpPr>
            <p:nvPr/>
          </p:nvCxnSpPr>
          <p:spPr>
            <a:xfrm flipV="1">
              <a:off x="3599892" y="2708920"/>
              <a:ext cx="0" cy="288032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5" name="Straight Connector 34"/>
            <p:cNvCxnSpPr>
              <a:stCxn id="5" idx="0"/>
            </p:cNvCxnSpPr>
            <p:nvPr/>
          </p:nvCxnSpPr>
          <p:spPr>
            <a:xfrm flipV="1">
              <a:off x="1511660" y="2996952"/>
              <a:ext cx="0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6" name="Straight Connector 35"/>
            <p:cNvCxnSpPr>
              <a:stCxn id="6" idx="0"/>
            </p:cNvCxnSpPr>
            <p:nvPr/>
          </p:nvCxnSpPr>
          <p:spPr>
            <a:xfrm flipV="1">
              <a:off x="2807804" y="299695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7" name="Straight Connector 36"/>
            <p:cNvCxnSpPr>
              <a:stCxn id="7" idx="0"/>
            </p:cNvCxnSpPr>
            <p:nvPr/>
          </p:nvCxnSpPr>
          <p:spPr>
            <a:xfrm flipH="1" flipV="1">
              <a:off x="4062878" y="2996952"/>
              <a:ext cx="5786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8" name="Straight Connector 37"/>
            <p:cNvCxnSpPr>
              <a:stCxn id="8" idx="0"/>
            </p:cNvCxnSpPr>
            <p:nvPr/>
          </p:nvCxnSpPr>
          <p:spPr>
            <a:xfrm flipV="1">
              <a:off x="5371223" y="299695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9" name="Straight Connector 38"/>
            <p:cNvCxnSpPr>
              <a:stCxn id="9" idx="0"/>
            </p:cNvCxnSpPr>
            <p:nvPr/>
          </p:nvCxnSpPr>
          <p:spPr>
            <a:xfrm flipV="1">
              <a:off x="6624228" y="2996952"/>
              <a:ext cx="0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40" name="Straight Connector 39"/>
            <p:cNvCxnSpPr>
              <a:stCxn id="10" idx="0"/>
            </p:cNvCxnSpPr>
            <p:nvPr/>
          </p:nvCxnSpPr>
          <p:spPr>
            <a:xfrm flipV="1">
              <a:off x="7920372" y="299695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</p:spTree>
    <p:extLst>
      <p:ext uri="{BB962C8B-B14F-4D97-AF65-F5344CB8AC3E}">
        <p14:creationId xmlns:p14="http://schemas.microsoft.com/office/powerpoint/2010/main" val="41149007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5261216"/>
          </a:xfrm>
        </p:spPr>
        <p:txBody>
          <a:bodyPr>
            <a:normAutofit/>
          </a:bodyPr>
          <a:lstStyle/>
          <a:p>
            <a:r>
              <a:rPr lang="en-GB" dirty="0" smtClean="0"/>
              <a:t>For </a:t>
            </a:r>
            <a:r>
              <a:rPr lang="en-GB" dirty="0" smtClean="0"/>
              <a:t>one of the</a:t>
            </a:r>
            <a:r>
              <a:rPr lang="en-GB" dirty="0" smtClean="0"/>
              <a:t> </a:t>
            </a:r>
            <a:r>
              <a:rPr lang="en-GB" dirty="0" smtClean="0"/>
              <a:t>following </a:t>
            </a:r>
            <a:r>
              <a:rPr lang="en-GB" dirty="0" smtClean="0"/>
              <a:t>projects</a:t>
            </a:r>
            <a:r>
              <a:rPr lang="en-GB" dirty="0" smtClean="0"/>
              <a:t>, </a:t>
            </a:r>
            <a:r>
              <a:rPr lang="en-GB" dirty="0" smtClean="0"/>
              <a:t>produce a phase-level work breakdown</a:t>
            </a:r>
            <a:endParaRPr lang="en-GB" dirty="0" smtClean="0"/>
          </a:p>
          <a:p>
            <a:pPr lvl="1"/>
            <a:r>
              <a:rPr lang="en-GB" dirty="0"/>
              <a:t>Investigating the factors </a:t>
            </a:r>
            <a:r>
              <a:rPr lang="en-GB" dirty="0" smtClean="0"/>
              <a:t>that </a:t>
            </a:r>
            <a:r>
              <a:rPr lang="en-GB" dirty="0" smtClean="0"/>
              <a:t>affect the accuracy of a missile/torpedo system</a:t>
            </a:r>
            <a:endParaRPr lang="en-GB" dirty="0"/>
          </a:p>
          <a:p>
            <a:pPr lvl="1"/>
            <a:r>
              <a:rPr lang="en-GB" dirty="0" smtClean="0"/>
              <a:t>Develop an external override system for drones</a:t>
            </a:r>
            <a:endParaRPr lang="en-GB" dirty="0"/>
          </a:p>
          <a:p>
            <a:pPr lvl="1"/>
            <a:r>
              <a:rPr lang="en-GB" dirty="0" smtClean="0"/>
              <a:t>Investigate how to maximise the range of a missile/torpedo</a:t>
            </a:r>
          </a:p>
          <a:p>
            <a:pPr lvl="1"/>
            <a:r>
              <a:rPr lang="en-GB" dirty="0" smtClean="0"/>
              <a:t>Working out how much explosive is needed to safely bring down a large building</a:t>
            </a:r>
          </a:p>
          <a:p>
            <a:pPr lvl="1"/>
            <a:r>
              <a:rPr lang="en-GB" dirty="0" smtClean="0"/>
              <a:t>How to take out a small target (13.3m long by 4.2m diameter) in orbit (either from orbit or from the ground)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0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Next, split each phase into the activities involved in that </a:t>
            </a:r>
            <a:r>
              <a:rPr lang="en-GB" dirty="0" smtClean="0"/>
              <a:t>phase</a:t>
            </a:r>
            <a:r>
              <a:rPr lang="en-GB" dirty="0"/>
              <a:t> </a:t>
            </a:r>
            <a:r>
              <a:rPr lang="en-GB" dirty="0" smtClean="0"/>
              <a:t>to produce a second-level work breakdown structure</a:t>
            </a: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755576" y="2924944"/>
            <a:ext cx="7920880" cy="3528392"/>
            <a:chOff x="755576" y="2564904"/>
            <a:chExt cx="7920880" cy="3528392"/>
          </a:xfrm>
        </p:grpSpPr>
        <p:sp>
          <p:nvSpPr>
            <p:cNvPr id="4" name="Rectangle 3"/>
            <p:cNvSpPr/>
            <p:nvPr/>
          </p:nvSpPr>
          <p:spPr>
            <a:xfrm>
              <a:off x="2843808" y="2564904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2</a:t>
              </a:r>
              <a:r>
                <a:rPr lang="en-GB" dirty="0" smtClean="0"/>
                <a:t>: Capture </a:t>
              </a:r>
              <a:r>
                <a:rPr lang="en-GB" dirty="0" err="1" smtClean="0"/>
                <a:t>req’ments</a:t>
              </a:r>
              <a:endParaRPr lang="en-GB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55576" y="52292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2.1: </a:t>
              </a:r>
              <a:r>
                <a:rPr lang="en-GB" sz="1600" dirty="0" smtClean="0"/>
                <a:t>Specify hardware</a:t>
              </a:r>
              <a:endParaRPr lang="en-GB" sz="1600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2051720" y="41910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2.2: </a:t>
              </a:r>
              <a:r>
                <a:rPr lang="en-GB" sz="1600" dirty="0" smtClean="0"/>
                <a:t>Specify testing conditions</a:t>
              </a:r>
              <a:endParaRPr lang="en-GB" sz="1600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312580" y="52292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2.3: </a:t>
              </a:r>
              <a:r>
                <a:rPr lang="en-GB" sz="1600" dirty="0" smtClean="0"/>
                <a:t>Identify other resources</a:t>
              </a:r>
              <a:endParaRPr lang="en-GB" sz="160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615139" y="41910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2.4: </a:t>
              </a:r>
              <a:r>
                <a:rPr lang="en-GB" sz="1600" dirty="0" smtClean="0"/>
                <a:t>Identify constraints</a:t>
              </a:r>
              <a:endParaRPr lang="en-GB" sz="16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5868144" y="52292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2.5 Define &amp; document </a:t>
              </a:r>
              <a:r>
                <a:rPr lang="en-GB" sz="1600" dirty="0" err="1" smtClean="0"/>
                <a:t>req’ments</a:t>
              </a:r>
              <a:endParaRPr lang="en-GB" sz="16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7164288" y="4191000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2.6: Investigate poss. </a:t>
              </a:r>
              <a:r>
                <a:rPr lang="en-GB" sz="1600" dirty="0" err="1" smtClean="0"/>
                <a:t>sol’ns</a:t>
              </a:r>
              <a:endParaRPr lang="en-GB" sz="1600" dirty="0"/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1511660" y="3717032"/>
              <a:ext cx="6408712" cy="0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2" name="Straight Connector 31"/>
            <p:cNvCxnSpPr>
              <a:endCxn id="4" idx="2"/>
            </p:cNvCxnSpPr>
            <p:nvPr/>
          </p:nvCxnSpPr>
          <p:spPr>
            <a:xfrm flipV="1">
              <a:off x="3599892" y="3429000"/>
              <a:ext cx="0" cy="288032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5" name="Straight Connector 34"/>
            <p:cNvCxnSpPr>
              <a:stCxn id="5" idx="0"/>
            </p:cNvCxnSpPr>
            <p:nvPr/>
          </p:nvCxnSpPr>
          <p:spPr>
            <a:xfrm flipV="1">
              <a:off x="1511660" y="3717032"/>
              <a:ext cx="0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6" name="Straight Connector 35"/>
            <p:cNvCxnSpPr>
              <a:stCxn id="6" idx="0"/>
            </p:cNvCxnSpPr>
            <p:nvPr/>
          </p:nvCxnSpPr>
          <p:spPr>
            <a:xfrm flipV="1">
              <a:off x="2807804" y="371703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7" name="Straight Connector 36"/>
            <p:cNvCxnSpPr>
              <a:stCxn id="7" idx="0"/>
            </p:cNvCxnSpPr>
            <p:nvPr/>
          </p:nvCxnSpPr>
          <p:spPr>
            <a:xfrm flipH="1" flipV="1">
              <a:off x="4062878" y="3717032"/>
              <a:ext cx="5786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8" name="Straight Connector 37"/>
            <p:cNvCxnSpPr>
              <a:stCxn id="8" idx="0"/>
            </p:cNvCxnSpPr>
            <p:nvPr/>
          </p:nvCxnSpPr>
          <p:spPr>
            <a:xfrm flipV="1">
              <a:off x="5371223" y="371703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39" name="Straight Connector 38"/>
            <p:cNvCxnSpPr>
              <a:stCxn id="9" idx="0"/>
            </p:cNvCxnSpPr>
            <p:nvPr/>
          </p:nvCxnSpPr>
          <p:spPr>
            <a:xfrm flipV="1">
              <a:off x="6624228" y="3717032"/>
              <a:ext cx="0" cy="15121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40" name="Straight Connector 39"/>
            <p:cNvCxnSpPr>
              <a:stCxn id="10" idx="0"/>
            </p:cNvCxnSpPr>
            <p:nvPr/>
          </p:nvCxnSpPr>
          <p:spPr>
            <a:xfrm flipV="1">
              <a:off x="7920372" y="371703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</p:spTree>
    <p:extLst>
      <p:ext uri="{BB962C8B-B14F-4D97-AF65-F5344CB8AC3E}">
        <p14:creationId xmlns:p14="http://schemas.microsoft.com/office/powerpoint/2010/main" val="3740554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Producing a task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this point some of the tasks are still likely to be too big to estimate effectively</a:t>
            </a:r>
          </a:p>
          <a:p>
            <a:pPr lvl="1"/>
            <a:r>
              <a:rPr lang="en-GB" dirty="0" smtClean="0"/>
              <a:t>Some tasks may take weeks</a:t>
            </a:r>
          </a:p>
          <a:p>
            <a:pPr lvl="1"/>
            <a:r>
              <a:rPr lang="en-GB" dirty="0" smtClean="0"/>
              <a:t>These tasks will need to be split further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755576" y="3666814"/>
            <a:ext cx="7138954" cy="2858530"/>
            <a:chOff x="755576" y="3284984"/>
            <a:chExt cx="7138954" cy="2858530"/>
          </a:xfrm>
        </p:grpSpPr>
        <p:sp>
          <p:nvSpPr>
            <p:cNvPr id="4" name="Rectangle 3"/>
            <p:cNvSpPr/>
            <p:nvPr/>
          </p:nvSpPr>
          <p:spPr>
            <a:xfrm>
              <a:off x="3568969" y="3284984"/>
              <a:ext cx="1512168" cy="864096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2.2: Specify testing conditions</a:t>
              </a:r>
              <a:endParaRPr lang="en-GB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55576" y="4911079"/>
              <a:ext cx="1512168" cy="1232435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2.4.1: </a:t>
              </a:r>
              <a:r>
                <a:rPr lang="en-GB" sz="1600" dirty="0" smtClean="0"/>
                <a:t>Define t</a:t>
              </a:r>
              <a:r>
                <a:rPr lang="en-GB" sz="1600" dirty="0" smtClean="0"/>
                <a:t>emperature range</a:t>
              </a:r>
              <a:endParaRPr lang="en-GB" sz="1600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2627784" y="4911080"/>
              <a:ext cx="1512168" cy="12324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2.4.2: </a:t>
              </a:r>
              <a:r>
                <a:rPr lang="en-GB" sz="1600" dirty="0" smtClean="0"/>
                <a:t>Define humidity range</a:t>
              </a:r>
              <a:endParaRPr lang="en-GB" sz="160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4499992" y="4911080"/>
              <a:ext cx="1512168" cy="1232434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2.4.3: </a:t>
              </a:r>
              <a:r>
                <a:rPr lang="en-GB" sz="1600" dirty="0" smtClean="0"/>
                <a:t>Define other parameters </a:t>
              </a:r>
              <a:endParaRPr lang="en-GB" sz="16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6382362" y="4919378"/>
              <a:ext cx="1512168" cy="1224135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2.4.4:Produce </a:t>
              </a:r>
              <a:r>
                <a:rPr lang="en-GB" sz="1600" dirty="0" smtClean="0"/>
                <a:t>test definition document</a:t>
              </a:r>
              <a:endParaRPr lang="en-GB" sz="1600" dirty="0"/>
            </a:p>
          </p:txBody>
        </p:sp>
        <p:cxnSp>
          <p:nvCxnSpPr>
            <p:cNvPr id="11" name="Straight Connector 10"/>
            <p:cNvCxnSpPr/>
            <p:nvPr/>
          </p:nvCxnSpPr>
          <p:spPr>
            <a:xfrm>
              <a:off x="1511660" y="4437112"/>
              <a:ext cx="5626786" cy="8299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2" name="Straight Connector 11"/>
            <p:cNvCxnSpPr>
              <a:endCxn id="4" idx="2"/>
            </p:cNvCxnSpPr>
            <p:nvPr/>
          </p:nvCxnSpPr>
          <p:spPr>
            <a:xfrm flipV="1">
              <a:off x="4325053" y="4149080"/>
              <a:ext cx="0" cy="288032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3" name="Straight Connector 12"/>
            <p:cNvCxnSpPr>
              <a:stCxn id="5" idx="0"/>
            </p:cNvCxnSpPr>
            <p:nvPr/>
          </p:nvCxnSpPr>
          <p:spPr>
            <a:xfrm flipV="1">
              <a:off x="1511660" y="4437113"/>
              <a:ext cx="0" cy="473966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4" name="Straight Connector 13"/>
            <p:cNvCxnSpPr>
              <a:stCxn id="6" idx="0"/>
            </p:cNvCxnSpPr>
            <p:nvPr/>
          </p:nvCxnSpPr>
          <p:spPr>
            <a:xfrm flipV="1">
              <a:off x="3383868" y="443711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6" name="Straight Connector 15"/>
            <p:cNvCxnSpPr>
              <a:stCxn id="8" idx="0"/>
            </p:cNvCxnSpPr>
            <p:nvPr/>
          </p:nvCxnSpPr>
          <p:spPr>
            <a:xfrm flipV="1">
              <a:off x="5256076" y="4437112"/>
              <a:ext cx="0" cy="473968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8" name="Straight Connector 17"/>
            <p:cNvCxnSpPr>
              <a:stCxn id="10" idx="0"/>
            </p:cNvCxnSpPr>
            <p:nvPr/>
          </p:nvCxnSpPr>
          <p:spPr>
            <a:xfrm flipV="1">
              <a:off x="7138446" y="4445412"/>
              <a:ext cx="0" cy="473966"/>
            </a:xfrm>
            <a:prstGeom prst="lin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</p:grpSp>
    </p:spTree>
    <p:extLst>
      <p:ext uri="{BB962C8B-B14F-4D97-AF65-F5344CB8AC3E}">
        <p14:creationId xmlns:p14="http://schemas.microsoft.com/office/powerpoint/2010/main" val="42521286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5261216"/>
          </a:xfrm>
        </p:spPr>
        <p:txBody>
          <a:bodyPr>
            <a:normAutofit/>
          </a:bodyPr>
          <a:lstStyle/>
          <a:p>
            <a:r>
              <a:rPr lang="en-GB" dirty="0" smtClean="0"/>
              <a:t>Develop two of the phases of the research project you chose earlier to show examples of a second-level and a third-level task breakdown from each of the two phases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08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Adding timings to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Once the task list is complete you should estimate how many hours each task will take</a:t>
            </a:r>
          </a:p>
          <a:p>
            <a:pPr lvl="1"/>
            <a:r>
              <a:rPr lang="en-GB" dirty="0" smtClean="0"/>
              <a:t>Task length – how many hours are needed, e.g. 6 hours</a:t>
            </a:r>
          </a:p>
          <a:p>
            <a:pPr lvl="1"/>
            <a:r>
              <a:rPr lang="en-GB" dirty="0" smtClean="0"/>
              <a:t>Task duration – those hours may have to be split over 2 days, so the duration would be 2 days</a:t>
            </a:r>
          </a:p>
          <a:p>
            <a:r>
              <a:rPr lang="en-GB" dirty="0" smtClean="0"/>
              <a:t>A </a:t>
            </a:r>
            <a:r>
              <a:rPr lang="en-GB" dirty="0" smtClean="0"/>
              <a:t>40-credit </a:t>
            </a:r>
            <a:r>
              <a:rPr lang="en-GB" dirty="0" smtClean="0"/>
              <a:t>module requires </a:t>
            </a:r>
            <a:r>
              <a:rPr lang="en-GB" dirty="0" smtClean="0"/>
              <a:t>400 </a:t>
            </a:r>
            <a:r>
              <a:rPr lang="en-GB" dirty="0" smtClean="0"/>
              <a:t>hours of work</a:t>
            </a:r>
          </a:p>
          <a:p>
            <a:pPr lvl="1"/>
            <a:r>
              <a:rPr lang="en-GB" dirty="0" smtClean="0"/>
              <a:t>Approximately </a:t>
            </a:r>
            <a:r>
              <a:rPr lang="en-GB" dirty="0" smtClean="0"/>
              <a:t>65</a:t>
            </a:r>
            <a:r>
              <a:rPr lang="en-GB" dirty="0" smtClean="0"/>
              <a:t> </a:t>
            </a:r>
            <a:r>
              <a:rPr lang="en-GB" dirty="0" smtClean="0"/>
              <a:t>6-hour tasks</a:t>
            </a:r>
          </a:p>
          <a:p>
            <a:pPr lvl="1"/>
            <a:r>
              <a:rPr lang="en-GB" dirty="0" smtClean="0"/>
              <a:t>Less than </a:t>
            </a:r>
            <a:r>
              <a:rPr lang="en-GB" dirty="0" smtClean="0"/>
              <a:t>2 </a:t>
            </a:r>
            <a:r>
              <a:rPr lang="en-GB" dirty="0" smtClean="0"/>
              <a:t>pages at one task per line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Consider </a:t>
            </a:r>
            <a:r>
              <a:rPr lang="en-GB" dirty="0" err="1" smtClean="0">
                <a:sym typeface="Wingdings" pitchFamily="2" charset="2"/>
              </a:rPr>
              <a:t>timeboxing</a:t>
            </a:r>
            <a:r>
              <a:rPr lang="en-GB" dirty="0" smtClean="0">
                <a:sym typeface="Wingdings" pitchFamily="2" charset="2"/>
              </a:rPr>
              <a:t> these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1852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Identifying task dependencies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of the tasks will come in a logical order</a:t>
            </a:r>
          </a:p>
          <a:p>
            <a:pPr lvl="1"/>
            <a:r>
              <a:rPr lang="en-GB" dirty="0" smtClean="0"/>
              <a:t>You cannot demonstrate a prototype before building it!</a:t>
            </a:r>
          </a:p>
          <a:p>
            <a:r>
              <a:rPr lang="en-GB" dirty="0" smtClean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dirty="0" smtClean="0"/>
              <a:t>Defining requirements are probably independent of learning Java</a:t>
            </a:r>
          </a:p>
          <a:p>
            <a:r>
              <a:rPr lang="en-GB" dirty="0" smtClean="0"/>
              <a:t>These can be shown in a Gantt chart, with each chain shown as a linked set of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378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Identifying planning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Constraints need to be considered when planning a project</a:t>
            </a:r>
          </a:p>
          <a:p>
            <a:r>
              <a:rPr lang="en-GB" dirty="0" smtClean="0"/>
              <a:t>Obvious constraints are presentation dates and hand-in dates</a:t>
            </a:r>
          </a:p>
          <a:p>
            <a:pPr lvl="1"/>
            <a:r>
              <a:rPr lang="en-GB" dirty="0" smtClean="0"/>
              <a:t>These are shown as milestones</a:t>
            </a:r>
          </a:p>
          <a:p>
            <a:r>
              <a:rPr lang="en-GB" dirty="0" smtClean="0"/>
              <a:t>Less obvious constraints include the availability of resources</a:t>
            </a:r>
          </a:p>
          <a:p>
            <a:pPr lvl="1"/>
            <a:r>
              <a:rPr lang="en-GB" dirty="0" smtClean="0"/>
              <a:t>Access to specific equipment or people</a:t>
            </a:r>
          </a:p>
          <a:p>
            <a:pPr lvl="1"/>
            <a:r>
              <a:rPr lang="en-GB" dirty="0" smtClean="0"/>
              <a:t>Holidays</a:t>
            </a:r>
          </a:p>
          <a:p>
            <a:pPr lvl="1"/>
            <a:r>
              <a:rPr lang="en-GB" dirty="0" smtClean="0"/>
              <a:t>Other </a:t>
            </a:r>
            <a:r>
              <a:rPr lang="en-GB" dirty="0" err="1" smtClean="0"/>
              <a:t>courseworks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7036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Contingency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You </a:t>
            </a:r>
            <a:r>
              <a:rPr lang="en-GB" b="1" dirty="0" smtClean="0"/>
              <a:t>will</a:t>
            </a:r>
            <a:r>
              <a:rPr lang="en-GB" dirty="0" smtClean="0"/>
              <a:t> be over-optimistic in what you think you can do in a set period of time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8386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Scheduling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Use an appropriate software package to create a Gantt chart</a:t>
            </a:r>
          </a:p>
          <a:p>
            <a:r>
              <a:rPr lang="en-GB" dirty="0" smtClean="0"/>
              <a:t>Create the task list before setting any timings</a:t>
            </a:r>
          </a:p>
          <a:p>
            <a:r>
              <a:rPr lang="en-GB" dirty="0" smtClean="0"/>
              <a:t>Add any milestones and their dates</a:t>
            </a:r>
          </a:p>
          <a:p>
            <a:r>
              <a:rPr lang="en-GB" dirty="0" smtClean="0"/>
              <a:t>Identify task and milestone dependencies by linking tasks with arrows</a:t>
            </a:r>
          </a:p>
          <a:p>
            <a:r>
              <a:rPr lang="en-GB" dirty="0" smtClean="0"/>
              <a:t>Take each task in turn and add the start date and projected length</a:t>
            </a:r>
          </a:p>
          <a:p>
            <a:r>
              <a:rPr lang="en-GB" dirty="0" smtClean="0"/>
              <a:t>Double-check that you will complete all tasks by their respective milestones and that you are not trying to do too many things in parallel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5373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it doesn’t fit…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may need to tweak some of your tasks to make sure that you can complete the project in the time allotted</a:t>
            </a:r>
          </a:p>
          <a:p>
            <a:r>
              <a:rPr lang="en-GB" dirty="0" smtClean="0"/>
              <a:t>If it doesn’t fit after this, you </a:t>
            </a:r>
            <a:r>
              <a:rPr lang="en-GB" b="1" dirty="0" smtClean="0"/>
              <a:t>must</a:t>
            </a:r>
            <a:r>
              <a:rPr lang="en-GB" dirty="0" smtClean="0"/>
              <a:t> discuss this with your supervisor</a:t>
            </a:r>
          </a:p>
          <a:p>
            <a:pPr lvl="1"/>
            <a:r>
              <a:rPr lang="en-GB" dirty="0" smtClean="0"/>
              <a:t>You may have to change your project objectives or otherwise reduce the scope of your project</a:t>
            </a:r>
          </a:p>
          <a:p>
            <a:r>
              <a:rPr lang="en-GB" dirty="0" smtClean="0"/>
              <a:t>You </a:t>
            </a:r>
            <a:r>
              <a:rPr lang="en-GB" b="1" dirty="0" smtClean="0"/>
              <a:t>must not</a:t>
            </a:r>
            <a:r>
              <a:rPr lang="en-GB" dirty="0" smtClean="0"/>
              <a:t> just cut time off tasks until it fits</a:t>
            </a:r>
          </a:p>
          <a:p>
            <a:pPr lvl="1"/>
            <a:r>
              <a:rPr lang="en-GB" dirty="0" smtClean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dirty="0" smtClean="0"/>
              <a:t>Neither of these is likely to have a happy ending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4437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Homework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5261216"/>
          </a:xfrm>
        </p:spPr>
        <p:txBody>
          <a:bodyPr>
            <a:normAutofit/>
          </a:bodyPr>
          <a:lstStyle/>
          <a:p>
            <a:r>
              <a:rPr lang="en-GB" dirty="0" smtClean="0"/>
              <a:t>Use the phase and work breakdown structures you have developed as the basis for familiarising yourself with a Gantt chart package</a:t>
            </a:r>
          </a:p>
          <a:p>
            <a:pPr lvl="1"/>
            <a:r>
              <a:rPr lang="en-GB" dirty="0" smtClean="0"/>
              <a:t>Use Microsoft Project or whatever package is used in your workplace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23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</a:t>
            </a:r>
            <a:r>
              <a:rPr lang="en-GB" dirty="0" smtClean="0"/>
              <a:t>workshop: Descriptive statistics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6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244</TotalTime>
  <Words>2063</Words>
  <Application>Microsoft Office PowerPoint</Application>
  <PresentationFormat>On-screen Show (4:3)</PresentationFormat>
  <Paragraphs>240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Georgia</vt:lpstr>
      <vt:lpstr>Trebuchet MS</vt:lpstr>
      <vt:lpstr>Wingdings</vt:lpstr>
      <vt:lpstr>Wingdings 2</vt:lpstr>
      <vt:lpstr>RM (OME)</vt:lpstr>
      <vt:lpstr>Research Methods</vt:lpstr>
      <vt:lpstr>Testable Questions</vt:lpstr>
      <vt:lpstr>Testable Questions</vt:lpstr>
      <vt:lpstr>Open and Closed Questions</vt:lpstr>
      <vt:lpstr>Hypothesis-Driven Research</vt:lpstr>
      <vt:lpstr>Hypothesis-Driven Research</vt:lpstr>
      <vt:lpstr>Experimental Research I</vt:lpstr>
      <vt:lpstr>Experimental Research II</vt:lpstr>
      <vt:lpstr>Observational Research</vt:lpstr>
      <vt:lpstr>Industrial and Applied Research</vt:lpstr>
      <vt:lpstr>Library Research</vt:lpstr>
      <vt:lpstr>Using Multiple Methods</vt:lpstr>
      <vt:lpstr>Getting organised</vt:lpstr>
      <vt:lpstr>Filing system sections</vt:lpstr>
      <vt:lpstr>Your project notebook</vt:lpstr>
      <vt:lpstr>Project planning</vt:lpstr>
      <vt:lpstr>The project plan</vt:lpstr>
      <vt:lpstr>Producing a task list</vt:lpstr>
      <vt:lpstr>Producing a task list</vt:lpstr>
      <vt:lpstr>Producing a task list</vt:lpstr>
      <vt:lpstr>Activity</vt:lpstr>
      <vt:lpstr>Producing a task list</vt:lpstr>
      <vt:lpstr>Producing a task list</vt:lpstr>
      <vt:lpstr>Activity</vt:lpstr>
      <vt:lpstr>Adding timings to tasks</vt:lpstr>
      <vt:lpstr>Identifying task dependencies</vt:lpstr>
      <vt:lpstr>Identifying planning constraints</vt:lpstr>
      <vt:lpstr>Contingency planning</vt:lpstr>
      <vt:lpstr>Scheduling</vt:lpstr>
      <vt:lpstr>If it doesn’t fit…</vt:lpstr>
      <vt:lpstr>Homework Activity</vt:lpstr>
      <vt:lpstr>Coming Soon…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Nik Whitehead</cp:lastModifiedBy>
  <cp:revision>28</cp:revision>
  <dcterms:created xsi:type="dcterms:W3CDTF">2013-10-10T10:13:16Z</dcterms:created>
  <dcterms:modified xsi:type="dcterms:W3CDTF">2021-03-19T15:49:13Z</dcterms:modified>
</cp:coreProperties>
</file>