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33"/>
  </p:notesMasterIdLst>
  <p:handoutMasterIdLst>
    <p:handoutMasterId r:id="rId34"/>
  </p:handoutMasterIdLst>
  <p:sldIdLst>
    <p:sldId id="342" r:id="rId5"/>
    <p:sldId id="310" r:id="rId6"/>
    <p:sldId id="320" r:id="rId7"/>
    <p:sldId id="322" r:id="rId8"/>
    <p:sldId id="331" r:id="rId9"/>
    <p:sldId id="339" r:id="rId10"/>
    <p:sldId id="313" r:id="rId11"/>
    <p:sldId id="341" r:id="rId12"/>
    <p:sldId id="344" r:id="rId13"/>
    <p:sldId id="312" r:id="rId14"/>
    <p:sldId id="323" r:id="rId15"/>
    <p:sldId id="315" r:id="rId16"/>
    <p:sldId id="324" r:id="rId17"/>
    <p:sldId id="325" r:id="rId18"/>
    <p:sldId id="327" r:id="rId19"/>
    <p:sldId id="345" r:id="rId20"/>
    <p:sldId id="329" r:id="rId21"/>
    <p:sldId id="326" r:id="rId22"/>
    <p:sldId id="317" r:id="rId23"/>
    <p:sldId id="311" r:id="rId24"/>
    <p:sldId id="333" r:id="rId25"/>
    <p:sldId id="338" r:id="rId26"/>
    <p:sldId id="330" r:id="rId27"/>
    <p:sldId id="334" r:id="rId28"/>
    <p:sldId id="337" r:id="rId29"/>
    <p:sldId id="335" r:id="rId30"/>
    <p:sldId id="343" r:id="rId31"/>
    <p:sldId id="336" r:id="rId32"/>
  </p:sldIdLst>
  <p:sldSz cx="12188825" cy="6858000"/>
  <p:notesSz cx="6858000" cy="9144000"/>
  <p:custDataLst>
    <p:tags r:id="rId35"/>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675FE8-34D1-4DB7-9705-4D77B05570C0}" v="7" dt="2023-09-20T18:36:02.8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35259" autoAdjust="0"/>
  </p:normalViewPr>
  <p:slideViewPr>
    <p:cSldViewPr snapToGrid="0">
      <p:cViewPr>
        <p:scale>
          <a:sx n="33" d="100"/>
          <a:sy n="33" d="100"/>
        </p:scale>
        <p:origin x="1425" y="18"/>
      </p:cViewPr>
      <p:guideLst>
        <p:guide pos="3839"/>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gs" Target="tags/tag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Emanuel" userId="500375fa-2f0f-4385-97a1-bd3e0a106415" providerId="ADAL" clId="{6D675FE8-34D1-4DB7-9705-4D77B05570C0}"/>
    <pc:docChg chg="custSel modSld">
      <pc:chgData name="Laura Emanuel" userId="500375fa-2f0f-4385-97a1-bd3e0a106415" providerId="ADAL" clId="{6D675FE8-34D1-4DB7-9705-4D77B05570C0}" dt="2023-09-20T18:36:07.226" v="18" actId="6549"/>
      <pc:docMkLst>
        <pc:docMk/>
      </pc:docMkLst>
      <pc:sldChg chg="modSp mod">
        <pc:chgData name="Laura Emanuel" userId="500375fa-2f0f-4385-97a1-bd3e0a106415" providerId="ADAL" clId="{6D675FE8-34D1-4DB7-9705-4D77B05570C0}" dt="2023-09-20T18:35:32.252" v="3" actId="27636"/>
        <pc:sldMkLst>
          <pc:docMk/>
          <pc:sldMk cId="2139132589" sldId="310"/>
        </pc:sldMkLst>
        <pc:spChg chg="mod">
          <ac:chgData name="Laura Emanuel" userId="500375fa-2f0f-4385-97a1-bd3e0a106415" providerId="ADAL" clId="{6D675FE8-34D1-4DB7-9705-4D77B05570C0}" dt="2023-09-20T18:35:32.252" v="2" actId="27636"/>
          <ac:spMkLst>
            <pc:docMk/>
            <pc:sldMk cId="2139132589" sldId="310"/>
            <ac:spMk id="3" creationId="{ADA766C6-2B7C-42AA-9EED-77809783CF5E}"/>
          </ac:spMkLst>
        </pc:spChg>
        <pc:spChg chg="mod">
          <ac:chgData name="Laura Emanuel" userId="500375fa-2f0f-4385-97a1-bd3e0a106415" providerId="ADAL" clId="{6D675FE8-34D1-4DB7-9705-4D77B05570C0}" dt="2023-09-20T18:35:32.252" v="3" actId="27636"/>
          <ac:spMkLst>
            <pc:docMk/>
            <pc:sldMk cId="2139132589" sldId="310"/>
            <ac:spMk id="14" creationId="{00000000-0000-0000-0000-000000000000}"/>
          </ac:spMkLst>
        </pc:spChg>
      </pc:sldChg>
      <pc:sldChg chg="modSp mod">
        <pc:chgData name="Laura Emanuel" userId="500375fa-2f0f-4385-97a1-bd3e0a106415" providerId="ADAL" clId="{6D675FE8-34D1-4DB7-9705-4D77B05570C0}" dt="2023-09-20T18:35:48.023" v="14" actId="27636"/>
        <pc:sldMkLst>
          <pc:docMk/>
          <pc:sldMk cId="2681425051" sldId="315"/>
        </pc:sldMkLst>
        <pc:spChg chg="mod">
          <ac:chgData name="Laura Emanuel" userId="500375fa-2f0f-4385-97a1-bd3e0a106415" providerId="ADAL" clId="{6D675FE8-34D1-4DB7-9705-4D77B05570C0}" dt="2023-09-20T18:35:48.023" v="14" actId="27636"/>
          <ac:spMkLst>
            <pc:docMk/>
            <pc:sldMk cId="2681425051" sldId="315"/>
            <ac:spMk id="2" creationId="{00000000-0000-0000-0000-000000000000}"/>
          </ac:spMkLst>
        </pc:spChg>
        <pc:spChg chg="mod">
          <ac:chgData name="Laura Emanuel" userId="500375fa-2f0f-4385-97a1-bd3e0a106415" providerId="ADAL" clId="{6D675FE8-34D1-4DB7-9705-4D77B05570C0}" dt="2023-09-20T18:35:32.338" v="9" actId="27636"/>
          <ac:spMkLst>
            <pc:docMk/>
            <pc:sldMk cId="2681425051" sldId="315"/>
            <ac:spMk id="4" creationId="{00000000-0000-0000-0000-000000000000}"/>
          </ac:spMkLst>
        </pc:spChg>
      </pc:sldChg>
      <pc:sldChg chg="modSp mod">
        <pc:chgData name="Laura Emanuel" userId="500375fa-2f0f-4385-97a1-bd3e0a106415" providerId="ADAL" clId="{6D675FE8-34D1-4DB7-9705-4D77B05570C0}" dt="2023-09-20T18:35:32.313" v="8" actId="27636"/>
        <pc:sldMkLst>
          <pc:docMk/>
          <pc:sldMk cId="1693276337" sldId="323"/>
        </pc:sldMkLst>
        <pc:spChg chg="mod">
          <ac:chgData name="Laura Emanuel" userId="500375fa-2f0f-4385-97a1-bd3e0a106415" providerId="ADAL" clId="{6D675FE8-34D1-4DB7-9705-4D77B05570C0}" dt="2023-09-20T18:35:32.313" v="8" actId="27636"/>
          <ac:spMkLst>
            <pc:docMk/>
            <pc:sldMk cId="1693276337" sldId="323"/>
            <ac:spMk id="2" creationId="{3F1916E5-853B-4691-94E3-AC6249080F86}"/>
          </ac:spMkLst>
        </pc:spChg>
        <pc:spChg chg="mod">
          <ac:chgData name="Laura Emanuel" userId="500375fa-2f0f-4385-97a1-bd3e0a106415" providerId="ADAL" clId="{6D675FE8-34D1-4DB7-9705-4D77B05570C0}" dt="2023-09-20T18:35:32.313" v="7" actId="27636"/>
          <ac:spMkLst>
            <pc:docMk/>
            <pc:sldMk cId="1693276337" sldId="323"/>
            <ac:spMk id="29699" creationId="{00000000-0000-0000-0000-000000000000}"/>
          </ac:spMkLst>
        </pc:spChg>
      </pc:sldChg>
      <pc:sldChg chg="modSp mod">
        <pc:chgData name="Laura Emanuel" userId="500375fa-2f0f-4385-97a1-bd3e0a106415" providerId="ADAL" clId="{6D675FE8-34D1-4DB7-9705-4D77B05570C0}" dt="2023-09-20T18:35:32.362" v="11" actId="27636"/>
        <pc:sldMkLst>
          <pc:docMk/>
          <pc:sldMk cId="487129651" sldId="330"/>
        </pc:sldMkLst>
        <pc:spChg chg="mod">
          <ac:chgData name="Laura Emanuel" userId="500375fa-2f0f-4385-97a1-bd3e0a106415" providerId="ADAL" clId="{6D675FE8-34D1-4DB7-9705-4D77B05570C0}" dt="2023-09-20T18:35:32.362" v="10" actId="27636"/>
          <ac:spMkLst>
            <pc:docMk/>
            <pc:sldMk cId="487129651" sldId="330"/>
            <ac:spMk id="18435" creationId="{00000000-0000-0000-0000-000000000000}"/>
          </ac:spMkLst>
        </pc:spChg>
        <pc:spChg chg="mod">
          <ac:chgData name="Laura Emanuel" userId="500375fa-2f0f-4385-97a1-bd3e0a106415" providerId="ADAL" clId="{6D675FE8-34D1-4DB7-9705-4D77B05570C0}" dt="2023-09-20T18:35:32.362" v="11" actId="27636"/>
          <ac:spMkLst>
            <pc:docMk/>
            <pc:sldMk cId="487129651" sldId="330"/>
            <ac:spMk id="18436" creationId="{00000000-0000-0000-0000-000000000000}"/>
          </ac:spMkLst>
        </pc:spChg>
      </pc:sldChg>
      <pc:sldChg chg="modSp mod">
        <pc:chgData name="Laura Emanuel" userId="500375fa-2f0f-4385-97a1-bd3e0a106415" providerId="ADAL" clId="{6D675FE8-34D1-4DB7-9705-4D77B05570C0}" dt="2023-09-20T18:35:32.265" v="4" actId="27636"/>
        <pc:sldMkLst>
          <pc:docMk/>
          <pc:sldMk cId="1121352019" sldId="331"/>
        </pc:sldMkLst>
        <pc:spChg chg="mod">
          <ac:chgData name="Laura Emanuel" userId="500375fa-2f0f-4385-97a1-bd3e0a106415" providerId="ADAL" clId="{6D675FE8-34D1-4DB7-9705-4D77B05570C0}" dt="2023-09-20T18:35:32.265" v="4" actId="27636"/>
          <ac:spMkLst>
            <pc:docMk/>
            <pc:sldMk cId="1121352019" sldId="331"/>
            <ac:spMk id="22532" creationId="{00000000-0000-0000-0000-000000000000}"/>
          </ac:spMkLst>
        </pc:spChg>
      </pc:sldChg>
      <pc:sldChg chg="modSp mod">
        <pc:chgData name="Laura Emanuel" userId="500375fa-2f0f-4385-97a1-bd3e0a106415" providerId="ADAL" clId="{6D675FE8-34D1-4DB7-9705-4D77B05570C0}" dt="2023-09-20T18:35:48.032" v="16" actId="27636"/>
        <pc:sldMkLst>
          <pc:docMk/>
          <pc:sldMk cId="3493647385" sldId="333"/>
        </pc:sldMkLst>
        <pc:spChg chg="mod">
          <ac:chgData name="Laura Emanuel" userId="500375fa-2f0f-4385-97a1-bd3e0a106415" providerId="ADAL" clId="{6D675FE8-34D1-4DB7-9705-4D77B05570C0}" dt="2023-09-20T18:35:48.032" v="16" actId="27636"/>
          <ac:spMkLst>
            <pc:docMk/>
            <pc:sldMk cId="3493647385" sldId="333"/>
            <ac:spMk id="10242" creationId="{00000000-0000-0000-0000-000000000000}"/>
          </ac:spMkLst>
        </pc:spChg>
      </pc:sldChg>
      <pc:sldChg chg="modSp mod">
        <pc:chgData name="Laura Emanuel" userId="500375fa-2f0f-4385-97a1-bd3e0a106415" providerId="ADAL" clId="{6D675FE8-34D1-4DB7-9705-4D77B05570C0}" dt="2023-09-20T18:35:48.011" v="12" actId="27636"/>
        <pc:sldMkLst>
          <pc:docMk/>
          <pc:sldMk cId="3179370853" sldId="339"/>
        </pc:sldMkLst>
        <pc:spChg chg="mod">
          <ac:chgData name="Laura Emanuel" userId="500375fa-2f0f-4385-97a1-bd3e0a106415" providerId="ADAL" clId="{6D675FE8-34D1-4DB7-9705-4D77B05570C0}" dt="2023-09-20T18:35:48.011" v="12" actId="27636"/>
          <ac:spMkLst>
            <pc:docMk/>
            <pc:sldMk cId="3179370853" sldId="339"/>
            <ac:spMk id="2" creationId="{00000000-0000-0000-0000-000000000000}"/>
          </ac:spMkLst>
        </pc:spChg>
        <pc:spChg chg="mod">
          <ac:chgData name="Laura Emanuel" userId="500375fa-2f0f-4385-97a1-bd3e0a106415" providerId="ADAL" clId="{6D675FE8-34D1-4DB7-9705-4D77B05570C0}" dt="2023-09-20T18:35:32.274" v="5" actId="27636"/>
          <ac:spMkLst>
            <pc:docMk/>
            <pc:sldMk cId="3179370853" sldId="339"/>
            <ac:spMk id="9" creationId="{00000000-0000-0000-0000-000000000000}"/>
          </ac:spMkLst>
        </pc:spChg>
        <pc:spChg chg="mod">
          <ac:chgData name="Laura Emanuel" userId="500375fa-2f0f-4385-97a1-bd3e0a106415" providerId="ADAL" clId="{6D675FE8-34D1-4DB7-9705-4D77B05570C0}" dt="2023-09-20T18:35:32.274" v="6" actId="27636"/>
          <ac:spMkLst>
            <pc:docMk/>
            <pc:sldMk cId="3179370853" sldId="339"/>
            <ac:spMk id="10" creationId="{00000000-0000-0000-0000-000000000000}"/>
          </ac:spMkLst>
        </pc:spChg>
      </pc:sldChg>
      <pc:sldChg chg="modSp mod">
        <pc:chgData name="Laura Emanuel" userId="500375fa-2f0f-4385-97a1-bd3e0a106415" providerId="ADAL" clId="{6D675FE8-34D1-4DB7-9705-4D77B05570C0}" dt="2023-09-20T18:35:48.020" v="13" actId="27636"/>
        <pc:sldMkLst>
          <pc:docMk/>
          <pc:sldMk cId="1795140769" sldId="341"/>
        </pc:sldMkLst>
        <pc:spChg chg="mod">
          <ac:chgData name="Laura Emanuel" userId="500375fa-2f0f-4385-97a1-bd3e0a106415" providerId="ADAL" clId="{6D675FE8-34D1-4DB7-9705-4D77B05570C0}" dt="2023-09-20T18:35:48.020" v="13" actId="27636"/>
          <ac:spMkLst>
            <pc:docMk/>
            <pc:sldMk cId="1795140769" sldId="341"/>
            <ac:spMk id="3" creationId="{EA65D90D-9A33-4D13-B129-8D5FCC1FD7E5}"/>
          </ac:spMkLst>
        </pc:spChg>
        <pc:spChg chg="mod">
          <ac:chgData name="Laura Emanuel" userId="500375fa-2f0f-4385-97a1-bd3e0a106415" providerId="ADAL" clId="{6D675FE8-34D1-4DB7-9705-4D77B05570C0}" dt="2023-09-20T18:35:15.365" v="1" actId="27636"/>
          <ac:spMkLst>
            <pc:docMk/>
            <pc:sldMk cId="1795140769" sldId="341"/>
            <ac:spMk id="4" creationId="{6E400286-0675-401A-8C9B-36E3A768E21A}"/>
          </ac:spMkLst>
        </pc:spChg>
        <pc:spChg chg="mod">
          <ac:chgData name="Laura Emanuel" userId="500375fa-2f0f-4385-97a1-bd3e0a106415" providerId="ADAL" clId="{6D675FE8-34D1-4DB7-9705-4D77B05570C0}" dt="2023-09-20T18:35:15.357" v="0" actId="27636"/>
          <ac:spMkLst>
            <pc:docMk/>
            <pc:sldMk cId="1795140769" sldId="341"/>
            <ac:spMk id="5" creationId="{24DA4F2E-6764-4E1E-8803-80294BEE9679}"/>
          </ac:spMkLst>
        </pc:spChg>
      </pc:sldChg>
      <pc:sldChg chg="modSp mod">
        <pc:chgData name="Laura Emanuel" userId="500375fa-2f0f-4385-97a1-bd3e0a106415" providerId="ADAL" clId="{6D675FE8-34D1-4DB7-9705-4D77B05570C0}" dt="2023-09-20T18:36:07.226" v="18" actId="6549"/>
        <pc:sldMkLst>
          <pc:docMk/>
          <pc:sldMk cId="1480776968" sldId="342"/>
        </pc:sldMkLst>
        <pc:spChg chg="mod">
          <ac:chgData name="Laura Emanuel" userId="500375fa-2f0f-4385-97a1-bd3e0a106415" providerId="ADAL" clId="{6D675FE8-34D1-4DB7-9705-4D77B05570C0}" dt="2023-09-20T18:36:07.226" v="18" actId="6549"/>
          <ac:spMkLst>
            <pc:docMk/>
            <pc:sldMk cId="1480776968" sldId="342"/>
            <ac:spMk id="3" creationId="{D42FF2EE-FA80-0AA8-198F-8B2A05C4B5A0}"/>
          </ac:spMkLst>
        </pc:spChg>
      </pc:sldChg>
      <pc:sldChg chg="modSp mod">
        <pc:chgData name="Laura Emanuel" userId="500375fa-2f0f-4385-97a1-bd3e0a106415" providerId="ADAL" clId="{6D675FE8-34D1-4DB7-9705-4D77B05570C0}" dt="2023-09-20T18:35:48.032" v="15" actId="27636"/>
        <pc:sldMkLst>
          <pc:docMk/>
          <pc:sldMk cId="4100181758" sldId="345"/>
        </pc:sldMkLst>
        <pc:spChg chg="mod">
          <ac:chgData name="Laura Emanuel" userId="500375fa-2f0f-4385-97a1-bd3e0a106415" providerId="ADAL" clId="{6D675FE8-34D1-4DB7-9705-4D77B05570C0}" dt="2023-09-20T18:35:48.032" v="15" actId="27636"/>
          <ac:spMkLst>
            <pc:docMk/>
            <pc:sldMk cId="4100181758" sldId="345"/>
            <ac:spMk id="2" creationId="{06E7A0DC-8E88-47A1-82E5-97A9CB7878C7}"/>
          </ac:spMkLst>
        </pc:sp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youngminds.org.uk/professional/resources/supporting-school-transitions/"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ngminds.org.uk/professional/resources/supporting-school-transitions/"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9DE493-19D7-4EC9-97C9-5F26233F1106}" type="doc">
      <dgm:prSet loTypeId="urn:microsoft.com/office/officeart/2005/8/layout/hProcess4" loCatId="process" qsTypeId="urn:microsoft.com/office/officeart/2005/8/quickstyle/simple2" qsCatId="simple" csTypeId="urn:microsoft.com/office/officeart/2005/8/colors/accent0_3" csCatId="mainScheme" phldr="1"/>
      <dgm:spPr/>
      <dgm:t>
        <a:bodyPr/>
        <a:lstStyle/>
        <a:p>
          <a:endParaRPr lang="en-US"/>
        </a:p>
      </dgm:t>
    </dgm:pt>
    <dgm:pt modelId="{FB986F71-3126-4196-BD30-74AEDC39A1CA}">
      <dgm:prSet phldrT="[Text]"/>
      <dgm:spPr/>
      <dgm:t>
        <a:bodyPr/>
        <a:lstStyle/>
        <a:p>
          <a:r>
            <a:rPr lang="en-US"/>
            <a:t>1 </a:t>
          </a:r>
          <a:r>
            <a:rPr lang="en-US" err="1"/>
            <a:t>Paratoi</a:t>
          </a:r>
          <a:endParaRPr lang="en-US"/>
        </a:p>
        <a:p>
          <a:r>
            <a:rPr lang="en-US">
              <a:solidFill>
                <a:srgbClr val="00B0F0"/>
              </a:solidFill>
            </a:rPr>
            <a:t>Preparation</a:t>
          </a:r>
        </a:p>
      </dgm:t>
    </dgm:pt>
    <dgm:pt modelId="{9B3CE34A-9B3E-4D5F-94E0-DFBB94FF5A03}" type="parTrans" cxnId="{1423FC72-83C7-4510-8021-28EAEA493E68}">
      <dgm:prSet/>
      <dgm:spPr/>
      <dgm:t>
        <a:bodyPr/>
        <a:lstStyle/>
        <a:p>
          <a:endParaRPr lang="en-US"/>
        </a:p>
      </dgm:t>
    </dgm:pt>
    <dgm:pt modelId="{D0B150DF-3AA4-454C-8652-25880449C422}" type="sibTrans" cxnId="{1423FC72-83C7-4510-8021-28EAEA493E68}">
      <dgm:prSet/>
      <dgm:spPr/>
      <dgm:t>
        <a:bodyPr/>
        <a:lstStyle/>
        <a:p>
          <a:endParaRPr lang="en-US"/>
        </a:p>
      </dgm:t>
    </dgm:pt>
    <dgm:pt modelId="{AB2E8498-CC81-452F-A895-08F3845AA347}">
      <dgm:prSet phldrT="[Text]"/>
      <dgm:spPr/>
      <dgm:t>
        <a:bodyPr/>
        <a:lstStyle/>
        <a:p>
          <a:r>
            <a:rPr lang="en-US" err="1"/>
            <a:t>Gorffen</a:t>
          </a:r>
          <a:r>
            <a:rPr lang="en-US"/>
            <a:t>, </a:t>
          </a:r>
          <a:r>
            <a:rPr lang="en-US" err="1"/>
            <a:t>colli</a:t>
          </a:r>
          <a:r>
            <a:rPr lang="en-US"/>
            <a:t> a </a:t>
          </a:r>
          <a:r>
            <a:rPr lang="en-US" err="1"/>
            <a:t>gadael</a:t>
          </a:r>
          <a:r>
            <a:rPr lang="en-US"/>
            <a:t> </a:t>
          </a:r>
          <a:r>
            <a:rPr lang="en-US" err="1"/>
            <a:t>fynd</a:t>
          </a:r>
          <a:endParaRPr lang="en-US"/>
        </a:p>
      </dgm:t>
    </dgm:pt>
    <dgm:pt modelId="{4C65E2C8-0CBB-4D8C-AD60-6B0105C62B84}" type="parTrans" cxnId="{2D5B3E3B-3EE5-4072-933E-27DF5400591C}">
      <dgm:prSet/>
      <dgm:spPr/>
      <dgm:t>
        <a:bodyPr/>
        <a:lstStyle/>
        <a:p>
          <a:endParaRPr lang="en-US"/>
        </a:p>
      </dgm:t>
    </dgm:pt>
    <dgm:pt modelId="{9A1F3304-AA9E-4FBC-89BA-9095C80E47C9}" type="sibTrans" cxnId="{2D5B3E3B-3EE5-4072-933E-27DF5400591C}">
      <dgm:prSet/>
      <dgm:spPr/>
      <dgm:t>
        <a:bodyPr/>
        <a:lstStyle/>
        <a:p>
          <a:endParaRPr lang="en-US"/>
        </a:p>
      </dgm:t>
    </dgm:pt>
    <dgm:pt modelId="{BF381BD4-48DC-48BF-8C18-C307CDD4D490}">
      <dgm:prSet phldrT="[Text]"/>
      <dgm:spPr/>
      <dgm:t>
        <a:bodyPr/>
        <a:lstStyle/>
        <a:p>
          <a:r>
            <a:rPr lang="en-US">
              <a:solidFill>
                <a:schemeClr val="accent2">
                  <a:lumMod val="50000"/>
                </a:schemeClr>
              </a:solidFill>
            </a:rPr>
            <a:t>Ending, losing &amp; letting go</a:t>
          </a:r>
        </a:p>
      </dgm:t>
    </dgm:pt>
    <dgm:pt modelId="{5D881325-883F-44A1-A5FB-E01856D07A5B}" type="parTrans" cxnId="{5F9EDECD-FB20-4615-B5EC-47255B2B532F}">
      <dgm:prSet/>
      <dgm:spPr/>
      <dgm:t>
        <a:bodyPr/>
        <a:lstStyle/>
        <a:p>
          <a:endParaRPr lang="en-US"/>
        </a:p>
      </dgm:t>
    </dgm:pt>
    <dgm:pt modelId="{2C645F98-BC4B-4797-BC42-0872EA7B0575}" type="sibTrans" cxnId="{5F9EDECD-FB20-4615-B5EC-47255B2B532F}">
      <dgm:prSet/>
      <dgm:spPr/>
      <dgm:t>
        <a:bodyPr/>
        <a:lstStyle/>
        <a:p>
          <a:endParaRPr lang="en-US"/>
        </a:p>
      </dgm:t>
    </dgm:pt>
    <dgm:pt modelId="{F6D27D1B-CDCB-481F-B8FA-AB31B2A119DE}">
      <dgm:prSet phldrT="[Text]"/>
      <dgm:spPr/>
      <dgm:t>
        <a:bodyPr/>
        <a:lstStyle/>
        <a:p>
          <a:r>
            <a:rPr lang="en-US"/>
            <a:t>2 </a:t>
          </a:r>
          <a:r>
            <a:rPr lang="en-US" err="1"/>
            <a:t>Symud</a:t>
          </a:r>
          <a:endParaRPr lang="en-US"/>
        </a:p>
        <a:p>
          <a:r>
            <a:rPr lang="en-US">
              <a:solidFill>
                <a:srgbClr val="00B0F0"/>
              </a:solidFill>
            </a:rPr>
            <a:t>Moving</a:t>
          </a:r>
        </a:p>
      </dgm:t>
    </dgm:pt>
    <dgm:pt modelId="{8A7BF306-8E53-4B16-9E7E-A79AE3DF6BE2}" type="parTrans" cxnId="{A63D53AC-541A-4D09-9620-8B1C8D7B91DE}">
      <dgm:prSet/>
      <dgm:spPr/>
      <dgm:t>
        <a:bodyPr/>
        <a:lstStyle/>
        <a:p>
          <a:endParaRPr lang="en-US"/>
        </a:p>
      </dgm:t>
    </dgm:pt>
    <dgm:pt modelId="{7AEB6639-3258-49E8-8B1F-B4A9C61922BE}" type="sibTrans" cxnId="{A63D53AC-541A-4D09-9620-8B1C8D7B91DE}">
      <dgm:prSet/>
      <dgm:spPr/>
      <dgm:t>
        <a:bodyPr/>
        <a:lstStyle/>
        <a:p>
          <a:endParaRPr lang="en-US"/>
        </a:p>
      </dgm:t>
    </dgm:pt>
    <dgm:pt modelId="{0B00F5A8-A0EF-4111-9D86-004317B4F49E}">
      <dgm:prSet phldrT="[Text]"/>
      <dgm:spPr/>
      <dgm:t>
        <a:bodyPr/>
        <a:lstStyle/>
        <a:p>
          <a:r>
            <a:rPr lang="en-US" err="1"/>
            <a:t>Cyfarwyddo</a:t>
          </a:r>
          <a:r>
            <a:rPr lang="en-US"/>
            <a:t> ac </a:t>
          </a:r>
          <a:r>
            <a:rPr lang="en-US" err="1"/>
            <a:t>ymsefydlu</a:t>
          </a:r>
          <a:endParaRPr lang="en-US"/>
        </a:p>
      </dgm:t>
    </dgm:pt>
    <dgm:pt modelId="{EC916B99-8D26-4265-B7BE-BB461C68DA5C}" type="parTrans" cxnId="{86F910E7-C9D0-48E5-A3A3-C70127E96FC1}">
      <dgm:prSet/>
      <dgm:spPr/>
      <dgm:t>
        <a:bodyPr/>
        <a:lstStyle/>
        <a:p>
          <a:endParaRPr lang="en-US"/>
        </a:p>
      </dgm:t>
    </dgm:pt>
    <dgm:pt modelId="{CE48C676-980A-4BAC-A3C8-9ABC315DAE51}" type="sibTrans" cxnId="{86F910E7-C9D0-48E5-A3A3-C70127E96FC1}">
      <dgm:prSet/>
      <dgm:spPr/>
      <dgm:t>
        <a:bodyPr/>
        <a:lstStyle/>
        <a:p>
          <a:endParaRPr lang="en-US"/>
        </a:p>
      </dgm:t>
    </dgm:pt>
    <dgm:pt modelId="{58828492-5CEF-4AFE-95CB-5D7E6A18158B}">
      <dgm:prSet phldrT="[Text]"/>
      <dgm:spPr/>
      <dgm:t>
        <a:bodyPr/>
        <a:lstStyle/>
        <a:p>
          <a:r>
            <a:rPr lang="en-US"/>
            <a:t>3 </a:t>
          </a:r>
          <a:r>
            <a:rPr lang="en-US" err="1"/>
            <a:t>Ymgartrefu</a:t>
          </a:r>
          <a:endParaRPr lang="en-US"/>
        </a:p>
        <a:p>
          <a:r>
            <a:rPr lang="en-US">
              <a:solidFill>
                <a:srgbClr val="00B0F0"/>
              </a:solidFill>
            </a:rPr>
            <a:t>Settling in</a:t>
          </a:r>
        </a:p>
      </dgm:t>
    </dgm:pt>
    <dgm:pt modelId="{F664BA43-1B81-496F-A04E-CE4B4A525697}" type="parTrans" cxnId="{ECE9152A-59A8-4A3A-9D34-DB38A074F636}">
      <dgm:prSet/>
      <dgm:spPr/>
      <dgm:t>
        <a:bodyPr/>
        <a:lstStyle/>
        <a:p>
          <a:endParaRPr lang="en-US"/>
        </a:p>
      </dgm:t>
    </dgm:pt>
    <dgm:pt modelId="{2D386477-EC66-449A-8D41-5F8A212C3D8E}" type="sibTrans" cxnId="{ECE9152A-59A8-4A3A-9D34-DB38A074F636}">
      <dgm:prSet/>
      <dgm:spPr/>
      <dgm:t>
        <a:bodyPr/>
        <a:lstStyle/>
        <a:p>
          <a:endParaRPr lang="en-US"/>
        </a:p>
      </dgm:t>
    </dgm:pt>
    <dgm:pt modelId="{68838C34-4D02-49F8-ADD7-BFA90D87B7EA}">
      <dgm:prSet phldrT="[Text]"/>
      <dgm:spPr/>
      <dgm:t>
        <a:bodyPr/>
        <a:lstStyle/>
        <a:p>
          <a:r>
            <a:rPr lang="en-US" err="1"/>
            <a:t>Derbyn</a:t>
          </a:r>
          <a:r>
            <a:rPr lang="en-US"/>
            <a:t> a </a:t>
          </a:r>
          <a:r>
            <a:rPr lang="en-US" err="1"/>
            <a:t>pharhad</a:t>
          </a:r>
          <a:endParaRPr lang="en-US"/>
        </a:p>
      </dgm:t>
    </dgm:pt>
    <dgm:pt modelId="{F2AD00AD-6A23-4C89-A107-68EF5D1F0B94}" type="parTrans" cxnId="{4143D757-8617-4C89-8322-E3B29A1874AF}">
      <dgm:prSet/>
      <dgm:spPr/>
      <dgm:t>
        <a:bodyPr/>
        <a:lstStyle/>
        <a:p>
          <a:endParaRPr lang="en-US"/>
        </a:p>
      </dgm:t>
    </dgm:pt>
    <dgm:pt modelId="{FFC4FCE7-6F2F-4F91-A74A-7C4C32A81657}" type="sibTrans" cxnId="{4143D757-8617-4C89-8322-E3B29A1874AF}">
      <dgm:prSet/>
      <dgm:spPr/>
      <dgm:t>
        <a:bodyPr/>
        <a:lstStyle/>
        <a:p>
          <a:endParaRPr lang="en-US"/>
        </a:p>
      </dgm:t>
    </dgm:pt>
    <dgm:pt modelId="{65B6D8B9-E558-4264-B37F-7B4B2A8896DF}">
      <dgm:prSet phldrT="[Text]"/>
      <dgm:spPr/>
      <dgm:t>
        <a:bodyPr/>
        <a:lstStyle/>
        <a:p>
          <a:r>
            <a:rPr lang="en-US" err="1">
              <a:solidFill>
                <a:schemeClr val="accent2">
                  <a:lumMod val="50000"/>
                </a:schemeClr>
              </a:solidFill>
            </a:rPr>
            <a:t>Familiarise</a:t>
          </a:r>
          <a:r>
            <a:rPr lang="en-US">
              <a:solidFill>
                <a:schemeClr val="accent2">
                  <a:lumMod val="50000"/>
                </a:schemeClr>
              </a:solidFill>
            </a:rPr>
            <a:t> and induction</a:t>
          </a:r>
        </a:p>
      </dgm:t>
    </dgm:pt>
    <dgm:pt modelId="{04F5A724-3AA7-4E78-B992-BCB3E916993F}" type="parTrans" cxnId="{CA96E113-7151-48C8-B4D5-7AA211772CC8}">
      <dgm:prSet/>
      <dgm:spPr/>
      <dgm:t>
        <a:bodyPr/>
        <a:lstStyle/>
        <a:p>
          <a:endParaRPr lang="en-US"/>
        </a:p>
      </dgm:t>
    </dgm:pt>
    <dgm:pt modelId="{370A79FF-9957-49E1-811F-78AB198DD9E0}" type="sibTrans" cxnId="{CA96E113-7151-48C8-B4D5-7AA211772CC8}">
      <dgm:prSet/>
      <dgm:spPr/>
      <dgm:t>
        <a:bodyPr/>
        <a:lstStyle/>
        <a:p>
          <a:endParaRPr lang="en-US"/>
        </a:p>
      </dgm:t>
    </dgm:pt>
    <dgm:pt modelId="{6E7DBE00-7E5B-46F8-BBA0-CF0079A58E82}">
      <dgm:prSet phldrT="[Text]"/>
      <dgm:spPr/>
      <dgm:t>
        <a:bodyPr/>
        <a:lstStyle/>
        <a:p>
          <a:r>
            <a:rPr lang="en-US">
              <a:solidFill>
                <a:schemeClr val="accent2">
                  <a:lumMod val="50000"/>
                </a:schemeClr>
              </a:solidFill>
            </a:rPr>
            <a:t>Acceptance and continuation</a:t>
          </a:r>
        </a:p>
      </dgm:t>
    </dgm:pt>
    <dgm:pt modelId="{6FAC7821-43C2-4A12-9638-E9B1BDE7C8D8}" type="parTrans" cxnId="{3D080EE7-BDF0-495B-A4FB-103A296CD73B}">
      <dgm:prSet/>
      <dgm:spPr/>
      <dgm:t>
        <a:bodyPr/>
        <a:lstStyle/>
        <a:p>
          <a:endParaRPr lang="en-US"/>
        </a:p>
      </dgm:t>
    </dgm:pt>
    <dgm:pt modelId="{65147ED7-18A4-49A5-9AEE-066FB0363316}" type="sibTrans" cxnId="{3D080EE7-BDF0-495B-A4FB-103A296CD73B}">
      <dgm:prSet/>
      <dgm:spPr/>
      <dgm:t>
        <a:bodyPr/>
        <a:lstStyle/>
        <a:p>
          <a:endParaRPr lang="en-US"/>
        </a:p>
      </dgm:t>
    </dgm:pt>
    <dgm:pt modelId="{3960CFF8-4383-4382-8D6D-F2A00F508E8D}" type="pres">
      <dgm:prSet presAssocID="{0E9DE493-19D7-4EC9-97C9-5F26233F1106}" presName="Name0" presStyleCnt="0">
        <dgm:presLayoutVars>
          <dgm:dir/>
          <dgm:animLvl val="lvl"/>
          <dgm:resizeHandles val="exact"/>
        </dgm:presLayoutVars>
      </dgm:prSet>
      <dgm:spPr/>
    </dgm:pt>
    <dgm:pt modelId="{366CFF54-5C8F-47F9-BFD8-D9AF3EADDA3E}" type="pres">
      <dgm:prSet presAssocID="{0E9DE493-19D7-4EC9-97C9-5F26233F1106}" presName="tSp" presStyleCnt="0"/>
      <dgm:spPr/>
    </dgm:pt>
    <dgm:pt modelId="{13688FBD-4079-41FE-A6A2-B5B0F293E6BF}" type="pres">
      <dgm:prSet presAssocID="{0E9DE493-19D7-4EC9-97C9-5F26233F1106}" presName="bSp" presStyleCnt="0"/>
      <dgm:spPr/>
    </dgm:pt>
    <dgm:pt modelId="{224851B6-C14D-49DE-883B-A13003DA4601}" type="pres">
      <dgm:prSet presAssocID="{0E9DE493-19D7-4EC9-97C9-5F26233F1106}" presName="process" presStyleCnt="0"/>
      <dgm:spPr/>
    </dgm:pt>
    <dgm:pt modelId="{1439717B-283C-48FF-AF62-1990F52B6512}" type="pres">
      <dgm:prSet presAssocID="{FB986F71-3126-4196-BD30-74AEDC39A1CA}" presName="composite1" presStyleCnt="0"/>
      <dgm:spPr/>
    </dgm:pt>
    <dgm:pt modelId="{BCCE6711-D1D8-4B2C-917E-41AB5A6114A8}" type="pres">
      <dgm:prSet presAssocID="{FB986F71-3126-4196-BD30-74AEDC39A1CA}" presName="dummyNode1" presStyleLbl="node1" presStyleIdx="0" presStyleCnt="3"/>
      <dgm:spPr/>
    </dgm:pt>
    <dgm:pt modelId="{96015622-8A46-45CF-A72A-2856B699B374}" type="pres">
      <dgm:prSet presAssocID="{FB986F71-3126-4196-BD30-74AEDC39A1CA}" presName="childNode1" presStyleLbl="bgAcc1" presStyleIdx="0" presStyleCnt="3">
        <dgm:presLayoutVars>
          <dgm:bulletEnabled val="1"/>
        </dgm:presLayoutVars>
      </dgm:prSet>
      <dgm:spPr/>
    </dgm:pt>
    <dgm:pt modelId="{BFE859F2-A9E8-4F95-9161-8EC68F2D30C4}" type="pres">
      <dgm:prSet presAssocID="{FB986F71-3126-4196-BD30-74AEDC39A1CA}" presName="childNode1tx" presStyleLbl="bgAcc1" presStyleIdx="0" presStyleCnt="3">
        <dgm:presLayoutVars>
          <dgm:bulletEnabled val="1"/>
        </dgm:presLayoutVars>
      </dgm:prSet>
      <dgm:spPr/>
    </dgm:pt>
    <dgm:pt modelId="{E18C6CF4-EDEB-4539-A36D-E0355B626199}" type="pres">
      <dgm:prSet presAssocID="{FB986F71-3126-4196-BD30-74AEDC39A1CA}" presName="parentNode1" presStyleLbl="node1" presStyleIdx="0" presStyleCnt="3">
        <dgm:presLayoutVars>
          <dgm:chMax val="1"/>
          <dgm:bulletEnabled val="1"/>
        </dgm:presLayoutVars>
      </dgm:prSet>
      <dgm:spPr/>
    </dgm:pt>
    <dgm:pt modelId="{D9FCD5E9-9E94-4534-BAB4-3DB8EB44E7D0}" type="pres">
      <dgm:prSet presAssocID="{FB986F71-3126-4196-BD30-74AEDC39A1CA}" presName="connSite1" presStyleCnt="0"/>
      <dgm:spPr/>
    </dgm:pt>
    <dgm:pt modelId="{6A63D16E-EEE6-4267-97EA-5AD7D2BC4E84}" type="pres">
      <dgm:prSet presAssocID="{D0B150DF-3AA4-454C-8652-25880449C422}" presName="Name9" presStyleLbl="sibTrans2D1" presStyleIdx="0" presStyleCnt="2"/>
      <dgm:spPr/>
    </dgm:pt>
    <dgm:pt modelId="{59BAED1E-A4FE-4FA3-8716-57917AF47F38}" type="pres">
      <dgm:prSet presAssocID="{F6D27D1B-CDCB-481F-B8FA-AB31B2A119DE}" presName="composite2" presStyleCnt="0"/>
      <dgm:spPr/>
    </dgm:pt>
    <dgm:pt modelId="{5C833856-7FAF-4B27-932C-67C7D08339F2}" type="pres">
      <dgm:prSet presAssocID="{F6D27D1B-CDCB-481F-B8FA-AB31B2A119DE}" presName="dummyNode2" presStyleLbl="node1" presStyleIdx="0" presStyleCnt="3"/>
      <dgm:spPr/>
    </dgm:pt>
    <dgm:pt modelId="{E83793B4-2C5C-4D90-82FA-E5EE4745664D}" type="pres">
      <dgm:prSet presAssocID="{F6D27D1B-CDCB-481F-B8FA-AB31B2A119DE}" presName="childNode2" presStyleLbl="bgAcc1" presStyleIdx="1" presStyleCnt="3">
        <dgm:presLayoutVars>
          <dgm:bulletEnabled val="1"/>
        </dgm:presLayoutVars>
      </dgm:prSet>
      <dgm:spPr/>
    </dgm:pt>
    <dgm:pt modelId="{67FFE978-6FBE-4424-80BE-B9E4B4DD0695}" type="pres">
      <dgm:prSet presAssocID="{F6D27D1B-CDCB-481F-B8FA-AB31B2A119DE}" presName="childNode2tx" presStyleLbl="bgAcc1" presStyleIdx="1" presStyleCnt="3">
        <dgm:presLayoutVars>
          <dgm:bulletEnabled val="1"/>
        </dgm:presLayoutVars>
      </dgm:prSet>
      <dgm:spPr/>
    </dgm:pt>
    <dgm:pt modelId="{029D1FDE-4DD7-4FA5-8C70-0C747477B66C}" type="pres">
      <dgm:prSet presAssocID="{F6D27D1B-CDCB-481F-B8FA-AB31B2A119DE}" presName="parentNode2" presStyleLbl="node1" presStyleIdx="1" presStyleCnt="3">
        <dgm:presLayoutVars>
          <dgm:chMax val="0"/>
          <dgm:bulletEnabled val="1"/>
        </dgm:presLayoutVars>
      </dgm:prSet>
      <dgm:spPr/>
    </dgm:pt>
    <dgm:pt modelId="{C2556EF6-41FF-46C6-8829-911BFA533FFE}" type="pres">
      <dgm:prSet presAssocID="{F6D27D1B-CDCB-481F-B8FA-AB31B2A119DE}" presName="connSite2" presStyleCnt="0"/>
      <dgm:spPr/>
    </dgm:pt>
    <dgm:pt modelId="{DC2A0ADB-DCE3-4BF4-9952-0394865777AC}" type="pres">
      <dgm:prSet presAssocID="{7AEB6639-3258-49E8-8B1F-B4A9C61922BE}" presName="Name18" presStyleLbl="sibTrans2D1" presStyleIdx="1" presStyleCnt="2"/>
      <dgm:spPr/>
    </dgm:pt>
    <dgm:pt modelId="{A874A3A3-A340-4ABC-99B5-7529D4415335}" type="pres">
      <dgm:prSet presAssocID="{58828492-5CEF-4AFE-95CB-5D7E6A18158B}" presName="composite1" presStyleCnt="0"/>
      <dgm:spPr/>
    </dgm:pt>
    <dgm:pt modelId="{14032C0B-60AE-432B-A713-F993D1C4BA8F}" type="pres">
      <dgm:prSet presAssocID="{58828492-5CEF-4AFE-95CB-5D7E6A18158B}" presName="dummyNode1" presStyleLbl="node1" presStyleIdx="1" presStyleCnt="3"/>
      <dgm:spPr/>
    </dgm:pt>
    <dgm:pt modelId="{69C28D3B-E083-42DF-9EA0-916CA12125A9}" type="pres">
      <dgm:prSet presAssocID="{58828492-5CEF-4AFE-95CB-5D7E6A18158B}" presName="childNode1" presStyleLbl="bgAcc1" presStyleIdx="2" presStyleCnt="3">
        <dgm:presLayoutVars>
          <dgm:bulletEnabled val="1"/>
        </dgm:presLayoutVars>
      </dgm:prSet>
      <dgm:spPr/>
    </dgm:pt>
    <dgm:pt modelId="{843715D2-C2C2-41EB-BDA3-21230FBA46DB}" type="pres">
      <dgm:prSet presAssocID="{58828492-5CEF-4AFE-95CB-5D7E6A18158B}" presName="childNode1tx" presStyleLbl="bgAcc1" presStyleIdx="2" presStyleCnt="3">
        <dgm:presLayoutVars>
          <dgm:bulletEnabled val="1"/>
        </dgm:presLayoutVars>
      </dgm:prSet>
      <dgm:spPr/>
    </dgm:pt>
    <dgm:pt modelId="{047F5837-10E2-4FFC-A492-DB8A19EF48CA}" type="pres">
      <dgm:prSet presAssocID="{58828492-5CEF-4AFE-95CB-5D7E6A18158B}" presName="parentNode1" presStyleLbl="node1" presStyleIdx="2" presStyleCnt="3">
        <dgm:presLayoutVars>
          <dgm:chMax val="1"/>
          <dgm:bulletEnabled val="1"/>
        </dgm:presLayoutVars>
      </dgm:prSet>
      <dgm:spPr/>
    </dgm:pt>
    <dgm:pt modelId="{7D6A154D-27BB-4CCE-9250-BCDD2CD5C383}" type="pres">
      <dgm:prSet presAssocID="{58828492-5CEF-4AFE-95CB-5D7E6A18158B}" presName="connSite1" presStyleCnt="0"/>
      <dgm:spPr/>
    </dgm:pt>
  </dgm:ptLst>
  <dgm:cxnLst>
    <dgm:cxn modelId="{CA96E113-7151-48C8-B4D5-7AA211772CC8}" srcId="{F6D27D1B-CDCB-481F-B8FA-AB31B2A119DE}" destId="{65B6D8B9-E558-4264-B37F-7B4B2A8896DF}" srcOrd="1" destOrd="0" parTransId="{04F5A724-3AA7-4E78-B992-BCB3E916993F}" sibTransId="{370A79FF-9957-49E1-811F-78AB198DD9E0}"/>
    <dgm:cxn modelId="{1FE4D618-724E-4829-BED3-DAA3C651B769}" type="presOf" srcId="{0B00F5A8-A0EF-4111-9D86-004317B4F49E}" destId="{E83793B4-2C5C-4D90-82FA-E5EE4745664D}" srcOrd="0" destOrd="0" presId="urn:microsoft.com/office/officeart/2005/8/layout/hProcess4"/>
    <dgm:cxn modelId="{A08CE81F-A93E-429F-943D-3B3662A0C042}" type="presOf" srcId="{F6D27D1B-CDCB-481F-B8FA-AB31B2A119DE}" destId="{029D1FDE-4DD7-4FA5-8C70-0C747477B66C}" srcOrd="0" destOrd="0" presId="urn:microsoft.com/office/officeart/2005/8/layout/hProcess4"/>
    <dgm:cxn modelId="{ECE9152A-59A8-4A3A-9D34-DB38A074F636}" srcId="{0E9DE493-19D7-4EC9-97C9-5F26233F1106}" destId="{58828492-5CEF-4AFE-95CB-5D7E6A18158B}" srcOrd="2" destOrd="0" parTransId="{F664BA43-1B81-496F-A04E-CE4B4A525697}" sibTransId="{2D386477-EC66-449A-8D41-5F8A212C3D8E}"/>
    <dgm:cxn modelId="{2D5B3E3B-3EE5-4072-933E-27DF5400591C}" srcId="{FB986F71-3126-4196-BD30-74AEDC39A1CA}" destId="{AB2E8498-CC81-452F-A895-08F3845AA347}" srcOrd="0" destOrd="0" parTransId="{4C65E2C8-0CBB-4D8C-AD60-6B0105C62B84}" sibTransId="{9A1F3304-AA9E-4FBC-89BA-9095C80E47C9}"/>
    <dgm:cxn modelId="{E33DA73B-C4A7-472D-88E9-D1B7FEC0C1F5}" type="presOf" srcId="{BF381BD4-48DC-48BF-8C18-C307CDD4D490}" destId="{BFE859F2-A9E8-4F95-9161-8EC68F2D30C4}" srcOrd="1" destOrd="1" presId="urn:microsoft.com/office/officeart/2005/8/layout/hProcess4"/>
    <dgm:cxn modelId="{8B37FE40-D7C8-473A-9D2D-D33173B003E6}" type="presOf" srcId="{6E7DBE00-7E5B-46F8-BBA0-CF0079A58E82}" destId="{843715D2-C2C2-41EB-BDA3-21230FBA46DB}" srcOrd="1" destOrd="1" presId="urn:microsoft.com/office/officeart/2005/8/layout/hProcess4"/>
    <dgm:cxn modelId="{241A4F42-3815-4A3A-A31B-C5E11FFB5E6D}" type="presOf" srcId="{FB986F71-3126-4196-BD30-74AEDC39A1CA}" destId="{E18C6CF4-EDEB-4539-A36D-E0355B626199}" srcOrd="0" destOrd="0" presId="urn:microsoft.com/office/officeart/2005/8/layout/hProcess4"/>
    <dgm:cxn modelId="{402F9D43-6A91-4B87-83A0-426BC9CD76A6}" type="presOf" srcId="{0B00F5A8-A0EF-4111-9D86-004317B4F49E}" destId="{67FFE978-6FBE-4424-80BE-B9E4B4DD0695}" srcOrd="1" destOrd="0" presId="urn:microsoft.com/office/officeart/2005/8/layout/hProcess4"/>
    <dgm:cxn modelId="{1423FC72-83C7-4510-8021-28EAEA493E68}" srcId="{0E9DE493-19D7-4EC9-97C9-5F26233F1106}" destId="{FB986F71-3126-4196-BD30-74AEDC39A1CA}" srcOrd="0" destOrd="0" parTransId="{9B3CE34A-9B3E-4D5F-94E0-DFBB94FF5A03}" sibTransId="{D0B150DF-3AA4-454C-8652-25880449C422}"/>
    <dgm:cxn modelId="{4143D757-8617-4C89-8322-E3B29A1874AF}" srcId="{58828492-5CEF-4AFE-95CB-5D7E6A18158B}" destId="{68838C34-4D02-49F8-ADD7-BFA90D87B7EA}" srcOrd="0" destOrd="0" parTransId="{F2AD00AD-6A23-4C89-A107-68EF5D1F0B94}" sibTransId="{FFC4FCE7-6F2F-4F91-A74A-7C4C32A81657}"/>
    <dgm:cxn modelId="{E1602188-B573-41FF-9095-7B40F9CA44C2}" type="presOf" srcId="{6E7DBE00-7E5B-46F8-BBA0-CF0079A58E82}" destId="{69C28D3B-E083-42DF-9EA0-916CA12125A9}" srcOrd="0" destOrd="1" presId="urn:microsoft.com/office/officeart/2005/8/layout/hProcess4"/>
    <dgm:cxn modelId="{550EC38B-566A-4081-A7BE-0E49BE02764D}" type="presOf" srcId="{AB2E8498-CC81-452F-A895-08F3845AA347}" destId="{BFE859F2-A9E8-4F95-9161-8EC68F2D30C4}" srcOrd="1" destOrd="0" presId="urn:microsoft.com/office/officeart/2005/8/layout/hProcess4"/>
    <dgm:cxn modelId="{A63D53AC-541A-4D09-9620-8B1C8D7B91DE}" srcId="{0E9DE493-19D7-4EC9-97C9-5F26233F1106}" destId="{F6D27D1B-CDCB-481F-B8FA-AB31B2A119DE}" srcOrd="1" destOrd="0" parTransId="{8A7BF306-8E53-4B16-9E7E-A79AE3DF6BE2}" sibTransId="{7AEB6639-3258-49E8-8B1F-B4A9C61922BE}"/>
    <dgm:cxn modelId="{4E74EABF-20DE-46D5-9BE9-0F84CEAF66AB}" type="presOf" srcId="{D0B150DF-3AA4-454C-8652-25880449C422}" destId="{6A63D16E-EEE6-4267-97EA-5AD7D2BC4E84}" srcOrd="0" destOrd="0" presId="urn:microsoft.com/office/officeart/2005/8/layout/hProcess4"/>
    <dgm:cxn modelId="{95276BC3-D2A9-422F-9390-BED3FD8C7BB0}" type="presOf" srcId="{0E9DE493-19D7-4EC9-97C9-5F26233F1106}" destId="{3960CFF8-4383-4382-8D6D-F2A00F508E8D}" srcOrd="0" destOrd="0" presId="urn:microsoft.com/office/officeart/2005/8/layout/hProcess4"/>
    <dgm:cxn modelId="{7EBBAEC4-0282-4F3E-860C-A6A26E3998F2}" type="presOf" srcId="{65B6D8B9-E558-4264-B37F-7B4B2A8896DF}" destId="{E83793B4-2C5C-4D90-82FA-E5EE4745664D}" srcOrd="0" destOrd="1" presId="urn:microsoft.com/office/officeart/2005/8/layout/hProcess4"/>
    <dgm:cxn modelId="{90D5F6C6-4E25-4C59-9DF6-6E2B25A59F46}" type="presOf" srcId="{68838C34-4D02-49F8-ADD7-BFA90D87B7EA}" destId="{69C28D3B-E083-42DF-9EA0-916CA12125A9}" srcOrd="0" destOrd="0" presId="urn:microsoft.com/office/officeart/2005/8/layout/hProcess4"/>
    <dgm:cxn modelId="{5F9EDECD-FB20-4615-B5EC-47255B2B532F}" srcId="{FB986F71-3126-4196-BD30-74AEDC39A1CA}" destId="{BF381BD4-48DC-48BF-8C18-C307CDD4D490}" srcOrd="1" destOrd="0" parTransId="{5D881325-883F-44A1-A5FB-E01856D07A5B}" sibTransId="{2C645F98-BC4B-4797-BC42-0872EA7B0575}"/>
    <dgm:cxn modelId="{A507C8D3-A0BB-44E4-82F7-15D18D34238D}" type="presOf" srcId="{68838C34-4D02-49F8-ADD7-BFA90D87B7EA}" destId="{843715D2-C2C2-41EB-BDA3-21230FBA46DB}" srcOrd="1" destOrd="0" presId="urn:microsoft.com/office/officeart/2005/8/layout/hProcess4"/>
    <dgm:cxn modelId="{FA45DADE-266F-4B82-B02F-D2732D8D9F51}" type="presOf" srcId="{58828492-5CEF-4AFE-95CB-5D7E6A18158B}" destId="{047F5837-10E2-4FFC-A492-DB8A19EF48CA}" srcOrd="0" destOrd="0" presId="urn:microsoft.com/office/officeart/2005/8/layout/hProcess4"/>
    <dgm:cxn modelId="{3D080EE7-BDF0-495B-A4FB-103A296CD73B}" srcId="{58828492-5CEF-4AFE-95CB-5D7E6A18158B}" destId="{6E7DBE00-7E5B-46F8-BBA0-CF0079A58E82}" srcOrd="1" destOrd="0" parTransId="{6FAC7821-43C2-4A12-9638-E9B1BDE7C8D8}" sibTransId="{65147ED7-18A4-49A5-9AEE-066FB0363316}"/>
    <dgm:cxn modelId="{86F910E7-C9D0-48E5-A3A3-C70127E96FC1}" srcId="{F6D27D1B-CDCB-481F-B8FA-AB31B2A119DE}" destId="{0B00F5A8-A0EF-4111-9D86-004317B4F49E}" srcOrd="0" destOrd="0" parTransId="{EC916B99-8D26-4265-B7BE-BB461C68DA5C}" sibTransId="{CE48C676-980A-4BAC-A3C8-9ABC315DAE51}"/>
    <dgm:cxn modelId="{835CA1EF-8C73-4A92-AB14-7F18CFCB3BBE}" type="presOf" srcId="{65B6D8B9-E558-4264-B37F-7B4B2A8896DF}" destId="{67FFE978-6FBE-4424-80BE-B9E4B4DD0695}" srcOrd="1" destOrd="1" presId="urn:microsoft.com/office/officeart/2005/8/layout/hProcess4"/>
    <dgm:cxn modelId="{FCC960F1-FFDB-446D-9C7D-06DB34FE036C}" type="presOf" srcId="{BF381BD4-48DC-48BF-8C18-C307CDD4D490}" destId="{96015622-8A46-45CF-A72A-2856B699B374}" srcOrd="0" destOrd="1" presId="urn:microsoft.com/office/officeart/2005/8/layout/hProcess4"/>
    <dgm:cxn modelId="{732F9AFA-01BF-4C18-A659-D951BF9FC05D}" type="presOf" srcId="{AB2E8498-CC81-452F-A895-08F3845AA347}" destId="{96015622-8A46-45CF-A72A-2856B699B374}" srcOrd="0" destOrd="0" presId="urn:microsoft.com/office/officeart/2005/8/layout/hProcess4"/>
    <dgm:cxn modelId="{E95209FE-82B0-40EF-AFE6-D8CCCCEA50E1}" type="presOf" srcId="{7AEB6639-3258-49E8-8B1F-B4A9C61922BE}" destId="{DC2A0ADB-DCE3-4BF4-9952-0394865777AC}" srcOrd="0" destOrd="0" presId="urn:microsoft.com/office/officeart/2005/8/layout/hProcess4"/>
    <dgm:cxn modelId="{89F19664-F574-44B4-924E-3D107B743F23}" type="presParOf" srcId="{3960CFF8-4383-4382-8D6D-F2A00F508E8D}" destId="{366CFF54-5C8F-47F9-BFD8-D9AF3EADDA3E}" srcOrd="0" destOrd="0" presId="urn:microsoft.com/office/officeart/2005/8/layout/hProcess4"/>
    <dgm:cxn modelId="{75C41B37-1CBE-4C45-8C4B-850855BD27C4}" type="presParOf" srcId="{3960CFF8-4383-4382-8D6D-F2A00F508E8D}" destId="{13688FBD-4079-41FE-A6A2-B5B0F293E6BF}" srcOrd="1" destOrd="0" presId="urn:microsoft.com/office/officeart/2005/8/layout/hProcess4"/>
    <dgm:cxn modelId="{3AA8FE4E-D0FB-4F4F-9F35-7B6B4E7D5E8D}" type="presParOf" srcId="{3960CFF8-4383-4382-8D6D-F2A00F508E8D}" destId="{224851B6-C14D-49DE-883B-A13003DA4601}" srcOrd="2" destOrd="0" presId="urn:microsoft.com/office/officeart/2005/8/layout/hProcess4"/>
    <dgm:cxn modelId="{A4DAABAE-FB49-4E79-80B0-1264A8E539FF}" type="presParOf" srcId="{224851B6-C14D-49DE-883B-A13003DA4601}" destId="{1439717B-283C-48FF-AF62-1990F52B6512}" srcOrd="0" destOrd="0" presId="urn:microsoft.com/office/officeart/2005/8/layout/hProcess4"/>
    <dgm:cxn modelId="{6FFC75D9-47EB-48FF-90CD-91F117AC22B7}" type="presParOf" srcId="{1439717B-283C-48FF-AF62-1990F52B6512}" destId="{BCCE6711-D1D8-4B2C-917E-41AB5A6114A8}" srcOrd="0" destOrd="0" presId="urn:microsoft.com/office/officeart/2005/8/layout/hProcess4"/>
    <dgm:cxn modelId="{FEE85E3F-72E5-4071-8EA1-3623F81173A1}" type="presParOf" srcId="{1439717B-283C-48FF-AF62-1990F52B6512}" destId="{96015622-8A46-45CF-A72A-2856B699B374}" srcOrd="1" destOrd="0" presId="urn:microsoft.com/office/officeart/2005/8/layout/hProcess4"/>
    <dgm:cxn modelId="{AC4982ED-AD83-45D0-AD2F-455F7901AF9F}" type="presParOf" srcId="{1439717B-283C-48FF-AF62-1990F52B6512}" destId="{BFE859F2-A9E8-4F95-9161-8EC68F2D30C4}" srcOrd="2" destOrd="0" presId="urn:microsoft.com/office/officeart/2005/8/layout/hProcess4"/>
    <dgm:cxn modelId="{565E0706-6737-49AB-A631-19EA6E16791C}" type="presParOf" srcId="{1439717B-283C-48FF-AF62-1990F52B6512}" destId="{E18C6CF4-EDEB-4539-A36D-E0355B626199}" srcOrd="3" destOrd="0" presId="urn:microsoft.com/office/officeart/2005/8/layout/hProcess4"/>
    <dgm:cxn modelId="{0F8395D2-489A-4650-9E19-52FEC57A410B}" type="presParOf" srcId="{1439717B-283C-48FF-AF62-1990F52B6512}" destId="{D9FCD5E9-9E94-4534-BAB4-3DB8EB44E7D0}" srcOrd="4" destOrd="0" presId="urn:microsoft.com/office/officeart/2005/8/layout/hProcess4"/>
    <dgm:cxn modelId="{9204B803-0CC8-4F9E-AC95-C709626A9F47}" type="presParOf" srcId="{224851B6-C14D-49DE-883B-A13003DA4601}" destId="{6A63D16E-EEE6-4267-97EA-5AD7D2BC4E84}" srcOrd="1" destOrd="0" presId="urn:microsoft.com/office/officeart/2005/8/layout/hProcess4"/>
    <dgm:cxn modelId="{DF63E90D-523A-4A3D-8E96-876C4878E690}" type="presParOf" srcId="{224851B6-C14D-49DE-883B-A13003DA4601}" destId="{59BAED1E-A4FE-4FA3-8716-57917AF47F38}" srcOrd="2" destOrd="0" presId="urn:microsoft.com/office/officeart/2005/8/layout/hProcess4"/>
    <dgm:cxn modelId="{ABC2BBAC-ABC6-4828-A656-FF0E45449B5D}" type="presParOf" srcId="{59BAED1E-A4FE-4FA3-8716-57917AF47F38}" destId="{5C833856-7FAF-4B27-932C-67C7D08339F2}" srcOrd="0" destOrd="0" presId="urn:microsoft.com/office/officeart/2005/8/layout/hProcess4"/>
    <dgm:cxn modelId="{57A8C77F-8539-4ED5-8B3E-AA69AEF39063}" type="presParOf" srcId="{59BAED1E-A4FE-4FA3-8716-57917AF47F38}" destId="{E83793B4-2C5C-4D90-82FA-E5EE4745664D}" srcOrd="1" destOrd="0" presId="urn:microsoft.com/office/officeart/2005/8/layout/hProcess4"/>
    <dgm:cxn modelId="{13C487BA-883D-4A71-9789-EB655F6279D7}" type="presParOf" srcId="{59BAED1E-A4FE-4FA3-8716-57917AF47F38}" destId="{67FFE978-6FBE-4424-80BE-B9E4B4DD0695}" srcOrd="2" destOrd="0" presId="urn:microsoft.com/office/officeart/2005/8/layout/hProcess4"/>
    <dgm:cxn modelId="{9DE711C0-DAD0-490A-8F9F-84EFF58B67F2}" type="presParOf" srcId="{59BAED1E-A4FE-4FA3-8716-57917AF47F38}" destId="{029D1FDE-4DD7-4FA5-8C70-0C747477B66C}" srcOrd="3" destOrd="0" presId="urn:microsoft.com/office/officeart/2005/8/layout/hProcess4"/>
    <dgm:cxn modelId="{7E60F800-B699-4C90-AE8B-FFA3C1DBAC2A}" type="presParOf" srcId="{59BAED1E-A4FE-4FA3-8716-57917AF47F38}" destId="{C2556EF6-41FF-46C6-8829-911BFA533FFE}" srcOrd="4" destOrd="0" presId="urn:microsoft.com/office/officeart/2005/8/layout/hProcess4"/>
    <dgm:cxn modelId="{15EEC923-9DD9-45F9-B1CE-E90ADC8BB3B2}" type="presParOf" srcId="{224851B6-C14D-49DE-883B-A13003DA4601}" destId="{DC2A0ADB-DCE3-4BF4-9952-0394865777AC}" srcOrd="3" destOrd="0" presId="urn:microsoft.com/office/officeart/2005/8/layout/hProcess4"/>
    <dgm:cxn modelId="{F83CC031-B411-4234-8023-6E45E782DC1B}" type="presParOf" srcId="{224851B6-C14D-49DE-883B-A13003DA4601}" destId="{A874A3A3-A340-4ABC-99B5-7529D4415335}" srcOrd="4" destOrd="0" presId="urn:microsoft.com/office/officeart/2005/8/layout/hProcess4"/>
    <dgm:cxn modelId="{7B362966-E9AB-40B9-8761-1F07E738ED93}" type="presParOf" srcId="{A874A3A3-A340-4ABC-99B5-7529D4415335}" destId="{14032C0B-60AE-432B-A713-F993D1C4BA8F}" srcOrd="0" destOrd="0" presId="urn:microsoft.com/office/officeart/2005/8/layout/hProcess4"/>
    <dgm:cxn modelId="{7577A14F-C73F-4E1A-8760-544ED1967544}" type="presParOf" srcId="{A874A3A3-A340-4ABC-99B5-7529D4415335}" destId="{69C28D3B-E083-42DF-9EA0-916CA12125A9}" srcOrd="1" destOrd="0" presId="urn:microsoft.com/office/officeart/2005/8/layout/hProcess4"/>
    <dgm:cxn modelId="{1637F8A1-F9FA-4AC7-AA80-AC52DBF6427F}" type="presParOf" srcId="{A874A3A3-A340-4ABC-99B5-7529D4415335}" destId="{843715D2-C2C2-41EB-BDA3-21230FBA46DB}" srcOrd="2" destOrd="0" presId="urn:microsoft.com/office/officeart/2005/8/layout/hProcess4"/>
    <dgm:cxn modelId="{C3A1CE6A-C0A2-460E-AEC5-91898FCAB7C6}" type="presParOf" srcId="{A874A3A3-A340-4ABC-99B5-7529D4415335}" destId="{047F5837-10E2-4FFC-A492-DB8A19EF48CA}" srcOrd="3" destOrd="0" presId="urn:microsoft.com/office/officeart/2005/8/layout/hProcess4"/>
    <dgm:cxn modelId="{B0B35EFC-EC0D-408D-96C0-AAE23E559E96}" type="presParOf" srcId="{A874A3A3-A340-4ABC-99B5-7529D4415335}" destId="{7D6A154D-27BB-4CCE-9250-BCDD2CD5C383}"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901F06-E504-4AF6-96DB-FD1E014ACA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190348F-D318-4852-9796-F910B2C65C72}">
      <dgm:prSet/>
      <dgm:spPr/>
      <dgm:t>
        <a:bodyPr/>
        <a:lstStyle/>
        <a:p>
          <a:r>
            <a:rPr lang="en-GB"/>
            <a:t>‘Bydd pob asiantaeth yn cydweithio i lunio un cynllun ar gyfer plentyn…bydd yn gwneud pethau’n haws i rieni…gall y cyfnod pontio redeg yn ddidrafferth o 0-25 oed…bydd parhad dysgu’n well ynghyd â’u datblygiad tuag at annibyniaeth.’</a:t>
          </a:r>
          <a:endParaRPr lang="en-US"/>
        </a:p>
      </dgm:t>
    </dgm:pt>
    <dgm:pt modelId="{7C4E01B8-0846-4849-A707-5556823CE407}" type="parTrans" cxnId="{55A17AB6-0CDD-49F8-B1D2-38092C7078FA}">
      <dgm:prSet/>
      <dgm:spPr/>
      <dgm:t>
        <a:bodyPr/>
        <a:lstStyle/>
        <a:p>
          <a:endParaRPr lang="en-US"/>
        </a:p>
      </dgm:t>
    </dgm:pt>
    <dgm:pt modelId="{47B24B2D-F7D7-4E5B-8F24-B9D8A6C93DEB}" type="sibTrans" cxnId="{55A17AB6-0CDD-49F8-B1D2-38092C7078FA}">
      <dgm:prSet/>
      <dgm:spPr/>
      <dgm:t>
        <a:bodyPr/>
        <a:lstStyle/>
        <a:p>
          <a:endParaRPr lang="en-US"/>
        </a:p>
      </dgm:t>
    </dgm:pt>
    <dgm:pt modelId="{83C2979F-0642-473B-916F-0658E4567431}">
      <dgm:prSet/>
      <dgm:spPr/>
      <dgm:t>
        <a:bodyPr/>
        <a:lstStyle/>
        <a:p>
          <a:r>
            <a:rPr lang="en-GB"/>
            <a:t>‘All agencies will work together to produce one plan for a child…it will take a headache away from parents…the transition can run really smoothly from 0 – 25… continuity is going to be much better, also their development towards independence.’</a:t>
          </a:r>
          <a:endParaRPr lang="en-US"/>
        </a:p>
      </dgm:t>
    </dgm:pt>
    <dgm:pt modelId="{613EB0BC-2215-407F-BAD1-4A40CF6E7C4D}" type="parTrans" cxnId="{4024E5D1-6A4C-4275-AA3B-CB5CB5CF9D4A}">
      <dgm:prSet/>
      <dgm:spPr/>
      <dgm:t>
        <a:bodyPr/>
        <a:lstStyle/>
        <a:p>
          <a:endParaRPr lang="en-US"/>
        </a:p>
      </dgm:t>
    </dgm:pt>
    <dgm:pt modelId="{E86C5B2F-37EF-4BFA-90BA-3D7EE20F02C9}" type="sibTrans" cxnId="{4024E5D1-6A4C-4275-AA3B-CB5CB5CF9D4A}">
      <dgm:prSet/>
      <dgm:spPr/>
      <dgm:t>
        <a:bodyPr/>
        <a:lstStyle/>
        <a:p>
          <a:endParaRPr lang="en-US"/>
        </a:p>
      </dgm:t>
    </dgm:pt>
    <dgm:pt modelId="{1F5898B1-EF96-4C82-A364-A9385C783F54}" type="pres">
      <dgm:prSet presAssocID="{DC901F06-E504-4AF6-96DB-FD1E014ACABA}" presName="linear" presStyleCnt="0">
        <dgm:presLayoutVars>
          <dgm:animLvl val="lvl"/>
          <dgm:resizeHandles val="exact"/>
        </dgm:presLayoutVars>
      </dgm:prSet>
      <dgm:spPr/>
    </dgm:pt>
    <dgm:pt modelId="{4344A3F3-428F-44D8-8A99-597D4A1BAFE8}" type="pres">
      <dgm:prSet presAssocID="{5190348F-D318-4852-9796-F910B2C65C72}" presName="parentText" presStyleLbl="node1" presStyleIdx="0" presStyleCnt="2">
        <dgm:presLayoutVars>
          <dgm:chMax val="0"/>
          <dgm:bulletEnabled val="1"/>
        </dgm:presLayoutVars>
      </dgm:prSet>
      <dgm:spPr/>
    </dgm:pt>
    <dgm:pt modelId="{7ED6C72F-0DF7-4408-AB94-15CA5852CD6E}" type="pres">
      <dgm:prSet presAssocID="{47B24B2D-F7D7-4E5B-8F24-B9D8A6C93DEB}" presName="spacer" presStyleCnt="0"/>
      <dgm:spPr/>
    </dgm:pt>
    <dgm:pt modelId="{C4C4F1EF-6BDD-4426-B8D9-319773DF3C31}" type="pres">
      <dgm:prSet presAssocID="{83C2979F-0642-473B-916F-0658E4567431}" presName="parentText" presStyleLbl="node1" presStyleIdx="1" presStyleCnt="2">
        <dgm:presLayoutVars>
          <dgm:chMax val="0"/>
          <dgm:bulletEnabled val="1"/>
        </dgm:presLayoutVars>
      </dgm:prSet>
      <dgm:spPr/>
    </dgm:pt>
  </dgm:ptLst>
  <dgm:cxnLst>
    <dgm:cxn modelId="{8760F054-9ED9-46CF-8EAD-5DC2E94BD8F1}" type="presOf" srcId="{83C2979F-0642-473B-916F-0658E4567431}" destId="{C4C4F1EF-6BDD-4426-B8D9-319773DF3C31}" srcOrd="0" destOrd="0" presId="urn:microsoft.com/office/officeart/2005/8/layout/vList2"/>
    <dgm:cxn modelId="{3524D879-38AA-4BE1-9C35-55EF9C231E33}" type="presOf" srcId="{DC901F06-E504-4AF6-96DB-FD1E014ACABA}" destId="{1F5898B1-EF96-4C82-A364-A9385C783F54}" srcOrd="0" destOrd="0" presId="urn:microsoft.com/office/officeart/2005/8/layout/vList2"/>
    <dgm:cxn modelId="{55A17AB6-0CDD-49F8-B1D2-38092C7078FA}" srcId="{DC901F06-E504-4AF6-96DB-FD1E014ACABA}" destId="{5190348F-D318-4852-9796-F910B2C65C72}" srcOrd="0" destOrd="0" parTransId="{7C4E01B8-0846-4849-A707-5556823CE407}" sibTransId="{47B24B2D-F7D7-4E5B-8F24-B9D8A6C93DEB}"/>
    <dgm:cxn modelId="{4024E5D1-6A4C-4275-AA3B-CB5CB5CF9D4A}" srcId="{DC901F06-E504-4AF6-96DB-FD1E014ACABA}" destId="{83C2979F-0642-473B-916F-0658E4567431}" srcOrd="1" destOrd="0" parTransId="{613EB0BC-2215-407F-BAD1-4A40CF6E7C4D}" sibTransId="{E86C5B2F-37EF-4BFA-90BA-3D7EE20F02C9}"/>
    <dgm:cxn modelId="{790907E2-787C-44E2-A3DF-D310457ACDF1}" type="presOf" srcId="{5190348F-D318-4852-9796-F910B2C65C72}" destId="{4344A3F3-428F-44D8-8A99-597D4A1BAFE8}" srcOrd="0" destOrd="0" presId="urn:microsoft.com/office/officeart/2005/8/layout/vList2"/>
    <dgm:cxn modelId="{214F6DCF-DCDE-4D6D-93B2-16A20BAC0870}" type="presParOf" srcId="{1F5898B1-EF96-4C82-A364-A9385C783F54}" destId="{4344A3F3-428F-44D8-8A99-597D4A1BAFE8}" srcOrd="0" destOrd="0" presId="urn:microsoft.com/office/officeart/2005/8/layout/vList2"/>
    <dgm:cxn modelId="{179C0282-D37D-4125-B6D4-46C8020FE646}" type="presParOf" srcId="{1F5898B1-EF96-4C82-A364-A9385C783F54}" destId="{7ED6C72F-0DF7-4408-AB94-15CA5852CD6E}" srcOrd="1" destOrd="0" presId="urn:microsoft.com/office/officeart/2005/8/layout/vList2"/>
    <dgm:cxn modelId="{9BDBF276-B80C-4DB7-BC66-2DDA867A11C6}" type="presParOf" srcId="{1F5898B1-EF96-4C82-A364-A9385C783F54}" destId="{C4C4F1EF-6BDD-4426-B8D9-319773DF3C3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2A1137-88C5-447D-9C80-85D9BB7A304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26BE70F-5468-49A3-A579-A1DA682FF15E}">
      <dgm:prSet/>
      <dgm:spPr/>
      <dgm:t>
        <a:bodyPr/>
        <a:lstStyle/>
        <a:p>
          <a:r>
            <a:rPr lang="en-GB"/>
            <a:t>Parentzone</a:t>
          </a:r>
          <a:endParaRPr lang="en-US"/>
        </a:p>
      </dgm:t>
    </dgm:pt>
    <dgm:pt modelId="{6CCE4E94-26FC-4E36-9D1B-AF2BB7179616}" type="parTrans" cxnId="{0B6B9B27-372E-4530-9582-995EF3173A85}">
      <dgm:prSet/>
      <dgm:spPr/>
      <dgm:t>
        <a:bodyPr/>
        <a:lstStyle/>
        <a:p>
          <a:endParaRPr lang="en-US"/>
        </a:p>
      </dgm:t>
    </dgm:pt>
    <dgm:pt modelId="{5536E31C-2F04-426B-80E5-3F3A2ECC14CC}" type="sibTrans" cxnId="{0B6B9B27-372E-4530-9582-995EF3173A85}">
      <dgm:prSet/>
      <dgm:spPr/>
      <dgm:t>
        <a:bodyPr/>
        <a:lstStyle/>
        <a:p>
          <a:endParaRPr lang="en-US"/>
        </a:p>
      </dgm:t>
    </dgm:pt>
    <dgm:pt modelId="{09A73701-2184-4231-8939-96CFADC71413}">
      <dgm:prSet/>
      <dgm:spPr/>
      <dgm:t>
        <a:bodyPr/>
        <a:lstStyle/>
        <a:p>
          <a:r>
            <a:rPr lang="en-GB"/>
            <a:t>SNAP Cymru</a:t>
          </a:r>
          <a:endParaRPr lang="en-US"/>
        </a:p>
      </dgm:t>
    </dgm:pt>
    <dgm:pt modelId="{67835569-326E-4B23-93CF-0425758C6521}" type="parTrans" cxnId="{4E419A96-25A8-4190-A2D9-CEBBE94BBD96}">
      <dgm:prSet/>
      <dgm:spPr/>
      <dgm:t>
        <a:bodyPr/>
        <a:lstStyle/>
        <a:p>
          <a:endParaRPr lang="en-US"/>
        </a:p>
      </dgm:t>
    </dgm:pt>
    <dgm:pt modelId="{E9C05C80-4745-4C26-A5BF-DCADBBB53AC3}" type="sibTrans" cxnId="{4E419A96-25A8-4190-A2D9-CEBBE94BBD96}">
      <dgm:prSet/>
      <dgm:spPr/>
      <dgm:t>
        <a:bodyPr/>
        <a:lstStyle/>
        <a:p>
          <a:endParaRPr lang="en-US"/>
        </a:p>
      </dgm:t>
    </dgm:pt>
    <dgm:pt modelId="{7726DDC4-F7A9-45B6-867F-32A790FC1A44}">
      <dgm:prSet/>
      <dgm:spPr/>
      <dgm:t>
        <a:bodyPr/>
        <a:lstStyle/>
        <a:p>
          <a:r>
            <a:rPr lang="en-US"/>
            <a:t>bbc.co.uk/schools/parents/</a:t>
          </a:r>
        </a:p>
      </dgm:t>
    </dgm:pt>
    <dgm:pt modelId="{62367C17-8188-409B-A4A7-476D0737F9F1}" type="parTrans" cxnId="{EA728CD7-F187-4BBB-B9E6-7FD136AC4314}">
      <dgm:prSet/>
      <dgm:spPr/>
      <dgm:t>
        <a:bodyPr/>
        <a:lstStyle/>
        <a:p>
          <a:endParaRPr lang="en-US"/>
        </a:p>
      </dgm:t>
    </dgm:pt>
    <dgm:pt modelId="{530EE8B6-82E0-45FA-95CC-E2A4BCA9AE33}" type="sibTrans" cxnId="{EA728CD7-F187-4BBB-B9E6-7FD136AC4314}">
      <dgm:prSet/>
      <dgm:spPr/>
      <dgm:t>
        <a:bodyPr/>
        <a:lstStyle/>
        <a:p>
          <a:endParaRPr lang="en-US"/>
        </a:p>
      </dgm:t>
    </dgm:pt>
    <dgm:pt modelId="{DDED0EAB-6E77-4587-AD04-7AD1941BA6EC}">
      <dgm:prSet/>
      <dgm:spPr/>
      <dgm:t>
        <a:bodyPr/>
        <a:lstStyle/>
        <a:p>
          <a:r>
            <a:rPr lang="en-GB"/>
            <a:t>http://www.childreninwales.org.uk</a:t>
          </a:r>
          <a:endParaRPr lang="en-US"/>
        </a:p>
      </dgm:t>
    </dgm:pt>
    <dgm:pt modelId="{25E24F4C-0207-4788-9EBF-8CBED0F00293}" type="parTrans" cxnId="{631B5862-912D-4C4D-9909-442E2F0A31A3}">
      <dgm:prSet/>
      <dgm:spPr/>
      <dgm:t>
        <a:bodyPr/>
        <a:lstStyle/>
        <a:p>
          <a:endParaRPr lang="en-US"/>
        </a:p>
      </dgm:t>
    </dgm:pt>
    <dgm:pt modelId="{2468E448-3B0D-4441-BB6A-7D8A9F9A8B68}" type="sibTrans" cxnId="{631B5862-912D-4C4D-9909-442E2F0A31A3}">
      <dgm:prSet/>
      <dgm:spPr/>
      <dgm:t>
        <a:bodyPr/>
        <a:lstStyle/>
        <a:p>
          <a:endParaRPr lang="en-US"/>
        </a:p>
      </dgm:t>
    </dgm:pt>
    <dgm:pt modelId="{8DFC9C1D-D746-4DCD-8721-51D51E23697C}">
      <dgm:prSet/>
      <dgm:spPr/>
      <dgm:t>
        <a:bodyPr/>
        <a:lstStyle/>
        <a:p>
          <a:r>
            <a:rPr lang="en-GB"/>
            <a:t>mentallyhealthyschools.org.uk</a:t>
          </a:r>
          <a:endParaRPr lang="en-US"/>
        </a:p>
      </dgm:t>
    </dgm:pt>
    <dgm:pt modelId="{7209E642-1E1B-4430-BAC4-DBFF9E00A476}" type="parTrans" cxnId="{A1BBD4BA-B6DF-4345-A5C7-A071A780AC18}">
      <dgm:prSet/>
      <dgm:spPr/>
      <dgm:t>
        <a:bodyPr/>
        <a:lstStyle/>
        <a:p>
          <a:endParaRPr lang="en-US"/>
        </a:p>
      </dgm:t>
    </dgm:pt>
    <dgm:pt modelId="{6D0F0A76-2255-48BB-8CF3-8FDE20E4BDD8}" type="sibTrans" cxnId="{A1BBD4BA-B6DF-4345-A5C7-A071A780AC18}">
      <dgm:prSet/>
      <dgm:spPr/>
      <dgm:t>
        <a:bodyPr/>
        <a:lstStyle/>
        <a:p>
          <a:endParaRPr lang="en-US"/>
        </a:p>
      </dgm:t>
    </dgm:pt>
    <dgm:pt modelId="{8DC48DAF-7489-40F7-8C5A-3FB1882154F2}">
      <dgm:prSet/>
      <dgm:spPr/>
      <dgm:t>
        <a:bodyPr/>
        <a:lstStyle/>
        <a:p>
          <a:r>
            <a:rPr lang="en-GB"/>
            <a:t>https://cerebra.org.uk</a:t>
          </a:r>
          <a:endParaRPr lang="en-US"/>
        </a:p>
      </dgm:t>
    </dgm:pt>
    <dgm:pt modelId="{CCDE7BCC-DD7F-4229-99F5-20B1FC336012}" type="parTrans" cxnId="{24D5F20F-078F-4203-B4E5-CB885DD28785}">
      <dgm:prSet/>
      <dgm:spPr/>
      <dgm:t>
        <a:bodyPr/>
        <a:lstStyle/>
        <a:p>
          <a:endParaRPr lang="en-US"/>
        </a:p>
      </dgm:t>
    </dgm:pt>
    <dgm:pt modelId="{AF9CF936-380C-4E2F-8546-E2CB6182EBD8}" type="sibTrans" cxnId="{24D5F20F-078F-4203-B4E5-CB885DD28785}">
      <dgm:prSet/>
      <dgm:spPr/>
      <dgm:t>
        <a:bodyPr/>
        <a:lstStyle/>
        <a:p>
          <a:endParaRPr lang="en-US"/>
        </a:p>
      </dgm:t>
    </dgm:pt>
    <dgm:pt modelId="{4273F609-D66E-4A2C-A57E-0334B1B1B67D}">
      <dgm:prSet/>
      <dgm:spPr/>
      <dgm:t>
        <a:bodyPr/>
        <a:lstStyle/>
        <a:p>
          <a:r>
            <a:rPr lang="en-GB">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School Resources to Help With Transitions | Mental Health | </a:t>
          </a:r>
          <a:r>
            <a:rPr lang="en-GB" err="1">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YoungMinds</a:t>
          </a:r>
          <a:endParaRPr lang="en-US">
            <a:solidFill>
              <a:schemeClr val="bg1"/>
            </a:solidFill>
          </a:endParaRPr>
        </a:p>
      </dgm:t>
    </dgm:pt>
    <dgm:pt modelId="{8A4BFB9A-3EE2-49CD-9A1F-F056530213F3}" type="parTrans" cxnId="{78DD9E71-96A3-45D1-8233-E59F522A2F0C}">
      <dgm:prSet/>
      <dgm:spPr/>
      <dgm:t>
        <a:bodyPr/>
        <a:lstStyle/>
        <a:p>
          <a:endParaRPr lang="en-GB"/>
        </a:p>
      </dgm:t>
    </dgm:pt>
    <dgm:pt modelId="{F5533142-5861-42DF-9E05-CEDA4AB3487C}" type="sibTrans" cxnId="{78DD9E71-96A3-45D1-8233-E59F522A2F0C}">
      <dgm:prSet/>
      <dgm:spPr/>
      <dgm:t>
        <a:bodyPr/>
        <a:lstStyle/>
        <a:p>
          <a:endParaRPr lang="en-GB"/>
        </a:p>
      </dgm:t>
    </dgm:pt>
    <dgm:pt modelId="{5005A744-30D0-49E9-87D1-F660A422C86E}" type="pres">
      <dgm:prSet presAssocID="{F72A1137-88C5-447D-9C80-85D9BB7A304A}" presName="linear" presStyleCnt="0">
        <dgm:presLayoutVars>
          <dgm:animLvl val="lvl"/>
          <dgm:resizeHandles val="exact"/>
        </dgm:presLayoutVars>
      </dgm:prSet>
      <dgm:spPr/>
    </dgm:pt>
    <dgm:pt modelId="{227B9435-2818-4269-B586-ED72CE6CD837}" type="pres">
      <dgm:prSet presAssocID="{626BE70F-5468-49A3-A579-A1DA682FF15E}" presName="parentText" presStyleLbl="node1" presStyleIdx="0" presStyleCnt="7">
        <dgm:presLayoutVars>
          <dgm:chMax val="0"/>
          <dgm:bulletEnabled val="1"/>
        </dgm:presLayoutVars>
      </dgm:prSet>
      <dgm:spPr/>
    </dgm:pt>
    <dgm:pt modelId="{FC4EDCFE-DADE-4E41-A090-569C4E774756}" type="pres">
      <dgm:prSet presAssocID="{5536E31C-2F04-426B-80E5-3F3A2ECC14CC}" presName="spacer" presStyleCnt="0"/>
      <dgm:spPr/>
    </dgm:pt>
    <dgm:pt modelId="{77DD4242-F34D-415B-8ED4-0B5A4A71FEA2}" type="pres">
      <dgm:prSet presAssocID="{09A73701-2184-4231-8939-96CFADC71413}" presName="parentText" presStyleLbl="node1" presStyleIdx="1" presStyleCnt="7">
        <dgm:presLayoutVars>
          <dgm:chMax val="0"/>
          <dgm:bulletEnabled val="1"/>
        </dgm:presLayoutVars>
      </dgm:prSet>
      <dgm:spPr/>
    </dgm:pt>
    <dgm:pt modelId="{D377653A-C604-441A-9E86-D269F224FBA4}" type="pres">
      <dgm:prSet presAssocID="{E9C05C80-4745-4C26-A5BF-DCADBBB53AC3}" presName="spacer" presStyleCnt="0"/>
      <dgm:spPr/>
    </dgm:pt>
    <dgm:pt modelId="{4CAA9FF8-9DF2-480F-B607-24DC1AF120AE}" type="pres">
      <dgm:prSet presAssocID="{7726DDC4-F7A9-45B6-867F-32A790FC1A44}" presName="parentText" presStyleLbl="node1" presStyleIdx="2" presStyleCnt="7">
        <dgm:presLayoutVars>
          <dgm:chMax val="0"/>
          <dgm:bulletEnabled val="1"/>
        </dgm:presLayoutVars>
      </dgm:prSet>
      <dgm:spPr/>
    </dgm:pt>
    <dgm:pt modelId="{899A84C1-AE78-4EDF-B2E4-7BB1E69BF5A5}" type="pres">
      <dgm:prSet presAssocID="{530EE8B6-82E0-45FA-95CC-E2A4BCA9AE33}" presName="spacer" presStyleCnt="0"/>
      <dgm:spPr/>
    </dgm:pt>
    <dgm:pt modelId="{9562878D-5F31-4D06-8449-1DB6F2A09E5B}" type="pres">
      <dgm:prSet presAssocID="{DDED0EAB-6E77-4587-AD04-7AD1941BA6EC}" presName="parentText" presStyleLbl="node1" presStyleIdx="3" presStyleCnt="7">
        <dgm:presLayoutVars>
          <dgm:chMax val="0"/>
          <dgm:bulletEnabled val="1"/>
        </dgm:presLayoutVars>
      </dgm:prSet>
      <dgm:spPr/>
    </dgm:pt>
    <dgm:pt modelId="{F45E6669-1CE0-4D9A-93E2-504BCD7522BD}" type="pres">
      <dgm:prSet presAssocID="{2468E448-3B0D-4441-BB6A-7D8A9F9A8B68}" presName="spacer" presStyleCnt="0"/>
      <dgm:spPr/>
    </dgm:pt>
    <dgm:pt modelId="{D00B9B1D-7930-49F1-BC6D-FFFD563E2146}" type="pres">
      <dgm:prSet presAssocID="{8DFC9C1D-D746-4DCD-8721-51D51E23697C}" presName="parentText" presStyleLbl="node1" presStyleIdx="4" presStyleCnt="7">
        <dgm:presLayoutVars>
          <dgm:chMax val="0"/>
          <dgm:bulletEnabled val="1"/>
        </dgm:presLayoutVars>
      </dgm:prSet>
      <dgm:spPr/>
    </dgm:pt>
    <dgm:pt modelId="{C97971C0-529C-410E-8E88-AEAE57048950}" type="pres">
      <dgm:prSet presAssocID="{6D0F0A76-2255-48BB-8CF3-8FDE20E4BDD8}" presName="spacer" presStyleCnt="0"/>
      <dgm:spPr/>
    </dgm:pt>
    <dgm:pt modelId="{92FD4377-A89D-4D3C-A3A9-AFA4C8DC23EC}" type="pres">
      <dgm:prSet presAssocID="{8DC48DAF-7489-40F7-8C5A-3FB1882154F2}" presName="parentText" presStyleLbl="node1" presStyleIdx="5" presStyleCnt="7">
        <dgm:presLayoutVars>
          <dgm:chMax val="0"/>
          <dgm:bulletEnabled val="1"/>
        </dgm:presLayoutVars>
      </dgm:prSet>
      <dgm:spPr/>
    </dgm:pt>
    <dgm:pt modelId="{55CF7EEE-9DBF-4E71-ACAE-3B8C7C04AFCE}" type="pres">
      <dgm:prSet presAssocID="{AF9CF936-380C-4E2F-8546-E2CB6182EBD8}" presName="spacer" presStyleCnt="0"/>
      <dgm:spPr/>
    </dgm:pt>
    <dgm:pt modelId="{9C259096-00E3-4B1A-82EB-3287CE1DED98}" type="pres">
      <dgm:prSet presAssocID="{4273F609-D66E-4A2C-A57E-0334B1B1B67D}" presName="parentText" presStyleLbl="node1" presStyleIdx="6" presStyleCnt="7">
        <dgm:presLayoutVars>
          <dgm:chMax val="0"/>
          <dgm:bulletEnabled val="1"/>
        </dgm:presLayoutVars>
      </dgm:prSet>
      <dgm:spPr/>
    </dgm:pt>
  </dgm:ptLst>
  <dgm:cxnLst>
    <dgm:cxn modelId="{24D5F20F-078F-4203-B4E5-CB885DD28785}" srcId="{F72A1137-88C5-447D-9C80-85D9BB7A304A}" destId="{8DC48DAF-7489-40F7-8C5A-3FB1882154F2}" srcOrd="5" destOrd="0" parTransId="{CCDE7BCC-DD7F-4229-99F5-20B1FC336012}" sibTransId="{AF9CF936-380C-4E2F-8546-E2CB6182EBD8}"/>
    <dgm:cxn modelId="{19943B1C-BD2E-49CD-B3D7-7D0C9F3B917B}" type="presOf" srcId="{DDED0EAB-6E77-4587-AD04-7AD1941BA6EC}" destId="{9562878D-5F31-4D06-8449-1DB6F2A09E5B}" srcOrd="0" destOrd="0" presId="urn:microsoft.com/office/officeart/2005/8/layout/vList2"/>
    <dgm:cxn modelId="{0B6B9B27-372E-4530-9582-995EF3173A85}" srcId="{F72A1137-88C5-447D-9C80-85D9BB7A304A}" destId="{626BE70F-5468-49A3-A579-A1DA682FF15E}" srcOrd="0" destOrd="0" parTransId="{6CCE4E94-26FC-4E36-9D1B-AF2BB7179616}" sibTransId="{5536E31C-2F04-426B-80E5-3F3A2ECC14CC}"/>
    <dgm:cxn modelId="{81A8F12D-F3C1-4E91-A60A-0390DB15D3C0}" type="presOf" srcId="{7726DDC4-F7A9-45B6-867F-32A790FC1A44}" destId="{4CAA9FF8-9DF2-480F-B607-24DC1AF120AE}" srcOrd="0" destOrd="0" presId="urn:microsoft.com/office/officeart/2005/8/layout/vList2"/>
    <dgm:cxn modelId="{631B5862-912D-4C4D-9909-442E2F0A31A3}" srcId="{F72A1137-88C5-447D-9C80-85D9BB7A304A}" destId="{DDED0EAB-6E77-4587-AD04-7AD1941BA6EC}" srcOrd="3" destOrd="0" parTransId="{25E24F4C-0207-4788-9EBF-8CBED0F00293}" sibTransId="{2468E448-3B0D-4441-BB6A-7D8A9F9A8B68}"/>
    <dgm:cxn modelId="{7BC8594B-727E-40A4-8D3E-6A61F0B958A6}" type="presOf" srcId="{626BE70F-5468-49A3-A579-A1DA682FF15E}" destId="{227B9435-2818-4269-B586-ED72CE6CD837}" srcOrd="0" destOrd="0" presId="urn:microsoft.com/office/officeart/2005/8/layout/vList2"/>
    <dgm:cxn modelId="{78DD9E71-96A3-45D1-8233-E59F522A2F0C}" srcId="{F72A1137-88C5-447D-9C80-85D9BB7A304A}" destId="{4273F609-D66E-4A2C-A57E-0334B1B1B67D}" srcOrd="6" destOrd="0" parTransId="{8A4BFB9A-3EE2-49CD-9A1F-F056530213F3}" sibTransId="{F5533142-5861-42DF-9E05-CEDA4AB3487C}"/>
    <dgm:cxn modelId="{2BE39F90-60B2-4596-9D7F-0C0CAA376582}" type="presOf" srcId="{F72A1137-88C5-447D-9C80-85D9BB7A304A}" destId="{5005A744-30D0-49E9-87D1-F660A422C86E}" srcOrd="0" destOrd="0" presId="urn:microsoft.com/office/officeart/2005/8/layout/vList2"/>
    <dgm:cxn modelId="{4E419A96-25A8-4190-A2D9-CEBBE94BBD96}" srcId="{F72A1137-88C5-447D-9C80-85D9BB7A304A}" destId="{09A73701-2184-4231-8939-96CFADC71413}" srcOrd="1" destOrd="0" parTransId="{67835569-326E-4B23-93CF-0425758C6521}" sibTransId="{E9C05C80-4745-4C26-A5BF-DCADBBB53AC3}"/>
    <dgm:cxn modelId="{1A0845A6-434D-4CC9-AC6D-1367CFA27608}" type="presOf" srcId="{4273F609-D66E-4A2C-A57E-0334B1B1B67D}" destId="{9C259096-00E3-4B1A-82EB-3287CE1DED98}" srcOrd="0" destOrd="0" presId="urn:microsoft.com/office/officeart/2005/8/layout/vList2"/>
    <dgm:cxn modelId="{A1BBD4BA-B6DF-4345-A5C7-A071A780AC18}" srcId="{F72A1137-88C5-447D-9C80-85D9BB7A304A}" destId="{8DFC9C1D-D746-4DCD-8721-51D51E23697C}" srcOrd="4" destOrd="0" parTransId="{7209E642-1E1B-4430-BAC4-DBFF9E00A476}" sibTransId="{6D0F0A76-2255-48BB-8CF3-8FDE20E4BDD8}"/>
    <dgm:cxn modelId="{D6EC21C0-0258-4197-BDC0-7918AC0C9ABA}" type="presOf" srcId="{8DC48DAF-7489-40F7-8C5A-3FB1882154F2}" destId="{92FD4377-A89D-4D3C-A3A9-AFA4C8DC23EC}" srcOrd="0" destOrd="0" presId="urn:microsoft.com/office/officeart/2005/8/layout/vList2"/>
    <dgm:cxn modelId="{D90041CB-31D6-4A00-A82D-DD614195A13F}" type="presOf" srcId="{8DFC9C1D-D746-4DCD-8721-51D51E23697C}" destId="{D00B9B1D-7930-49F1-BC6D-FFFD563E2146}" srcOrd="0" destOrd="0" presId="urn:microsoft.com/office/officeart/2005/8/layout/vList2"/>
    <dgm:cxn modelId="{EA728CD7-F187-4BBB-B9E6-7FD136AC4314}" srcId="{F72A1137-88C5-447D-9C80-85D9BB7A304A}" destId="{7726DDC4-F7A9-45B6-867F-32A790FC1A44}" srcOrd="2" destOrd="0" parTransId="{62367C17-8188-409B-A4A7-476D0737F9F1}" sibTransId="{530EE8B6-82E0-45FA-95CC-E2A4BCA9AE33}"/>
    <dgm:cxn modelId="{9D7335FF-AF9D-45A7-8F2F-60734E88E2CA}" type="presOf" srcId="{09A73701-2184-4231-8939-96CFADC71413}" destId="{77DD4242-F34D-415B-8ED4-0B5A4A71FEA2}" srcOrd="0" destOrd="0" presId="urn:microsoft.com/office/officeart/2005/8/layout/vList2"/>
    <dgm:cxn modelId="{0144FD50-D9CB-495F-A242-DE8E17F102F0}" type="presParOf" srcId="{5005A744-30D0-49E9-87D1-F660A422C86E}" destId="{227B9435-2818-4269-B586-ED72CE6CD837}" srcOrd="0" destOrd="0" presId="urn:microsoft.com/office/officeart/2005/8/layout/vList2"/>
    <dgm:cxn modelId="{273B2A7E-CAE2-49D8-987A-7FC70A53F045}" type="presParOf" srcId="{5005A744-30D0-49E9-87D1-F660A422C86E}" destId="{FC4EDCFE-DADE-4E41-A090-569C4E774756}" srcOrd="1" destOrd="0" presId="urn:microsoft.com/office/officeart/2005/8/layout/vList2"/>
    <dgm:cxn modelId="{D4D5DB75-F9DB-4878-8543-D49C0A6183F2}" type="presParOf" srcId="{5005A744-30D0-49E9-87D1-F660A422C86E}" destId="{77DD4242-F34D-415B-8ED4-0B5A4A71FEA2}" srcOrd="2" destOrd="0" presId="urn:microsoft.com/office/officeart/2005/8/layout/vList2"/>
    <dgm:cxn modelId="{3BE1418A-DC73-446E-9FE5-8937A1C447A0}" type="presParOf" srcId="{5005A744-30D0-49E9-87D1-F660A422C86E}" destId="{D377653A-C604-441A-9E86-D269F224FBA4}" srcOrd="3" destOrd="0" presId="urn:microsoft.com/office/officeart/2005/8/layout/vList2"/>
    <dgm:cxn modelId="{414E6223-869F-41A9-94ED-ACFFA28958FB}" type="presParOf" srcId="{5005A744-30D0-49E9-87D1-F660A422C86E}" destId="{4CAA9FF8-9DF2-480F-B607-24DC1AF120AE}" srcOrd="4" destOrd="0" presId="urn:microsoft.com/office/officeart/2005/8/layout/vList2"/>
    <dgm:cxn modelId="{3446F2D3-A99A-48DF-84CD-3688495D1442}" type="presParOf" srcId="{5005A744-30D0-49E9-87D1-F660A422C86E}" destId="{899A84C1-AE78-4EDF-B2E4-7BB1E69BF5A5}" srcOrd="5" destOrd="0" presId="urn:microsoft.com/office/officeart/2005/8/layout/vList2"/>
    <dgm:cxn modelId="{ACCFE4EF-1F13-4E27-84A2-6C75674F2046}" type="presParOf" srcId="{5005A744-30D0-49E9-87D1-F660A422C86E}" destId="{9562878D-5F31-4D06-8449-1DB6F2A09E5B}" srcOrd="6" destOrd="0" presId="urn:microsoft.com/office/officeart/2005/8/layout/vList2"/>
    <dgm:cxn modelId="{55D065CA-1409-4787-8CDC-EA6C99E728CA}" type="presParOf" srcId="{5005A744-30D0-49E9-87D1-F660A422C86E}" destId="{F45E6669-1CE0-4D9A-93E2-504BCD7522BD}" srcOrd="7" destOrd="0" presId="urn:microsoft.com/office/officeart/2005/8/layout/vList2"/>
    <dgm:cxn modelId="{998438F9-169A-4BBF-A5AE-6048C4F8F144}" type="presParOf" srcId="{5005A744-30D0-49E9-87D1-F660A422C86E}" destId="{D00B9B1D-7930-49F1-BC6D-FFFD563E2146}" srcOrd="8" destOrd="0" presId="urn:microsoft.com/office/officeart/2005/8/layout/vList2"/>
    <dgm:cxn modelId="{FD415045-0793-4FD7-B996-084DC63B65A9}" type="presParOf" srcId="{5005A744-30D0-49E9-87D1-F660A422C86E}" destId="{C97971C0-529C-410E-8E88-AEAE57048950}" srcOrd="9" destOrd="0" presId="urn:microsoft.com/office/officeart/2005/8/layout/vList2"/>
    <dgm:cxn modelId="{CD1B9275-B786-4F69-886A-5B6A142378DD}" type="presParOf" srcId="{5005A744-30D0-49E9-87D1-F660A422C86E}" destId="{92FD4377-A89D-4D3C-A3A9-AFA4C8DC23EC}" srcOrd="10" destOrd="0" presId="urn:microsoft.com/office/officeart/2005/8/layout/vList2"/>
    <dgm:cxn modelId="{3B5A4D8B-EEDE-4AD7-A828-7AFF82F064A6}" type="presParOf" srcId="{5005A744-30D0-49E9-87D1-F660A422C86E}" destId="{55CF7EEE-9DBF-4E71-ACAE-3B8C7C04AFCE}" srcOrd="11" destOrd="0" presId="urn:microsoft.com/office/officeart/2005/8/layout/vList2"/>
    <dgm:cxn modelId="{BF607B9E-922B-40C2-AD31-877B798A4F5A}" type="presParOf" srcId="{5005A744-30D0-49E9-87D1-F660A422C86E}" destId="{9C259096-00E3-4B1A-82EB-3287CE1DED98}"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15622-8A46-45CF-A72A-2856B699B374}">
      <dsp:nvSpPr>
        <dsp:cNvPr id="0" name=""/>
        <dsp:cNvSpPr/>
      </dsp:nvSpPr>
      <dsp:spPr>
        <a:xfrm>
          <a:off x="389587" y="1025794"/>
          <a:ext cx="2389860" cy="1971135"/>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US" sz="2400" kern="1200" err="1"/>
            <a:t>Gorffen</a:t>
          </a:r>
          <a:r>
            <a:rPr lang="en-US" sz="2400" kern="1200"/>
            <a:t>, </a:t>
          </a:r>
          <a:r>
            <a:rPr lang="en-US" sz="2400" kern="1200" err="1"/>
            <a:t>colli</a:t>
          </a:r>
          <a:r>
            <a:rPr lang="en-US" sz="2400" kern="1200"/>
            <a:t> a </a:t>
          </a:r>
          <a:r>
            <a:rPr lang="en-US" sz="2400" kern="1200" err="1"/>
            <a:t>gadael</a:t>
          </a:r>
          <a:r>
            <a:rPr lang="en-US" sz="2400" kern="1200"/>
            <a:t> </a:t>
          </a:r>
          <a:r>
            <a:rPr lang="en-US" sz="2400" kern="1200" err="1"/>
            <a:t>fynd</a:t>
          </a:r>
          <a:endParaRPr lang="en-US" sz="2400" kern="1200"/>
        </a:p>
        <a:p>
          <a:pPr marL="228600" lvl="1" indent="-228600" algn="l" defTabSz="1066800">
            <a:lnSpc>
              <a:spcPct val="90000"/>
            </a:lnSpc>
            <a:spcBef>
              <a:spcPct val="0"/>
            </a:spcBef>
            <a:spcAft>
              <a:spcPct val="15000"/>
            </a:spcAft>
            <a:buChar char="•"/>
          </a:pPr>
          <a:r>
            <a:rPr lang="en-US" sz="2400" kern="1200">
              <a:solidFill>
                <a:schemeClr val="accent2">
                  <a:lumMod val="50000"/>
                </a:schemeClr>
              </a:solidFill>
            </a:rPr>
            <a:t>Ending, losing &amp; letting go</a:t>
          </a:r>
        </a:p>
      </dsp:txBody>
      <dsp:txXfrm>
        <a:off x="434948" y="1071155"/>
        <a:ext cx="2299138" cy="1458027"/>
      </dsp:txXfrm>
    </dsp:sp>
    <dsp:sp modelId="{6A63D16E-EEE6-4267-97EA-5AD7D2BC4E84}">
      <dsp:nvSpPr>
        <dsp:cNvPr id="0" name=""/>
        <dsp:cNvSpPr/>
      </dsp:nvSpPr>
      <dsp:spPr>
        <a:xfrm>
          <a:off x="1705410" y="1397508"/>
          <a:ext cx="2779976" cy="2779976"/>
        </a:xfrm>
        <a:prstGeom prst="leftCircularArrow">
          <a:avLst>
            <a:gd name="adj1" fmla="val 3670"/>
            <a:gd name="adj2" fmla="val 457238"/>
            <a:gd name="adj3" fmla="val 2232749"/>
            <a:gd name="adj4" fmla="val 9024489"/>
            <a:gd name="adj5" fmla="val 428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18C6CF4-EDEB-4539-A36D-E0355B626199}">
      <dsp:nvSpPr>
        <dsp:cNvPr id="0" name=""/>
        <dsp:cNvSpPr/>
      </dsp:nvSpPr>
      <dsp:spPr>
        <a:xfrm>
          <a:off x="920668" y="2574544"/>
          <a:ext cx="2124320" cy="844772"/>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a:t>1 </a:t>
          </a:r>
          <a:r>
            <a:rPr lang="en-US" sz="2400" kern="1200" err="1"/>
            <a:t>Paratoi</a:t>
          </a:r>
          <a:endParaRPr lang="en-US" sz="2400" kern="1200"/>
        </a:p>
        <a:p>
          <a:pPr marL="0" lvl="0" indent="0" algn="ctr" defTabSz="1066800">
            <a:lnSpc>
              <a:spcPct val="90000"/>
            </a:lnSpc>
            <a:spcBef>
              <a:spcPct val="0"/>
            </a:spcBef>
            <a:spcAft>
              <a:spcPct val="35000"/>
            </a:spcAft>
            <a:buNone/>
          </a:pPr>
          <a:r>
            <a:rPr lang="en-US" sz="2400" kern="1200">
              <a:solidFill>
                <a:srgbClr val="00B0F0"/>
              </a:solidFill>
            </a:rPr>
            <a:t>Preparation</a:t>
          </a:r>
        </a:p>
      </dsp:txBody>
      <dsp:txXfrm>
        <a:off x="945411" y="2599287"/>
        <a:ext cx="2074834" cy="795286"/>
      </dsp:txXfrm>
    </dsp:sp>
    <dsp:sp modelId="{E83793B4-2C5C-4D90-82FA-E5EE4745664D}">
      <dsp:nvSpPr>
        <dsp:cNvPr id="0" name=""/>
        <dsp:cNvSpPr/>
      </dsp:nvSpPr>
      <dsp:spPr>
        <a:xfrm>
          <a:off x="3530843" y="1025794"/>
          <a:ext cx="2389860" cy="1971135"/>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US" sz="2400" kern="1200" err="1"/>
            <a:t>Cyfarwyddo</a:t>
          </a:r>
          <a:r>
            <a:rPr lang="en-US" sz="2400" kern="1200"/>
            <a:t> ac </a:t>
          </a:r>
          <a:r>
            <a:rPr lang="en-US" sz="2400" kern="1200" err="1"/>
            <a:t>ymsefydlu</a:t>
          </a:r>
          <a:endParaRPr lang="en-US" sz="2400" kern="1200"/>
        </a:p>
        <a:p>
          <a:pPr marL="228600" lvl="1" indent="-228600" algn="l" defTabSz="1066800">
            <a:lnSpc>
              <a:spcPct val="90000"/>
            </a:lnSpc>
            <a:spcBef>
              <a:spcPct val="0"/>
            </a:spcBef>
            <a:spcAft>
              <a:spcPct val="15000"/>
            </a:spcAft>
            <a:buChar char="•"/>
          </a:pPr>
          <a:r>
            <a:rPr lang="en-US" sz="2400" kern="1200" err="1">
              <a:solidFill>
                <a:schemeClr val="accent2">
                  <a:lumMod val="50000"/>
                </a:schemeClr>
              </a:solidFill>
            </a:rPr>
            <a:t>Familiarise</a:t>
          </a:r>
          <a:r>
            <a:rPr lang="en-US" sz="2400" kern="1200">
              <a:solidFill>
                <a:schemeClr val="accent2">
                  <a:lumMod val="50000"/>
                </a:schemeClr>
              </a:solidFill>
            </a:rPr>
            <a:t> and induction</a:t>
          </a:r>
        </a:p>
      </dsp:txBody>
      <dsp:txXfrm>
        <a:off x="3576204" y="1493542"/>
        <a:ext cx="2299138" cy="1458027"/>
      </dsp:txXfrm>
    </dsp:sp>
    <dsp:sp modelId="{DC2A0ADB-DCE3-4BF4-9952-0394865777AC}">
      <dsp:nvSpPr>
        <dsp:cNvPr id="0" name=""/>
        <dsp:cNvSpPr/>
      </dsp:nvSpPr>
      <dsp:spPr>
        <a:xfrm>
          <a:off x="4826750" y="-232047"/>
          <a:ext cx="3085347" cy="3085347"/>
        </a:xfrm>
        <a:prstGeom prst="circularArrow">
          <a:avLst>
            <a:gd name="adj1" fmla="val 3307"/>
            <a:gd name="adj2" fmla="val 408430"/>
            <a:gd name="adj3" fmla="val 19416060"/>
            <a:gd name="adj4" fmla="val 12575511"/>
            <a:gd name="adj5" fmla="val 3858"/>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029D1FDE-4DD7-4FA5-8C70-0C747477B66C}">
      <dsp:nvSpPr>
        <dsp:cNvPr id="0" name=""/>
        <dsp:cNvSpPr/>
      </dsp:nvSpPr>
      <dsp:spPr>
        <a:xfrm>
          <a:off x="4061923" y="603408"/>
          <a:ext cx="2124320" cy="844772"/>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a:t>2 </a:t>
          </a:r>
          <a:r>
            <a:rPr lang="en-US" sz="2400" kern="1200" err="1"/>
            <a:t>Symud</a:t>
          </a:r>
          <a:endParaRPr lang="en-US" sz="2400" kern="1200"/>
        </a:p>
        <a:p>
          <a:pPr marL="0" lvl="0" indent="0" algn="ctr" defTabSz="1066800">
            <a:lnSpc>
              <a:spcPct val="90000"/>
            </a:lnSpc>
            <a:spcBef>
              <a:spcPct val="0"/>
            </a:spcBef>
            <a:spcAft>
              <a:spcPct val="35000"/>
            </a:spcAft>
            <a:buNone/>
          </a:pPr>
          <a:r>
            <a:rPr lang="en-US" sz="2400" kern="1200">
              <a:solidFill>
                <a:srgbClr val="00B0F0"/>
              </a:solidFill>
            </a:rPr>
            <a:t>Moving</a:t>
          </a:r>
        </a:p>
      </dsp:txBody>
      <dsp:txXfrm>
        <a:off x="4086666" y="628151"/>
        <a:ext cx="2074834" cy="795286"/>
      </dsp:txXfrm>
    </dsp:sp>
    <dsp:sp modelId="{69C28D3B-E083-42DF-9EA0-916CA12125A9}">
      <dsp:nvSpPr>
        <dsp:cNvPr id="0" name=""/>
        <dsp:cNvSpPr/>
      </dsp:nvSpPr>
      <dsp:spPr>
        <a:xfrm>
          <a:off x="6672098" y="1025794"/>
          <a:ext cx="2389860" cy="1971135"/>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US" sz="2400" kern="1200" err="1"/>
            <a:t>Derbyn</a:t>
          </a:r>
          <a:r>
            <a:rPr lang="en-US" sz="2400" kern="1200"/>
            <a:t> a </a:t>
          </a:r>
          <a:r>
            <a:rPr lang="en-US" sz="2400" kern="1200" err="1"/>
            <a:t>pharhad</a:t>
          </a:r>
          <a:endParaRPr lang="en-US" sz="2400" kern="1200"/>
        </a:p>
        <a:p>
          <a:pPr marL="228600" lvl="1" indent="-228600" algn="l" defTabSz="1066800">
            <a:lnSpc>
              <a:spcPct val="90000"/>
            </a:lnSpc>
            <a:spcBef>
              <a:spcPct val="0"/>
            </a:spcBef>
            <a:spcAft>
              <a:spcPct val="15000"/>
            </a:spcAft>
            <a:buChar char="•"/>
          </a:pPr>
          <a:r>
            <a:rPr lang="en-US" sz="2400" kern="1200">
              <a:solidFill>
                <a:schemeClr val="accent2">
                  <a:lumMod val="50000"/>
                </a:schemeClr>
              </a:solidFill>
            </a:rPr>
            <a:t>Acceptance and continuation</a:t>
          </a:r>
        </a:p>
      </dsp:txBody>
      <dsp:txXfrm>
        <a:off x="6717459" y="1071155"/>
        <a:ext cx="2299138" cy="1458027"/>
      </dsp:txXfrm>
    </dsp:sp>
    <dsp:sp modelId="{047F5837-10E2-4FFC-A492-DB8A19EF48CA}">
      <dsp:nvSpPr>
        <dsp:cNvPr id="0" name=""/>
        <dsp:cNvSpPr/>
      </dsp:nvSpPr>
      <dsp:spPr>
        <a:xfrm>
          <a:off x="7203178" y="2574544"/>
          <a:ext cx="2124320" cy="844772"/>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a:t>3 </a:t>
          </a:r>
          <a:r>
            <a:rPr lang="en-US" sz="2400" kern="1200" err="1"/>
            <a:t>Ymgartrefu</a:t>
          </a:r>
          <a:endParaRPr lang="en-US" sz="2400" kern="1200"/>
        </a:p>
        <a:p>
          <a:pPr marL="0" lvl="0" indent="0" algn="ctr" defTabSz="1066800">
            <a:lnSpc>
              <a:spcPct val="90000"/>
            </a:lnSpc>
            <a:spcBef>
              <a:spcPct val="0"/>
            </a:spcBef>
            <a:spcAft>
              <a:spcPct val="35000"/>
            </a:spcAft>
            <a:buNone/>
          </a:pPr>
          <a:r>
            <a:rPr lang="en-US" sz="2400" kern="1200">
              <a:solidFill>
                <a:srgbClr val="00B0F0"/>
              </a:solidFill>
            </a:rPr>
            <a:t>Settling in</a:t>
          </a:r>
        </a:p>
      </dsp:txBody>
      <dsp:txXfrm>
        <a:off x="7227921" y="2599287"/>
        <a:ext cx="2074834" cy="7952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4A3F3-428F-44D8-8A99-597D4A1BAFE8}">
      <dsp:nvSpPr>
        <dsp:cNvPr id="0" name=""/>
        <dsp:cNvSpPr/>
      </dsp:nvSpPr>
      <dsp:spPr>
        <a:xfrm>
          <a:off x="0" y="169560"/>
          <a:ext cx="9717542" cy="1801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‘Bydd pob asiantaeth yn cydweithio i lunio un cynllun ar gyfer plentyn…bydd yn gwneud pethau’n haws i rieni…gall y cyfnod pontio redeg yn ddidrafferth o 0-25 oed…bydd parhad dysgu’n well ynghyd â’u datblygiad tuag at annibyniaeth.’</a:t>
          </a:r>
          <a:endParaRPr lang="en-US" sz="2800" kern="1200"/>
        </a:p>
      </dsp:txBody>
      <dsp:txXfrm>
        <a:off x="87957" y="257517"/>
        <a:ext cx="9541628" cy="1625886"/>
      </dsp:txXfrm>
    </dsp:sp>
    <dsp:sp modelId="{C4C4F1EF-6BDD-4426-B8D9-319773DF3C31}">
      <dsp:nvSpPr>
        <dsp:cNvPr id="0" name=""/>
        <dsp:cNvSpPr/>
      </dsp:nvSpPr>
      <dsp:spPr>
        <a:xfrm>
          <a:off x="0" y="2052000"/>
          <a:ext cx="9717542" cy="1801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‘All agencies will work together to produce one plan for a child…it will take a headache away from parents…the transition can run really smoothly from 0 – 25… continuity is going to be much better, also their development towards independence.’</a:t>
          </a:r>
          <a:endParaRPr lang="en-US" sz="2800" kern="1200"/>
        </a:p>
      </dsp:txBody>
      <dsp:txXfrm>
        <a:off x="87957" y="2139957"/>
        <a:ext cx="9541628" cy="16258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B9435-2818-4269-B586-ED72CE6CD837}">
      <dsp:nvSpPr>
        <dsp:cNvPr id="0" name=""/>
        <dsp:cNvSpPr/>
      </dsp:nvSpPr>
      <dsp:spPr>
        <a:xfrm>
          <a:off x="0" y="14336"/>
          <a:ext cx="5640506" cy="65450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Parentzone</a:t>
          </a:r>
          <a:endParaRPr lang="en-US" sz="1800" kern="1200"/>
        </a:p>
      </dsp:txBody>
      <dsp:txXfrm>
        <a:off x="31950" y="46286"/>
        <a:ext cx="5576606" cy="590605"/>
      </dsp:txXfrm>
    </dsp:sp>
    <dsp:sp modelId="{77DD4242-F34D-415B-8ED4-0B5A4A71FEA2}">
      <dsp:nvSpPr>
        <dsp:cNvPr id="0" name=""/>
        <dsp:cNvSpPr/>
      </dsp:nvSpPr>
      <dsp:spPr>
        <a:xfrm>
          <a:off x="0" y="720681"/>
          <a:ext cx="5640506" cy="654505"/>
        </a:xfrm>
        <a:prstGeom prst="roundRect">
          <a:avLst/>
        </a:prstGeom>
        <a:solidFill>
          <a:schemeClr val="accent5">
            <a:hueOff val="392797"/>
            <a:satOff val="-1878"/>
            <a:lumOff val="205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SNAP Cymru</a:t>
          </a:r>
          <a:endParaRPr lang="en-US" sz="1800" kern="1200"/>
        </a:p>
      </dsp:txBody>
      <dsp:txXfrm>
        <a:off x="31950" y="752631"/>
        <a:ext cx="5576606" cy="590605"/>
      </dsp:txXfrm>
    </dsp:sp>
    <dsp:sp modelId="{4CAA9FF8-9DF2-480F-B607-24DC1AF120AE}">
      <dsp:nvSpPr>
        <dsp:cNvPr id="0" name=""/>
        <dsp:cNvSpPr/>
      </dsp:nvSpPr>
      <dsp:spPr>
        <a:xfrm>
          <a:off x="0" y="1427027"/>
          <a:ext cx="5640506" cy="654505"/>
        </a:xfrm>
        <a:prstGeom prst="roundRect">
          <a:avLst/>
        </a:prstGeom>
        <a:solidFill>
          <a:schemeClr val="accent5">
            <a:hueOff val="785595"/>
            <a:satOff val="-3757"/>
            <a:lumOff val="4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bbc.co.uk/schools/parents/</a:t>
          </a:r>
        </a:p>
      </dsp:txBody>
      <dsp:txXfrm>
        <a:off x="31950" y="1458977"/>
        <a:ext cx="5576606" cy="590605"/>
      </dsp:txXfrm>
    </dsp:sp>
    <dsp:sp modelId="{9562878D-5F31-4D06-8449-1DB6F2A09E5B}">
      <dsp:nvSpPr>
        <dsp:cNvPr id="0" name=""/>
        <dsp:cNvSpPr/>
      </dsp:nvSpPr>
      <dsp:spPr>
        <a:xfrm>
          <a:off x="0" y="2133372"/>
          <a:ext cx="5640506" cy="654505"/>
        </a:xfrm>
        <a:prstGeom prst="roundRect">
          <a:avLst/>
        </a:prstGeom>
        <a:solidFill>
          <a:schemeClr val="accent5">
            <a:hueOff val="1178392"/>
            <a:satOff val="-5635"/>
            <a:lumOff val="6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http://www.childreninwales.org.uk</a:t>
          </a:r>
          <a:endParaRPr lang="en-US" sz="1800" kern="1200"/>
        </a:p>
      </dsp:txBody>
      <dsp:txXfrm>
        <a:off x="31950" y="2165322"/>
        <a:ext cx="5576606" cy="590605"/>
      </dsp:txXfrm>
    </dsp:sp>
    <dsp:sp modelId="{D00B9B1D-7930-49F1-BC6D-FFFD563E2146}">
      <dsp:nvSpPr>
        <dsp:cNvPr id="0" name=""/>
        <dsp:cNvSpPr/>
      </dsp:nvSpPr>
      <dsp:spPr>
        <a:xfrm>
          <a:off x="0" y="2839717"/>
          <a:ext cx="5640506" cy="654505"/>
        </a:xfrm>
        <a:prstGeom prst="roundRect">
          <a:avLst/>
        </a:prstGeom>
        <a:solidFill>
          <a:schemeClr val="accent5">
            <a:hueOff val="1571189"/>
            <a:satOff val="-7513"/>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mentallyhealthyschools.org.uk</a:t>
          </a:r>
          <a:endParaRPr lang="en-US" sz="1800" kern="1200"/>
        </a:p>
      </dsp:txBody>
      <dsp:txXfrm>
        <a:off x="31950" y="2871667"/>
        <a:ext cx="5576606" cy="590605"/>
      </dsp:txXfrm>
    </dsp:sp>
    <dsp:sp modelId="{92FD4377-A89D-4D3C-A3A9-AFA4C8DC23EC}">
      <dsp:nvSpPr>
        <dsp:cNvPr id="0" name=""/>
        <dsp:cNvSpPr/>
      </dsp:nvSpPr>
      <dsp:spPr>
        <a:xfrm>
          <a:off x="0" y="3546062"/>
          <a:ext cx="5640506" cy="654505"/>
        </a:xfrm>
        <a:prstGeom prst="roundRect">
          <a:avLst/>
        </a:prstGeom>
        <a:solidFill>
          <a:schemeClr val="accent5">
            <a:hueOff val="1963986"/>
            <a:satOff val="-9392"/>
            <a:lumOff val="10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https://cerebra.org.uk</a:t>
          </a:r>
          <a:endParaRPr lang="en-US" sz="1800" kern="1200"/>
        </a:p>
      </dsp:txBody>
      <dsp:txXfrm>
        <a:off x="31950" y="3578012"/>
        <a:ext cx="5576606" cy="590605"/>
      </dsp:txXfrm>
    </dsp:sp>
    <dsp:sp modelId="{9C259096-00E3-4B1A-82EB-3287CE1DED98}">
      <dsp:nvSpPr>
        <dsp:cNvPr id="0" name=""/>
        <dsp:cNvSpPr/>
      </dsp:nvSpPr>
      <dsp:spPr>
        <a:xfrm>
          <a:off x="0" y="4252408"/>
          <a:ext cx="5640506" cy="654505"/>
        </a:xfrm>
        <a:prstGeom prst="round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School Resources to Help With Transitions | Mental Health | </a:t>
          </a:r>
          <a:r>
            <a:rPr lang="en-GB" sz="1800" kern="1200" err="1">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YoungMinds</a:t>
          </a:r>
          <a:endParaRPr lang="en-US" sz="1800" kern="1200">
            <a:solidFill>
              <a:schemeClr val="bg1"/>
            </a:solidFill>
          </a:endParaRPr>
        </a:p>
      </dsp:txBody>
      <dsp:txXfrm>
        <a:off x="31950" y="4284358"/>
        <a:ext cx="5576606" cy="59060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latin typeface="OpenDyslexic" panose="00000500000000000000" pitchFamily="50" charset="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latin typeface="OpenDyslexic" panose="00000500000000000000" pitchFamily="50" charset="0"/>
              </a:rPr>
              <a:t>9/20/2023</a:t>
            </a:fld>
            <a:endParaRPr dirty="0">
              <a:latin typeface="OpenDyslexic" panose="00000500000000000000" pitchFamily="50" charset="0"/>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latin typeface="OpenDyslexic" panose="00000500000000000000" pitchFamily="50" charset="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latin typeface="OpenDyslexic" panose="00000500000000000000" pitchFamily="50" charset="0"/>
              </a:rPr>
              <a:t>‹#›</a:t>
            </a:fld>
            <a:endParaRPr dirty="0">
              <a:latin typeface="OpenDyslexic" panose="00000500000000000000" pitchFamily="50" charset="0"/>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OpenDyslexic" panose="00000500000000000000" pitchFamily="50" charset="0"/>
              </a:defRPr>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OpenDyslexic" panose="00000500000000000000" pitchFamily="50" charset="0"/>
              </a:defRPr>
            </a:lvl1pPr>
          </a:lstStyle>
          <a:p>
            <a:fld id="{3ABD2D7A-D230-4F91-BD59-0A39C2703BA8}" type="datetimeFigureOut">
              <a:rPr lang="en-US" smtClean="0"/>
              <a:pPr/>
              <a:t>9/20/2023</a:t>
            </a:fld>
            <a:endParaRPr lang="en-US"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OpenDyslexic" panose="00000500000000000000" pitchFamily="50" charset="0"/>
              </a:defRPr>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OpenDyslexic" panose="00000500000000000000" pitchFamily="50" charset="0"/>
              </a:defRPr>
            </a:lvl1pPr>
          </a:lstStyle>
          <a:p>
            <a:fld id="{F93199CD-3E1B-4AE6-990F-76F925F5EA9F}" type="slidenum">
              <a:rPr lang="en-GB" smtClean="0"/>
              <a:pPr/>
              <a:t>‹#›</a:t>
            </a:fld>
            <a:endParaRPr lang="en-GB" dirty="0"/>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OpenDyslexic" panose="00000500000000000000" pitchFamily="50" charset="0"/>
        <a:ea typeface="+mn-ea"/>
        <a:cs typeface="+mn-cs"/>
      </a:defRPr>
    </a:lvl1pPr>
    <a:lvl2pPr marL="457200" algn="l" defTabSz="914400" rtl="0" eaLnBrk="1" latinLnBrk="0" hangingPunct="1">
      <a:defRPr sz="1200" kern="1200">
        <a:solidFill>
          <a:schemeClr val="tx1"/>
        </a:solidFill>
        <a:latin typeface="OpenDyslexic" panose="00000500000000000000" pitchFamily="50" charset="0"/>
        <a:ea typeface="+mn-ea"/>
        <a:cs typeface="+mn-cs"/>
      </a:defRPr>
    </a:lvl2pPr>
    <a:lvl3pPr marL="914400" algn="l" defTabSz="914400" rtl="0" eaLnBrk="1" latinLnBrk="0" hangingPunct="1">
      <a:defRPr sz="1200" kern="1200">
        <a:solidFill>
          <a:schemeClr val="tx1"/>
        </a:solidFill>
        <a:latin typeface="OpenDyslexic" panose="00000500000000000000" pitchFamily="50" charset="0"/>
        <a:ea typeface="+mn-ea"/>
        <a:cs typeface="+mn-cs"/>
      </a:defRPr>
    </a:lvl3pPr>
    <a:lvl4pPr marL="1371600" algn="l" defTabSz="914400" rtl="0" eaLnBrk="1" latinLnBrk="0" hangingPunct="1">
      <a:defRPr sz="1200" kern="1200">
        <a:solidFill>
          <a:schemeClr val="tx1"/>
        </a:solidFill>
        <a:latin typeface="OpenDyslexic" panose="00000500000000000000" pitchFamily="50" charset="0"/>
        <a:ea typeface="+mn-ea"/>
        <a:cs typeface="+mn-cs"/>
      </a:defRPr>
    </a:lvl4pPr>
    <a:lvl5pPr marL="1828800" algn="l" defTabSz="914400" rtl="0" eaLnBrk="1" latinLnBrk="0" hangingPunct="1">
      <a:defRPr sz="1200" kern="1200">
        <a:solidFill>
          <a:schemeClr val="tx1"/>
        </a:solidFill>
        <a:latin typeface="OpenDyslexic" panose="00000500000000000000" pitchFamily="50"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1</a:t>
            </a:fld>
            <a:endParaRPr lang="en-GB"/>
          </a:p>
        </p:txBody>
      </p:sp>
    </p:spTree>
    <p:extLst>
      <p:ext uri="{BB962C8B-B14F-4D97-AF65-F5344CB8AC3E}">
        <p14:creationId xmlns:p14="http://schemas.microsoft.com/office/powerpoint/2010/main" val="2762468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2</a:t>
            </a:fld>
            <a:endParaRPr lang="en-GB"/>
          </a:p>
        </p:txBody>
      </p:sp>
    </p:spTree>
    <p:extLst>
      <p:ext uri="{BB962C8B-B14F-4D97-AF65-F5344CB8AC3E}">
        <p14:creationId xmlns:p14="http://schemas.microsoft.com/office/powerpoint/2010/main" val="410740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OpenDyslexic" panose="00000500000000000000" pitchFamily="50" charset="0"/>
              <a:ea typeface="ＭＳ Ｐゴシック" panose="020B0600070205080204" pitchFamily="34" charset="-128"/>
              <a:cs typeface="Arial"/>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22936F5-2B33-463F-93B4-935200609028}" type="slidenum">
              <a:rPr lang="en-US" altLang="en-US" smtClean="0">
                <a:latin typeface="OpenDyslexic" panose="00000500000000000000" pitchFamily="50" charset="0"/>
              </a:rPr>
              <a:pPr/>
              <a:t>3</a:t>
            </a:fld>
            <a:endParaRPr lang="en-US" altLang="en-US" dirty="0">
              <a:latin typeface="OpenDyslexic" panose="00000500000000000000" pitchFamily="50" charset="0"/>
            </a:endParaRPr>
          </a:p>
        </p:txBody>
      </p:sp>
    </p:spTree>
    <p:extLst>
      <p:ext uri="{BB962C8B-B14F-4D97-AF65-F5344CB8AC3E}">
        <p14:creationId xmlns:p14="http://schemas.microsoft.com/office/powerpoint/2010/main" val="778229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E4658DF9-E239-4569-9CF7-C86ECB77C9E4}" type="slidenum">
              <a:rPr lang="en-US" altLang="en-US" sz="1200">
                <a:latin typeface="OpenDyslexic" panose="00000500000000000000" pitchFamily="50" charset="0"/>
              </a:rPr>
              <a:pPr eaLnBrk="1" hangingPunct="1"/>
              <a:t>4</a:t>
            </a:fld>
            <a:endParaRPr lang="en-US" altLang="en-US" sz="1200" dirty="0">
              <a:latin typeface="OpenDyslexic" panose="00000500000000000000" pitchFamily="50"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ea typeface="ＭＳ Ｐゴシック" panose="020B0600070205080204" pitchFamily="34" charset="-128"/>
              </a:rPr>
              <a:t>Task – draw a diagram and label all the transitions that you’ve gone through.</a:t>
            </a:r>
          </a:p>
          <a:p>
            <a:pPr eaLnBrk="1" hangingPunct="1"/>
            <a:r>
              <a:rPr lang="en-GB" altLang="en-US" dirty="0">
                <a:ea typeface="ＭＳ Ｐゴシック" panose="020B0600070205080204" pitchFamily="34" charset="-128"/>
              </a:rPr>
              <a:t>Think of education but also outside of education</a:t>
            </a:r>
          </a:p>
          <a:p>
            <a:pPr eaLnBrk="1" hangingPunct="1"/>
            <a:r>
              <a:rPr lang="en-GB" altLang="en-US" dirty="0">
                <a:ea typeface="ＭＳ Ｐゴシック" panose="020B0600070205080204" pitchFamily="34" charset="-128"/>
              </a:rPr>
              <a:t>Afterwards share examples:</a:t>
            </a:r>
          </a:p>
          <a:p>
            <a:pPr eaLnBrk="1" hangingPunct="1"/>
            <a:r>
              <a:rPr lang="en-GB" altLang="en-US" dirty="0">
                <a:ea typeface="ＭＳ Ｐゴシック" panose="020B0600070205080204" pitchFamily="34" charset="-128"/>
              </a:rPr>
              <a:t>Home - illness, bereavement, new baby, moving house, marriage break up, step families, moving country, change of language/culture</a:t>
            </a:r>
          </a:p>
          <a:p>
            <a:pPr eaLnBrk="1" hangingPunct="1"/>
            <a:r>
              <a:rPr lang="en-GB" altLang="en-US" dirty="0">
                <a:ea typeface="ＭＳ Ｐゴシック" panose="020B0600070205080204" pitchFamily="34" charset="-128"/>
              </a:rPr>
              <a:t>School – building, teachers e.g. supply, children, routines, expectations, bullying, change in social group</a:t>
            </a:r>
          </a:p>
          <a:p>
            <a:pPr eaLnBrk="1" hangingPunct="1"/>
            <a:r>
              <a:rPr lang="en-GB" altLang="en-US" dirty="0">
                <a:ea typeface="ＭＳ Ｐゴシック" panose="020B0600070205080204" pitchFamily="34" charset="-128"/>
              </a:rPr>
              <a:t>We must recognise that what happens to the child at home will have an impact on their well-being &amp; behaviour in school</a:t>
            </a:r>
          </a:p>
          <a:p>
            <a:pPr eaLnBrk="1" hangingPunct="1"/>
            <a:r>
              <a:rPr lang="en-GB" altLang="en-US" dirty="0">
                <a:ea typeface="ＭＳ Ｐゴシック" panose="020B0600070205080204" pitchFamily="34" charset="-128"/>
              </a:rPr>
              <a:t>This highlights the importance of fostering string home-school links from the outset.</a:t>
            </a:r>
          </a:p>
        </p:txBody>
      </p:sp>
    </p:spTree>
    <p:extLst>
      <p:ext uri="{BB962C8B-B14F-4D97-AF65-F5344CB8AC3E}">
        <p14:creationId xmlns:p14="http://schemas.microsoft.com/office/powerpoint/2010/main" val="1571357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latin typeface="OpenDyslexic" panose="00000500000000000000" pitchFamily="50" charset="0"/>
                <a:cs typeface="Arial"/>
              </a:rPr>
              <a:t>Gan bod </a:t>
            </a:r>
            <a:r>
              <a:rPr lang="en-US" altLang="en-US" dirty="0" err="1">
                <a:latin typeface="OpenDyslexic" panose="00000500000000000000" pitchFamily="50" charset="0"/>
                <a:cs typeface="Arial"/>
              </a:rPr>
              <a:t>profiad</a:t>
            </a:r>
            <a:r>
              <a:rPr lang="en-US" altLang="en-US" dirty="0">
                <a:latin typeface="OpenDyslexic" panose="00000500000000000000" pitchFamily="50" charset="0"/>
                <a:cs typeface="Arial"/>
              </a:rPr>
              <a:t> a </a:t>
            </a:r>
            <a:r>
              <a:rPr lang="en-US" altLang="en-US" dirty="0" err="1">
                <a:latin typeface="OpenDyslexic" panose="00000500000000000000" pitchFamily="50" charset="0"/>
                <a:cs typeface="Arial"/>
              </a:rPr>
              <a:t>datblygiad</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pob</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plentyn</a:t>
            </a:r>
            <a:r>
              <a:rPr lang="en-US" altLang="en-US" dirty="0">
                <a:latin typeface="OpenDyslexic" panose="00000500000000000000" pitchFamily="50" charset="0"/>
                <a:cs typeface="Arial"/>
              </a:rPr>
              <a:t> yn </a:t>
            </a:r>
            <a:r>
              <a:rPr lang="en-US" altLang="en-US" dirty="0" err="1">
                <a:latin typeface="OpenDyslexic" panose="00000500000000000000" pitchFamily="50" charset="0"/>
                <a:cs typeface="Arial"/>
              </a:rPr>
              <a:t>unigryw</a:t>
            </a:r>
            <a:r>
              <a:rPr lang="en-US" altLang="en-US" dirty="0">
                <a:latin typeface="OpenDyslexic" panose="00000500000000000000" pitchFamily="50" charset="0"/>
                <a:cs typeface="Arial"/>
              </a:rPr>
              <a:t> felly </a:t>
            </a:r>
            <a:r>
              <a:rPr lang="en-US" altLang="en-US" dirty="0" err="1">
                <a:latin typeface="OpenDyslexic" panose="00000500000000000000" pitchFamily="50" charset="0"/>
                <a:cs typeface="Arial"/>
              </a:rPr>
              <a:t>hefyd</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yw</a:t>
            </a:r>
            <a:r>
              <a:rPr lang="en-US" altLang="en-US" dirty="0">
                <a:latin typeface="OpenDyslexic" panose="00000500000000000000" pitchFamily="50" charset="0"/>
                <a:cs typeface="Arial"/>
              </a:rPr>
              <a:t> ei </a:t>
            </a:r>
            <a:r>
              <a:rPr lang="en-US" altLang="en-US" dirty="0" err="1">
                <a:latin typeface="OpenDyslexic" panose="00000500000000000000" pitchFamily="50" charset="0"/>
                <a:cs typeface="Arial"/>
              </a:rPr>
              <a:t>brofiad</a:t>
            </a:r>
            <a:r>
              <a:rPr lang="en-US" altLang="en-US" dirty="0">
                <a:latin typeface="OpenDyslexic" panose="00000500000000000000" pitchFamily="50" charset="0"/>
                <a:cs typeface="Arial"/>
              </a:rPr>
              <a:t> o </a:t>
            </a:r>
            <a:r>
              <a:rPr lang="en-US" altLang="en-US" dirty="0" err="1">
                <a:latin typeface="OpenDyslexic" panose="00000500000000000000" pitchFamily="50" charset="0"/>
                <a:cs typeface="Arial"/>
              </a:rPr>
              <a:t>drosglwyddo</a:t>
            </a:r>
            <a:r>
              <a:rPr lang="en-US" altLang="en-US" dirty="0">
                <a:latin typeface="OpenDyslexic" panose="00000500000000000000" pitchFamily="50" charset="0"/>
                <a:cs typeface="Arial"/>
              </a:rPr>
              <a:t>. Mae plant 5 </a:t>
            </a:r>
            <a:r>
              <a:rPr lang="en-US" altLang="en-US" dirty="0" err="1">
                <a:latin typeface="OpenDyslexic" panose="00000500000000000000" pitchFamily="50" charset="0"/>
                <a:cs typeface="Arial"/>
              </a:rPr>
              <a:t>oed</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mewn</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cyfnod</a:t>
            </a:r>
            <a:r>
              <a:rPr lang="en-US" altLang="en-US" dirty="0">
                <a:latin typeface="OpenDyslexic" panose="00000500000000000000" pitchFamily="50" charset="0"/>
                <a:cs typeface="Arial"/>
              </a:rPr>
              <a:t> o </a:t>
            </a:r>
            <a:r>
              <a:rPr lang="en-US" altLang="en-US" dirty="0" err="1">
                <a:latin typeface="OpenDyslexic" panose="00000500000000000000" pitchFamily="50" charset="0"/>
                <a:cs typeface="Arial"/>
              </a:rPr>
              <a:t>ddatblygu</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hunan</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ymwybyddiaeth</a:t>
            </a:r>
            <a:r>
              <a:rPr lang="en-US" altLang="en-US" dirty="0">
                <a:latin typeface="OpenDyslexic" panose="00000500000000000000" pitchFamily="50" charset="0"/>
                <a:cs typeface="Arial"/>
              </a:rPr>
              <a:t>,</a:t>
            </a:r>
            <a:r>
              <a:rPr lang="en-US" altLang="en-US" baseline="0" dirty="0">
                <a:latin typeface="OpenDyslexic" panose="00000500000000000000" pitchFamily="50" charset="0"/>
                <a:cs typeface="Arial"/>
              </a:rPr>
              <a:t> yn </a:t>
            </a:r>
            <a:r>
              <a:rPr lang="en-US" altLang="en-US" baseline="0" dirty="0" err="1">
                <a:latin typeface="OpenDyslexic" panose="00000500000000000000" pitchFamily="50" charset="0"/>
                <a:cs typeface="Arial"/>
              </a:rPr>
              <a:t>datblygu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ffrindiau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ymysg</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eu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cymheiriaid</a:t>
            </a:r>
            <a:r>
              <a:rPr lang="en-US" altLang="en-US" baseline="0" dirty="0">
                <a:latin typeface="OpenDyslexic" panose="00000500000000000000" pitchFamily="50" charset="0"/>
                <a:cs typeface="Arial"/>
              </a:rPr>
              <a:t>, yn </a:t>
            </a:r>
            <a:r>
              <a:rPr lang="en-US" altLang="en-US" baseline="0" dirty="0" err="1">
                <a:latin typeface="OpenDyslexic" panose="00000500000000000000" pitchFamily="50" charset="0"/>
                <a:cs typeface="Arial"/>
              </a:rPr>
              <a:t>dechrau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datblygu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cysyniadau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symbolaidd</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dtblygu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meistrolaeth</a:t>
            </a:r>
            <a:r>
              <a:rPr lang="en-US" altLang="en-US" baseline="0" dirty="0">
                <a:latin typeface="OpenDyslexic" panose="00000500000000000000" pitchFamily="50" charset="0"/>
                <a:cs typeface="Arial"/>
              </a:rPr>
              <a:t> o </a:t>
            </a:r>
            <a:r>
              <a:rPr lang="en-US" altLang="en-US" baseline="0" dirty="0" err="1">
                <a:latin typeface="OpenDyslexic" panose="00000500000000000000" pitchFamily="50" charset="0"/>
                <a:cs typeface="Arial"/>
              </a:rPr>
              <a:t>symudiadau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gwneud</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penderfyniadau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moesol</a:t>
            </a:r>
            <a:r>
              <a:rPr lang="en-US" altLang="en-US" baseline="0" dirty="0">
                <a:latin typeface="OpenDyslexic" panose="00000500000000000000" pitchFamily="50" charset="0"/>
                <a:cs typeface="Arial"/>
              </a:rPr>
              <a:t>, yn </a:t>
            </a:r>
            <a:r>
              <a:rPr lang="en-US" altLang="en-US" baseline="0" dirty="0" err="1">
                <a:latin typeface="OpenDyslexic" panose="00000500000000000000" pitchFamily="50" charset="0"/>
                <a:cs typeface="Arial"/>
              </a:rPr>
              <a:t>cynyddu</a:t>
            </a:r>
            <a:r>
              <a:rPr lang="en-US" altLang="en-US" baseline="0" dirty="0">
                <a:latin typeface="OpenDyslexic" panose="00000500000000000000" pitchFamily="50" charset="0"/>
                <a:cs typeface="Arial"/>
              </a:rPr>
              <a:t> o ran </a:t>
            </a:r>
            <a:r>
              <a:rPr lang="en-US" altLang="en-US" baseline="0" dirty="0" err="1">
                <a:latin typeface="OpenDyslexic" panose="00000500000000000000" pitchFamily="50" charset="0"/>
                <a:cs typeface="Arial"/>
              </a:rPr>
              <a:t>cynnydd</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annibynnol</a:t>
            </a:r>
            <a:r>
              <a:rPr lang="en-US" altLang="en-US" baseline="0" dirty="0">
                <a:latin typeface="OpenDyslexic" panose="00000500000000000000" pitchFamily="50" charset="0"/>
                <a:cs typeface="Arial"/>
              </a:rPr>
              <a:t> ac </a:t>
            </a:r>
            <a:r>
              <a:rPr lang="en-US" altLang="en-US" baseline="0" dirty="0" err="1">
                <a:latin typeface="OpenDyslexic" panose="00000500000000000000" pitchFamily="50" charset="0"/>
                <a:cs typeface="Arial"/>
              </a:rPr>
              <a:t>ymdopi</a:t>
            </a:r>
            <a:r>
              <a:rPr lang="en-US" altLang="en-US" baseline="0" dirty="0">
                <a:latin typeface="OpenDyslexic" panose="00000500000000000000" pitchFamily="50" charset="0"/>
                <a:cs typeface="Arial"/>
              </a:rPr>
              <a:t> a </a:t>
            </a:r>
            <a:r>
              <a:rPr lang="en-US" altLang="en-US" baseline="0" dirty="0" err="1">
                <a:latin typeface="OpenDyslexic" panose="00000500000000000000" pitchFamily="50" charset="0"/>
                <a:cs typeface="Arial"/>
              </a:rPr>
              <a:t>chyfnodau</a:t>
            </a:r>
            <a:r>
              <a:rPr lang="en-US" altLang="en-US" baseline="0" dirty="0">
                <a:latin typeface="OpenDyslexic" panose="00000500000000000000" pitchFamily="50" charset="0"/>
                <a:cs typeface="Arial"/>
              </a:rPr>
              <a:t> I </a:t>
            </a:r>
            <a:r>
              <a:rPr lang="en-US" altLang="en-US" baseline="0" dirty="0" err="1">
                <a:latin typeface="OpenDyslexic" panose="00000500000000000000" pitchFamily="50" charset="0"/>
                <a:cs typeface="Arial"/>
              </a:rPr>
              <a:t>ffwrdd</a:t>
            </a:r>
            <a:r>
              <a:rPr lang="en-US" altLang="en-US" baseline="0" dirty="0">
                <a:latin typeface="OpenDyslexic" panose="00000500000000000000" pitchFamily="50" charset="0"/>
                <a:cs typeface="Arial"/>
              </a:rPr>
              <a:t> wrth </a:t>
            </a:r>
            <a:r>
              <a:rPr lang="en-US" altLang="en-US" baseline="0" dirty="0" err="1">
                <a:latin typeface="OpenDyslexic" panose="00000500000000000000" pitchFamily="50" charset="0"/>
                <a:cs typeface="Arial"/>
              </a:rPr>
              <a:t>eu</a:t>
            </a:r>
            <a:r>
              <a:rPr lang="en-US" altLang="en-US" baseline="0" dirty="0">
                <a:latin typeface="OpenDyslexic" panose="00000500000000000000" pitchFamily="50" charset="0"/>
                <a:cs typeface="Arial"/>
              </a:rPr>
              <a:t> </a:t>
            </a:r>
            <a:r>
              <a:rPr lang="en-US" altLang="en-US" baseline="0" dirty="0" err="1">
                <a:latin typeface="OpenDyslexic" panose="00000500000000000000" pitchFamily="50" charset="0"/>
                <a:cs typeface="Arial"/>
              </a:rPr>
              <a:t>rhieni</a:t>
            </a:r>
            <a:r>
              <a:rPr lang="en-US" altLang="en-US" baseline="0" dirty="0">
                <a:latin typeface="OpenDyslexic" panose="00000500000000000000" pitchFamily="50" charset="0"/>
                <a:cs typeface="Arial"/>
              </a:rPr>
              <a:t> (</a:t>
            </a:r>
            <a:r>
              <a:rPr lang="en-US" altLang="en-US" dirty="0">
                <a:latin typeface="OpenDyslexic" panose="00000500000000000000" pitchFamily="50" charset="0"/>
                <a:cs typeface="Arial"/>
              </a:rPr>
              <a:t>Love &amp; </a:t>
            </a:r>
            <a:r>
              <a:rPr lang="en-US" altLang="en-US" dirty="0" err="1">
                <a:latin typeface="OpenDyslexic" panose="00000500000000000000" pitchFamily="50" charset="0"/>
                <a:cs typeface="Arial"/>
              </a:rPr>
              <a:t>Yelton</a:t>
            </a:r>
            <a:r>
              <a:rPr lang="en-US" altLang="en-US" dirty="0">
                <a:latin typeface="OpenDyslexic" panose="00000500000000000000" pitchFamily="50" charset="0"/>
                <a:cs typeface="Arial"/>
              </a:rPr>
              <a:t>, 1989). </a:t>
            </a:r>
            <a:r>
              <a:rPr lang="en-US" altLang="en-US" dirty="0" err="1">
                <a:latin typeface="OpenDyslexic" panose="00000500000000000000" pitchFamily="50" charset="0"/>
                <a:cs typeface="Arial"/>
              </a:rPr>
              <a:t>Nid</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yw’r</a:t>
            </a:r>
            <a:r>
              <a:rPr lang="en-US" altLang="en-US" dirty="0">
                <a:latin typeface="OpenDyslexic" panose="00000500000000000000" pitchFamily="50" charset="0"/>
                <a:cs typeface="Arial"/>
              </a:rPr>
              <a:t> </a:t>
            </a:r>
            <a:r>
              <a:rPr lang="en-US" altLang="en-US" dirty="0" err="1">
                <a:latin typeface="OpenDyslexic" panose="00000500000000000000" pitchFamily="50" charset="0"/>
                <a:cs typeface="Arial"/>
              </a:rPr>
              <a:t>profiad</a:t>
            </a:r>
            <a:r>
              <a:rPr lang="en-US" altLang="en-US" dirty="0">
                <a:latin typeface="OpenDyslexic" panose="00000500000000000000" pitchFamily="50" charset="0"/>
                <a:cs typeface="Arial"/>
              </a:rPr>
              <a:t> yn un </a:t>
            </a:r>
            <a:r>
              <a:rPr lang="en-US" altLang="en-US" dirty="0" err="1">
                <a:latin typeface="OpenDyslexic" panose="00000500000000000000" pitchFamily="50" charset="0"/>
                <a:cs typeface="Arial"/>
              </a:rPr>
              <a:t>cymharol</a:t>
            </a:r>
            <a:r>
              <a:rPr lang="en-US" altLang="en-US" dirty="0">
                <a:latin typeface="OpenDyslexic" panose="00000500000000000000" pitchFamily="50" charset="0"/>
                <a:cs typeface="Arial"/>
              </a:rPr>
              <a:t> I bon </a:t>
            </a:r>
            <a:r>
              <a:rPr lang="en-US" altLang="en-US" dirty="0" err="1">
                <a:latin typeface="OpenDyslexic" panose="00000500000000000000" pitchFamily="50" charset="0"/>
                <a:cs typeface="Arial"/>
              </a:rPr>
              <a:t>plentyn</a:t>
            </a:r>
            <a:r>
              <a:rPr lang="en-US" altLang="en-US" dirty="0">
                <a:latin typeface="OpenDyslexic" panose="00000500000000000000" pitchFamily="50" charset="0"/>
                <a:cs typeface="Arial"/>
              </a:rPr>
              <a:t> o bell </a:t>
            </a:r>
            <a:r>
              <a:rPr lang="en-US" altLang="en-US" dirty="0" err="1">
                <a:latin typeface="OpenDyslexic" panose="00000500000000000000" pitchFamily="50" charset="0"/>
                <a:cs typeface="Arial"/>
              </a:rPr>
              <a:t>ffordd</a:t>
            </a:r>
            <a:r>
              <a:rPr lang="en-US" altLang="en-US" dirty="0">
                <a:latin typeface="OpenDyslexic" panose="00000500000000000000" pitchFamily="50" charset="0"/>
                <a:cs typeface="Arial"/>
              </a:rPr>
              <a:t> o </a:t>
            </a:r>
            <a:r>
              <a:rPr lang="en-US" altLang="en-US" dirty="0" err="1">
                <a:latin typeface="OpenDyslexic" panose="00000500000000000000" pitchFamily="50" charset="0"/>
                <a:cs typeface="Arial"/>
              </a:rPr>
              <a:t>achos</a:t>
            </a:r>
            <a:r>
              <a:rPr lang="en-US" altLang="en-US" dirty="0">
                <a:latin typeface="OpenDyslexic" panose="00000500000000000000" pitchFamily="50" charset="0"/>
                <a:cs typeface="Arial"/>
              </a:rPr>
              <a:t> yr </a:t>
            </a:r>
            <a:r>
              <a:rPr lang="en-US" altLang="en-US" dirty="0" err="1">
                <a:latin typeface="OpenDyslexic" panose="00000500000000000000" pitchFamily="50" charset="0"/>
                <a:cs typeface="Arial"/>
              </a:rPr>
              <a:t>amrywiaeth</a:t>
            </a:r>
            <a:r>
              <a:rPr lang="en-US" altLang="en-US" dirty="0">
                <a:latin typeface="OpenDyslexic" panose="00000500000000000000" pitchFamily="50" charset="0"/>
                <a:cs typeface="Arial"/>
              </a:rPr>
              <a:t> o ran </a:t>
            </a:r>
            <a:r>
              <a:rPr lang="en-US" altLang="en-US" dirty="0" err="1">
                <a:latin typeface="OpenDyslexic" panose="00000500000000000000" pitchFamily="50" charset="0"/>
                <a:cs typeface="Arial"/>
              </a:rPr>
              <a:t>profiad</a:t>
            </a:r>
            <a:r>
              <a:rPr lang="en-US" altLang="en-US" dirty="0">
                <a:latin typeface="OpenDyslexic" panose="00000500000000000000" pitchFamily="50" charset="0"/>
                <a:cs typeface="Arial"/>
              </a:rPr>
              <a:t> a </a:t>
            </a:r>
            <a:r>
              <a:rPr lang="en-US" altLang="en-US" dirty="0" err="1">
                <a:latin typeface="OpenDyslexic" panose="00000500000000000000" pitchFamily="50" charset="0"/>
                <a:cs typeface="Arial"/>
              </a:rPr>
              <a:t>datblygiad</a:t>
            </a:r>
            <a:r>
              <a:rPr lang="en-US" altLang="en-US" dirty="0">
                <a:latin typeface="OpenDyslexic" panose="00000500000000000000" pitchFamily="50" charset="0"/>
                <a:cs typeface="Arial"/>
              </a:rPr>
              <a:t>. Yr </a:t>
            </a:r>
            <a:r>
              <a:rPr lang="en-US" altLang="en-US" dirty="0" err="1">
                <a:latin typeface="OpenDyslexic" panose="00000500000000000000" pitchFamily="50" charset="0"/>
                <a:cs typeface="Arial"/>
              </a:rPr>
              <a:t>Athro</a:t>
            </a:r>
            <a:r>
              <a:rPr lang="en-US" altLang="en-US" dirty="0">
                <a:latin typeface="OpenDyslexic" panose="00000500000000000000" pitchFamily="50" charset="0"/>
                <a:cs typeface="Arial"/>
              </a:rPr>
              <a:t> Kay Margetts.</a:t>
            </a:r>
          </a:p>
          <a:p>
            <a:pPr eaLnBrk="1" hangingPunct="1"/>
            <a:endParaRPr lang="en-US" altLang="en-US" dirty="0">
              <a:latin typeface="OpenDyslexic" panose="00000500000000000000" pitchFamily="50" charset="0"/>
            </a:endParaRPr>
          </a:p>
          <a:p>
            <a:pPr eaLnBrk="1" hangingPunct="1"/>
            <a:r>
              <a:rPr lang="en-US" altLang="en-US" dirty="0">
                <a:latin typeface="OpenDyslexic" panose="00000500000000000000" pitchFamily="50" charset="0"/>
                <a:cs typeface="Arial"/>
              </a:rPr>
              <a:t>The immense variety in children's development and experiences makes each child's transition</a:t>
            </a:r>
          </a:p>
          <a:p>
            <a:pPr eaLnBrk="1" hangingPunct="1"/>
            <a:r>
              <a:rPr lang="en-US" altLang="en-US" dirty="0">
                <a:latin typeface="OpenDyslexic" panose="00000500000000000000" pitchFamily="50" charset="0"/>
                <a:cs typeface="Arial"/>
              </a:rPr>
              <a:t>to school unique. Children at this stage (five years of age) are in the process of developing self</a:t>
            </a:r>
          </a:p>
          <a:p>
            <a:pPr eaLnBrk="1" hangingPunct="1"/>
            <a:r>
              <a:rPr lang="en-US" altLang="en-US" dirty="0">
                <a:latin typeface="OpenDyslexic" panose="00000500000000000000" pitchFamily="50" charset="0"/>
                <a:cs typeface="Arial"/>
              </a:rPr>
              <a:t>awareness, forming peer relationships, forming simple symbolic concepts, mastering</a:t>
            </a:r>
          </a:p>
          <a:p>
            <a:pPr eaLnBrk="1" hangingPunct="1"/>
            <a:r>
              <a:rPr lang="en-US" altLang="en-US" dirty="0">
                <a:latin typeface="OpenDyslexic" panose="00000500000000000000" pitchFamily="50" charset="0"/>
                <a:cs typeface="Arial"/>
              </a:rPr>
              <a:t>increasingly complex physical skills, making moral judgements, learning independent self help</a:t>
            </a:r>
          </a:p>
          <a:p>
            <a:pPr eaLnBrk="1" hangingPunct="1"/>
            <a:r>
              <a:rPr lang="en-US" altLang="en-US" dirty="0">
                <a:latin typeface="OpenDyslexic" panose="00000500000000000000" pitchFamily="50" charset="0"/>
                <a:cs typeface="Arial"/>
              </a:rPr>
              <a:t>skills, and in many cases accepting extended separation from parents (Love &amp; </a:t>
            </a:r>
            <a:r>
              <a:rPr lang="en-US" altLang="en-US" dirty="0" err="1">
                <a:latin typeface="OpenDyslexic" panose="00000500000000000000" pitchFamily="50" charset="0"/>
                <a:cs typeface="Arial"/>
              </a:rPr>
              <a:t>Yelton</a:t>
            </a:r>
            <a:r>
              <a:rPr lang="en-US" altLang="en-US" dirty="0">
                <a:latin typeface="OpenDyslexic" panose="00000500000000000000" pitchFamily="50" charset="0"/>
                <a:cs typeface="Arial"/>
              </a:rPr>
              <a:t>, 1989).</a:t>
            </a:r>
          </a:p>
          <a:p>
            <a:pPr eaLnBrk="1" hangingPunct="1"/>
            <a:r>
              <a:rPr lang="en-US" altLang="en-US" dirty="0">
                <a:latin typeface="OpenDyslexic" panose="00000500000000000000" pitchFamily="50" charset="0"/>
                <a:cs typeface="Arial"/>
              </a:rPr>
              <a:t>Thus starting school is not a </a:t>
            </a:r>
            <a:r>
              <a:rPr lang="en-US" altLang="en-US" dirty="0" err="1">
                <a:latin typeface="OpenDyslexic" panose="00000500000000000000" pitchFamily="50" charset="0"/>
                <a:cs typeface="Arial"/>
              </a:rPr>
              <a:t>standardised</a:t>
            </a:r>
            <a:r>
              <a:rPr lang="en-US" altLang="en-US" dirty="0">
                <a:latin typeface="OpenDyslexic" panose="00000500000000000000" pitchFamily="50" charset="0"/>
                <a:cs typeface="Arial"/>
              </a:rPr>
              <a:t> process, considering the range of children's</a:t>
            </a:r>
          </a:p>
          <a:p>
            <a:r>
              <a:rPr lang="en-US" altLang="en-US" dirty="0">
                <a:latin typeface="OpenDyslexic" panose="00000500000000000000" pitchFamily="50" charset="0"/>
                <a:cs typeface="Arial"/>
              </a:rPr>
              <a:t>individual experiences and developmental differences.</a:t>
            </a:r>
            <a:r>
              <a:rPr lang="en-US" altLang="en-US" baseline="0" dirty="0">
                <a:latin typeface="OpenDyslexic" panose="00000500000000000000" pitchFamily="50" charset="0"/>
                <a:cs typeface="Arial"/>
              </a:rPr>
              <a:t> </a:t>
            </a:r>
            <a:r>
              <a:rPr lang="en-US" altLang="en-US" dirty="0">
                <a:latin typeface="OpenDyslexic" panose="00000500000000000000" pitchFamily="50" charset="0"/>
                <a:cs typeface="Arial"/>
              </a:rPr>
              <a:t>Prof Kay Margetts  Australia</a:t>
            </a:r>
          </a:p>
          <a:p>
            <a:pPr eaLnBrk="1" hangingPunct="1"/>
            <a:endParaRPr lang="en-US" altLang="en-US" dirty="0">
              <a:latin typeface="OpenDyslexic" panose="00000500000000000000" pitchFamily="50" charset="0"/>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F9DADE9-902E-4FEF-A51B-ECC45B128A3A}" type="slidenum">
              <a:rPr lang="en-GB" altLang="en-US" smtClean="0">
                <a:latin typeface="OpenDyslexic" panose="00000500000000000000" pitchFamily="50" charset="0"/>
              </a:rPr>
              <a:pPr>
                <a:spcBef>
                  <a:spcPct val="0"/>
                </a:spcBef>
              </a:pPr>
              <a:t>5</a:t>
            </a:fld>
            <a:endParaRPr lang="en-GB" altLang="en-US" dirty="0">
              <a:latin typeface="OpenDyslexic" panose="00000500000000000000" pitchFamily="50" charset="0"/>
            </a:endParaRPr>
          </a:p>
        </p:txBody>
      </p:sp>
    </p:spTree>
    <p:extLst>
      <p:ext uri="{BB962C8B-B14F-4D97-AF65-F5344CB8AC3E}">
        <p14:creationId xmlns:p14="http://schemas.microsoft.com/office/powerpoint/2010/main" val="1779028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at what age children start statutory education in some countries. Have a go and then provide correct answers (No Googling!!)</a:t>
            </a:r>
          </a:p>
          <a:p>
            <a:r>
              <a:rPr lang="en-GB" dirty="0"/>
              <a:t>Gog. </a:t>
            </a:r>
            <a:r>
              <a:rPr lang="en-GB" dirty="0" err="1"/>
              <a:t>Iwerddon</a:t>
            </a:r>
            <a:r>
              <a:rPr lang="en-GB" dirty="0"/>
              <a:t>/N. Ireland: 4</a:t>
            </a:r>
          </a:p>
          <a:p>
            <a:r>
              <a:rPr lang="en-GB" dirty="0" err="1"/>
              <a:t>Awstralia</a:t>
            </a:r>
            <a:r>
              <a:rPr lang="en-GB" dirty="0"/>
              <a:t>/Cymru/Yr Alban/</a:t>
            </a:r>
            <a:r>
              <a:rPr lang="en-GB" dirty="0" err="1"/>
              <a:t>Lloegr~Australia</a:t>
            </a:r>
            <a:r>
              <a:rPr lang="en-GB" dirty="0"/>
              <a:t>/Wales/Scotland/England: 5</a:t>
            </a:r>
          </a:p>
          <a:p>
            <a:r>
              <a:rPr lang="en-GB" dirty="0"/>
              <a:t>Canada/Hong Kong/</a:t>
            </a:r>
            <a:r>
              <a:rPr lang="en-GB" dirty="0" err="1"/>
              <a:t>Gwlad</a:t>
            </a:r>
            <a:r>
              <a:rPr lang="en-GB" dirty="0"/>
              <a:t> </a:t>
            </a:r>
            <a:r>
              <a:rPr lang="en-GB" dirty="0" err="1"/>
              <a:t>Belg</a:t>
            </a:r>
            <a:r>
              <a:rPr lang="en-GB" dirty="0"/>
              <a:t>/Cyprus/</a:t>
            </a:r>
            <a:r>
              <a:rPr lang="en-GB" dirty="0" err="1"/>
              <a:t>Sbaen</a:t>
            </a:r>
            <a:r>
              <a:rPr lang="en-GB" dirty="0"/>
              <a:t>/</a:t>
            </a:r>
            <a:r>
              <a:rPr lang="en-GB" dirty="0" err="1"/>
              <a:t>Portiwgal</a:t>
            </a:r>
            <a:r>
              <a:rPr lang="en-GB" dirty="0"/>
              <a:t>~ Canada/Hong Kong/Belgium/Cyprus/Spain/Portugal:6</a:t>
            </a:r>
          </a:p>
          <a:p>
            <a:r>
              <a:rPr lang="en-GB" dirty="0"/>
              <a:t>Y </a:t>
            </a:r>
            <a:r>
              <a:rPr lang="en-GB" dirty="0" err="1"/>
              <a:t>Ffindir</a:t>
            </a:r>
            <a:r>
              <a:rPr lang="en-GB" dirty="0"/>
              <a:t>/Finland: 7</a:t>
            </a:r>
          </a:p>
          <a:p>
            <a:r>
              <a:rPr lang="en-GB" dirty="0"/>
              <a:t>In some of the countries where children start later, the PISA results indicate higher scores.</a:t>
            </a:r>
          </a:p>
          <a:p>
            <a:r>
              <a:rPr lang="en-GB" dirty="0"/>
              <a:t>Why do you think this is?</a:t>
            </a:r>
          </a:p>
          <a:p>
            <a:r>
              <a:rPr lang="en-GB" dirty="0"/>
              <a:t>What could be responsible for this?</a:t>
            </a:r>
          </a:p>
          <a:p>
            <a:endParaRPr lang="en-GB" dirty="0"/>
          </a:p>
          <a:p>
            <a:r>
              <a:rPr lang="en-GB" dirty="0"/>
              <a:t>Moving from a ‘free’ environment to a structured environment with rules and expectations can be challenging for some children. Why?</a:t>
            </a:r>
          </a:p>
        </p:txBody>
      </p:sp>
      <p:sp>
        <p:nvSpPr>
          <p:cNvPr id="4" name="Slide Number Placeholder 3"/>
          <p:cNvSpPr>
            <a:spLocks noGrp="1"/>
          </p:cNvSpPr>
          <p:nvPr>
            <p:ph type="sldNum" sz="quarter" idx="10"/>
          </p:nvPr>
        </p:nvSpPr>
        <p:spPr/>
        <p:txBody>
          <a:bodyPr/>
          <a:lstStyle/>
          <a:p>
            <a:fld id="{F93199CD-3E1B-4AE6-990F-76F925F5EA9F}" type="slidenum">
              <a:rPr lang="en-GB" smtClean="0"/>
              <a:t>6</a:t>
            </a:fld>
            <a:endParaRPr lang="en-GB"/>
          </a:p>
        </p:txBody>
      </p:sp>
    </p:spTree>
    <p:extLst>
      <p:ext uri="{BB962C8B-B14F-4D97-AF65-F5344CB8AC3E}">
        <p14:creationId xmlns:p14="http://schemas.microsoft.com/office/powerpoint/2010/main" val="2908261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face many important changes in the first 8 years of life, including different learning environments, social groups, roles and expectations. Their ability to adapt to such a dynamic and evolving environment directly affects their sense of identity and status within their community over the short &amp; long term.</a:t>
            </a:r>
          </a:p>
          <a:p>
            <a:endParaRPr lang="en-GB" dirty="0"/>
          </a:p>
          <a:p>
            <a:r>
              <a:rPr lang="en-GB" dirty="0"/>
              <a:t>‘In practice, transition concepts are often used in much more differentiated and specific ways, e.g. in terms of vertical &amp; horizontal ‘passages’ (Kagan &amp; Neuman, 1998:366).</a:t>
            </a:r>
          </a:p>
          <a:p>
            <a:r>
              <a:rPr lang="en-GB" dirty="0"/>
              <a:t>Vertical transitions may be thought of as key changes from1 state or status to another, often associated with ‘upward’ shifts e.g. from nursery to school, primary – secondary, only child to older sibling.</a:t>
            </a:r>
          </a:p>
          <a:p>
            <a:r>
              <a:rPr lang="en-GB" dirty="0"/>
              <a:t>Major transitions in life e.g. separation etc. </a:t>
            </a:r>
          </a:p>
          <a:p>
            <a:r>
              <a:rPr lang="en-GB" dirty="0"/>
              <a:t>Horizontal transitions are less distinctive than vertical transitions and occur on an everyday basis and sometimes without warning e.g. supply/student teacher. They refer to the movements children (or human beings) routinely make between various spheres </a:t>
            </a:r>
            <a:r>
              <a:rPr lang="en-GB" dirty="0" err="1"/>
              <a:t>ot</a:t>
            </a:r>
            <a:r>
              <a:rPr lang="en-GB" dirty="0"/>
              <a:t> domains of their lives, e.g. everyday movements between home and school or from a caretaking setting to another. These structure children’s movement across space and over time, and into and out of the institutions that impact on their wellbeing.  </a:t>
            </a:r>
          </a:p>
        </p:txBody>
      </p:sp>
      <p:sp>
        <p:nvSpPr>
          <p:cNvPr id="4" name="Slide Number Placeholder 3"/>
          <p:cNvSpPr>
            <a:spLocks noGrp="1"/>
          </p:cNvSpPr>
          <p:nvPr>
            <p:ph type="sldNum" sz="quarter" idx="10"/>
          </p:nvPr>
        </p:nvSpPr>
        <p:spPr/>
        <p:txBody>
          <a:bodyPr/>
          <a:lstStyle/>
          <a:p>
            <a:fld id="{F93199CD-3E1B-4AE6-990F-76F925F5EA9F}" type="slidenum">
              <a:rPr lang="en-GB" smtClean="0"/>
              <a:t>7</a:t>
            </a:fld>
            <a:endParaRPr lang="en-GB"/>
          </a:p>
        </p:txBody>
      </p:sp>
    </p:spTree>
    <p:extLst>
      <p:ext uri="{BB962C8B-B14F-4D97-AF65-F5344CB8AC3E}">
        <p14:creationId xmlns:p14="http://schemas.microsoft.com/office/powerpoint/2010/main" val="1088124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 y rhain un am un gan gynnig enghreifftiau</a:t>
            </a:r>
            <a:r>
              <a:rPr lang="cy-GB" baseline="0" dirty="0"/>
              <a:t> o brofiad.</a:t>
            </a:r>
          </a:p>
          <a:p>
            <a:r>
              <a:rPr lang="cy-GB" baseline="0" dirty="0"/>
              <a:t>A yw’r rhain yn ystyriaethau i chi o ran yr aseiniad?</a:t>
            </a:r>
          </a:p>
          <a:p>
            <a:r>
              <a:rPr lang="cy-GB" dirty="0"/>
              <a:t>Cyfle i sganio'r wefan a rhannu 2-3 pwynt allweddol arall.</a:t>
            </a:r>
            <a:endParaRPr lang="cy-GB" baseline="0" dirty="0"/>
          </a:p>
          <a:p>
            <a:endParaRPr lang="cy-GB" dirty="0"/>
          </a:p>
          <a:p>
            <a:r>
              <a:rPr lang="cy-GB" baseline="0" dirty="0"/>
              <a:t>Read </a:t>
            </a:r>
            <a:r>
              <a:rPr lang="cy-GB" baseline="0" dirty="0" err="1"/>
              <a:t>aloud</a:t>
            </a:r>
            <a:r>
              <a:rPr lang="cy-GB" baseline="0" dirty="0"/>
              <a:t> the </a:t>
            </a:r>
            <a:r>
              <a:rPr lang="cy-GB" baseline="0" dirty="0" err="1"/>
              <a:t>facts</a:t>
            </a:r>
            <a:r>
              <a:rPr lang="cy-GB" baseline="0" dirty="0"/>
              <a:t>.</a:t>
            </a:r>
          </a:p>
          <a:p>
            <a:r>
              <a:rPr lang="cy-GB" baseline="0" dirty="0" err="1"/>
              <a:t>Discuss</a:t>
            </a:r>
            <a:r>
              <a:rPr lang="cy-GB" baseline="0" dirty="0"/>
              <a:t> </a:t>
            </a:r>
            <a:r>
              <a:rPr lang="cy-GB" baseline="0" dirty="0" err="1"/>
              <a:t>thse</a:t>
            </a:r>
            <a:r>
              <a:rPr lang="cy-GB" baseline="0" dirty="0"/>
              <a:t> </a:t>
            </a:r>
            <a:r>
              <a:rPr lang="cy-GB" baseline="0" dirty="0" err="1"/>
              <a:t>drawing</a:t>
            </a:r>
            <a:r>
              <a:rPr lang="cy-GB" baseline="0" dirty="0"/>
              <a:t> </a:t>
            </a:r>
            <a:r>
              <a:rPr lang="cy-GB" baseline="0" dirty="0" err="1"/>
              <a:t>on</a:t>
            </a:r>
            <a:r>
              <a:rPr lang="cy-GB" baseline="0" dirty="0"/>
              <a:t> </a:t>
            </a:r>
            <a:r>
              <a:rPr lang="cy-GB" baseline="0" dirty="0" err="1"/>
              <a:t>examples</a:t>
            </a:r>
            <a:r>
              <a:rPr lang="cy-GB" baseline="0" dirty="0"/>
              <a:t> </a:t>
            </a:r>
            <a:r>
              <a:rPr lang="cy-GB" baseline="0" dirty="0" err="1"/>
              <a:t>from</a:t>
            </a:r>
            <a:r>
              <a:rPr lang="cy-GB" baseline="0" dirty="0"/>
              <a:t> </a:t>
            </a:r>
            <a:r>
              <a:rPr lang="cy-GB" baseline="0" dirty="0" err="1"/>
              <a:t>experience</a:t>
            </a:r>
            <a:r>
              <a:rPr lang="cy-GB" baseline="0" dirty="0"/>
              <a:t>.</a:t>
            </a:r>
          </a:p>
          <a:p>
            <a:r>
              <a:rPr lang="cy-GB" baseline="0" dirty="0" err="1"/>
              <a:t>Are</a:t>
            </a:r>
            <a:r>
              <a:rPr lang="cy-GB" baseline="0" dirty="0"/>
              <a:t> </a:t>
            </a:r>
            <a:r>
              <a:rPr lang="cy-GB" baseline="0" dirty="0" err="1"/>
              <a:t>these</a:t>
            </a:r>
            <a:r>
              <a:rPr lang="cy-GB" baseline="0" dirty="0"/>
              <a:t> </a:t>
            </a:r>
            <a:r>
              <a:rPr lang="cy-GB" baseline="0" dirty="0" err="1"/>
              <a:t>considerations</a:t>
            </a:r>
            <a:r>
              <a:rPr lang="cy-GB" baseline="0" dirty="0"/>
              <a:t> </a:t>
            </a:r>
            <a:r>
              <a:rPr lang="cy-GB" baseline="0" dirty="0" err="1"/>
              <a:t>for</a:t>
            </a:r>
            <a:r>
              <a:rPr lang="cy-GB" baseline="0" dirty="0"/>
              <a:t> </a:t>
            </a:r>
            <a:r>
              <a:rPr lang="cy-GB" baseline="0" dirty="0" err="1"/>
              <a:t>your</a:t>
            </a:r>
            <a:r>
              <a:rPr lang="cy-GB" baseline="0" dirty="0"/>
              <a:t> </a:t>
            </a:r>
            <a:r>
              <a:rPr lang="cy-GB" dirty="0" err="1"/>
              <a:t>assignment</a:t>
            </a:r>
            <a:r>
              <a:rPr lang="cy-GB" baseline="0" dirty="0"/>
              <a:t>?</a:t>
            </a:r>
            <a:endParaRPr lang="en-GB" baseline="0" dirty="0"/>
          </a:p>
          <a:p>
            <a:r>
              <a:rPr lang="cy-GB" dirty="0" err="1"/>
              <a:t>Opportunity</a:t>
            </a:r>
            <a:r>
              <a:rPr lang="cy-GB" dirty="0"/>
              <a:t> to </a:t>
            </a:r>
            <a:r>
              <a:rPr lang="cy-GB" dirty="0" err="1"/>
              <a:t>scan</a:t>
            </a:r>
            <a:r>
              <a:rPr lang="cy-GB" dirty="0"/>
              <a:t> the </a:t>
            </a:r>
            <a:r>
              <a:rPr lang="cy-GB" dirty="0" err="1"/>
              <a:t>website</a:t>
            </a:r>
            <a:r>
              <a:rPr lang="cy-GB" dirty="0"/>
              <a:t> </a:t>
            </a:r>
            <a:r>
              <a:rPr lang="cy-GB" dirty="0" err="1"/>
              <a:t>and</a:t>
            </a:r>
            <a:r>
              <a:rPr lang="cy-GB" dirty="0"/>
              <a:t> </a:t>
            </a:r>
            <a:r>
              <a:rPr lang="cy-GB" dirty="0" err="1"/>
              <a:t>idenify</a:t>
            </a:r>
            <a:r>
              <a:rPr lang="cy-GB" dirty="0"/>
              <a:t> 2-3 </a:t>
            </a:r>
            <a:r>
              <a:rPr lang="cy-GB" dirty="0" err="1"/>
              <a:t>other</a:t>
            </a:r>
            <a:r>
              <a:rPr lang="cy-GB" dirty="0"/>
              <a:t> </a:t>
            </a:r>
            <a:r>
              <a:rPr lang="cy-GB" dirty="0" err="1"/>
              <a:t>key</a:t>
            </a:r>
            <a:r>
              <a:rPr lang="cy-GB" dirty="0"/>
              <a:t> </a:t>
            </a:r>
            <a:r>
              <a:rPr lang="cy-GB" dirty="0" err="1"/>
              <a:t>points</a:t>
            </a:r>
            <a:r>
              <a:rPr lang="cy-GB" dirty="0"/>
              <a:t>.</a:t>
            </a:r>
          </a:p>
        </p:txBody>
      </p:sp>
      <p:sp>
        <p:nvSpPr>
          <p:cNvPr id="4" name="Slide Number Placeholder 3"/>
          <p:cNvSpPr>
            <a:spLocks noGrp="1"/>
          </p:cNvSpPr>
          <p:nvPr>
            <p:ph type="sldNum" sz="quarter" idx="10"/>
          </p:nvPr>
        </p:nvSpPr>
        <p:spPr/>
        <p:txBody>
          <a:bodyPr/>
          <a:lstStyle/>
          <a:p>
            <a:fld id="{F93199CD-3E1B-4AE6-990F-76F925F5EA9F}" type="slidenum">
              <a:rPr lang="en-GB" smtClean="0"/>
              <a:t>8</a:t>
            </a:fld>
            <a:endParaRPr lang="en-GB"/>
          </a:p>
        </p:txBody>
      </p:sp>
    </p:spTree>
    <p:extLst>
      <p:ext uri="{BB962C8B-B14F-4D97-AF65-F5344CB8AC3E}">
        <p14:creationId xmlns:p14="http://schemas.microsoft.com/office/powerpoint/2010/main" val="4257897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Gwaith par</a:t>
            </a:r>
          </a:p>
          <a:p>
            <a:r>
              <a:rPr lang="en-GB"/>
              <a:t>Y </a:t>
            </a:r>
            <a:r>
              <a:rPr lang="en-GB" err="1"/>
              <a:t>Cwis</a:t>
            </a:r>
            <a:r>
              <a:rPr lang="en-GB"/>
              <a:t> </a:t>
            </a:r>
            <a:r>
              <a:rPr lang="en-GB" err="1"/>
              <a:t>Newid</a:t>
            </a:r>
            <a:endParaRPr lang="en-GB"/>
          </a:p>
          <a:p>
            <a:r>
              <a:rPr lang="en-GB" err="1"/>
              <a:t>Trafodwch</a:t>
            </a:r>
            <a:r>
              <a:rPr lang="en-GB"/>
              <a:t> y </a:t>
            </a:r>
            <a:r>
              <a:rPr lang="en-GB" err="1"/>
              <a:t>rhesymwaith</a:t>
            </a:r>
            <a:r>
              <a:rPr lang="en-GB"/>
              <a:t> </a:t>
            </a:r>
            <a:r>
              <a:rPr lang="en-GB" err="1"/>
              <a:t>tu</a:t>
            </a:r>
            <a:r>
              <a:rPr lang="en-GB"/>
              <a:t> </a:t>
            </a:r>
            <a:r>
              <a:rPr lang="en-GB" err="1"/>
              <a:t>ol</a:t>
            </a:r>
            <a:r>
              <a:rPr lang="en-GB"/>
              <a:t> </a:t>
            </a:r>
            <a:r>
              <a:rPr lang="en-GB" err="1"/>
              <a:t>i’r</a:t>
            </a:r>
            <a:r>
              <a:rPr lang="en-GB"/>
              <a:t> </a:t>
            </a:r>
            <a:r>
              <a:rPr lang="en-GB" err="1"/>
              <a:t>ymatebion</a:t>
            </a:r>
            <a:endParaRPr lang="en-GB"/>
          </a:p>
          <a:p>
            <a:endParaRPr lang="en-GB"/>
          </a:p>
          <a:p>
            <a:r>
              <a:rPr lang="en-GB"/>
              <a:t>Paired activity</a:t>
            </a:r>
          </a:p>
          <a:p>
            <a:r>
              <a:rPr lang="en-GB"/>
              <a:t>The Change Quiz</a:t>
            </a:r>
          </a:p>
          <a:p>
            <a:r>
              <a:rPr lang="en-GB"/>
              <a:t>Discuss the reasoning behind responses</a:t>
            </a:r>
          </a:p>
        </p:txBody>
      </p:sp>
      <p:sp>
        <p:nvSpPr>
          <p:cNvPr id="4" name="Slide Number Placeholder 3"/>
          <p:cNvSpPr>
            <a:spLocks noGrp="1"/>
          </p:cNvSpPr>
          <p:nvPr>
            <p:ph type="sldNum" sz="quarter" idx="5"/>
          </p:nvPr>
        </p:nvSpPr>
        <p:spPr/>
        <p:txBody>
          <a:bodyPr/>
          <a:lstStyle/>
          <a:p>
            <a:fld id="{F93199CD-3E1B-4AE6-990F-76F925F5EA9F}" type="slidenum">
              <a:rPr lang="en-GB" smtClean="0"/>
              <a:t>9</a:t>
            </a:fld>
            <a:endParaRPr lang="en-GB"/>
          </a:p>
        </p:txBody>
      </p:sp>
    </p:spTree>
    <p:extLst>
      <p:ext uri="{BB962C8B-B14F-4D97-AF65-F5344CB8AC3E}">
        <p14:creationId xmlns:p14="http://schemas.microsoft.com/office/powerpoint/2010/main" val="2093973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Wrth gynllunio ar gyfer trosglwyddo mae’n ofynnol i ysgolion ddarogan beth allai ddigwydd o flaen llaw fel y medrant osod camau, gweithdrefnau a systemau yn eu lle o flaen llaw.</a:t>
            </a:r>
          </a:p>
          <a:p>
            <a:r>
              <a:rPr lang="cy-GB"/>
              <a:t>Dylid yn ôl Bridges i feddwl am drosglwyddo fel proses nid digwyddiad</a:t>
            </a:r>
            <a:r>
              <a:rPr lang="cy-GB" baseline="0"/>
              <a:t> gan ei fod yn cymryd amser i symud drwy’r cyfnodau..</a:t>
            </a:r>
          </a:p>
          <a:p>
            <a:endParaRPr lang="cy-GB" baseline="0"/>
          </a:p>
          <a:p>
            <a:r>
              <a:rPr lang="cy-GB" baseline="0" err="1"/>
              <a:t>When</a:t>
            </a:r>
            <a:r>
              <a:rPr lang="cy-GB" baseline="0"/>
              <a:t> </a:t>
            </a:r>
            <a:r>
              <a:rPr lang="cy-GB" baseline="0" err="1"/>
              <a:t>planning</a:t>
            </a:r>
            <a:r>
              <a:rPr lang="cy-GB" baseline="0"/>
              <a:t> </a:t>
            </a:r>
            <a:r>
              <a:rPr lang="cy-GB" baseline="0" err="1"/>
              <a:t>for</a:t>
            </a:r>
            <a:r>
              <a:rPr lang="cy-GB" baseline="0"/>
              <a:t> </a:t>
            </a:r>
            <a:r>
              <a:rPr lang="cy-GB" baseline="0" err="1"/>
              <a:t>transitions</a:t>
            </a:r>
            <a:r>
              <a:rPr lang="cy-GB" baseline="0"/>
              <a:t> </a:t>
            </a:r>
            <a:r>
              <a:rPr lang="cy-GB" baseline="0" err="1"/>
              <a:t>schools</a:t>
            </a:r>
            <a:r>
              <a:rPr lang="cy-GB" baseline="0"/>
              <a:t> </a:t>
            </a:r>
            <a:r>
              <a:rPr lang="cy-GB" baseline="0" err="1"/>
              <a:t>must</a:t>
            </a:r>
            <a:r>
              <a:rPr lang="cy-GB" baseline="0"/>
              <a:t> </a:t>
            </a:r>
            <a:r>
              <a:rPr lang="cy-GB" baseline="0" err="1"/>
              <a:t>prophesise</a:t>
            </a:r>
            <a:r>
              <a:rPr lang="cy-GB" baseline="0"/>
              <a:t> </a:t>
            </a:r>
            <a:r>
              <a:rPr lang="cy-GB" baseline="0" err="1"/>
              <a:t>what</a:t>
            </a:r>
            <a:r>
              <a:rPr lang="cy-GB" baseline="0"/>
              <a:t> </a:t>
            </a:r>
            <a:r>
              <a:rPr lang="cy-GB" baseline="0" err="1"/>
              <a:t>may</a:t>
            </a:r>
            <a:r>
              <a:rPr lang="cy-GB" baseline="0"/>
              <a:t> </a:t>
            </a:r>
            <a:r>
              <a:rPr lang="cy-GB" baseline="0" err="1"/>
              <a:t>happen</a:t>
            </a:r>
            <a:r>
              <a:rPr lang="cy-GB" baseline="0"/>
              <a:t> </a:t>
            </a:r>
            <a:r>
              <a:rPr lang="cy-GB" baseline="0" err="1"/>
              <a:t>and</a:t>
            </a:r>
            <a:r>
              <a:rPr lang="cy-GB" baseline="0"/>
              <a:t> plan </a:t>
            </a:r>
            <a:r>
              <a:rPr lang="cy-GB" baseline="0" err="1"/>
              <a:t>strategies</a:t>
            </a:r>
            <a:r>
              <a:rPr lang="cy-GB" baseline="0"/>
              <a:t>, </a:t>
            </a:r>
            <a:r>
              <a:rPr lang="cy-GB" baseline="0" err="1"/>
              <a:t>systems</a:t>
            </a:r>
            <a:r>
              <a:rPr lang="cy-GB" baseline="0"/>
              <a:t> </a:t>
            </a:r>
            <a:r>
              <a:rPr lang="cy-GB" baseline="0" err="1"/>
              <a:t>and</a:t>
            </a:r>
            <a:r>
              <a:rPr lang="cy-GB" baseline="0"/>
              <a:t> </a:t>
            </a:r>
            <a:r>
              <a:rPr lang="cy-GB" baseline="0" err="1"/>
              <a:t>steps</a:t>
            </a:r>
            <a:r>
              <a:rPr lang="cy-GB" baseline="0"/>
              <a:t> </a:t>
            </a:r>
            <a:r>
              <a:rPr lang="cy-GB" baseline="0" err="1"/>
              <a:t>beforehand</a:t>
            </a:r>
            <a:r>
              <a:rPr lang="cy-GB" baseline="0"/>
              <a:t>.</a:t>
            </a:r>
          </a:p>
          <a:p>
            <a:r>
              <a:rPr lang="cy-GB" baseline="0"/>
              <a:t>Bridges </a:t>
            </a:r>
            <a:r>
              <a:rPr lang="cy-GB" baseline="0" err="1"/>
              <a:t>notes</a:t>
            </a:r>
            <a:r>
              <a:rPr lang="cy-GB" baseline="0"/>
              <a:t> </a:t>
            </a:r>
            <a:r>
              <a:rPr lang="cy-GB" baseline="0" err="1"/>
              <a:t>that</a:t>
            </a:r>
            <a:r>
              <a:rPr lang="cy-GB" baseline="0"/>
              <a:t> </a:t>
            </a:r>
            <a:r>
              <a:rPr lang="cy-GB" baseline="0" err="1"/>
              <a:t>transition</a:t>
            </a:r>
            <a:r>
              <a:rPr lang="cy-GB" baseline="0"/>
              <a:t> is a Process not </a:t>
            </a:r>
            <a:r>
              <a:rPr lang="cy-GB" baseline="0" err="1"/>
              <a:t>an</a:t>
            </a:r>
            <a:r>
              <a:rPr lang="cy-GB" baseline="0"/>
              <a:t> </a:t>
            </a:r>
            <a:r>
              <a:rPr lang="cy-GB" baseline="0" err="1"/>
              <a:t>event</a:t>
            </a:r>
            <a:r>
              <a:rPr lang="cy-GB" baseline="0"/>
              <a:t> as it </a:t>
            </a:r>
            <a:r>
              <a:rPr lang="cy-GB" baseline="0" err="1"/>
              <a:t>takes</a:t>
            </a:r>
            <a:r>
              <a:rPr lang="cy-GB" baseline="0"/>
              <a:t> </a:t>
            </a:r>
            <a:r>
              <a:rPr lang="cy-GB" baseline="0" err="1"/>
              <a:t>time</a:t>
            </a:r>
            <a:r>
              <a:rPr lang="cy-GB" baseline="0"/>
              <a:t> </a:t>
            </a:r>
            <a:r>
              <a:rPr lang="cy-GB" baseline="0" err="1"/>
              <a:t>for</a:t>
            </a:r>
            <a:r>
              <a:rPr lang="cy-GB" baseline="0"/>
              <a:t> the </a:t>
            </a:r>
            <a:r>
              <a:rPr lang="cy-GB" baseline="0" err="1"/>
              <a:t>individual</a:t>
            </a:r>
            <a:r>
              <a:rPr lang="cy-GB" baseline="0"/>
              <a:t> to </a:t>
            </a:r>
            <a:r>
              <a:rPr lang="cy-GB" baseline="0" err="1"/>
              <a:t>move</a:t>
            </a:r>
            <a:r>
              <a:rPr lang="cy-GB" baseline="0"/>
              <a:t> </a:t>
            </a:r>
            <a:r>
              <a:rPr lang="cy-GB" baseline="0" err="1"/>
              <a:t>through</a:t>
            </a:r>
            <a:r>
              <a:rPr lang="cy-GB" baseline="0"/>
              <a:t> the </a:t>
            </a:r>
            <a:r>
              <a:rPr lang="cy-GB" baseline="0" err="1"/>
              <a:t>phases</a:t>
            </a:r>
            <a:r>
              <a:rPr lang="cy-GB" baseline="0"/>
              <a:t>.</a:t>
            </a:r>
            <a:endParaRPr lang="en-GB"/>
          </a:p>
        </p:txBody>
      </p:sp>
      <p:sp>
        <p:nvSpPr>
          <p:cNvPr id="4" name="Slide Number Placeholder 3"/>
          <p:cNvSpPr>
            <a:spLocks noGrp="1"/>
          </p:cNvSpPr>
          <p:nvPr>
            <p:ph type="sldNum" sz="quarter" idx="10"/>
          </p:nvPr>
        </p:nvSpPr>
        <p:spPr/>
        <p:txBody>
          <a:bodyPr/>
          <a:lstStyle/>
          <a:p>
            <a:fld id="{F93199CD-3E1B-4AE6-990F-76F925F5EA9F}" type="slidenum">
              <a:rPr lang="en-GB" smtClean="0"/>
              <a:t>10</a:t>
            </a:fld>
            <a:endParaRPr lang="en-GB"/>
          </a:p>
        </p:txBody>
      </p:sp>
    </p:spTree>
    <p:extLst>
      <p:ext uri="{BB962C8B-B14F-4D97-AF65-F5344CB8AC3E}">
        <p14:creationId xmlns:p14="http://schemas.microsoft.com/office/powerpoint/2010/main" val="3339193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C370FAD4-10A4-451B-B3FC-2CC58CFB0050}" type="slidenum">
              <a:rPr lang="en-US" altLang="en-US" sz="1200">
                <a:latin typeface="OpenDyslexic" panose="00000500000000000000" pitchFamily="50" charset="0"/>
              </a:rPr>
              <a:pPr eaLnBrk="1" hangingPunct="1"/>
              <a:t>11</a:t>
            </a:fld>
            <a:endParaRPr lang="en-US" altLang="en-US" sz="1200" dirty="0">
              <a:latin typeface="OpenDyslexic" panose="00000500000000000000" pitchFamily="50" charset="0"/>
            </a:endParaRPr>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dirty="0" err="1">
                <a:ea typeface="ＭＳ Ｐゴシック" panose="020B0600070205080204" pitchFamily="34" charset="-128"/>
              </a:rPr>
              <a:t>Paired</a:t>
            </a:r>
            <a:r>
              <a:rPr lang="cy-GB" altLang="en-US" dirty="0">
                <a:ea typeface="ＭＳ Ｐゴシック" panose="020B0600070205080204" pitchFamily="34" charset="-128"/>
              </a:rPr>
              <a:t>/</a:t>
            </a:r>
            <a:r>
              <a:rPr lang="cy-GB" altLang="en-US" dirty="0" err="1">
                <a:ea typeface="ＭＳ Ｐゴシック" panose="020B0600070205080204" pitchFamily="34" charset="-128"/>
              </a:rPr>
              <a:t>small</a:t>
            </a:r>
            <a:r>
              <a:rPr lang="cy-GB" altLang="en-US" dirty="0">
                <a:ea typeface="ＭＳ Ｐゴシック" panose="020B0600070205080204" pitchFamily="34" charset="-128"/>
              </a:rPr>
              <a:t> </a:t>
            </a:r>
            <a:r>
              <a:rPr lang="cy-GB" altLang="en-US" dirty="0" err="1">
                <a:ea typeface="ＭＳ Ｐゴシック" panose="020B0600070205080204" pitchFamily="34" charset="-128"/>
              </a:rPr>
              <a:t>group</a:t>
            </a:r>
            <a:r>
              <a:rPr lang="cy-GB" altLang="en-US" dirty="0">
                <a:ea typeface="ＭＳ Ｐゴシック" panose="020B0600070205080204" pitchFamily="34" charset="-128"/>
              </a:rPr>
              <a:t> </a:t>
            </a:r>
            <a:r>
              <a:rPr lang="cy-GB" altLang="en-US" dirty="0" err="1">
                <a:ea typeface="ＭＳ Ｐゴシック" panose="020B0600070205080204" pitchFamily="34" charset="-128"/>
              </a:rPr>
              <a:t>work</a:t>
            </a:r>
            <a:endParaRPr lang="cy-GB" altLang="en-US" dirty="0">
              <a:ea typeface="ＭＳ Ｐゴシック" panose="020B0600070205080204" pitchFamily="34" charset="-128"/>
            </a:endParaRPr>
          </a:p>
          <a:p>
            <a:pPr eaLnBrk="1" hangingPunct="1"/>
            <a:r>
              <a:rPr lang="cy-GB" altLang="en-US" dirty="0">
                <a:ea typeface="ＭＳ Ｐゴシック" panose="020B0600070205080204" pitchFamily="34" charset="-128"/>
              </a:rPr>
              <a:t>10</a:t>
            </a:r>
            <a:r>
              <a:rPr lang="cy-GB" altLang="en-US" baseline="0" dirty="0">
                <a:ea typeface="ＭＳ Ｐゴシック" panose="020B0600070205080204" pitchFamily="34" charset="-128"/>
              </a:rPr>
              <a:t> munud – adborth</a:t>
            </a:r>
          </a:p>
          <a:p>
            <a:pPr eaLnBrk="1" hangingPunct="1"/>
            <a:endParaRPr lang="cy-GB" altLang="en-US" baseline="0" dirty="0">
              <a:ea typeface="ＭＳ Ｐゴシック" panose="020B0600070205080204" pitchFamily="34" charset="-128"/>
            </a:endParaRPr>
          </a:p>
          <a:p>
            <a:pPr eaLnBrk="1" hangingPunct="1"/>
            <a:r>
              <a:rPr lang="cy-GB" altLang="en-US" baseline="0" dirty="0">
                <a:ea typeface="ＭＳ Ｐゴシック" panose="020B0600070205080204" pitchFamily="34" charset="-128"/>
              </a:rPr>
              <a:t>10 </a:t>
            </a:r>
            <a:r>
              <a:rPr lang="cy-GB" altLang="en-US" baseline="0" dirty="0" err="1">
                <a:ea typeface="ＭＳ Ｐゴシック" panose="020B0600070205080204" pitchFamily="34" charset="-128"/>
              </a:rPr>
              <a:t>mins</a:t>
            </a:r>
            <a:r>
              <a:rPr lang="cy-GB" altLang="en-US" baseline="0" dirty="0">
                <a:ea typeface="ＭＳ Ｐゴシック" panose="020B0600070205080204" pitchFamily="34" charset="-128"/>
              </a:rPr>
              <a:t> - </a:t>
            </a:r>
            <a:r>
              <a:rPr lang="cy-GB" altLang="en-US" baseline="0" dirty="0" err="1">
                <a:ea typeface="ＭＳ Ｐゴシック" panose="020B0600070205080204" pitchFamily="34" charset="-128"/>
              </a:rPr>
              <a:t>Feedback</a:t>
            </a: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936342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Fe all trosglwyddiadau</a:t>
            </a:r>
            <a:r>
              <a:rPr lang="cy-GB" baseline="0" dirty="0"/>
              <a:t> ddylanwadu ar gynnydd – ystyriwch rhai o’r ffyrdd gellid osgoi hyn. (</a:t>
            </a:r>
            <a:r>
              <a:rPr lang="cy-GB" baseline="0" dirty="0" err="1"/>
              <a:t>e.e.Covid</a:t>
            </a:r>
            <a:r>
              <a:rPr lang="cy-GB" baseline="0" dirty="0"/>
              <a:t> 19)</a:t>
            </a:r>
          </a:p>
          <a:p>
            <a:endParaRPr lang="cy-GB" dirty="0"/>
          </a:p>
          <a:p>
            <a:r>
              <a:rPr lang="cy-GB" dirty="0"/>
              <a:t>Bu dadlau brwd</a:t>
            </a:r>
            <a:r>
              <a:rPr lang="cy-GB" baseline="0" dirty="0"/>
              <a:t> o ran yr agwedd yma a ddylid ystyried oed fel cerrig milltir ai peidio.</a:t>
            </a:r>
          </a:p>
          <a:p>
            <a:endParaRPr lang="cy-GB" baseline="0" dirty="0"/>
          </a:p>
          <a:p>
            <a:endParaRPr lang="cy-GB" baseline="0" dirty="0"/>
          </a:p>
          <a:p>
            <a:r>
              <a:rPr lang="cy-GB" baseline="0" dirty="0" err="1"/>
              <a:t>Transitions</a:t>
            </a:r>
            <a:r>
              <a:rPr lang="cy-GB" baseline="0" dirty="0"/>
              <a:t> can </a:t>
            </a:r>
            <a:r>
              <a:rPr lang="cy-GB" baseline="0" dirty="0" err="1"/>
              <a:t>potentially</a:t>
            </a:r>
            <a:r>
              <a:rPr lang="cy-GB" baseline="0" dirty="0"/>
              <a:t> </a:t>
            </a:r>
            <a:r>
              <a:rPr lang="cy-GB" baseline="0" dirty="0" err="1"/>
              <a:t>affect</a:t>
            </a:r>
            <a:r>
              <a:rPr lang="cy-GB" baseline="0" dirty="0"/>
              <a:t> </a:t>
            </a:r>
            <a:r>
              <a:rPr lang="cy-GB" baseline="0" dirty="0" err="1"/>
              <a:t>progress</a:t>
            </a:r>
            <a:r>
              <a:rPr lang="cy-GB" baseline="0" dirty="0"/>
              <a:t> – </a:t>
            </a:r>
            <a:r>
              <a:rPr lang="cy-GB" baseline="0" dirty="0" err="1"/>
              <a:t>consider</a:t>
            </a:r>
            <a:r>
              <a:rPr lang="cy-GB" baseline="0" dirty="0"/>
              <a:t> </a:t>
            </a:r>
            <a:r>
              <a:rPr lang="cy-GB" baseline="0" dirty="0" err="1"/>
              <a:t>ways</a:t>
            </a:r>
            <a:r>
              <a:rPr lang="cy-GB" baseline="0" dirty="0"/>
              <a:t> </a:t>
            </a:r>
            <a:r>
              <a:rPr lang="cy-GB" baseline="0" dirty="0" err="1"/>
              <a:t>in</a:t>
            </a:r>
            <a:r>
              <a:rPr lang="cy-GB" baseline="0" dirty="0"/>
              <a:t> </a:t>
            </a:r>
            <a:r>
              <a:rPr lang="cy-GB" baseline="0" dirty="0" err="1"/>
              <a:t>which</a:t>
            </a:r>
            <a:r>
              <a:rPr lang="cy-GB" baseline="0" dirty="0"/>
              <a:t> </a:t>
            </a:r>
            <a:r>
              <a:rPr lang="cy-GB" baseline="0" dirty="0" err="1"/>
              <a:t>this</a:t>
            </a:r>
            <a:r>
              <a:rPr lang="cy-GB" baseline="0" dirty="0"/>
              <a:t> </a:t>
            </a:r>
            <a:r>
              <a:rPr lang="cy-GB" baseline="0" dirty="0" err="1"/>
              <a:t>could</a:t>
            </a:r>
            <a:r>
              <a:rPr lang="cy-GB" baseline="0" dirty="0"/>
              <a:t> be </a:t>
            </a:r>
            <a:r>
              <a:rPr lang="cy-GB" baseline="0" dirty="0" err="1"/>
              <a:t>avoided</a:t>
            </a:r>
            <a:r>
              <a:rPr lang="cy-GB" baseline="0" dirty="0"/>
              <a:t> or </a:t>
            </a:r>
            <a:r>
              <a:rPr lang="cy-GB" baseline="0" dirty="0" err="1"/>
              <a:t>addressed</a:t>
            </a:r>
            <a:r>
              <a:rPr lang="cy-GB" baseline="0" dirty="0"/>
              <a:t>. (</a:t>
            </a:r>
            <a:r>
              <a:rPr lang="cy-GB" baseline="0" dirty="0" err="1"/>
              <a:t>e.g.Covid</a:t>
            </a:r>
            <a:r>
              <a:rPr lang="cy-GB" baseline="0" dirty="0"/>
              <a:t> 19)</a:t>
            </a:r>
          </a:p>
          <a:p>
            <a:endParaRPr lang="cy-GB" baseline="0" dirty="0"/>
          </a:p>
          <a:p>
            <a:r>
              <a:rPr lang="cy-GB" baseline="0" dirty="0" err="1"/>
              <a:t>There</a:t>
            </a:r>
            <a:r>
              <a:rPr lang="cy-GB" baseline="0" dirty="0"/>
              <a:t> was </a:t>
            </a:r>
            <a:r>
              <a:rPr lang="cy-GB" baseline="0" dirty="0" err="1"/>
              <a:t>much</a:t>
            </a:r>
            <a:r>
              <a:rPr lang="cy-GB" baseline="0" dirty="0"/>
              <a:t> </a:t>
            </a:r>
            <a:r>
              <a:rPr lang="cy-GB" baseline="0" dirty="0" err="1"/>
              <a:t>debate</a:t>
            </a:r>
            <a:r>
              <a:rPr lang="cy-GB" baseline="0" dirty="0"/>
              <a:t> as to </a:t>
            </a:r>
            <a:r>
              <a:rPr lang="cy-GB" baseline="0" dirty="0" err="1"/>
              <a:t>whether</a:t>
            </a:r>
            <a:r>
              <a:rPr lang="cy-GB" baseline="0" dirty="0"/>
              <a:t> to </a:t>
            </a:r>
            <a:r>
              <a:rPr lang="cy-GB" baseline="0" dirty="0" err="1"/>
              <a:t>include</a:t>
            </a:r>
            <a:r>
              <a:rPr lang="cy-GB" baseline="0" dirty="0"/>
              <a:t> </a:t>
            </a:r>
            <a:r>
              <a:rPr lang="cy-GB" baseline="0" dirty="0" err="1"/>
              <a:t>ages</a:t>
            </a:r>
            <a:r>
              <a:rPr lang="cy-GB" baseline="0" dirty="0"/>
              <a:t> as </a:t>
            </a:r>
            <a:r>
              <a:rPr lang="cy-GB" baseline="0" dirty="0" err="1"/>
              <a:t>milestones</a:t>
            </a:r>
            <a:r>
              <a:rPr lang="cy-GB" baseline="0" dirty="0"/>
              <a:t> or not.</a:t>
            </a:r>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12</a:t>
            </a:fld>
            <a:endParaRPr lang="en-GB"/>
          </a:p>
        </p:txBody>
      </p:sp>
    </p:spTree>
    <p:extLst>
      <p:ext uri="{BB962C8B-B14F-4D97-AF65-F5344CB8AC3E}">
        <p14:creationId xmlns:p14="http://schemas.microsoft.com/office/powerpoint/2010/main" val="4273773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err="1">
                <a:ea typeface="ＭＳ Ｐゴシック" panose="020B0600070205080204" pitchFamily="34" charset="-128"/>
              </a:rPr>
              <a:t>Treorchy</a:t>
            </a:r>
            <a:r>
              <a:rPr lang="en-US" altLang="en-US">
                <a:ea typeface="ＭＳ Ｐゴシック" panose="020B0600070205080204" pitchFamily="34" charset="-128"/>
              </a:rPr>
              <a:t> Comprehensive School, in Rhondda </a:t>
            </a:r>
            <a:r>
              <a:rPr lang="en-US" altLang="en-US" err="1">
                <a:ea typeface="ＭＳ Ｐゴシック" panose="020B0600070205080204" pitchFamily="34" charset="-128"/>
              </a:rPr>
              <a:t>Cynon</a:t>
            </a:r>
            <a:r>
              <a:rPr lang="en-US" altLang="en-US">
                <a:ea typeface="ＭＳ Ｐゴシック" panose="020B0600070205080204" pitchFamily="34" charset="-128"/>
              </a:rPr>
              <a:t> </a:t>
            </a:r>
            <a:r>
              <a:rPr lang="en-US" altLang="en-US" err="1">
                <a:ea typeface="ＭＳ Ｐゴシック" panose="020B0600070205080204" pitchFamily="34" charset="-128"/>
              </a:rPr>
              <a:t>Taf</a:t>
            </a:r>
            <a:r>
              <a:rPr lang="en-US" altLang="en-US">
                <a:ea typeface="ＭＳ Ｐゴシック" panose="020B0600070205080204" pitchFamily="34" charset="-128"/>
              </a:rPr>
              <a:t>, has developed a three-year plan to raise standards in Welsh as a second language.</a:t>
            </a:r>
            <a:br>
              <a:rPr lang="en-US" altLang="en-US">
                <a:ea typeface="ＭＳ Ｐゴシック" panose="020B0600070205080204" pitchFamily="34" charset="-128"/>
              </a:rPr>
            </a:br>
            <a:r>
              <a:rPr lang="en-US" altLang="en-US">
                <a:ea typeface="ＭＳ Ｐゴシック" panose="020B0600070205080204" pitchFamily="34" charset="-128"/>
              </a:rPr>
              <a:t>A specialist teacher, employed by the English-medium secondary school, teaches Welsh lessons in Years 5 and 6 in the feeder primary schools. As a result of the progress they make, the pupils who are more confident in their use of the Welsh language transfer to a class in the secondary school, where they can follow a number of subjects bilingually, for example, geography, PSE and drama. </a:t>
            </a:r>
          </a:p>
          <a:p>
            <a:endParaRPr lang="en-US" altLang="en-US">
              <a:ea typeface="ＭＳ Ｐゴシック" panose="020B0600070205080204" pitchFamily="34" charset="-128"/>
            </a:endParaRPr>
          </a:p>
        </p:txBody>
      </p:sp>
      <p:sp>
        <p:nvSpPr>
          <p:cNvPr id="133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30000"/>
              </a:spcBef>
              <a:defRPr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C7B413D-4053-4A4C-BB9D-EF6D22ED0645}" type="slidenum">
              <a:rPr lang="en-US" altLang="en-US" smtClean="0">
                <a:latin typeface="OpenDyslexic" panose="00000500000000000000" pitchFamily="50" charset="0"/>
              </a:rPr>
              <a:pPr>
                <a:spcBef>
                  <a:spcPct val="0"/>
                </a:spcBef>
              </a:pPr>
              <a:t>13</a:t>
            </a:fld>
            <a:endParaRPr lang="en-US" altLang="en-US" dirty="0">
              <a:latin typeface="OpenDyslexic" panose="00000500000000000000" pitchFamily="50" charset="0"/>
            </a:endParaRPr>
          </a:p>
        </p:txBody>
      </p:sp>
    </p:spTree>
    <p:extLst>
      <p:ext uri="{BB962C8B-B14F-4D97-AF65-F5344CB8AC3E}">
        <p14:creationId xmlns:p14="http://schemas.microsoft.com/office/powerpoint/2010/main" val="1508620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30000"/>
              </a:spcBef>
              <a:defRPr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4FF71AB-1BC3-4367-B745-DB7359585A49}" type="slidenum">
              <a:rPr lang="en-US" altLang="en-US" smtClean="0">
                <a:latin typeface="OpenDyslexic" panose="00000500000000000000" pitchFamily="50" charset="0"/>
              </a:rPr>
              <a:pPr>
                <a:spcBef>
                  <a:spcPct val="0"/>
                </a:spcBef>
              </a:pPr>
              <a:t>14</a:t>
            </a:fld>
            <a:endParaRPr lang="en-US" altLang="en-US" dirty="0">
              <a:latin typeface="OpenDyslexic" panose="00000500000000000000" pitchFamily="50" charset="0"/>
            </a:endParaRPr>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dirty="0">
                <a:ea typeface="ＭＳ Ｐゴシック" panose="020B0600070205080204" pitchFamily="34" charset="-128"/>
              </a:rPr>
              <a:t>Rhai</a:t>
            </a:r>
            <a:r>
              <a:rPr lang="cy-GB" altLang="en-US" baseline="0" dirty="0">
                <a:ea typeface="ＭＳ Ｐゴシック" panose="020B0600070205080204" pitchFamily="34" charset="-128"/>
              </a:rPr>
              <a:t> pwyntiau trafod:</a:t>
            </a:r>
            <a:endParaRPr lang="en-GB" altLang="en-US" dirty="0">
              <a:ea typeface="ＭＳ Ｐゴシック" panose="020B0600070205080204" pitchFamily="34" charset="-128"/>
            </a:endParaRPr>
          </a:p>
          <a:p>
            <a:pPr eaLnBrk="1" hangingPunct="1"/>
            <a:r>
              <a:rPr lang="en-GB" altLang="en-US" dirty="0" err="1">
                <a:ea typeface="ＭＳ Ｐゴシック" panose="020B0600070205080204" pitchFamily="34" charset="-128"/>
              </a:rPr>
              <a:t>Personol</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Chymdeithasol</a:t>
            </a:r>
            <a:r>
              <a:rPr lang="en-GB" altLang="en-US" dirty="0">
                <a:ea typeface="ＭＳ Ｐゴシック" panose="020B0600070205080204" pitchFamily="34" charset="-128"/>
              </a:rPr>
              <a:t>  - plant yn </a:t>
            </a:r>
            <a:r>
              <a:rPr lang="en-GB" altLang="en-US" dirty="0" err="1">
                <a:ea typeface="ＭＳ Ｐゴシック" panose="020B0600070205080204" pitchFamily="34" charset="-128"/>
              </a:rPr>
              <a:t>pryderu</a:t>
            </a:r>
            <a:r>
              <a:rPr lang="en-GB" altLang="en-US" dirty="0">
                <a:ea typeface="ＭＳ Ｐゴシック" panose="020B0600070205080204" pitchFamily="34" charset="-128"/>
              </a:rPr>
              <a:t>  </a:t>
            </a:r>
            <a:r>
              <a:rPr lang="en-GB" altLang="en-US" dirty="0" err="1">
                <a:ea typeface="ＭＳ Ｐゴシック" panose="020B0600070205080204" pitchFamily="34" charset="-128"/>
              </a:rPr>
              <a:t>gweld</a:t>
            </a:r>
            <a:r>
              <a:rPr lang="en-GB" altLang="en-US" dirty="0">
                <a:ea typeface="ＭＳ Ｐゴシック" panose="020B0600070205080204" pitchFamily="34" charset="-128"/>
              </a:rPr>
              <a:t> </a:t>
            </a:r>
            <a:r>
              <a:rPr lang="en-GB" altLang="en-US" dirty="0" err="1">
                <a:ea typeface="ＭＳ Ｐゴシック" panose="020B0600070205080204" pitchFamily="34" charset="-128"/>
              </a:rPr>
              <a:t>wynebau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cyfarwydd</a:t>
            </a:r>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Plant </a:t>
            </a:r>
            <a:r>
              <a:rPr lang="en-GB" altLang="en-US" dirty="0" err="1">
                <a:ea typeface="ＭＳ Ｐゴシック" panose="020B0600070205080204" pitchFamily="34" charset="-128"/>
              </a:rPr>
              <a:t>dawnus</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disglair</a:t>
            </a:r>
            <a:r>
              <a:rPr lang="en-GB" altLang="en-US" dirty="0">
                <a:ea typeface="ＭＳ Ｐゴシック" panose="020B0600070205080204" pitchFamily="34" charset="-128"/>
              </a:rPr>
              <a:t> yn </a:t>
            </a:r>
            <a:r>
              <a:rPr lang="en-GB" altLang="en-US" dirty="0" err="1">
                <a:ea typeface="ＭＳ Ｐゴシック" panose="020B0600070205080204" pitchFamily="34" charset="-128"/>
              </a:rPr>
              <a:t>cael</a:t>
            </a:r>
            <a:r>
              <a:rPr lang="en-GB" altLang="en-US" dirty="0">
                <a:ea typeface="ＭＳ Ｐゴシック" panose="020B0600070205080204" pitchFamily="34" charset="-128"/>
              </a:rPr>
              <a:t> </a:t>
            </a:r>
            <a:r>
              <a:rPr lang="en-GB" altLang="en-US" dirty="0" err="1">
                <a:ea typeface="ＭＳ Ｐゴシック" panose="020B0600070205080204" pitchFamily="34" charset="-128"/>
              </a:rPr>
              <a:t>eu</a:t>
            </a:r>
            <a:r>
              <a:rPr lang="en-GB" altLang="en-US" dirty="0">
                <a:ea typeface="ＭＳ Ｐゴシック" panose="020B0600070205080204" pitchFamily="34" charset="-128"/>
              </a:rPr>
              <a:t> </a:t>
            </a:r>
            <a:r>
              <a:rPr lang="en-GB" altLang="en-US" dirty="0" err="1">
                <a:ea typeface="ＭＳ Ｐゴシック" panose="020B0600070205080204" pitchFamily="34" charset="-128"/>
              </a:rPr>
              <a:t>hymestyn</a:t>
            </a:r>
            <a:endParaRPr lang="en-GB" altLang="en-US" dirty="0">
              <a:ea typeface="ＭＳ Ｐゴシック" panose="020B0600070205080204" pitchFamily="34" charset="-128"/>
            </a:endParaRPr>
          </a:p>
          <a:p>
            <a:pPr eaLnBrk="1" hangingPunct="1"/>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Plant ag AAY?  Sut </a:t>
            </a:r>
            <a:r>
              <a:rPr lang="en-GB" altLang="en-US" dirty="0" err="1">
                <a:ea typeface="ＭＳ Ｐゴシック" panose="020B0600070205080204" pitchFamily="34" charset="-128"/>
              </a:rPr>
              <a:t>fydden</a:t>
            </a:r>
            <a:r>
              <a:rPr lang="en-GB" altLang="en-US" dirty="0">
                <a:ea typeface="ＭＳ Ｐゴシック" panose="020B0600070205080204" pitchFamily="34" charset="-128"/>
              </a:rPr>
              <a:t> </a:t>
            </a:r>
            <a:r>
              <a:rPr lang="en-GB" altLang="en-US" dirty="0" err="1">
                <a:ea typeface="ＭＳ Ｐゴシック" panose="020B0600070205080204" pitchFamily="34" charset="-128"/>
              </a:rPr>
              <a:t>nhw’n</a:t>
            </a:r>
            <a:r>
              <a:rPr lang="en-GB" altLang="en-US" dirty="0">
                <a:ea typeface="ＭＳ Ｐゴシック" panose="020B0600070205080204" pitchFamily="34" charset="-128"/>
              </a:rPr>
              <a:t> </a:t>
            </a:r>
            <a:r>
              <a:rPr lang="en-GB" altLang="en-US" dirty="0" err="1">
                <a:ea typeface="ＭＳ Ｐゴシック" panose="020B0600070205080204" pitchFamily="34" charset="-128"/>
              </a:rPr>
              <a:t>teimlo</a:t>
            </a:r>
            <a:r>
              <a:rPr lang="en-GB" altLang="en-US" dirty="0">
                <a:ea typeface="ＭＳ Ｐゴシック" panose="020B0600070205080204" pitchFamily="34" charset="-128"/>
              </a:rPr>
              <a:t> </a:t>
            </a:r>
            <a:r>
              <a:rPr lang="en-GB" altLang="en-US" dirty="0" err="1">
                <a:ea typeface="ＭＳ Ｐゴシック" panose="020B0600070205080204" pitchFamily="34" charset="-128"/>
              </a:rPr>
              <a:t>tybed</a:t>
            </a:r>
            <a:r>
              <a:rPr lang="en-GB" altLang="en-US" dirty="0">
                <a:ea typeface="ＭＳ Ｐゴシック" panose="020B0600070205080204" pitchFamily="34" charset="-128"/>
              </a:rPr>
              <a:t>?</a:t>
            </a:r>
          </a:p>
          <a:p>
            <a:pPr eaLnBrk="1" hangingPunct="1"/>
            <a:r>
              <a:rPr lang="en-GB" altLang="en-US" dirty="0" err="1">
                <a:ea typeface="ＭＳ Ｐゴシック" panose="020B0600070205080204" pitchFamily="34" charset="-128"/>
              </a:rPr>
              <a:t>Ysgolion</a:t>
            </a:r>
            <a:r>
              <a:rPr lang="en-GB" altLang="en-US" dirty="0">
                <a:ea typeface="ＭＳ Ｐゴシック" panose="020B0600070205080204" pitchFamily="34" charset="-128"/>
              </a:rPr>
              <a:t> </a:t>
            </a:r>
            <a:r>
              <a:rPr lang="en-GB" altLang="en-US" dirty="0" err="1">
                <a:ea typeface="ＭＳ Ｐゴシック" panose="020B0600070205080204" pitchFamily="34" charset="-128"/>
              </a:rPr>
              <a:t>eraill</a:t>
            </a:r>
            <a:r>
              <a:rPr lang="en-GB" altLang="en-US" dirty="0">
                <a:ea typeface="ＭＳ Ｐゴシック" panose="020B0600070205080204" pitchFamily="34" charset="-128"/>
              </a:rPr>
              <a:t> </a:t>
            </a:r>
            <a:r>
              <a:rPr lang="en-GB" altLang="en-US" dirty="0" err="1">
                <a:ea typeface="ＭＳ Ｐゴシック" panose="020B0600070205080204" pitchFamily="34" charset="-128"/>
              </a:rPr>
              <a:t>heb</a:t>
            </a:r>
            <a:r>
              <a:rPr lang="en-GB" altLang="en-US" dirty="0">
                <a:ea typeface="ＭＳ Ｐゴシック" panose="020B0600070205080204" pitchFamily="34" charset="-128"/>
              </a:rPr>
              <a:t> </a:t>
            </a:r>
            <a:r>
              <a:rPr lang="en-GB" altLang="en-US" dirty="0" err="1">
                <a:ea typeface="ＭＳ Ｐゴシック" panose="020B0600070205080204" pitchFamily="34" charset="-128"/>
              </a:rPr>
              <a:t>gael</a:t>
            </a:r>
            <a:r>
              <a:rPr lang="en-GB" altLang="en-US" dirty="0">
                <a:ea typeface="ＭＳ Ｐゴシック" panose="020B0600070205080204" pitchFamily="34" charset="-128"/>
              </a:rPr>
              <a:t> yr un </a:t>
            </a:r>
            <a:r>
              <a:rPr lang="en-GB" altLang="en-US" dirty="0" err="1">
                <a:ea typeface="ＭＳ Ｐゴシック" panose="020B0600070205080204" pitchFamily="34" charset="-128"/>
              </a:rPr>
              <a:t>bartneriaeth</a:t>
            </a:r>
            <a:r>
              <a:rPr lang="en-GB" altLang="en-US" dirty="0">
                <a:ea typeface="ＭＳ Ｐゴシック" panose="020B0600070205080204" pitchFamily="34" charset="-128"/>
              </a:rPr>
              <a:t>?  </a:t>
            </a:r>
          </a:p>
          <a:p>
            <a:pPr eaLnBrk="1" hangingPunct="1"/>
            <a:endParaRPr lang="cy-GB" altLang="en-US" dirty="0">
              <a:ea typeface="ＭＳ Ｐゴシック" panose="020B0600070205080204" pitchFamily="34" charset="-128"/>
            </a:endParaRPr>
          </a:p>
          <a:p>
            <a:pPr eaLnBrk="1" hangingPunct="1"/>
            <a:r>
              <a:rPr lang="cy-GB" altLang="en-US" dirty="0" err="1">
                <a:ea typeface="ＭＳ Ｐゴシック" panose="020B0600070205080204" pitchFamily="34" charset="-128"/>
              </a:rPr>
              <a:t>Some</a:t>
            </a:r>
            <a:r>
              <a:rPr lang="cy-GB" altLang="en-US" dirty="0">
                <a:ea typeface="ＭＳ Ｐゴシック" panose="020B0600070205080204" pitchFamily="34" charset="-128"/>
              </a:rPr>
              <a:t> </a:t>
            </a:r>
            <a:r>
              <a:rPr lang="cy-GB" altLang="en-US" dirty="0" err="1">
                <a:ea typeface="ＭＳ Ｐゴシック" panose="020B0600070205080204" pitchFamily="34" charset="-128"/>
              </a:rPr>
              <a:t>discussion</a:t>
            </a:r>
            <a:r>
              <a:rPr lang="cy-GB" altLang="en-US" dirty="0">
                <a:ea typeface="ＭＳ Ｐゴシック" panose="020B0600070205080204" pitchFamily="34" charset="-128"/>
              </a:rPr>
              <a:t> </a:t>
            </a:r>
            <a:r>
              <a:rPr lang="cy-GB" altLang="en-US" dirty="0" err="1">
                <a:ea typeface="ＭＳ Ｐゴシック" panose="020B0600070205080204" pitchFamily="34" charset="-128"/>
              </a:rPr>
              <a:t>points</a:t>
            </a:r>
            <a:r>
              <a:rPr lang="cy-GB" altLang="en-US" dirty="0">
                <a:ea typeface="ＭＳ Ｐゴシック" panose="020B0600070205080204" pitchFamily="34" charset="-128"/>
              </a:rPr>
              <a:t>:</a:t>
            </a:r>
          </a:p>
          <a:p>
            <a:pPr eaLnBrk="1" hangingPunct="1"/>
            <a:r>
              <a:rPr lang="cy-GB" altLang="en-US" dirty="0">
                <a:ea typeface="ＭＳ Ｐゴシック" panose="020B0600070205080204" pitchFamily="34" charset="-128"/>
              </a:rPr>
              <a:t>P &amp; S – </a:t>
            </a:r>
            <a:r>
              <a:rPr lang="cy-GB" altLang="en-US" dirty="0" err="1">
                <a:ea typeface="ＭＳ Ｐゴシック" panose="020B0600070205080204" pitchFamily="34" charset="-128"/>
              </a:rPr>
              <a:t>children</a:t>
            </a:r>
            <a:r>
              <a:rPr lang="cy-GB" altLang="en-US" dirty="0">
                <a:ea typeface="ＭＳ Ｐゴシック" panose="020B0600070205080204" pitchFamily="34" charset="-128"/>
              </a:rPr>
              <a:t> </a:t>
            </a:r>
            <a:r>
              <a:rPr lang="cy-GB" altLang="en-US" dirty="0" err="1">
                <a:ea typeface="ＭＳ Ｐゴシック" panose="020B0600070205080204" pitchFamily="34" charset="-128"/>
              </a:rPr>
              <a:t>concerned</a:t>
            </a:r>
            <a:r>
              <a:rPr lang="cy-GB" altLang="en-US" dirty="0">
                <a:ea typeface="ＭＳ Ｐゴシック" panose="020B0600070205080204" pitchFamily="34" charset="-128"/>
              </a:rPr>
              <a:t> </a:t>
            </a:r>
            <a:r>
              <a:rPr lang="cy-GB" altLang="en-US" dirty="0" err="1">
                <a:ea typeface="ＭＳ Ｐゴシック" panose="020B0600070205080204" pitchFamily="34" charset="-128"/>
              </a:rPr>
              <a:t>about</a:t>
            </a:r>
            <a:r>
              <a:rPr lang="cy-GB" altLang="en-US" dirty="0">
                <a:ea typeface="ＭＳ Ｐゴシック" panose="020B0600070205080204" pitchFamily="34" charset="-128"/>
              </a:rPr>
              <a:t> </a:t>
            </a:r>
            <a:r>
              <a:rPr lang="cy-GB" altLang="en-US" dirty="0" err="1">
                <a:ea typeface="ＭＳ Ｐゴシック" panose="020B0600070205080204" pitchFamily="34" charset="-128"/>
              </a:rPr>
              <a:t>transitions</a:t>
            </a:r>
            <a:r>
              <a:rPr lang="cy-GB" altLang="en-US" dirty="0">
                <a:ea typeface="ＭＳ Ｐゴシック" panose="020B0600070205080204" pitchFamily="34" charset="-128"/>
              </a:rPr>
              <a:t>, </a:t>
            </a:r>
            <a:r>
              <a:rPr lang="cy-GB" altLang="en-US" dirty="0" err="1">
                <a:ea typeface="ＭＳ Ｐゴシック" panose="020B0600070205080204" pitchFamily="34" charset="-128"/>
              </a:rPr>
              <a:t>able</a:t>
            </a:r>
            <a:r>
              <a:rPr lang="cy-GB" altLang="en-US" dirty="0">
                <a:ea typeface="ＭＳ Ｐゴシック" panose="020B0600070205080204" pitchFamily="34" charset="-128"/>
              </a:rPr>
              <a:t> to </a:t>
            </a:r>
            <a:r>
              <a:rPr lang="cy-GB" altLang="en-US" dirty="0" err="1">
                <a:ea typeface="ＭＳ Ｐゴシック" panose="020B0600070205080204" pitchFamily="34" charset="-128"/>
              </a:rPr>
              <a:t>see</a:t>
            </a:r>
            <a:r>
              <a:rPr lang="cy-GB" altLang="en-US" dirty="0">
                <a:ea typeface="ＭＳ Ｐゴシック" panose="020B0600070205080204" pitchFamily="34" charset="-128"/>
              </a:rPr>
              <a:t> staff – </a:t>
            </a:r>
            <a:r>
              <a:rPr lang="cy-GB" altLang="en-US" dirty="0" err="1">
                <a:ea typeface="ＭＳ Ｐゴシック" panose="020B0600070205080204" pitchFamily="34" charset="-128"/>
              </a:rPr>
              <a:t>familiar</a:t>
            </a:r>
            <a:r>
              <a:rPr lang="cy-GB" altLang="en-US" dirty="0">
                <a:ea typeface="ＭＳ Ｐゴシック" panose="020B0600070205080204" pitchFamily="34" charset="-128"/>
              </a:rPr>
              <a:t> </a:t>
            </a:r>
            <a:r>
              <a:rPr lang="cy-GB" altLang="en-US" dirty="0" err="1">
                <a:ea typeface="ＭＳ Ｐゴシック" panose="020B0600070205080204" pitchFamily="34" charset="-128"/>
              </a:rPr>
              <a:t>faces</a:t>
            </a:r>
            <a:endParaRPr lang="cy-GB" altLang="en-US" dirty="0">
              <a:ea typeface="ＭＳ Ｐゴシック" panose="020B0600070205080204" pitchFamily="34" charset="-128"/>
            </a:endParaRPr>
          </a:p>
          <a:p>
            <a:pPr eaLnBrk="1" hangingPunct="1"/>
            <a:r>
              <a:rPr lang="cy-GB" altLang="en-US" dirty="0">
                <a:ea typeface="ＭＳ Ｐゴシック" panose="020B0600070205080204" pitchFamily="34" charset="-128"/>
              </a:rPr>
              <a:t>MAT </a:t>
            </a:r>
            <a:r>
              <a:rPr lang="cy-GB" altLang="en-US" dirty="0" err="1">
                <a:ea typeface="ＭＳ Ｐゴシック" panose="020B0600070205080204" pitchFamily="34" charset="-128"/>
              </a:rPr>
              <a:t>pupils</a:t>
            </a:r>
            <a:r>
              <a:rPr lang="cy-GB" altLang="en-US" dirty="0">
                <a:ea typeface="ＭＳ Ｐゴシック" panose="020B0600070205080204" pitchFamily="34" charset="-128"/>
              </a:rPr>
              <a:t> </a:t>
            </a:r>
            <a:r>
              <a:rPr lang="cy-GB" altLang="en-US" dirty="0" err="1">
                <a:ea typeface="ＭＳ Ｐゴシック" panose="020B0600070205080204" pitchFamily="34" charset="-128"/>
              </a:rPr>
              <a:t>being</a:t>
            </a:r>
            <a:r>
              <a:rPr lang="cy-GB" altLang="en-US" dirty="0">
                <a:ea typeface="ＭＳ Ｐゴシック" panose="020B0600070205080204" pitchFamily="34" charset="-128"/>
              </a:rPr>
              <a:t> </a:t>
            </a:r>
            <a:r>
              <a:rPr lang="cy-GB" altLang="en-US" dirty="0" err="1">
                <a:ea typeface="ＭＳ Ｐゴシック" panose="020B0600070205080204" pitchFamily="34" charset="-128"/>
              </a:rPr>
              <a:t>challenged</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further</a:t>
            </a:r>
            <a:r>
              <a:rPr lang="cy-GB" altLang="en-US" baseline="0" dirty="0">
                <a:ea typeface="ＭＳ Ｐゴシック" panose="020B0600070205080204" pitchFamily="34" charset="-128"/>
              </a:rPr>
              <a:t>.</a:t>
            </a:r>
          </a:p>
          <a:p>
            <a:pPr eaLnBrk="1" hangingPunct="1"/>
            <a:endParaRPr lang="cy-GB" altLang="en-US" baseline="0" dirty="0">
              <a:ea typeface="ＭＳ Ｐゴシック" panose="020B0600070205080204" pitchFamily="34" charset="-128"/>
            </a:endParaRPr>
          </a:p>
          <a:p>
            <a:pPr eaLnBrk="1" hangingPunct="1"/>
            <a:r>
              <a:rPr lang="cy-GB" altLang="en-US" baseline="0" dirty="0" err="1">
                <a:ea typeface="ＭＳ Ｐゴシック" panose="020B0600070205080204" pitchFamily="34" charset="-128"/>
              </a:rPr>
              <a:t>Children</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with</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ALN’s</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How</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would</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they</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feel</a:t>
            </a:r>
            <a:r>
              <a:rPr lang="cy-GB" altLang="en-US" baseline="0" dirty="0">
                <a:ea typeface="ＭＳ Ｐゴシック" panose="020B0600070205080204" pitchFamily="34" charset="-128"/>
              </a:rPr>
              <a:t>?</a:t>
            </a:r>
          </a:p>
          <a:p>
            <a:pPr eaLnBrk="1" hangingPunct="1"/>
            <a:r>
              <a:rPr lang="en-US" altLang="en-US" dirty="0">
                <a:ea typeface="ＭＳ Ｐゴシック" panose="020B0600070205080204" pitchFamily="34" charset="-128"/>
              </a:rPr>
              <a:t>What if some feeder schools did not have the same arrangements in place?</a:t>
            </a:r>
          </a:p>
        </p:txBody>
      </p:sp>
    </p:spTree>
    <p:extLst>
      <p:ext uri="{BB962C8B-B14F-4D97-AF65-F5344CB8AC3E}">
        <p14:creationId xmlns:p14="http://schemas.microsoft.com/office/powerpoint/2010/main" val="2798688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a:p>
            <a:r>
              <a:rPr lang="en-US" altLang="en-US" err="1">
                <a:ea typeface="ＭＳ Ｐゴシック" panose="020B0600070205080204" pitchFamily="34" charset="-128"/>
              </a:rPr>
              <a:t>Ceir</a:t>
            </a:r>
            <a:r>
              <a:rPr lang="en-US" altLang="en-US">
                <a:ea typeface="ＭＳ Ｐゴシック" panose="020B0600070205080204" pitchFamily="34" charset="-128"/>
              </a:rPr>
              <a:t> 4 </a:t>
            </a:r>
            <a:r>
              <a:rPr lang="en-US" altLang="en-US" err="1">
                <a:ea typeface="ＭＳ Ｐゴシック" panose="020B0600070205080204" pitchFamily="34" charset="-128"/>
              </a:rPr>
              <a:t>astudiaeth</a:t>
            </a:r>
            <a:r>
              <a:rPr lang="en-US" altLang="en-US">
                <a:ea typeface="ＭＳ Ｐゴシック" panose="020B0600070205080204" pitchFamily="34" charset="-128"/>
              </a:rPr>
              <a:t> </a:t>
            </a:r>
            <a:r>
              <a:rPr lang="en-US" altLang="en-US" err="1">
                <a:ea typeface="ＭＳ Ｐゴシック" panose="020B0600070205080204" pitchFamily="34" charset="-128"/>
              </a:rPr>
              <a:t>achos</a:t>
            </a:r>
            <a:r>
              <a:rPr lang="en-US" altLang="en-US">
                <a:ea typeface="ＭＳ Ｐゴシック" panose="020B0600070205080204" pitchFamily="34" charset="-128"/>
              </a:rPr>
              <a:t> </a:t>
            </a:r>
            <a:r>
              <a:rPr lang="en-US" altLang="en-US" err="1">
                <a:ea typeface="ＭＳ Ｐゴシック" panose="020B0600070205080204" pitchFamily="34" charset="-128"/>
              </a:rPr>
              <a:t>Estyn</a:t>
            </a:r>
            <a:r>
              <a:rPr lang="en-US" altLang="en-US">
                <a:ea typeface="ＭＳ Ｐゴシック" panose="020B0600070205080204" pitchFamily="34" charset="-128"/>
              </a:rPr>
              <a:t> </a:t>
            </a:r>
            <a:r>
              <a:rPr lang="en-US" altLang="en-US" err="1">
                <a:ea typeface="ＭＳ Ｐゴシック" panose="020B0600070205080204" pitchFamily="34" charset="-128"/>
              </a:rPr>
              <a:t>dros</a:t>
            </a:r>
            <a:r>
              <a:rPr lang="en-US" altLang="en-US">
                <a:ea typeface="ＭＳ Ｐゴシック" panose="020B0600070205080204" pitchFamily="34" charset="-128"/>
              </a:rPr>
              <a:t> y 2 </a:t>
            </a:r>
            <a:r>
              <a:rPr lang="en-US" altLang="en-US" err="1">
                <a:ea typeface="ＭＳ Ｐゴシック" panose="020B0600070205080204" pitchFamily="34" charset="-128"/>
              </a:rPr>
              <a:t>sleid</a:t>
            </a:r>
            <a:r>
              <a:rPr lang="en-US" altLang="en-US">
                <a:ea typeface="ＭＳ Ｐゴシック" panose="020B0600070205080204" pitchFamily="34" charset="-128"/>
              </a:rPr>
              <a:t> </a:t>
            </a:r>
            <a:r>
              <a:rPr lang="en-US" altLang="en-US" err="1">
                <a:ea typeface="ＭＳ Ｐゴシック" panose="020B0600070205080204" pitchFamily="34" charset="-128"/>
              </a:rPr>
              <a:t>nesaf</a:t>
            </a:r>
            <a:r>
              <a:rPr lang="en-US" altLang="en-US">
                <a:ea typeface="ＭＳ Ｐゴシック" panose="020B0600070205080204" pitchFamily="34" charset="-128"/>
              </a:rPr>
              <a:t> (</a:t>
            </a:r>
            <a:r>
              <a:rPr lang="en-US" altLang="en-US" err="1">
                <a:ea typeface="ＭＳ Ｐゴシック" panose="020B0600070205080204" pitchFamily="34" charset="-128"/>
              </a:rPr>
              <a:t>angen</a:t>
            </a:r>
            <a:r>
              <a:rPr lang="en-US" altLang="en-US">
                <a:ea typeface="ＭＳ Ｐゴシック" panose="020B0600070205080204" pitchFamily="34" charset="-128"/>
              </a:rPr>
              <a:t> </a:t>
            </a:r>
            <a:r>
              <a:rPr lang="en-US" altLang="en-US" err="1">
                <a:ea typeface="ＭＳ Ｐゴシック" panose="020B0600070205080204" pitchFamily="34" charset="-128"/>
              </a:rPr>
              <a:t>gwasgu’r</a:t>
            </a:r>
            <a:r>
              <a:rPr lang="en-US" altLang="en-US">
                <a:ea typeface="ＭＳ Ｐゴシック" panose="020B0600070205080204" pitchFamily="34" charset="-128"/>
              </a:rPr>
              <a:t> </a:t>
            </a:r>
            <a:r>
              <a:rPr lang="en-US" altLang="en-US" err="1">
                <a:ea typeface="ＭＳ Ｐゴシック" panose="020B0600070205080204" pitchFamily="34" charset="-128"/>
              </a:rPr>
              <a:t>botwm</a:t>
            </a:r>
            <a:r>
              <a:rPr lang="en-US" altLang="en-US">
                <a:ea typeface="ＭＳ Ｐゴシック" panose="020B0600070205080204" pitchFamily="34" charset="-128"/>
              </a:rPr>
              <a:t> </a:t>
            </a:r>
            <a:r>
              <a:rPr lang="en-US" altLang="en-US" err="1">
                <a:ea typeface="ＭＳ Ｐゴシック" panose="020B0600070205080204" pitchFamily="34" charset="-128"/>
              </a:rPr>
              <a:t>Cymraeg</a:t>
            </a:r>
            <a:r>
              <a:rPr lang="en-US" altLang="en-US">
                <a:ea typeface="ＭＳ Ｐゴシック" panose="020B0600070205080204" pitchFamily="34" charset="-128"/>
              </a:rPr>
              <a:t> </a:t>
            </a:r>
            <a:r>
              <a:rPr lang="en-US" altLang="en-US" err="1">
                <a:ea typeface="ＭＳ Ｐゴシック" panose="020B0600070205080204" pitchFamily="34" charset="-128"/>
              </a:rPr>
              <a:t>i</a:t>
            </a:r>
            <a:r>
              <a:rPr lang="en-US" altLang="en-US">
                <a:ea typeface="ＭＳ Ｐゴシック" panose="020B0600070205080204" pitchFamily="34" charset="-128"/>
              </a:rPr>
              <a:t> </a:t>
            </a:r>
            <a:r>
              <a:rPr lang="en-US" altLang="en-US" err="1">
                <a:ea typeface="ＭＳ Ｐゴシック" panose="020B0600070205080204" pitchFamily="34" charset="-128"/>
              </a:rPr>
              <a:t>gael</a:t>
            </a:r>
            <a:r>
              <a:rPr lang="en-US" altLang="en-US">
                <a:ea typeface="ＭＳ Ｐゴシック" panose="020B0600070205080204" pitchFamily="34" charset="-128"/>
              </a:rPr>
              <a:t> </a:t>
            </a:r>
            <a:r>
              <a:rPr lang="en-US" altLang="en-US" err="1">
                <a:ea typeface="ＭＳ Ｐゴシック" panose="020B0600070205080204" pitchFamily="34" charset="-128"/>
              </a:rPr>
              <a:t>mynediad</a:t>
            </a:r>
            <a:r>
              <a:rPr lang="en-US" altLang="en-US">
                <a:ea typeface="ＭＳ Ｐゴシック" panose="020B0600070205080204" pitchFamily="34" charset="-128"/>
              </a:rPr>
              <a:t> </a:t>
            </a:r>
            <a:r>
              <a:rPr lang="en-US" altLang="en-US" err="1">
                <a:ea typeface="ＭＳ Ｐゴシック" panose="020B0600070205080204" pitchFamily="34" charset="-128"/>
              </a:rPr>
              <a:t>i’r</a:t>
            </a:r>
            <a:r>
              <a:rPr lang="en-US" altLang="en-US">
                <a:ea typeface="ＭＳ Ｐゴシック" panose="020B0600070205080204" pitchFamily="34" charset="-128"/>
              </a:rPr>
              <a:t> </a:t>
            </a:r>
            <a:r>
              <a:rPr lang="en-US" altLang="en-US" err="1">
                <a:ea typeface="ＭＳ Ｐゴシック" panose="020B0600070205080204" pitchFamily="34" charset="-128"/>
              </a:rPr>
              <a:t>fersiwn</a:t>
            </a:r>
            <a:r>
              <a:rPr lang="en-US" altLang="en-US">
                <a:ea typeface="ＭＳ Ｐゴシック" panose="020B0600070205080204" pitchFamily="34" charset="-128"/>
              </a:rPr>
              <a:t> </a:t>
            </a:r>
            <a:r>
              <a:rPr lang="en-US" altLang="en-US" err="1">
                <a:ea typeface="ＭＳ Ｐゴシック" panose="020B0600070205080204" pitchFamily="34" charset="-128"/>
              </a:rPr>
              <a:t>gywir</a:t>
            </a:r>
            <a:r>
              <a:rPr lang="en-US" altLang="en-US">
                <a:ea typeface="ＭＳ Ｐゴシック" panose="020B0600070205080204" pitchFamily="34" charset="-128"/>
              </a:rPr>
              <a:t>). </a:t>
            </a:r>
          </a:p>
          <a:p>
            <a:r>
              <a:rPr lang="en-US" altLang="en-US" err="1">
                <a:ea typeface="ＭＳ Ｐゴシック" panose="020B0600070205080204" pitchFamily="34" charset="-128"/>
              </a:rPr>
              <a:t>Rhannu</a:t>
            </a:r>
            <a:r>
              <a:rPr lang="en-US" altLang="en-US">
                <a:ea typeface="ＭＳ Ｐゴシック" panose="020B0600070205080204" pitchFamily="34" charset="-128"/>
              </a:rPr>
              <a:t> </a:t>
            </a:r>
            <a:r>
              <a:rPr lang="en-US" altLang="en-US" err="1">
                <a:ea typeface="ＭＳ Ｐゴシック" panose="020B0600070205080204" pitchFamily="34" charset="-128"/>
              </a:rPr>
              <a:t>yn</a:t>
            </a:r>
            <a:r>
              <a:rPr lang="en-US" altLang="en-US">
                <a:ea typeface="ＭＳ Ｐゴシック" panose="020B0600070205080204" pitchFamily="34" charset="-128"/>
              </a:rPr>
              <a:t> 4 </a:t>
            </a:r>
            <a:r>
              <a:rPr lang="en-US" altLang="en-US" err="1">
                <a:ea typeface="ＭＳ Ｐゴシック" panose="020B0600070205080204" pitchFamily="34" charset="-128"/>
              </a:rPr>
              <a:t>grwp</a:t>
            </a:r>
            <a:r>
              <a:rPr lang="en-US" altLang="en-US">
                <a:ea typeface="ＭＳ Ｐゴシック" panose="020B0600070205080204" pitchFamily="34" charset="-128"/>
              </a:rPr>
              <a:t> </a:t>
            </a:r>
            <a:r>
              <a:rPr lang="en-US" altLang="en-US" err="1">
                <a:ea typeface="ＭＳ Ｐゴシック" panose="020B0600070205080204" pitchFamily="34" charset="-128"/>
              </a:rPr>
              <a:t>i</a:t>
            </a:r>
            <a:r>
              <a:rPr lang="en-US" altLang="en-US">
                <a:ea typeface="ＭＳ Ｐゴシック" panose="020B0600070205080204" pitchFamily="34" charset="-128"/>
              </a:rPr>
              <a:t> </a:t>
            </a:r>
            <a:r>
              <a:rPr lang="en-US" altLang="en-US" err="1">
                <a:ea typeface="ＭＳ Ｐゴシック" panose="020B0600070205080204" pitchFamily="34" charset="-128"/>
              </a:rPr>
              <a:t>ddarllen</a:t>
            </a:r>
            <a:r>
              <a:rPr lang="en-US" altLang="en-US">
                <a:ea typeface="ＭＳ Ｐゴシック" panose="020B0600070205080204" pitchFamily="34" charset="-128"/>
              </a:rPr>
              <a:t> 1 </a:t>
            </a:r>
            <a:r>
              <a:rPr lang="en-US" altLang="en-US" err="1">
                <a:ea typeface="ＭＳ Ｐゴシック" panose="020B0600070205080204" pitchFamily="34" charset="-128"/>
              </a:rPr>
              <a:t>astudiaeth</a:t>
            </a:r>
            <a:r>
              <a:rPr lang="en-US" altLang="en-US">
                <a:ea typeface="ＭＳ Ｐゴシック" panose="020B0600070205080204" pitchFamily="34" charset="-128"/>
              </a:rPr>
              <a:t> </a:t>
            </a:r>
            <a:r>
              <a:rPr lang="en-US" altLang="en-US" err="1">
                <a:ea typeface="ＭＳ Ｐゴシック" panose="020B0600070205080204" pitchFamily="34" charset="-128"/>
              </a:rPr>
              <a:t>achos</a:t>
            </a:r>
            <a:r>
              <a:rPr lang="en-US" altLang="en-US">
                <a:ea typeface="ＭＳ Ｐゴシック" panose="020B0600070205080204" pitchFamily="34" charset="-128"/>
              </a:rPr>
              <a:t> a </a:t>
            </a:r>
            <a:r>
              <a:rPr lang="en-US" altLang="en-US" err="1">
                <a:ea typeface="ＭＳ Ｐゴシック" panose="020B0600070205080204" pitchFamily="34" charset="-128"/>
              </a:rPr>
              <a:t>chofnodi</a:t>
            </a:r>
            <a:r>
              <a:rPr lang="en-US" altLang="en-US">
                <a:ea typeface="ＭＳ Ｐゴシック" panose="020B0600070205080204" pitchFamily="34" charset="-128"/>
              </a:rPr>
              <a:t> 3 neu 4 </a:t>
            </a:r>
            <a:r>
              <a:rPr lang="en-US" altLang="en-US" err="1">
                <a:ea typeface="ＭＳ Ｐゴシック" panose="020B0600070205080204" pitchFamily="34" charset="-128"/>
              </a:rPr>
              <a:t>pwynt</a:t>
            </a:r>
            <a:r>
              <a:rPr lang="en-US" altLang="en-US">
                <a:ea typeface="ＭＳ Ｐゴシック" panose="020B0600070205080204" pitchFamily="34" charset="-128"/>
              </a:rPr>
              <a:t> </a:t>
            </a:r>
            <a:r>
              <a:rPr lang="en-US" altLang="en-US" err="1">
                <a:ea typeface="ＭＳ Ｐゴシック" panose="020B0600070205080204" pitchFamily="34" charset="-128"/>
              </a:rPr>
              <a:t>allweddol</a:t>
            </a:r>
            <a:r>
              <a:rPr lang="en-US" altLang="en-US">
                <a:ea typeface="ＭＳ Ｐゴシック" panose="020B0600070205080204" pitchFamily="34" charset="-128"/>
              </a:rPr>
              <a:t> </a:t>
            </a:r>
            <a:r>
              <a:rPr lang="en-US" altLang="en-US" err="1">
                <a:ea typeface="ＭＳ Ｐゴシック" panose="020B0600070205080204" pitchFamily="34" charset="-128"/>
              </a:rPr>
              <a:t>i’w</a:t>
            </a:r>
            <a:r>
              <a:rPr lang="en-US" altLang="en-US">
                <a:ea typeface="ＭＳ Ｐゴシック" panose="020B0600070205080204" pitchFamily="34" charset="-128"/>
              </a:rPr>
              <a:t> </a:t>
            </a:r>
            <a:r>
              <a:rPr lang="en-US" altLang="en-US" err="1">
                <a:ea typeface="ＭＳ Ｐゴシック" panose="020B0600070205080204" pitchFamily="34" charset="-128"/>
              </a:rPr>
              <a:t>hadrodd</a:t>
            </a:r>
            <a:r>
              <a:rPr lang="en-US" altLang="en-US">
                <a:ea typeface="ＭＳ Ｐゴシック" panose="020B0600070205080204" pitchFamily="34" charset="-128"/>
              </a:rPr>
              <a:t> </a:t>
            </a:r>
            <a:r>
              <a:rPr lang="en-US" altLang="en-US" err="1">
                <a:ea typeface="ＭＳ Ｐゴシック" panose="020B0600070205080204" pitchFamily="34" charset="-128"/>
              </a:rPr>
              <a:t>nol</a:t>
            </a:r>
            <a:r>
              <a:rPr lang="en-US" altLang="en-US">
                <a:ea typeface="ＭＳ Ｐゴシック" panose="020B0600070205080204" pitchFamily="34" charset="-128"/>
              </a:rPr>
              <a:t> </a:t>
            </a:r>
            <a:r>
              <a:rPr lang="en-US" altLang="en-US" err="1">
                <a:ea typeface="ＭＳ Ｐゴシック" panose="020B0600070205080204" pitchFamily="34" charset="-128"/>
              </a:rPr>
              <a:t>i’r</a:t>
            </a:r>
            <a:r>
              <a:rPr lang="en-US" altLang="en-US">
                <a:ea typeface="ＭＳ Ｐゴシック" panose="020B0600070205080204" pitchFamily="34" charset="-128"/>
              </a:rPr>
              <a:t> </a:t>
            </a:r>
            <a:r>
              <a:rPr lang="en-US" altLang="en-US" err="1">
                <a:ea typeface="ＭＳ Ｐゴシック" panose="020B0600070205080204" pitchFamily="34" charset="-128"/>
              </a:rPr>
              <a:t>grwp</a:t>
            </a:r>
            <a:r>
              <a:rPr lang="en-US" altLang="en-US">
                <a:ea typeface="ＭＳ Ｐゴシック" panose="020B0600070205080204" pitchFamily="34" charset="-128"/>
              </a:rPr>
              <a:t> </a:t>
            </a:r>
            <a:r>
              <a:rPr lang="en-US" altLang="en-US" err="1">
                <a:ea typeface="ＭＳ Ｐゴシック" panose="020B0600070205080204" pitchFamily="34" charset="-128"/>
              </a:rPr>
              <a:t>cyfan</a:t>
            </a:r>
            <a:r>
              <a:rPr lang="en-US" altLang="en-US">
                <a:ea typeface="ＭＳ Ｐゴシック" panose="020B0600070205080204" pitchFamily="34" charset="-128"/>
              </a:rPr>
              <a:t>.</a:t>
            </a:r>
          </a:p>
          <a:p>
            <a:r>
              <a:rPr lang="en-US" altLang="en-US">
                <a:ea typeface="ＭＳ Ｐゴシック" panose="020B0600070205080204" pitchFamily="34" charset="-128"/>
              </a:rPr>
              <a:t> 15 </a:t>
            </a:r>
            <a:r>
              <a:rPr lang="en-US" altLang="en-US" err="1">
                <a:ea typeface="ＭＳ Ｐゴシック" panose="020B0600070205080204" pitchFamily="34" charset="-128"/>
              </a:rPr>
              <a:t>munud</a:t>
            </a:r>
            <a:endParaRPr lang="en-US" altLang="en-US">
              <a:ea typeface="ＭＳ Ｐゴシック" panose="020B0600070205080204" pitchFamily="34" charset="-128"/>
            </a:endParaRPr>
          </a:p>
          <a:p>
            <a:endParaRPr lang="en-US" altLang="en-US">
              <a:ea typeface="ＭＳ Ｐゴシック" panose="020B0600070205080204" pitchFamily="34" charset="-128"/>
            </a:endParaRPr>
          </a:p>
          <a:p>
            <a:r>
              <a:rPr lang="en-US" altLang="en-US">
                <a:ea typeface="ＭＳ Ｐゴシック" panose="020B0600070205080204" pitchFamily="34" charset="-128"/>
              </a:rPr>
              <a:t>There are 4 </a:t>
            </a:r>
            <a:r>
              <a:rPr lang="en-US" altLang="en-US" err="1">
                <a:ea typeface="ＭＳ Ｐゴシック" panose="020B0600070205080204" pitchFamily="34" charset="-128"/>
              </a:rPr>
              <a:t>Estyn</a:t>
            </a:r>
            <a:r>
              <a:rPr lang="en-US" altLang="en-US">
                <a:ea typeface="ＭＳ Ｐゴシック" panose="020B0600070205080204" pitchFamily="34" charset="-128"/>
              </a:rPr>
              <a:t> Case studies over the next 2 slides (press the preferred language button on the screen).</a:t>
            </a:r>
          </a:p>
          <a:p>
            <a:r>
              <a:rPr lang="en-US" altLang="en-US">
                <a:ea typeface="ＭＳ Ｐゴシック" panose="020B0600070205080204" pitchFamily="34" charset="-128"/>
              </a:rPr>
              <a:t>Split into 4 groups to read 1 case study and note 3 or 4 key points to feed back to the whole group. </a:t>
            </a:r>
          </a:p>
          <a:p>
            <a:r>
              <a:rPr lang="en-US" altLang="en-US">
                <a:ea typeface="ＭＳ Ｐゴシック" panose="020B0600070205080204" pitchFamily="34" charset="-128"/>
              </a:rPr>
              <a:t>15 minutes</a:t>
            </a:r>
          </a:p>
          <a:p>
            <a:endParaRPr lang="en-US" altLang="en-US">
              <a:ea typeface="ＭＳ Ｐゴシック" panose="020B0600070205080204" pitchFamily="34" charset="-128"/>
            </a:endParaRPr>
          </a:p>
        </p:txBody>
      </p:sp>
      <p:sp>
        <p:nvSpPr>
          <p:cNvPr id="2765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30000"/>
              </a:spcBef>
              <a:defRPr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A490548-C9BB-4ADB-BF27-3CD608D97475}" type="slidenum">
              <a:rPr lang="en-US" altLang="en-US" smtClean="0">
                <a:latin typeface="OpenDyslexic" panose="00000500000000000000" pitchFamily="50" charset="0"/>
              </a:rPr>
              <a:pPr>
                <a:spcBef>
                  <a:spcPct val="0"/>
                </a:spcBef>
              </a:pPr>
              <a:t>15</a:t>
            </a:fld>
            <a:endParaRPr lang="en-US" altLang="en-US" dirty="0">
              <a:latin typeface="OpenDyslexic" panose="00000500000000000000" pitchFamily="50" charset="0"/>
            </a:endParaRPr>
          </a:p>
        </p:txBody>
      </p:sp>
    </p:spTree>
    <p:extLst>
      <p:ext uri="{BB962C8B-B14F-4D97-AF65-F5344CB8AC3E}">
        <p14:creationId xmlns:p14="http://schemas.microsoft.com/office/powerpoint/2010/main" val="34279376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a:ea typeface="ＭＳ Ｐゴシック" panose="020B0600070205080204" pitchFamily="34" charset="-128"/>
              </a:rPr>
              <a:t>Nifer</a:t>
            </a:r>
            <a:r>
              <a:rPr lang="cy-GB" altLang="en-US" baseline="0">
                <a:ea typeface="ＭＳ Ｐゴシック" panose="020B0600070205080204" pitchFamily="34" charset="-128"/>
              </a:rPr>
              <a:t> o ysgolion yn creu pecynnau ar gyfer pob cyfnod pontio.</a:t>
            </a:r>
          </a:p>
          <a:p>
            <a:r>
              <a:rPr lang="cy-GB" err="1"/>
              <a:t>Engreifftiau</a:t>
            </a:r>
            <a:r>
              <a:rPr lang="cy-GB"/>
              <a:t> o ysgolion – ymgartrefu a pherthyn.</a:t>
            </a:r>
          </a:p>
          <a:p>
            <a:endParaRPr lang="cy-GB"/>
          </a:p>
          <a:p>
            <a:r>
              <a:rPr lang="cy-GB" err="1"/>
              <a:t>Examples</a:t>
            </a:r>
            <a:r>
              <a:rPr lang="cy-GB" baseline="0"/>
              <a:t> </a:t>
            </a:r>
            <a:r>
              <a:rPr lang="cy-GB" baseline="0" err="1"/>
              <a:t>from</a:t>
            </a:r>
            <a:r>
              <a:rPr lang="cy-GB" baseline="0"/>
              <a:t> </a:t>
            </a:r>
            <a:r>
              <a:rPr lang="cy-GB" baseline="0" err="1"/>
              <a:t>practice</a:t>
            </a:r>
            <a:r>
              <a:rPr lang="cy-GB" baseline="0"/>
              <a:t> – </a:t>
            </a:r>
            <a:r>
              <a:rPr lang="cy-GB" baseline="0" err="1"/>
              <a:t>settling</a:t>
            </a:r>
            <a:r>
              <a:rPr lang="cy-GB" baseline="0"/>
              <a:t> </a:t>
            </a:r>
            <a:r>
              <a:rPr lang="cy-GB" baseline="0" err="1"/>
              <a:t>in</a:t>
            </a:r>
            <a:r>
              <a:rPr lang="cy-GB" baseline="0"/>
              <a:t> &amp; </a:t>
            </a:r>
            <a:r>
              <a:rPr lang="cy-GB" baseline="0" err="1"/>
              <a:t>belonging</a:t>
            </a:r>
            <a:r>
              <a:rPr lang="cy-GB" baseline="0"/>
              <a:t>.</a:t>
            </a:r>
            <a:endParaRPr lang="en-GB"/>
          </a:p>
          <a:p>
            <a:endParaRPr lang="cy-GB" altLang="en-US" baseline="0">
              <a:ea typeface="ＭＳ Ｐゴシック" panose="020B0600070205080204" pitchFamily="34" charset="-128"/>
            </a:endParaRPr>
          </a:p>
          <a:p>
            <a:r>
              <a:rPr lang="cy-GB" altLang="en-US" baseline="0" err="1">
                <a:ea typeface="ＭＳ Ｐゴシック" panose="020B0600070205080204" pitchFamily="34" charset="-128"/>
              </a:rPr>
              <a:t>Many</a:t>
            </a:r>
            <a:r>
              <a:rPr lang="cy-GB" altLang="en-US" baseline="0">
                <a:ea typeface="ＭＳ Ｐゴシック" panose="020B0600070205080204" pitchFamily="34" charset="-128"/>
              </a:rPr>
              <a:t> </a:t>
            </a:r>
            <a:r>
              <a:rPr lang="cy-GB" altLang="en-US" baseline="0" err="1">
                <a:ea typeface="ＭＳ Ｐゴシック" panose="020B0600070205080204" pitchFamily="34" charset="-128"/>
              </a:rPr>
              <a:t>schools</a:t>
            </a:r>
            <a:r>
              <a:rPr lang="cy-GB" altLang="en-US" baseline="0">
                <a:ea typeface="ＭＳ Ｐゴシック" panose="020B0600070205080204" pitchFamily="34" charset="-128"/>
              </a:rPr>
              <a:t> </a:t>
            </a:r>
            <a:r>
              <a:rPr lang="cy-GB" altLang="en-US" baseline="0" err="1">
                <a:ea typeface="ＭＳ Ｐゴシック" panose="020B0600070205080204" pitchFamily="34" charset="-128"/>
              </a:rPr>
              <a:t>create</a:t>
            </a:r>
            <a:r>
              <a:rPr lang="cy-GB" altLang="en-US" baseline="0">
                <a:ea typeface="ＭＳ Ｐゴシック" panose="020B0600070205080204" pitchFamily="34" charset="-128"/>
              </a:rPr>
              <a:t> </a:t>
            </a:r>
            <a:r>
              <a:rPr lang="cy-GB" altLang="en-US" baseline="0" err="1">
                <a:ea typeface="ＭＳ Ｐゴシック" panose="020B0600070205080204" pitchFamily="34" charset="-128"/>
              </a:rPr>
              <a:t>transition</a:t>
            </a:r>
            <a:r>
              <a:rPr lang="cy-GB" altLang="en-US" baseline="0">
                <a:ea typeface="ＭＳ Ｐゴシック" panose="020B0600070205080204" pitchFamily="34" charset="-128"/>
              </a:rPr>
              <a:t> </a:t>
            </a:r>
            <a:r>
              <a:rPr lang="cy-GB" altLang="en-US" baseline="0" err="1">
                <a:ea typeface="ＭＳ Ｐゴシック" panose="020B0600070205080204" pitchFamily="34" charset="-128"/>
              </a:rPr>
              <a:t>packs</a:t>
            </a:r>
            <a:r>
              <a:rPr lang="cy-GB" altLang="en-US" baseline="0">
                <a:ea typeface="ＭＳ Ｐゴシック" panose="020B0600070205080204" pitchFamily="34" charset="-128"/>
              </a:rPr>
              <a:t> </a:t>
            </a:r>
            <a:r>
              <a:rPr lang="cy-GB" altLang="en-US" baseline="0" err="1">
                <a:ea typeface="ＭＳ Ｐゴシック" panose="020B0600070205080204" pitchFamily="34" charset="-128"/>
              </a:rPr>
              <a:t>for</a:t>
            </a:r>
            <a:r>
              <a:rPr lang="cy-GB" altLang="en-US" baseline="0">
                <a:ea typeface="ＭＳ Ｐゴシック" panose="020B0600070205080204" pitchFamily="34" charset="-128"/>
              </a:rPr>
              <a:t> all </a:t>
            </a:r>
            <a:r>
              <a:rPr lang="cy-GB" altLang="en-US" baseline="0" err="1">
                <a:ea typeface="ＭＳ Ｐゴシック" panose="020B0600070205080204" pitchFamily="34" charset="-128"/>
              </a:rPr>
              <a:t>stages</a:t>
            </a:r>
            <a:r>
              <a:rPr lang="cy-GB" altLang="en-US" baseline="0">
                <a:ea typeface="ＭＳ Ｐゴシック" panose="020B0600070205080204" pitchFamily="34" charset="-128"/>
              </a:rPr>
              <a:t>.</a:t>
            </a:r>
            <a:endParaRPr lang="en-US" altLang="en-US">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9A17350-711F-4A50-A599-95438AE4F899}" type="slidenum">
              <a:rPr lang="en-US" altLang="en-US" smtClean="0">
                <a:latin typeface="OpenDyslexic" panose="00000500000000000000" pitchFamily="50" charset="0"/>
              </a:rPr>
              <a:pPr>
                <a:spcBef>
                  <a:spcPct val="0"/>
                </a:spcBef>
              </a:pPr>
              <a:t>17</a:t>
            </a:fld>
            <a:endParaRPr lang="en-US" altLang="en-US" dirty="0">
              <a:latin typeface="OpenDyslexic" panose="00000500000000000000" pitchFamily="50" charset="0"/>
            </a:endParaRPr>
          </a:p>
        </p:txBody>
      </p:sp>
    </p:spTree>
    <p:extLst>
      <p:ext uri="{BB962C8B-B14F-4D97-AF65-F5344CB8AC3E}">
        <p14:creationId xmlns:p14="http://schemas.microsoft.com/office/powerpoint/2010/main" val="12585958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30000"/>
              </a:spcBef>
              <a:defRPr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7201734-ECA3-4036-8991-90978FE43FC3}" type="slidenum">
              <a:rPr lang="en-US" altLang="en-US" smtClean="0">
                <a:latin typeface="OpenDyslexic" panose="00000500000000000000" pitchFamily="50" charset="0"/>
              </a:rPr>
              <a:pPr>
                <a:spcBef>
                  <a:spcPct val="0"/>
                </a:spcBef>
              </a:pPr>
              <a:t>18</a:t>
            </a:fld>
            <a:endParaRPr lang="en-US" altLang="en-US" dirty="0">
              <a:latin typeface="OpenDyslexic" panose="00000500000000000000" pitchFamily="50" charset="0"/>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dirty="0">
                <a:ea typeface="ＭＳ Ｐゴシック" panose="020B0600070205080204" pitchFamily="34" charset="-128"/>
              </a:rPr>
              <a:t>Mesur</a:t>
            </a:r>
            <a:r>
              <a:rPr lang="cy-GB" altLang="en-US" baseline="0" dirty="0">
                <a:ea typeface="ＭＳ Ｐゴシック" panose="020B0600070205080204" pitchFamily="34" charset="-128"/>
              </a:rPr>
              <a:t> effaith – rhaid derbyn adborth gan </a:t>
            </a:r>
            <a:r>
              <a:rPr lang="cy-GB" altLang="en-US" baseline="0" dirty="0" err="1">
                <a:ea typeface="ＭＳ Ｐゴシック" panose="020B0600070205080204" pitchFamily="34" charset="-128"/>
              </a:rPr>
              <a:t>randdeiliaid</a:t>
            </a:r>
            <a:r>
              <a:rPr lang="cy-GB" altLang="en-US" baseline="0" dirty="0">
                <a:ea typeface="ＭＳ Ｐゴシック" panose="020B0600070205080204" pitchFamily="34" charset="-128"/>
              </a:rPr>
              <a:t> er mwyn gweld effeithiolrwydd a gwella.</a:t>
            </a:r>
          </a:p>
          <a:p>
            <a:pPr eaLnBrk="1" hangingPunct="1"/>
            <a:endParaRPr lang="cy-GB" altLang="en-US" baseline="0" dirty="0">
              <a:ea typeface="ＭＳ Ｐゴシック" panose="020B0600070205080204" pitchFamily="34" charset="-128"/>
            </a:endParaRPr>
          </a:p>
          <a:p>
            <a:pPr eaLnBrk="1" hangingPunct="1"/>
            <a:r>
              <a:rPr lang="cy-GB" altLang="en-US" baseline="0" dirty="0" err="1">
                <a:ea typeface="ＭＳ Ｐゴシック" panose="020B0600070205080204" pitchFamily="34" charset="-128"/>
              </a:rPr>
              <a:t>Mesuring</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impact</a:t>
            </a:r>
            <a:r>
              <a:rPr lang="cy-GB" altLang="en-US" baseline="0" dirty="0">
                <a:ea typeface="ＭＳ Ｐゴシック" panose="020B0600070205080204" pitchFamily="34" charset="-128"/>
              </a:rPr>
              <a:t> – </a:t>
            </a:r>
            <a:r>
              <a:rPr lang="cy-GB" altLang="en-US" baseline="0" dirty="0" err="1">
                <a:ea typeface="ＭＳ Ｐゴシック" panose="020B0600070205080204" pitchFamily="34" charset="-128"/>
              </a:rPr>
              <a:t>schools</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receive</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feedback</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from</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stakeholders</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in</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order</a:t>
            </a:r>
            <a:r>
              <a:rPr lang="cy-GB" altLang="en-US" baseline="0" dirty="0">
                <a:ea typeface="ＭＳ Ｐゴシック" panose="020B0600070205080204" pitchFamily="34" charset="-128"/>
              </a:rPr>
              <a:t> to </a:t>
            </a:r>
            <a:r>
              <a:rPr lang="cy-GB" altLang="en-US" baseline="0" dirty="0" err="1">
                <a:ea typeface="ＭＳ Ｐゴシック" panose="020B0600070205080204" pitchFamily="34" charset="-128"/>
              </a:rPr>
              <a:t>assess</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effectiveess</a:t>
            </a:r>
            <a:r>
              <a:rPr lang="cy-GB" altLang="en-US" baseline="0" dirty="0">
                <a:ea typeface="ＭＳ Ｐゴシック" panose="020B0600070205080204" pitchFamily="34" charset="-128"/>
              </a:rPr>
              <a:t> </a:t>
            </a:r>
            <a:r>
              <a:rPr lang="cy-GB" altLang="en-US" baseline="0" dirty="0" err="1">
                <a:ea typeface="ＭＳ Ｐゴシック" panose="020B0600070205080204" pitchFamily="34" charset="-128"/>
              </a:rPr>
              <a:t>and</a:t>
            </a:r>
            <a:r>
              <a:rPr lang="cy-GB" altLang="en-US" baseline="0" dirty="0">
                <a:ea typeface="ＭＳ Ｐゴシック" panose="020B0600070205080204" pitchFamily="34" charset="-128"/>
              </a:rPr>
              <a:t> to </a:t>
            </a:r>
            <a:r>
              <a:rPr lang="cy-GB" altLang="en-US" baseline="0" dirty="0" err="1">
                <a:ea typeface="ＭＳ Ｐゴシック" panose="020B0600070205080204" pitchFamily="34" charset="-128"/>
              </a:rPr>
              <a:t>improve</a:t>
            </a:r>
            <a:r>
              <a:rPr lang="cy-GB" altLang="en-US" baseline="0" dirty="0">
                <a:ea typeface="ＭＳ Ｐゴシック" panose="020B0600070205080204" pitchFamily="34" charset="-128"/>
              </a:rPr>
              <a:t>.</a:t>
            </a: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680206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Ystyriaethau ar gyfer plant ag anawsterau penodol.</a:t>
            </a:r>
          </a:p>
          <a:p>
            <a:r>
              <a:rPr lang="cy-GB" dirty="0"/>
              <a:t>Profiadau?</a:t>
            </a:r>
            <a:r>
              <a:rPr lang="cy-GB" baseline="0" dirty="0"/>
              <a:t> Strategaethau? Ariannu? Cefnogaeth?</a:t>
            </a:r>
          </a:p>
          <a:p>
            <a:endParaRPr lang="cy-GB" baseline="0" dirty="0"/>
          </a:p>
          <a:p>
            <a:r>
              <a:rPr lang="cy-GB" baseline="0" dirty="0" err="1"/>
              <a:t>Considerations</a:t>
            </a:r>
            <a:r>
              <a:rPr lang="cy-GB" baseline="0" dirty="0"/>
              <a:t> </a:t>
            </a:r>
            <a:r>
              <a:rPr lang="cy-GB" baseline="0" dirty="0" err="1"/>
              <a:t>for</a:t>
            </a:r>
            <a:r>
              <a:rPr lang="cy-GB" baseline="0" dirty="0"/>
              <a:t> </a:t>
            </a:r>
            <a:r>
              <a:rPr lang="cy-GB" baseline="0" dirty="0" err="1"/>
              <a:t>children</a:t>
            </a:r>
            <a:r>
              <a:rPr lang="cy-GB" baseline="0" dirty="0"/>
              <a:t> </a:t>
            </a:r>
            <a:r>
              <a:rPr lang="cy-GB" baseline="0" dirty="0" err="1"/>
              <a:t>with</a:t>
            </a:r>
            <a:r>
              <a:rPr lang="cy-GB" baseline="0" dirty="0"/>
              <a:t> </a:t>
            </a:r>
            <a:r>
              <a:rPr lang="cy-GB" baseline="0" dirty="0" err="1"/>
              <a:t>ALN’s</a:t>
            </a:r>
            <a:endParaRPr lang="cy-GB" baseline="0" dirty="0"/>
          </a:p>
          <a:p>
            <a:r>
              <a:rPr lang="cy-GB" baseline="0" dirty="0" err="1"/>
              <a:t>Experiene</a:t>
            </a:r>
            <a:r>
              <a:rPr lang="cy-GB" baseline="0" dirty="0"/>
              <a:t>? </a:t>
            </a:r>
            <a:r>
              <a:rPr lang="cy-GB" baseline="0" dirty="0" err="1"/>
              <a:t>Strategies</a:t>
            </a:r>
            <a:r>
              <a:rPr lang="cy-GB" baseline="0" dirty="0"/>
              <a:t>? </a:t>
            </a:r>
            <a:r>
              <a:rPr lang="cy-GB" baseline="0" dirty="0" err="1"/>
              <a:t>Funding</a:t>
            </a:r>
            <a:r>
              <a:rPr lang="cy-GB" baseline="0" dirty="0"/>
              <a:t>? </a:t>
            </a:r>
            <a:r>
              <a:rPr lang="cy-GB" baseline="0" dirty="0" err="1"/>
              <a:t>Support</a:t>
            </a:r>
            <a:r>
              <a:rPr lang="cy-GB" baseline="0" dirty="0"/>
              <a:t>?</a:t>
            </a:r>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19</a:t>
            </a:fld>
            <a:endParaRPr lang="en-GB"/>
          </a:p>
        </p:txBody>
      </p:sp>
    </p:spTree>
    <p:extLst>
      <p:ext uri="{BB962C8B-B14F-4D97-AF65-F5344CB8AC3E}">
        <p14:creationId xmlns:p14="http://schemas.microsoft.com/office/powerpoint/2010/main" val="33934446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Cymorth gweledol – rhai wedi gweld amserlen weledol o bosib.</a:t>
            </a:r>
          </a:p>
          <a:p>
            <a:r>
              <a:rPr lang="cy-GB"/>
              <a:t>Enghraifft hyfryd o sut i helpu plentyn cyn, yn ystod ac ar ôl – cyfnodau pwysig ym mywyd y plentyn.</a:t>
            </a:r>
          </a:p>
          <a:p>
            <a:endParaRPr lang="cy-GB"/>
          </a:p>
          <a:p>
            <a:endParaRPr lang="cy-GB"/>
          </a:p>
          <a:p>
            <a:r>
              <a:rPr lang="cy-GB" err="1"/>
              <a:t>Visual</a:t>
            </a:r>
            <a:r>
              <a:rPr lang="cy-GB"/>
              <a:t> </a:t>
            </a:r>
            <a:r>
              <a:rPr lang="cy-GB" err="1"/>
              <a:t>support</a:t>
            </a:r>
            <a:r>
              <a:rPr lang="cy-GB"/>
              <a:t> – </a:t>
            </a:r>
            <a:r>
              <a:rPr lang="cy-GB" err="1"/>
              <a:t>some</a:t>
            </a:r>
            <a:r>
              <a:rPr lang="cy-GB"/>
              <a:t> </a:t>
            </a:r>
            <a:r>
              <a:rPr lang="cy-GB" err="1"/>
              <a:t>will</a:t>
            </a:r>
            <a:r>
              <a:rPr lang="cy-GB"/>
              <a:t> </a:t>
            </a:r>
            <a:r>
              <a:rPr lang="cy-GB" err="1"/>
              <a:t>have</a:t>
            </a:r>
            <a:r>
              <a:rPr lang="cy-GB"/>
              <a:t> </a:t>
            </a:r>
            <a:r>
              <a:rPr lang="cy-GB" err="1"/>
              <a:t>seen</a:t>
            </a:r>
            <a:r>
              <a:rPr lang="cy-GB"/>
              <a:t> </a:t>
            </a:r>
            <a:r>
              <a:rPr lang="cy-GB" err="1"/>
              <a:t>visual</a:t>
            </a:r>
            <a:r>
              <a:rPr lang="cy-GB"/>
              <a:t> </a:t>
            </a:r>
            <a:r>
              <a:rPr lang="cy-GB" err="1"/>
              <a:t>timetables</a:t>
            </a:r>
            <a:r>
              <a:rPr lang="cy-GB"/>
              <a:t> </a:t>
            </a:r>
            <a:r>
              <a:rPr lang="cy-GB" err="1"/>
              <a:t>in</a:t>
            </a:r>
            <a:r>
              <a:rPr lang="cy-GB"/>
              <a:t> </a:t>
            </a:r>
            <a:r>
              <a:rPr lang="cy-GB" err="1"/>
              <a:t>school</a:t>
            </a:r>
            <a:r>
              <a:rPr lang="cy-GB"/>
              <a:t>.</a:t>
            </a:r>
          </a:p>
          <a:p>
            <a:r>
              <a:rPr lang="cy-GB"/>
              <a:t>A </a:t>
            </a:r>
            <a:r>
              <a:rPr lang="cy-GB" err="1"/>
              <a:t>wonderful</a:t>
            </a:r>
            <a:r>
              <a:rPr lang="cy-GB"/>
              <a:t> </a:t>
            </a:r>
            <a:r>
              <a:rPr lang="cy-GB" err="1"/>
              <a:t>example</a:t>
            </a:r>
            <a:r>
              <a:rPr lang="cy-GB"/>
              <a:t> of </a:t>
            </a:r>
            <a:r>
              <a:rPr lang="cy-GB" err="1"/>
              <a:t>helping</a:t>
            </a:r>
            <a:r>
              <a:rPr lang="cy-GB"/>
              <a:t> a </a:t>
            </a:r>
            <a:r>
              <a:rPr lang="cy-GB" err="1"/>
              <a:t>child</a:t>
            </a:r>
            <a:r>
              <a:rPr lang="cy-GB"/>
              <a:t> </a:t>
            </a:r>
            <a:r>
              <a:rPr lang="cy-GB" err="1"/>
              <a:t>before</a:t>
            </a:r>
            <a:r>
              <a:rPr lang="cy-GB"/>
              <a:t>, </a:t>
            </a:r>
            <a:r>
              <a:rPr lang="cy-GB" err="1"/>
              <a:t>during</a:t>
            </a:r>
            <a:r>
              <a:rPr lang="cy-GB"/>
              <a:t> </a:t>
            </a:r>
            <a:r>
              <a:rPr lang="cy-GB" err="1"/>
              <a:t>and</a:t>
            </a:r>
            <a:r>
              <a:rPr lang="cy-GB"/>
              <a:t> </a:t>
            </a:r>
            <a:r>
              <a:rPr lang="cy-GB" err="1"/>
              <a:t>after</a:t>
            </a:r>
            <a:r>
              <a:rPr lang="cy-GB"/>
              <a:t> the </a:t>
            </a:r>
            <a:r>
              <a:rPr lang="cy-GB" err="1"/>
              <a:t>change</a:t>
            </a:r>
            <a:r>
              <a:rPr lang="cy-GB"/>
              <a:t> – </a:t>
            </a:r>
            <a:r>
              <a:rPr lang="cy-GB" err="1"/>
              <a:t>important</a:t>
            </a:r>
            <a:r>
              <a:rPr lang="cy-GB"/>
              <a:t> </a:t>
            </a:r>
            <a:r>
              <a:rPr lang="cy-GB" err="1"/>
              <a:t>activities</a:t>
            </a:r>
            <a:r>
              <a:rPr lang="cy-GB"/>
              <a:t> </a:t>
            </a:r>
            <a:r>
              <a:rPr lang="cy-GB" err="1"/>
              <a:t>for</a:t>
            </a:r>
            <a:r>
              <a:rPr lang="cy-GB"/>
              <a:t> the </a:t>
            </a:r>
            <a:r>
              <a:rPr lang="cy-GB" err="1"/>
              <a:t>child</a:t>
            </a:r>
            <a:r>
              <a:rPr lang="cy-GB"/>
              <a:t> </a:t>
            </a:r>
            <a:r>
              <a:rPr lang="cy-GB" err="1"/>
              <a:t>are</a:t>
            </a:r>
            <a:r>
              <a:rPr lang="cy-GB"/>
              <a:t> </a:t>
            </a:r>
            <a:r>
              <a:rPr lang="cy-GB" err="1"/>
              <a:t>highlighted</a:t>
            </a:r>
            <a:r>
              <a:rPr lang="cy-GB"/>
              <a:t>.</a:t>
            </a:r>
            <a:endParaRPr lang="en-GB"/>
          </a:p>
        </p:txBody>
      </p:sp>
      <p:sp>
        <p:nvSpPr>
          <p:cNvPr id="4" name="Slide Number Placeholder 3"/>
          <p:cNvSpPr>
            <a:spLocks noGrp="1"/>
          </p:cNvSpPr>
          <p:nvPr>
            <p:ph type="sldNum" sz="quarter" idx="10"/>
          </p:nvPr>
        </p:nvSpPr>
        <p:spPr/>
        <p:txBody>
          <a:bodyPr/>
          <a:lstStyle/>
          <a:p>
            <a:fld id="{F93199CD-3E1B-4AE6-990F-76F925F5EA9F}" type="slidenum">
              <a:rPr lang="en-GB" smtClean="0"/>
              <a:t>20</a:t>
            </a:fld>
            <a:endParaRPr lang="en-GB"/>
          </a:p>
        </p:txBody>
      </p:sp>
    </p:spTree>
    <p:extLst>
      <p:ext uri="{BB962C8B-B14F-4D97-AF65-F5344CB8AC3E}">
        <p14:creationId xmlns:p14="http://schemas.microsoft.com/office/powerpoint/2010/main" val="190620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Cysylltu gyda damcaniaeth </a:t>
            </a:r>
            <a:r>
              <a:rPr lang="cy-GB" err="1"/>
              <a:t>Bronfenbrener</a:t>
            </a:r>
            <a:r>
              <a:rPr lang="cy-GB"/>
              <a:t>. – gwylio’r clip.</a:t>
            </a:r>
          </a:p>
          <a:p>
            <a:endParaRPr lang="cy-GB"/>
          </a:p>
          <a:p>
            <a:r>
              <a:rPr lang="cy-GB" err="1"/>
              <a:t>Links</a:t>
            </a:r>
            <a:r>
              <a:rPr lang="cy-GB"/>
              <a:t> </a:t>
            </a:r>
            <a:r>
              <a:rPr lang="cy-GB" err="1"/>
              <a:t>into</a:t>
            </a:r>
            <a:r>
              <a:rPr lang="cy-GB"/>
              <a:t> </a:t>
            </a:r>
            <a:r>
              <a:rPr lang="cy-GB" err="1"/>
              <a:t>Bronfenbrenner’s</a:t>
            </a:r>
            <a:r>
              <a:rPr lang="cy-GB"/>
              <a:t> </a:t>
            </a:r>
            <a:r>
              <a:rPr lang="cy-GB" err="1"/>
              <a:t>theory</a:t>
            </a:r>
            <a:r>
              <a:rPr lang="cy-GB" baseline="0"/>
              <a:t> – </a:t>
            </a:r>
            <a:r>
              <a:rPr lang="cy-GB" baseline="0" err="1"/>
              <a:t>watch</a:t>
            </a:r>
            <a:r>
              <a:rPr lang="cy-GB" baseline="0"/>
              <a:t> the clip.</a:t>
            </a:r>
            <a:endParaRPr lang="en-GB"/>
          </a:p>
        </p:txBody>
      </p:sp>
      <p:sp>
        <p:nvSpPr>
          <p:cNvPr id="4" name="Slide Number Placeholder 3"/>
          <p:cNvSpPr>
            <a:spLocks noGrp="1"/>
          </p:cNvSpPr>
          <p:nvPr>
            <p:ph type="sldNum" sz="quarter" idx="10"/>
          </p:nvPr>
        </p:nvSpPr>
        <p:spPr/>
        <p:txBody>
          <a:bodyPr/>
          <a:lstStyle/>
          <a:p>
            <a:fld id="{F93199CD-3E1B-4AE6-990F-76F925F5EA9F}" type="slidenum">
              <a:rPr lang="en-GB" smtClean="0"/>
              <a:t>21</a:t>
            </a:fld>
            <a:endParaRPr lang="en-GB"/>
          </a:p>
        </p:txBody>
      </p:sp>
    </p:spTree>
    <p:extLst>
      <p:ext uri="{BB962C8B-B14F-4D97-AF65-F5344CB8AC3E}">
        <p14:creationId xmlns:p14="http://schemas.microsoft.com/office/powerpoint/2010/main" val="39558084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Ystyriwch eich plentyn targed ar gyfer yr aseiniad a beth yw ei</a:t>
            </a:r>
            <a:r>
              <a:rPr lang="cy-GB" baseline="0" dirty="0"/>
              <a:t> hawliau a’u </a:t>
            </a:r>
            <a:r>
              <a:rPr lang="cy-GB" baseline="0" dirty="0" err="1"/>
              <a:t>angenion</a:t>
            </a:r>
            <a:r>
              <a:rPr lang="cy-GB" baseline="0" dirty="0"/>
              <a:t> o ran y model ecolegol.</a:t>
            </a:r>
          </a:p>
          <a:p>
            <a:endParaRPr lang="cy-GB" dirty="0"/>
          </a:p>
          <a:p>
            <a:r>
              <a:rPr lang="cy-GB" dirty="0" err="1"/>
              <a:t>Think</a:t>
            </a:r>
            <a:r>
              <a:rPr lang="cy-GB" dirty="0"/>
              <a:t> </a:t>
            </a:r>
            <a:r>
              <a:rPr lang="cy-GB" dirty="0" err="1"/>
              <a:t>about</a:t>
            </a:r>
            <a:r>
              <a:rPr lang="cy-GB" dirty="0"/>
              <a:t> </a:t>
            </a:r>
            <a:r>
              <a:rPr lang="cy-GB" dirty="0" err="1"/>
              <a:t>your</a:t>
            </a:r>
            <a:r>
              <a:rPr lang="cy-GB" baseline="0" dirty="0"/>
              <a:t> </a:t>
            </a:r>
            <a:r>
              <a:rPr lang="cy-GB" baseline="0" dirty="0" err="1"/>
              <a:t>target</a:t>
            </a:r>
            <a:r>
              <a:rPr lang="cy-GB" baseline="0" dirty="0"/>
              <a:t> </a:t>
            </a:r>
            <a:r>
              <a:rPr lang="cy-GB" baseline="0" dirty="0" err="1"/>
              <a:t>child</a:t>
            </a:r>
            <a:r>
              <a:rPr lang="cy-GB" baseline="0" dirty="0"/>
              <a:t> </a:t>
            </a:r>
            <a:r>
              <a:rPr lang="cy-GB" baseline="0" dirty="0" err="1"/>
              <a:t>for</a:t>
            </a:r>
            <a:r>
              <a:rPr lang="cy-GB" baseline="0" dirty="0"/>
              <a:t> the </a:t>
            </a:r>
            <a:r>
              <a:rPr lang="cy-GB" baseline="0" dirty="0" err="1"/>
              <a:t>assignment</a:t>
            </a:r>
            <a:r>
              <a:rPr lang="cy-GB" baseline="0" dirty="0"/>
              <a:t> </a:t>
            </a:r>
            <a:r>
              <a:rPr lang="cy-GB" baseline="0" dirty="0" err="1"/>
              <a:t>and</a:t>
            </a:r>
            <a:r>
              <a:rPr lang="cy-GB" baseline="0" dirty="0"/>
              <a:t> his/her</a:t>
            </a:r>
            <a:r>
              <a:rPr lang="cy-GB" dirty="0"/>
              <a:t> </a:t>
            </a:r>
            <a:r>
              <a:rPr lang="cy-GB" dirty="0" err="1"/>
              <a:t>ecological</a:t>
            </a:r>
            <a:r>
              <a:rPr lang="cy-GB" dirty="0"/>
              <a:t> model of </a:t>
            </a:r>
            <a:r>
              <a:rPr lang="cy-GB" dirty="0" err="1"/>
              <a:t>needs</a:t>
            </a:r>
            <a:r>
              <a:rPr lang="cy-GB" dirty="0"/>
              <a:t> </a:t>
            </a:r>
            <a:r>
              <a:rPr lang="cy-GB" dirty="0" err="1"/>
              <a:t>and</a:t>
            </a:r>
            <a:r>
              <a:rPr lang="cy-GB" dirty="0"/>
              <a:t> </a:t>
            </a:r>
            <a:r>
              <a:rPr lang="cy-GB" dirty="0" err="1"/>
              <a:t>rights</a:t>
            </a:r>
            <a:r>
              <a:rPr lang="cy-GB" baseline="0" dirty="0"/>
              <a:t>.</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22</a:t>
            </a:fld>
            <a:endParaRPr lang="en-US" noProof="0"/>
          </a:p>
        </p:txBody>
      </p:sp>
    </p:spTree>
    <p:extLst>
      <p:ext uri="{BB962C8B-B14F-4D97-AF65-F5344CB8AC3E}">
        <p14:creationId xmlns:p14="http://schemas.microsoft.com/office/powerpoint/2010/main" val="563282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latin typeface="OpenDyslexic" panose="00000500000000000000" pitchFamily="50" charset="0"/>
              </a:rPr>
              <a:t>Mae </a:t>
            </a:r>
            <a:r>
              <a:rPr lang="en-US" altLang="en-US" dirty="0" err="1">
                <a:latin typeface="OpenDyslexic" panose="00000500000000000000" pitchFamily="50" charset="0"/>
              </a:rPr>
              <a:t>pontio</a:t>
            </a:r>
            <a:r>
              <a:rPr lang="en-US" altLang="en-US" dirty="0">
                <a:latin typeface="OpenDyslexic" panose="00000500000000000000" pitchFamily="50" charset="0"/>
              </a:rPr>
              <a:t> </a:t>
            </a:r>
            <a:r>
              <a:rPr lang="en-US" altLang="en-US" dirty="0" err="1">
                <a:latin typeface="OpenDyslexic" panose="00000500000000000000" pitchFamily="50" charset="0"/>
              </a:rPr>
              <a:t>yn</a:t>
            </a:r>
            <a:r>
              <a:rPr lang="en-US" altLang="en-US" dirty="0">
                <a:latin typeface="OpenDyslexic" panose="00000500000000000000" pitchFamily="50" charset="0"/>
              </a:rPr>
              <a:t> </a:t>
            </a:r>
            <a:r>
              <a:rPr lang="en-US" altLang="en-US" dirty="0" err="1">
                <a:latin typeface="OpenDyslexic" panose="00000500000000000000" pitchFamily="50" charset="0"/>
              </a:rPr>
              <a:t>gallu</a:t>
            </a:r>
            <a:r>
              <a:rPr lang="en-US" altLang="en-US" dirty="0">
                <a:latin typeface="OpenDyslexic" panose="00000500000000000000" pitchFamily="50" charset="0"/>
              </a:rPr>
              <a:t> bod </a:t>
            </a:r>
            <a:r>
              <a:rPr lang="en-US" altLang="en-US" dirty="0" err="1">
                <a:latin typeface="OpenDyslexic" panose="00000500000000000000" pitchFamily="50" charset="0"/>
              </a:rPr>
              <a:t>yn</a:t>
            </a:r>
            <a:r>
              <a:rPr lang="en-US" altLang="en-US" dirty="0">
                <a:latin typeface="OpenDyslexic" panose="00000500000000000000" pitchFamily="50" charset="0"/>
              </a:rPr>
              <a:t> </a:t>
            </a:r>
            <a:r>
              <a:rPr lang="en-US" altLang="en-US" dirty="0" err="1">
                <a:latin typeface="OpenDyslexic" panose="00000500000000000000" pitchFamily="50" charset="0"/>
              </a:rPr>
              <a:t>heriol</a:t>
            </a:r>
            <a:r>
              <a:rPr lang="en-US" altLang="en-US" dirty="0">
                <a:latin typeface="OpenDyslexic" panose="00000500000000000000" pitchFamily="50" charset="0"/>
              </a:rPr>
              <a:t> ac </a:t>
            </a:r>
            <a:r>
              <a:rPr lang="en-US" altLang="en-US" dirty="0" err="1">
                <a:latin typeface="OpenDyslexic" panose="00000500000000000000" pitchFamily="50" charset="0"/>
              </a:rPr>
              <a:t>yn</a:t>
            </a:r>
            <a:r>
              <a:rPr lang="en-US" altLang="en-US" dirty="0">
                <a:latin typeface="OpenDyslexic" panose="00000500000000000000" pitchFamily="50" charset="0"/>
              </a:rPr>
              <a:t> </a:t>
            </a:r>
            <a:r>
              <a:rPr lang="en-US" altLang="en-US" dirty="0" err="1">
                <a:latin typeface="OpenDyslexic" panose="00000500000000000000" pitchFamily="50" charset="0"/>
              </a:rPr>
              <a:t>bleserus</a:t>
            </a:r>
            <a:r>
              <a:rPr lang="en-US" altLang="en-US" dirty="0">
                <a:latin typeface="OpenDyslexic" panose="00000500000000000000" pitchFamily="50" charset="0"/>
              </a:rPr>
              <a:t>. Ni </a:t>
            </a:r>
            <a:r>
              <a:rPr lang="en-US" altLang="en-US" dirty="0" err="1">
                <a:latin typeface="OpenDyslexic" panose="00000500000000000000" pitchFamily="50" charset="0"/>
              </a:rPr>
              <a:t>ddylsent</a:t>
            </a:r>
            <a:r>
              <a:rPr lang="en-US" altLang="en-US" dirty="0">
                <a:latin typeface="OpenDyslexic" panose="00000500000000000000" pitchFamily="50" charset="0"/>
              </a:rPr>
              <a:t> </a:t>
            </a:r>
            <a:r>
              <a:rPr lang="en-US" altLang="en-US" dirty="0" err="1">
                <a:latin typeface="OpenDyslexic" panose="00000500000000000000" pitchFamily="50" charset="0"/>
              </a:rPr>
              <a:t>fod</a:t>
            </a:r>
            <a:r>
              <a:rPr lang="en-US" altLang="en-US" dirty="0">
                <a:latin typeface="OpenDyslexic" panose="00000500000000000000" pitchFamily="50" charset="0"/>
              </a:rPr>
              <a:t> </a:t>
            </a:r>
            <a:r>
              <a:rPr lang="en-US" altLang="en-US" dirty="0" err="1">
                <a:latin typeface="OpenDyslexic" panose="00000500000000000000" pitchFamily="50" charset="0"/>
              </a:rPr>
              <a:t>yn</a:t>
            </a:r>
            <a:r>
              <a:rPr lang="en-US" altLang="en-US" dirty="0">
                <a:latin typeface="OpenDyslexic" panose="00000500000000000000" pitchFamily="50" charset="0"/>
              </a:rPr>
              <a:t> </a:t>
            </a:r>
            <a:r>
              <a:rPr lang="en-US" altLang="en-US" dirty="0" err="1">
                <a:latin typeface="OpenDyslexic" panose="00000500000000000000" pitchFamily="50" charset="0"/>
              </a:rPr>
              <a:t>rwystr</a:t>
            </a:r>
            <a:r>
              <a:rPr lang="en-US" altLang="en-US" dirty="0">
                <a:latin typeface="OpenDyslexic" panose="00000500000000000000" pitchFamily="50" charset="0"/>
              </a:rPr>
              <a:t> </a:t>
            </a:r>
            <a:r>
              <a:rPr lang="en-US" altLang="en-US" dirty="0" err="1">
                <a:latin typeface="OpenDyslexic" panose="00000500000000000000" pitchFamily="50" charset="0"/>
              </a:rPr>
              <a:t>na</a:t>
            </a:r>
            <a:r>
              <a:rPr lang="en-US" altLang="en-US" dirty="0">
                <a:latin typeface="OpenDyslexic" panose="00000500000000000000" pitchFamily="50" charset="0"/>
              </a:rPr>
              <a:t> all y plant</a:t>
            </a:r>
            <a:r>
              <a:rPr lang="en-US" altLang="en-US" baseline="0" dirty="0">
                <a:latin typeface="OpenDyslexic" panose="00000500000000000000" pitchFamily="50" charset="0"/>
              </a:rPr>
              <a:t> </a:t>
            </a:r>
            <a:r>
              <a:rPr lang="en-US" altLang="en-US" baseline="0" dirty="0" err="1">
                <a:latin typeface="OpenDyslexic" panose="00000500000000000000" pitchFamily="50" charset="0"/>
              </a:rPr>
              <a:t>eu</a:t>
            </a:r>
            <a:r>
              <a:rPr lang="en-US" altLang="en-US" baseline="0" dirty="0">
                <a:latin typeface="OpenDyslexic" panose="00000500000000000000" pitchFamily="50" charset="0"/>
              </a:rPr>
              <a:t> </a:t>
            </a:r>
            <a:r>
              <a:rPr lang="en-US" altLang="en-US" baseline="0" dirty="0" err="1">
                <a:latin typeface="OpenDyslexic" panose="00000500000000000000" pitchFamily="50" charset="0"/>
              </a:rPr>
              <a:t>goresgyn</a:t>
            </a:r>
            <a:r>
              <a:rPr lang="en-US" altLang="en-US" baseline="0" dirty="0">
                <a:latin typeface="OpenDyslexic" panose="00000500000000000000" pitchFamily="50" charset="0"/>
              </a:rPr>
              <a:t>. </a:t>
            </a:r>
            <a:r>
              <a:rPr lang="en-US" altLang="en-US" baseline="0" dirty="0" err="1">
                <a:latin typeface="OpenDyslexic" panose="00000500000000000000" pitchFamily="50" charset="0"/>
              </a:rPr>
              <a:t>Rhaid</a:t>
            </a:r>
            <a:r>
              <a:rPr lang="en-US" altLang="en-US" baseline="0" dirty="0">
                <a:latin typeface="OpenDyslexic" panose="00000500000000000000" pitchFamily="50" charset="0"/>
              </a:rPr>
              <a:t> </a:t>
            </a:r>
            <a:r>
              <a:rPr lang="en-US" altLang="en-US" baseline="0" dirty="0" err="1">
                <a:latin typeface="OpenDyslexic" panose="00000500000000000000" pitchFamily="50" charset="0"/>
              </a:rPr>
              <a:t>parchu</a:t>
            </a:r>
            <a:r>
              <a:rPr lang="en-US" altLang="en-US" baseline="0" dirty="0">
                <a:latin typeface="OpenDyslexic" panose="00000500000000000000" pitchFamily="50" charset="0"/>
              </a:rPr>
              <a:t> man </a:t>
            </a:r>
            <a:r>
              <a:rPr lang="en-US" altLang="en-US" baseline="0" dirty="0" err="1">
                <a:latin typeface="OpenDyslexic" panose="00000500000000000000" pitchFamily="50" charset="0"/>
              </a:rPr>
              <a:t>cychwyn</a:t>
            </a:r>
            <a:r>
              <a:rPr lang="en-US" altLang="en-US" baseline="0" dirty="0">
                <a:latin typeface="OpenDyslexic" panose="00000500000000000000" pitchFamily="50" charset="0"/>
              </a:rPr>
              <a:t> </a:t>
            </a:r>
            <a:r>
              <a:rPr lang="en-US" altLang="en-US" baseline="0" dirty="0" err="1">
                <a:latin typeface="OpenDyslexic" panose="00000500000000000000" pitchFamily="50" charset="0"/>
              </a:rPr>
              <a:t>pob</a:t>
            </a:r>
            <a:r>
              <a:rPr lang="en-US" altLang="en-US" baseline="0" dirty="0">
                <a:latin typeface="OpenDyslexic" panose="00000500000000000000" pitchFamily="50" charset="0"/>
              </a:rPr>
              <a:t> </a:t>
            </a:r>
            <a:r>
              <a:rPr lang="en-US" altLang="en-US" baseline="0" dirty="0" err="1">
                <a:latin typeface="OpenDyslexic" panose="00000500000000000000" pitchFamily="50" charset="0"/>
              </a:rPr>
              <a:t>unigolyn</a:t>
            </a:r>
            <a:r>
              <a:rPr lang="en-US" altLang="en-US" baseline="0" dirty="0">
                <a:latin typeface="OpenDyslexic" panose="00000500000000000000" pitchFamily="50" charset="0"/>
              </a:rPr>
              <a:t>.</a:t>
            </a:r>
            <a:endParaRPr lang="en-US" altLang="en-US" dirty="0">
              <a:latin typeface="OpenDyslexic" panose="00000500000000000000" pitchFamily="50" charset="0"/>
            </a:endParaRPr>
          </a:p>
          <a:p>
            <a:pPr eaLnBrk="1" hangingPunct="1"/>
            <a:endParaRPr lang="en-US" altLang="en-US" dirty="0">
              <a:latin typeface="OpenDyslexic" panose="00000500000000000000" pitchFamily="50" charset="0"/>
            </a:endParaRPr>
          </a:p>
          <a:p>
            <a:pPr eaLnBrk="1" hangingPunct="1"/>
            <a:r>
              <a:rPr lang="en-US" altLang="en-US" dirty="0">
                <a:latin typeface="OpenDyslexic" panose="00000500000000000000" pitchFamily="50" charset="0"/>
              </a:rPr>
              <a:t>Successful transitions are challenging and therefore rewarding. However, they should not present young children with obstacles they cannot reasonably overcome. Every child has a different starting point which needs to be respected.</a:t>
            </a:r>
          </a:p>
          <a:p>
            <a:pPr eaLnBrk="1" hangingPunct="1"/>
            <a:endParaRPr lang="en-US" altLang="en-US" dirty="0">
              <a:latin typeface="OpenDyslexic" panose="00000500000000000000" pitchFamily="50" charset="0"/>
            </a:endParaRP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3523376-4BCA-41DD-A237-A0AC61541453}" type="slidenum">
              <a:rPr lang="en-GB" altLang="en-US" smtClean="0">
                <a:latin typeface="OpenDyslexic" panose="00000500000000000000" pitchFamily="50" charset="0"/>
              </a:rPr>
              <a:pPr>
                <a:spcBef>
                  <a:spcPct val="0"/>
                </a:spcBef>
              </a:pPr>
              <a:t>23</a:t>
            </a:fld>
            <a:endParaRPr lang="en-GB" altLang="en-US" dirty="0">
              <a:latin typeface="OpenDyslexic" panose="00000500000000000000" pitchFamily="50" charset="0"/>
            </a:endParaRPr>
          </a:p>
        </p:txBody>
      </p:sp>
    </p:spTree>
    <p:extLst>
      <p:ext uri="{BB962C8B-B14F-4D97-AF65-F5344CB8AC3E}">
        <p14:creationId xmlns:p14="http://schemas.microsoft.com/office/powerpoint/2010/main" val="12794739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7413">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887413">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887413">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887413">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887413">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88741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88741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88741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88741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C26E371-2F37-418C-9184-BE890C0D6580}" type="slidenum">
              <a:rPr lang="en-GB" altLang="en-US" smtClean="0">
                <a:latin typeface="OpenDyslexic" panose="00000500000000000000" pitchFamily="50" charset="0"/>
              </a:rPr>
              <a:pPr>
                <a:spcBef>
                  <a:spcPct val="0"/>
                </a:spcBef>
              </a:pPr>
              <a:t>24</a:t>
            </a:fld>
            <a:endParaRPr lang="en-GB" altLang="en-US" dirty="0">
              <a:latin typeface="OpenDyslexic" panose="00000500000000000000" pitchFamily="50" charset="0"/>
            </a:endParaRPr>
          </a:p>
        </p:txBody>
      </p:sp>
      <p:sp>
        <p:nvSpPr>
          <p:cNvPr id="46083" name="Rectangle 2"/>
          <p:cNvSpPr>
            <a:spLocks noGrp="1" noRot="1" noChangeAspect="1" noChangeArrowheads="1" noTextEdit="1"/>
          </p:cNvSpPr>
          <p:nvPr>
            <p:ph type="sldImg"/>
          </p:nvPr>
        </p:nvSpPr>
        <p:spPr bwMode="auto">
          <a:xfrm>
            <a:off x="92075" y="746125"/>
            <a:ext cx="6615113" cy="37226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p:cNvSpPr>
            <a:spLocks noGrp="1" noChangeArrowheads="1"/>
          </p:cNvSpPr>
          <p:nvPr>
            <p:ph type="body" idx="1"/>
          </p:nvPr>
        </p:nvSpPr>
        <p:spPr bwMode="auto">
          <a:xfrm>
            <a:off x="679450" y="4713288"/>
            <a:ext cx="54387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b="0" dirty="0">
                <a:latin typeface="OpenDyslexic" panose="00000500000000000000" pitchFamily="50" charset="0"/>
              </a:rPr>
              <a:t>A</a:t>
            </a:r>
            <a:r>
              <a:rPr lang="cy-GB" altLang="en-US" dirty="0">
                <a:latin typeface="OpenDyslexic" panose="00000500000000000000" pitchFamily="50" charset="0"/>
              </a:rPr>
              <a:t>mser i’r myfyrwyr drafod pa faterion y maent yn credu y mae plant yn eu hwynebu wrth ddechrau Cyfnod Allweddol 2. A ydynt yn wahanol i’r cyfnodau eraill? </a:t>
            </a:r>
            <a:endParaRPr lang="en-US" altLang="en-US" dirty="0">
              <a:latin typeface="OpenDyslexic" panose="00000500000000000000" pitchFamily="50" charset="0"/>
            </a:endParaRPr>
          </a:p>
        </p:txBody>
      </p:sp>
    </p:spTree>
    <p:extLst>
      <p:ext uri="{BB962C8B-B14F-4D97-AF65-F5344CB8AC3E}">
        <p14:creationId xmlns:p14="http://schemas.microsoft.com/office/powerpoint/2010/main" val="34341300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37931725" indent="-37474525">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BBB56EF-9229-4406-BF7B-1397CDD53169}" type="slidenum">
              <a:rPr lang="en-GB" altLang="en-US" smtClean="0">
                <a:latin typeface="OpenDyslexic" panose="00000500000000000000" pitchFamily="50" charset="0"/>
                <a:ea typeface="ＭＳ Ｐゴシック" panose="020B0600070205080204" pitchFamily="34" charset="-128"/>
              </a:rPr>
              <a:pPr>
                <a:spcBef>
                  <a:spcPct val="0"/>
                </a:spcBef>
              </a:pPr>
              <a:t>25</a:t>
            </a:fld>
            <a:endParaRPr lang="en-GB" altLang="en-US" dirty="0">
              <a:latin typeface="OpenDyslexic" panose="00000500000000000000" pitchFamily="50" charset="0"/>
              <a:ea typeface="ＭＳ Ｐゴシック" panose="020B0600070205080204" pitchFamily="34" charset="-128"/>
            </a:endParaRPr>
          </a:p>
        </p:txBody>
      </p:sp>
      <p:sp>
        <p:nvSpPr>
          <p:cNvPr id="53251" name="Rectangle 2"/>
          <p:cNvSpPr>
            <a:spLocks noGrp="1" noRot="1" noChangeAspect="1" noChangeArrowheads="1" noTextEdit="1"/>
          </p:cNvSpPr>
          <p:nvPr>
            <p:ph type="sldImg"/>
          </p:nvPr>
        </p:nvSpPr>
        <p:spPr bwMode="auto">
          <a:xfrm>
            <a:off x="-222250" y="795338"/>
            <a:ext cx="7056438" cy="39719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p:cNvSpPr>
            <a:spLocks noGrp="1" noChangeArrowheads="1"/>
          </p:cNvSpPr>
          <p:nvPr>
            <p:ph type="body" idx="1"/>
          </p:nvPr>
        </p:nvSpPr>
        <p:spPr bwMode="auto">
          <a:xfrm>
            <a:off x="660400" y="5027613"/>
            <a:ext cx="5289550" cy="4765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latin typeface="OpenDyslexic" panose="00000500000000000000" pitchFamily="50" charset="0"/>
                <a:ea typeface="ＭＳ Ｐゴシック" panose="020B0600070205080204" pitchFamily="34" charset="-128"/>
              </a:rPr>
              <a:t>Allow time for the students to discuss what issues they think children face with transition to Key Stage 2. Are they any different to the other phases? </a:t>
            </a:r>
          </a:p>
          <a:p>
            <a:endParaRPr lang="en-US" altLang="en-US" b="1" u="sng" dirty="0">
              <a:latin typeface="OpenDyslexic" panose="00000500000000000000" pitchFamily="50" charset="0"/>
              <a:ea typeface="ＭＳ Ｐゴシック" panose="020B0600070205080204" pitchFamily="34" charset="-128"/>
            </a:endParaRPr>
          </a:p>
        </p:txBody>
      </p:sp>
    </p:spTree>
    <p:extLst>
      <p:ext uri="{BB962C8B-B14F-4D97-AF65-F5344CB8AC3E}">
        <p14:creationId xmlns:p14="http://schemas.microsoft.com/office/powerpoint/2010/main" val="27905242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29AA548-34FD-40AE-AAF7-CF4275A00471}" type="slidenum">
              <a:rPr lang="en-GB" altLang="en-US" smtClean="0">
                <a:latin typeface="OpenDyslexic" panose="00000500000000000000" pitchFamily="50" charset="0"/>
              </a:rPr>
              <a:pPr>
                <a:spcBef>
                  <a:spcPct val="0"/>
                </a:spcBef>
              </a:pPr>
              <a:t>26</a:t>
            </a:fld>
            <a:endParaRPr lang="en-GB" altLang="en-US" dirty="0">
              <a:latin typeface="OpenDyslexic" panose="00000500000000000000" pitchFamily="50" charset="0"/>
            </a:endParaRPr>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latin typeface="OpenDyslexic" panose="00000500000000000000" pitchFamily="50" charset="0"/>
              </a:rPr>
              <a:t> </a:t>
            </a:r>
            <a:r>
              <a:rPr lang="en-GB" altLang="en-US" dirty="0" err="1">
                <a:latin typeface="OpenDyslexic" panose="00000500000000000000" pitchFamily="50" charset="0"/>
              </a:rPr>
              <a:t>Dyma</a:t>
            </a:r>
            <a:r>
              <a:rPr lang="en-GB" altLang="en-US" baseline="0" dirty="0">
                <a:latin typeface="OpenDyslexic" panose="00000500000000000000" pitchFamily="50" charset="0"/>
              </a:rPr>
              <a:t> </a:t>
            </a:r>
            <a:r>
              <a:rPr lang="en-GB" altLang="en-US" baseline="0" dirty="0" err="1">
                <a:latin typeface="OpenDyslexic" panose="00000500000000000000" pitchFamily="50" charset="0"/>
              </a:rPr>
              <a:t>n</a:t>
            </a:r>
            <a:r>
              <a:rPr lang="en-GB" altLang="en-US" dirty="0" err="1">
                <a:latin typeface="OpenDyslexic" panose="00000500000000000000" pitchFamily="50" charset="0"/>
              </a:rPr>
              <a:t>ifer</a:t>
            </a:r>
            <a:r>
              <a:rPr lang="en-GB" altLang="en-US" dirty="0">
                <a:latin typeface="OpenDyslexic" panose="00000500000000000000" pitchFamily="50" charset="0"/>
              </a:rPr>
              <a:t> o </a:t>
            </a:r>
            <a:r>
              <a:rPr lang="en-GB" altLang="en-US" dirty="0" err="1">
                <a:latin typeface="OpenDyslexic" panose="00000500000000000000" pitchFamily="50" charset="0"/>
              </a:rPr>
              <a:t>engreifftiau</a:t>
            </a:r>
            <a:r>
              <a:rPr lang="en-GB" altLang="en-US" dirty="0">
                <a:latin typeface="OpenDyslexic" panose="00000500000000000000" pitchFamily="50" charset="0"/>
              </a:rPr>
              <a:t> y </a:t>
            </a:r>
            <a:r>
              <a:rPr lang="en-GB" altLang="en-US" dirty="0" err="1">
                <a:latin typeface="OpenDyslexic" panose="00000500000000000000" pitchFamily="50" charset="0"/>
              </a:rPr>
              <a:t>medrwch</a:t>
            </a:r>
            <a:r>
              <a:rPr lang="en-GB" altLang="en-US" dirty="0">
                <a:latin typeface="OpenDyslexic" panose="00000500000000000000" pitchFamily="50" charset="0"/>
              </a:rPr>
              <a:t> </a:t>
            </a:r>
            <a:r>
              <a:rPr lang="en-GB" altLang="en-US" dirty="0" err="1">
                <a:latin typeface="OpenDyslexic" panose="00000500000000000000" pitchFamily="50" charset="0"/>
              </a:rPr>
              <a:t>gyfeirio</a:t>
            </a:r>
            <a:r>
              <a:rPr lang="en-GB" altLang="en-US" dirty="0">
                <a:latin typeface="OpenDyslexic" panose="00000500000000000000" pitchFamily="50" charset="0"/>
              </a:rPr>
              <a:t> </a:t>
            </a:r>
            <a:r>
              <a:rPr lang="en-GB" altLang="en-US" dirty="0" err="1">
                <a:latin typeface="OpenDyslexic" panose="00000500000000000000" pitchFamily="50" charset="0"/>
              </a:rPr>
              <a:t>atynt</a:t>
            </a:r>
            <a:r>
              <a:rPr lang="en-GB" altLang="en-US" dirty="0">
                <a:latin typeface="OpenDyslexic" panose="00000500000000000000" pitchFamily="50" charset="0"/>
              </a:rPr>
              <a:t> neu </a:t>
            </a:r>
            <a:r>
              <a:rPr lang="en-GB" altLang="en-US" dirty="0" err="1">
                <a:latin typeface="OpenDyslexic" panose="00000500000000000000" pitchFamily="50" charset="0"/>
              </a:rPr>
              <a:t>bori</a:t>
            </a:r>
            <a:r>
              <a:rPr lang="en-GB" altLang="en-US" dirty="0">
                <a:latin typeface="OpenDyslexic" panose="00000500000000000000" pitchFamily="50" charset="0"/>
              </a:rPr>
              <a:t> </a:t>
            </a:r>
            <a:r>
              <a:rPr lang="en-GB" altLang="en-US" dirty="0" err="1">
                <a:latin typeface="OpenDyslexic" panose="00000500000000000000" pitchFamily="50" charset="0"/>
              </a:rPr>
              <a:t>drwyddynt</a:t>
            </a:r>
            <a:r>
              <a:rPr lang="en-GB" altLang="en-US" dirty="0">
                <a:latin typeface="OpenDyslexic" panose="00000500000000000000" pitchFamily="50" charset="0"/>
              </a:rPr>
              <a:t> </a:t>
            </a:r>
            <a:r>
              <a:rPr lang="en-GB" altLang="en-US" dirty="0" err="1">
                <a:latin typeface="OpenDyslexic" panose="00000500000000000000" pitchFamily="50" charset="0"/>
              </a:rPr>
              <a:t>i</a:t>
            </a:r>
            <a:r>
              <a:rPr lang="en-GB" altLang="en-US" dirty="0">
                <a:latin typeface="OpenDyslexic" panose="00000500000000000000" pitchFamily="50" charset="0"/>
              </a:rPr>
              <a:t> </a:t>
            </a:r>
            <a:r>
              <a:rPr lang="en-GB" altLang="en-US" dirty="0" err="1">
                <a:latin typeface="OpenDyslexic" panose="00000500000000000000" pitchFamily="50" charset="0"/>
              </a:rPr>
              <a:t>ddod</a:t>
            </a:r>
            <a:r>
              <a:rPr lang="en-GB" altLang="en-US" dirty="0">
                <a:latin typeface="OpenDyslexic" panose="00000500000000000000" pitchFamily="50" charset="0"/>
              </a:rPr>
              <a:t> o </a:t>
            </a:r>
            <a:r>
              <a:rPr lang="en-GB" altLang="en-US" dirty="0" err="1">
                <a:latin typeface="OpenDyslexic" panose="00000500000000000000" pitchFamily="50" charset="0"/>
              </a:rPr>
              <a:t>hyd</a:t>
            </a:r>
            <a:r>
              <a:rPr lang="en-GB" altLang="en-US" dirty="0">
                <a:latin typeface="OpenDyslexic" panose="00000500000000000000" pitchFamily="50" charset="0"/>
              </a:rPr>
              <a:t> </a:t>
            </a:r>
            <a:r>
              <a:rPr lang="en-GB" altLang="en-US" dirty="0" err="1">
                <a:latin typeface="OpenDyslexic" panose="00000500000000000000" pitchFamily="50" charset="0"/>
              </a:rPr>
              <a:t>i</a:t>
            </a:r>
            <a:r>
              <a:rPr lang="en-GB" altLang="en-US" dirty="0">
                <a:latin typeface="OpenDyslexic" panose="00000500000000000000" pitchFamily="50" charset="0"/>
              </a:rPr>
              <a:t> </a:t>
            </a:r>
            <a:r>
              <a:rPr lang="en-GB" altLang="en-US" dirty="0" err="1">
                <a:latin typeface="OpenDyslexic" panose="00000500000000000000" pitchFamily="50" charset="0"/>
              </a:rPr>
              <a:t>syniadau</a:t>
            </a:r>
            <a:r>
              <a:rPr lang="en-GB" altLang="en-US" dirty="0">
                <a:latin typeface="OpenDyslexic" panose="00000500000000000000" pitchFamily="50" charset="0"/>
              </a:rPr>
              <a:t> </a:t>
            </a:r>
            <a:r>
              <a:rPr lang="en-GB" altLang="en-US" dirty="0" err="1">
                <a:latin typeface="OpenDyslexic" panose="00000500000000000000" pitchFamily="50" charset="0"/>
              </a:rPr>
              <a:t>pellach</a:t>
            </a:r>
            <a:r>
              <a:rPr lang="en-GB" altLang="en-US" dirty="0">
                <a:latin typeface="OpenDyslexic" panose="00000500000000000000" pitchFamily="50" charset="0"/>
              </a:rPr>
              <a:t>.</a:t>
            </a:r>
          </a:p>
          <a:p>
            <a:pPr eaLnBrk="1" hangingPunct="1"/>
            <a:endParaRPr lang="en-GB" altLang="en-US" dirty="0">
              <a:latin typeface="OpenDyslexic" panose="00000500000000000000" pitchFamily="50" charset="0"/>
            </a:endParaRPr>
          </a:p>
          <a:p>
            <a:pPr eaLnBrk="1" hangingPunct="1"/>
            <a:r>
              <a:rPr lang="en-GB" altLang="en-US" dirty="0">
                <a:latin typeface="OpenDyslexic" panose="00000500000000000000" pitchFamily="50" charset="0"/>
              </a:rPr>
              <a:t>A </a:t>
            </a:r>
            <a:r>
              <a:rPr lang="en-GB" altLang="en-US" dirty="0" err="1">
                <a:latin typeface="OpenDyslexic" panose="00000500000000000000" pitchFamily="50" charset="0"/>
              </a:rPr>
              <a:t>ydych</a:t>
            </a:r>
            <a:r>
              <a:rPr lang="en-GB" altLang="en-US" dirty="0">
                <a:latin typeface="OpenDyslexic" panose="00000500000000000000" pitchFamily="50" charset="0"/>
              </a:rPr>
              <a:t> </a:t>
            </a:r>
            <a:r>
              <a:rPr lang="en-GB" altLang="en-US" dirty="0" err="1">
                <a:latin typeface="OpenDyslexic" panose="00000500000000000000" pitchFamily="50" charset="0"/>
              </a:rPr>
              <a:t>wedi</a:t>
            </a:r>
            <a:r>
              <a:rPr lang="en-GB" altLang="en-US" dirty="0">
                <a:latin typeface="OpenDyslexic" panose="00000500000000000000" pitchFamily="50" charset="0"/>
              </a:rPr>
              <a:t> </a:t>
            </a:r>
            <a:r>
              <a:rPr lang="en-GB" altLang="en-US" dirty="0" err="1">
                <a:latin typeface="OpenDyslexic" panose="00000500000000000000" pitchFamily="50" charset="0"/>
              </a:rPr>
              <a:t>clywed</a:t>
            </a:r>
            <a:r>
              <a:rPr lang="en-GB" altLang="en-US" dirty="0">
                <a:latin typeface="OpenDyslexic" panose="00000500000000000000" pitchFamily="50" charset="0"/>
              </a:rPr>
              <a:t> am rai </a:t>
            </a:r>
            <a:r>
              <a:rPr lang="en-GB" altLang="en-US" dirty="0" err="1">
                <a:latin typeface="OpenDyslexic" panose="00000500000000000000" pitchFamily="50" charset="0"/>
              </a:rPr>
              <a:t>ohonynt</a:t>
            </a:r>
            <a:r>
              <a:rPr lang="en-GB" altLang="en-US" dirty="0">
                <a:latin typeface="OpenDyslexic" panose="00000500000000000000" pitchFamily="50" charset="0"/>
              </a:rPr>
              <a:t>?  </a:t>
            </a:r>
            <a:r>
              <a:rPr lang="en-GB" altLang="en-US" dirty="0" err="1">
                <a:latin typeface="OpenDyslexic" panose="00000500000000000000" pitchFamily="50" charset="0"/>
              </a:rPr>
              <a:t>Wedi</a:t>
            </a:r>
            <a:r>
              <a:rPr lang="en-GB" altLang="en-US" dirty="0">
                <a:latin typeface="OpenDyslexic" panose="00000500000000000000" pitchFamily="50" charset="0"/>
              </a:rPr>
              <a:t> </a:t>
            </a:r>
            <a:r>
              <a:rPr lang="en-GB" altLang="en-US" dirty="0" err="1">
                <a:latin typeface="OpenDyslexic" panose="00000500000000000000" pitchFamily="50" charset="0"/>
              </a:rPr>
              <a:t>cael</a:t>
            </a:r>
            <a:r>
              <a:rPr lang="en-GB" altLang="en-US" dirty="0">
                <a:latin typeface="OpenDyslexic" panose="00000500000000000000" pitchFamily="50" charset="0"/>
              </a:rPr>
              <a:t> </a:t>
            </a:r>
            <a:r>
              <a:rPr lang="en-GB" altLang="en-US" dirty="0" err="1">
                <a:latin typeface="OpenDyslexic" panose="00000500000000000000" pitchFamily="50" charset="0"/>
              </a:rPr>
              <a:t>profiad</a:t>
            </a:r>
            <a:r>
              <a:rPr lang="en-GB" altLang="en-US" dirty="0">
                <a:latin typeface="OpenDyslexic" panose="00000500000000000000" pitchFamily="50" charset="0"/>
              </a:rPr>
              <a:t> </a:t>
            </a:r>
            <a:r>
              <a:rPr lang="en-GB" altLang="en-US" dirty="0" err="1">
                <a:latin typeface="OpenDyslexic" panose="00000500000000000000" pitchFamily="50" charset="0"/>
              </a:rPr>
              <a:t>o’u</a:t>
            </a:r>
            <a:r>
              <a:rPr lang="en-GB" altLang="en-US" dirty="0">
                <a:latin typeface="OpenDyslexic" panose="00000500000000000000" pitchFamily="50" charset="0"/>
              </a:rPr>
              <a:t> </a:t>
            </a:r>
            <a:r>
              <a:rPr lang="en-GB" altLang="en-US" dirty="0" err="1">
                <a:latin typeface="OpenDyslexic" panose="00000500000000000000" pitchFamily="50" charset="0"/>
              </a:rPr>
              <a:t>defnyddio</a:t>
            </a:r>
            <a:r>
              <a:rPr lang="en-GB" altLang="en-US" dirty="0">
                <a:latin typeface="OpenDyslexic" panose="00000500000000000000" pitchFamily="50" charset="0"/>
              </a:rPr>
              <a:t>?</a:t>
            </a:r>
          </a:p>
          <a:p>
            <a:pPr eaLnBrk="1" hangingPunct="1"/>
            <a:endParaRPr lang="cy-GB" altLang="en-US" dirty="0">
              <a:latin typeface="OpenDyslexic" panose="00000500000000000000" pitchFamily="50" charset="0"/>
            </a:endParaRPr>
          </a:p>
          <a:p>
            <a:pPr eaLnBrk="1" hangingPunct="1"/>
            <a:r>
              <a:rPr lang="cy-GB" altLang="en-US" dirty="0" err="1">
                <a:latin typeface="OpenDyslexic" panose="00000500000000000000" pitchFamily="50" charset="0"/>
              </a:rPr>
              <a:t>Here</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are</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some</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examples</a:t>
            </a:r>
            <a:r>
              <a:rPr lang="cy-GB" altLang="en-US" baseline="0" dirty="0">
                <a:latin typeface="OpenDyslexic" panose="00000500000000000000" pitchFamily="50" charset="0"/>
              </a:rPr>
              <a:t> of </a:t>
            </a:r>
            <a:r>
              <a:rPr lang="cy-GB" altLang="en-US" baseline="0" dirty="0" err="1">
                <a:latin typeface="OpenDyslexic" panose="00000500000000000000" pitchFamily="50" charset="0"/>
              </a:rPr>
              <a:t>additional</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resources</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that</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may</a:t>
            </a:r>
            <a:r>
              <a:rPr lang="cy-GB" altLang="en-US" baseline="0" dirty="0">
                <a:latin typeface="OpenDyslexic" panose="00000500000000000000" pitchFamily="50" charset="0"/>
              </a:rPr>
              <a:t> be of </a:t>
            </a:r>
            <a:r>
              <a:rPr lang="cy-GB" altLang="en-US" baseline="0" dirty="0" err="1">
                <a:latin typeface="OpenDyslexic" panose="00000500000000000000" pitchFamily="50" charset="0"/>
              </a:rPr>
              <a:t>use</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for</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additional</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ideas</a:t>
            </a:r>
            <a:r>
              <a:rPr lang="cy-GB" altLang="en-US" baseline="0" dirty="0">
                <a:latin typeface="OpenDyslexic" panose="00000500000000000000" pitchFamily="50" charset="0"/>
              </a:rPr>
              <a:t>.</a:t>
            </a:r>
          </a:p>
          <a:p>
            <a:pPr eaLnBrk="1" hangingPunct="1"/>
            <a:endParaRPr lang="cy-GB" altLang="en-US" baseline="0" dirty="0">
              <a:latin typeface="OpenDyslexic" panose="00000500000000000000" pitchFamily="50" charset="0"/>
            </a:endParaRPr>
          </a:p>
          <a:p>
            <a:pPr eaLnBrk="1" hangingPunct="1"/>
            <a:r>
              <a:rPr lang="cy-GB" altLang="en-US" baseline="0" dirty="0" err="1">
                <a:latin typeface="OpenDyslexic" panose="00000500000000000000" pitchFamily="50" charset="0"/>
              </a:rPr>
              <a:t>Have</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you</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heard</a:t>
            </a:r>
            <a:r>
              <a:rPr lang="cy-GB" altLang="en-US" baseline="0" dirty="0">
                <a:latin typeface="OpenDyslexic" panose="00000500000000000000" pitchFamily="50" charset="0"/>
              </a:rPr>
              <a:t> of </a:t>
            </a:r>
            <a:r>
              <a:rPr lang="cy-GB" altLang="en-US" baseline="0" dirty="0" err="1">
                <a:latin typeface="OpenDyslexic" panose="00000500000000000000" pitchFamily="50" charset="0"/>
              </a:rPr>
              <a:t>some</a:t>
            </a:r>
            <a:r>
              <a:rPr lang="cy-GB" altLang="en-US" baseline="0" dirty="0">
                <a:latin typeface="OpenDyslexic" panose="00000500000000000000" pitchFamily="50" charset="0"/>
              </a:rPr>
              <a:t> of </a:t>
            </a:r>
            <a:r>
              <a:rPr lang="cy-GB" altLang="en-US" baseline="0" dirty="0" err="1">
                <a:latin typeface="OpenDyslexic" panose="00000500000000000000" pitchFamily="50" charset="0"/>
              </a:rPr>
              <a:t>them</a:t>
            </a:r>
            <a:r>
              <a:rPr lang="cy-GB" altLang="en-US" baseline="0" dirty="0">
                <a:latin typeface="OpenDyslexic" panose="00000500000000000000" pitchFamily="50" charset="0"/>
              </a:rPr>
              <a:t>? Had </a:t>
            </a:r>
            <a:r>
              <a:rPr lang="cy-GB" altLang="en-US" baseline="0" dirty="0" err="1">
                <a:latin typeface="OpenDyslexic" panose="00000500000000000000" pitchFamily="50" charset="0"/>
              </a:rPr>
              <a:t>experience</a:t>
            </a:r>
            <a:r>
              <a:rPr lang="cy-GB" altLang="en-US" baseline="0" dirty="0">
                <a:latin typeface="OpenDyslexic" panose="00000500000000000000" pitchFamily="50" charset="0"/>
              </a:rPr>
              <a:t> of </a:t>
            </a:r>
            <a:r>
              <a:rPr lang="cy-GB" altLang="en-US" baseline="0" dirty="0" err="1">
                <a:latin typeface="OpenDyslexic" panose="00000500000000000000" pitchFamily="50" charset="0"/>
              </a:rPr>
              <a:t>using</a:t>
            </a:r>
            <a:r>
              <a:rPr lang="cy-GB" altLang="en-US" baseline="0" dirty="0">
                <a:latin typeface="OpenDyslexic" panose="00000500000000000000" pitchFamily="50" charset="0"/>
              </a:rPr>
              <a:t> </a:t>
            </a:r>
            <a:r>
              <a:rPr lang="cy-GB" altLang="en-US" baseline="0" dirty="0" err="1">
                <a:latin typeface="OpenDyslexic" panose="00000500000000000000" pitchFamily="50" charset="0"/>
              </a:rPr>
              <a:t>them</a:t>
            </a:r>
            <a:r>
              <a:rPr lang="cy-GB" altLang="en-US" baseline="0" dirty="0">
                <a:latin typeface="OpenDyslexic" panose="00000500000000000000" pitchFamily="50" charset="0"/>
              </a:rPr>
              <a:t>?</a:t>
            </a:r>
            <a:endParaRPr lang="en-GB" altLang="en-US" dirty="0">
              <a:latin typeface="OpenDyslexic" panose="00000500000000000000" pitchFamily="50" charset="0"/>
            </a:endParaRPr>
          </a:p>
        </p:txBody>
      </p:sp>
    </p:spTree>
    <p:extLst>
      <p:ext uri="{BB962C8B-B14F-4D97-AF65-F5344CB8AC3E}">
        <p14:creationId xmlns:p14="http://schemas.microsoft.com/office/powerpoint/2010/main" val="20986234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27</a:t>
            </a:fld>
            <a:endParaRPr lang="en-GB"/>
          </a:p>
        </p:txBody>
      </p:sp>
    </p:spTree>
    <p:extLst>
      <p:ext uri="{BB962C8B-B14F-4D97-AF65-F5344CB8AC3E}">
        <p14:creationId xmlns:p14="http://schemas.microsoft.com/office/powerpoint/2010/main" val="31771231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28</a:t>
            </a:fld>
            <a:endParaRPr lang="en-GB"/>
          </a:p>
        </p:txBody>
      </p:sp>
    </p:spTree>
    <p:extLst>
      <p:ext uri="{BB962C8B-B14F-4D97-AF65-F5344CB8AC3E}">
        <p14:creationId xmlns:p14="http://schemas.microsoft.com/office/powerpoint/2010/main" val="1568182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1"/>
            <a:ext cx="12188825"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
            <a:ext cx="12188825"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081" y="4960137"/>
            <a:ext cx="7770376" cy="1463040"/>
          </a:xfrm>
        </p:spPr>
        <p:txBody>
          <a:bodyPr anchor="ctr">
            <a:normAutofit/>
          </a:bodyPr>
          <a:lstStyle>
            <a:lvl1pPr algn="r">
              <a:defRPr sz="4999" spc="200" baseline="0"/>
            </a:lvl1pPr>
          </a:lstStyle>
          <a:p>
            <a:r>
              <a:rPr lang="en-US"/>
              <a:t>Click to edit Master title style</a:t>
            </a:r>
          </a:p>
        </p:txBody>
      </p:sp>
      <p:sp>
        <p:nvSpPr>
          <p:cNvPr id="3" name="Subtitle 2"/>
          <p:cNvSpPr>
            <a:spLocks noGrp="1"/>
          </p:cNvSpPr>
          <p:nvPr>
            <p:ph type="subTitle" idx="1"/>
          </p:nvPr>
        </p:nvSpPr>
        <p:spPr>
          <a:xfrm>
            <a:off x="8608357" y="4960137"/>
            <a:ext cx="3199567" cy="1463040"/>
          </a:xfrm>
        </p:spPr>
        <p:txBody>
          <a:bodyPr lIns="91440" rIns="91440" anchor="ctr">
            <a:normAutofit/>
          </a:bodyPr>
          <a:lstStyle>
            <a:lvl1pPr marL="0" indent="0" algn="l">
              <a:lnSpc>
                <a:spcPct val="100000"/>
              </a:lnSpc>
              <a:spcBef>
                <a:spcPts val="0"/>
              </a:spcBef>
              <a:buNone/>
              <a:defRPr sz="1799">
                <a:solidFill>
                  <a:schemeClr val="tx1">
                    <a:lumMod val="95000"/>
                    <a:lumOff val="5000"/>
                  </a:schemeClr>
                </a:solidFill>
              </a:defRPr>
            </a:lvl1pPr>
            <a:lvl2pPr marL="457063" indent="0" algn="ctr">
              <a:buNone/>
              <a:defRPr sz="1799"/>
            </a:lvl2pPr>
            <a:lvl3pPr marL="914126" indent="0" algn="ctr">
              <a:buNone/>
              <a:defRPr sz="1799"/>
            </a:lvl3pPr>
            <a:lvl4pPr marL="1371189" indent="0" algn="ctr">
              <a:buNone/>
              <a:defRPr sz="1799"/>
            </a:lvl4pPr>
            <a:lvl5pPr marL="1828251" indent="0" algn="ctr">
              <a:buNone/>
              <a:defRPr sz="1799"/>
            </a:lvl5pPr>
            <a:lvl6pPr marL="2285314" indent="0" algn="ctr">
              <a:buNone/>
              <a:defRPr sz="1799"/>
            </a:lvl6pPr>
            <a:lvl7pPr marL="2742377" indent="0" algn="ctr">
              <a:buNone/>
              <a:defRPr sz="1799"/>
            </a:lvl7pPr>
            <a:lvl8pPr marL="3199440" indent="0" algn="ctr">
              <a:buNone/>
              <a:defRPr sz="1799"/>
            </a:lvl8pPr>
            <a:lvl9pPr marL="3656503" indent="0" algn="ctr">
              <a:buNone/>
              <a:defRPr sz="1799"/>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cxnSp>
        <p:nvCxnSpPr>
          <p:cNvPr id="8" name="Straight Connector 7"/>
          <p:cNvCxnSpPr/>
          <p:nvPr/>
        </p:nvCxnSpPr>
        <p:spPr>
          <a:xfrm flipV="1">
            <a:off x="8384659"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107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F41C87-7AD9-4845-A077-840E4A0F3F06}"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3819645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1"/>
            <a:ext cx="12188825"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
            <a:ext cx="12188825"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081" y="4960137"/>
            <a:ext cx="7770376" cy="1463040"/>
          </a:xfrm>
        </p:spPr>
        <p:txBody>
          <a:bodyPr anchor="ctr">
            <a:normAutofit/>
          </a:bodyPr>
          <a:lstStyle>
            <a:lvl1pPr algn="r">
              <a:defRPr sz="4999" b="0" spc="200" baseline="0"/>
            </a:lvl1pPr>
          </a:lstStyle>
          <a:p>
            <a:r>
              <a:rPr lang="en-US"/>
              <a:t>Click to edit Master title style</a:t>
            </a:r>
          </a:p>
        </p:txBody>
      </p:sp>
      <p:sp>
        <p:nvSpPr>
          <p:cNvPr id="3" name="Text Placeholder 2"/>
          <p:cNvSpPr>
            <a:spLocks noGrp="1"/>
          </p:cNvSpPr>
          <p:nvPr>
            <p:ph type="body" idx="1"/>
          </p:nvPr>
        </p:nvSpPr>
        <p:spPr>
          <a:xfrm>
            <a:off x="8608357" y="4960137"/>
            <a:ext cx="3199567" cy="1463040"/>
          </a:xfrm>
        </p:spPr>
        <p:txBody>
          <a:bodyPr lIns="91440" rIns="91440" anchor="ctr">
            <a:normAutofit/>
          </a:bodyPr>
          <a:lstStyle>
            <a:lvl1pPr marL="0" indent="0">
              <a:lnSpc>
                <a:spcPct val="100000"/>
              </a:lnSpc>
              <a:spcBef>
                <a:spcPts val="0"/>
              </a:spcBef>
              <a:buNone/>
              <a:defRPr sz="1799">
                <a:solidFill>
                  <a:schemeClr val="tx1">
                    <a:lumMod val="95000"/>
                    <a:lumOff val="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41C87-7AD9-4845-A077-840E4A0F3F06}"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3F82-EE5E-44EE-A61D-E31C6657F26F}" type="slidenum">
              <a:rPr lang="en-GB" smtClean="0"/>
              <a:t>‹#›</a:t>
            </a:fld>
            <a:endParaRPr lang="en-GB"/>
          </a:p>
        </p:txBody>
      </p:sp>
      <p:cxnSp>
        <p:nvCxnSpPr>
          <p:cNvPr id="8" name="Straight Connector 7"/>
          <p:cNvCxnSpPr/>
          <p:nvPr/>
        </p:nvCxnSpPr>
        <p:spPr>
          <a:xfrm flipV="1">
            <a:off x="8384659"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7706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3861" y="585216"/>
            <a:ext cx="9717541" cy="1499616"/>
          </a:xfrm>
        </p:spPr>
        <p:txBody>
          <a:bodyPr/>
          <a:lstStyle/>
          <a:p>
            <a:r>
              <a:rPr lang="en-US"/>
              <a:t>Click to edit Master title style</a:t>
            </a:r>
          </a:p>
        </p:txBody>
      </p:sp>
      <p:sp>
        <p:nvSpPr>
          <p:cNvPr id="3" name="Content Placeholder 2"/>
          <p:cNvSpPr>
            <a:spLocks noGrp="1"/>
          </p:cNvSpPr>
          <p:nvPr>
            <p:ph sz="half" idx="1"/>
          </p:nvPr>
        </p:nvSpPr>
        <p:spPr>
          <a:xfrm>
            <a:off x="1023860" y="2286000"/>
            <a:ext cx="4753642"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7760" y="2286000"/>
            <a:ext cx="4753642"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3F41C87-7AD9-4845-A077-840E4A0F3F06}" type="datetimeFigureOut">
              <a:rPr lang="en-US" smtClean="0"/>
              <a:t>9/20/2023</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1373404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3861" y="2179636"/>
            <a:ext cx="4753642" cy="822960"/>
          </a:xfrm>
        </p:spPr>
        <p:txBody>
          <a:bodyPr lIns="137160" rIns="137160" anchor="ctr">
            <a:normAutofit/>
          </a:bodyPr>
          <a:lstStyle>
            <a:lvl1pPr marL="0" indent="0">
              <a:spcBef>
                <a:spcPts val="0"/>
              </a:spcBef>
              <a:spcAft>
                <a:spcPts val="0"/>
              </a:spcAft>
              <a:buNone/>
              <a:defRPr sz="2299" b="0" cap="none" baseline="0">
                <a:solidFill>
                  <a:schemeClr val="accent1"/>
                </a:solidFill>
                <a:latin typeface="OpenDyslexic" panose="00000500000000000000" pitchFamily="50" charset="0"/>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23861" y="2967788"/>
            <a:ext cx="4753642"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89328" y="2179636"/>
            <a:ext cx="4753642" cy="822960"/>
          </a:xfrm>
        </p:spPr>
        <p:txBody>
          <a:bodyPr lIns="137160" rIns="137160" anchor="ctr">
            <a:normAutofit/>
          </a:bodyPr>
          <a:lstStyle>
            <a:lvl1pPr marL="0" indent="0">
              <a:spcBef>
                <a:spcPts val="0"/>
              </a:spcBef>
              <a:spcAft>
                <a:spcPts val="0"/>
              </a:spcAft>
              <a:buNone/>
              <a:defRPr lang="en-US" sz="2299" b="0" kern="1200" cap="none" baseline="0" dirty="0">
                <a:solidFill>
                  <a:schemeClr val="accent1"/>
                </a:solidFill>
                <a:latin typeface="OpenDyslexic" panose="00000500000000000000" pitchFamily="50" charset="0"/>
                <a:ea typeface="+mn-ea"/>
                <a:cs typeface="+mn-cs"/>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marL="0" lvl="0" indent="0" algn="l" defTabSz="914126" rtl="0" eaLnBrk="1" latinLnBrk="0" hangingPunct="1">
              <a:lnSpc>
                <a:spcPct val="90000"/>
              </a:lnSpc>
              <a:spcBef>
                <a:spcPts val="1799"/>
              </a:spcBef>
              <a:buNone/>
            </a:pPr>
            <a:r>
              <a:rPr lang="en-US" dirty="0"/>
              <a:t>Click to edit Master text styles</a:t>
            </a:r>
          </a:p>
        </p:txBody>
      </p:sp>
      <p:sp>
        <p:nvSpPr>
          <p:cNvPr id="6" name="Content Placeholder 5"/>
          <p:cNvSpPr>
            <a:spLocks noGrp="1"/>
          </p:cNvSpPr>
          <p:nvPr>
            <p:ph sz="quarter" idx="4"/>
          </p:nvPr>
        </p:nvSpPr>
        <p:spPr>
          <a:xfrm>
            <a:off x="5989328" y="2967788"/>
            <a:ext cx="4753642"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3F41C87-7AD9-4845-A077-840E4A0F3F06}" type="datetimeFigureOut">
              <a:rPr lang="en-US" smtClean="0"/>
              <a:t>9/20/2023</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2244391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3F41C87-7AD9-4845-A077-840E4A0F3F06}" type="datetimeFigureOut">
              <a:rPr lang="en-US" smtClean="0"/>
              <a:t>9/20/2023</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285401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41C87-7AD9-4845-A077-840E4A0F3F06}" type="datetimeFigureOut">
              <a:rPr lang="en-US" smtClean="0"/>
              <a:t>9/20/2023</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2054544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3861" y="471509"/>
            <a:ext cx="4387977" cy="1737360"/>
          </a:xfrm>
        </p:spPr>
        <p:txBody>
          <a:bodyPr>
            <a:noAutofit/>
          </a:bodyPr>
          <a:lstStyle>
            <a:lvl1pPr>
              <a:lnSpc>
                <a:spcPct val="80000"/>
              </a:lnSpc>
              <a:defRPr sz="3999"/>
            </a:lvl1pPr>
          </a:lstStyle>
          <a:p>
            <a:r>
              <a:rPr lang="en-US"/>
              <a:t>Click to edit Master title style</a:t>
            </a:r>
          </a:p>
        </p:txBody>
      </p:sp>
      <p:sp>
        <p:nvSpPr>
          <p:cNvPr id="3" name="Content Placeholder 2"/>
          <p:cNvSpPr>
            <a:spLocks noGrp="1"/>
          </p:cNvSpPr>
          <p:nvPr>
            <p:ph idx="1"/>
          </p:nvPr>
        </p:nvSpPr>
        <p:spPr>
          <a:xfrm>
            <a:off x="5713512" y="822960"/>
            <a:ext cx="5676945" cy="5184648"/>
          </a:xfrm>
        </p:spPr>
        <p:txBody>
          <a:bodyPr/>
          <a:lstStyle>
            <a:lvl1pPr>
              <a:defRPr sz="2399"/>
            </a:lvl1pPr>
            <a:lvl2pPr>
              <a:defRPr sz="1999"/>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3861" y="2257506"/>
            <a:ext cx="4387977" cy="3762294"/>
          </a:xfrm>
        </p:spPr>
        <p:txBody>
          <a:bodyPr lIns="91440" rIns="91440">
            <a:normAutofit/>
          </a:bodyPr>
          <a:lstStyle>
            <a:lvl1pPr marL="0" indent="0">
              <a:lnSpc>
                <a:spcPct val="108000"/>
              </a:lnSpc>
              <a:spcBef>
                <a:spcPts val="600"/>
              </a:spcBef>
              <a:buNone/>
              <a:defRPr sz="16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3F41C87-7AD9-4845-A077-840E4A0F3F06}" type="datetimeFigureOut">
              <a:rPr lang="en-US" smtClean="0"/>
              <a:t>9/20/2023</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961209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081" y="4960138"/>
            <a:ext cx="7770376" cy="1463040"/>
          </a:xfrm>
        </p:spPr>
        <p:txBody>
          <a:bodyPr anchor="ctr">
            <a:normAutofit/>
          </a:bodyPr>
          <a:lstStyle>
            <a:lvl1pPr algn="r">
              <a:defRPr sz="4999"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5778" cy="4572000"/>
          </a:xfrm>
          <a:solidFill>
            <a:schemeClr val="accent1">
              <a:lumMod val="60000"/>
              <a:lumOff val="40000"/>
            </a:schemeClr>
          </a:solidFill>
        </p:spPr>
        <p:txBody>
          <a:bodyPr lIns="457200" tIns="365760" rIns="45720" bIns="45720" anchor="t"/>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p>
        </p:txBody>
      </p:sp>
      <p:sp>
        <p:nvSpPr>
          <p:cNvPr id="4" name="Text Placeholder 3"/>
          <p:cNvSpPr>
            <a:spLocks noGrp="1"/>
          </p:cNvSpPr>
          <p:nvPr>
            <p:ph type="body" sz="half" idx="2"/>
          </p:nvPr>
        </p:nvSpPr>
        <p:spPr>
          <a:xfrm>
            <a:off x="8608357" y="4960138"/>
            <a:ext cx="3199567" cy="1463040"/>
          </a:xfrm>
        </p:spPr>
        <p:txBody>
          <a:bodyPr lIns="91440" rIns="91440" anchor="ctr">
            <a:normAutofit/>
          </a:bodyPr>
          <a:lstStyle>
            <a:lvl1pPr marL="0" indent="0">
              <a:lnSpc>
                <a:spcPct val="100000"/>
              </a:lnSpc>
              <a:spcBef>
                <a:spcPts val="0"/>
              </a:spcBef>
              <a:buNone/>
              <a:defRPr sz="1799">
                <a:solidFill>
                  <a:schemeClr val="tx1">
                    <a:lumMod val="95000"/>
                    <a:lumOff val="5000"/>
                  </a:schemeClr>
                </a:solidFill>
              </a:defRPr>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F41C87-7AD9-4845-A077-840E4A0F3F06}" type="datetimeFigureOut">
              <a:rPr lang="en-US" smtClean="0"/>
              <a:pPr/>
              <a:t>9/20/2023</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013F82-EE5E-44EE-A61D-E31C6657F26F}" type="slidenum">
              <a:rPr lang="en-GB" smtClean="0"/>
              <a:pPr/>
              <a:t>‹#›</a:t>
            </a:fld>
            <a:endParaRPr lang="en-GB"/>
          </a:p>
        </p:txBody>
      </p:sp>
      <p:cxnSp>
        <p:nvCxnSpPr>
          <p:cNvPr id="8" name="Straight Connector 7"/>
          <p:cNvCxnSpPr/>
          <p:nvPr/>
        </p:nvCxnSpPr>
        <p:spPr>
          <a:xfrm flipV="1">
            <a:off x="8384659"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1144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F41C87-7AD9-4845-A077-840E4A0F3F06}"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3924821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2629" y="762000"/>
            <a:ext cx="2628215"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343" y="762000"/>
            <a:ext cx="7579926"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F41C87-7AD9-4845-A077-840E4A0F3F06}"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013F82-EE5E-44EE-A61D-E31C6657F26F}" type="slidenum">
              <a:rPr lang="en-GB" smtClean="0"/>
              <a:t>‹#›</a:t>
            </a:fld>
            <a:endParaRPr lang="en-GB"/>
          </a:p>
        </p:txBody>
      </p:sp>
      <p:cxnSp>
        <p:nvCxnSpPr>
          <p:cNvPr id="7" name="Straight Connector 6"/>
          <p:cNvCxnSpPr/>
          <p:nvPr/>
        </p:nvCxnSpPr>
        <p:spPr>
          <a:xfrm rot="5400000" flipV="1">
            <a:off x="10055781" y="59382"/>
            <a:ext cx="0" cy="914162"/>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9474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3861" y="585216"/>
            <a:ext cx="9717541" cy="149961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23862" y="2286000"/>
            <a:ext cx="9717542" cy="4023360"/>
          </a:xfrm>
          <a:prstGeom prst="rect">
            <a:avLst/>
          </a:prstGeom>
        </p:spPr>
        <p:txBody>
          <a:bodyPr vert="horz" lIns="45720" tIns="45720" rIns="4572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23863" y="6470704"/>
            <a:ext cx="215358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OpenDyslexic" panose="00000500000000000000" pitchFamily="50" charset="0"/>
              </a:defRPr>
            </a:lvl1pPr>
          </a:lstStyle>
          <a:p>
            <a:fld id="{03F41C87-7AD9-4845-A077-840E4A0F3F06}" type="datetimeFigureOut">
              <a:rPr lang="en-US" smtClean="0"/>
              <a:pPr/>
              <a:t>9/20/2023</a:t>
            </a:fld>
            <a:endParaRPr lang="en-US" dirty="0"/>
          </a:p>
        </p:txBody>
      </p:sp>
      <p:sp>
        <p:nvSpPr>
          <p:cNvPr id="5" name="Footer Placeholder 4"/>
          <p:cNvSpPr>
            <a:spLocks noGrp="1"/>
          </p:cNvSpPr>
          <p:nvPr>
            <p:ph type="ftr" sz="quarter" idx="3"/>
          </p:nvPr>
        </p:nvSpPr>
        <p:spPr>
          <a:xfrm>
            <a:off x="4841671" y="6470704"/>
            <a:ext cx="5899922"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OpenDyslexic" panose="00000500000000000000" pitchFamily="50" charset="0"/>
              </a:defRPr>
            </a:lvl1pPr>
          </a:lstStyle>
          <a:p>
            <a:endParaRPr lang="en-US" dirty="0"/>
          </a:p>
        </p:txBody>
      </p:sp>
      <p:sp>
        <p:nvSpPr>
          <p:cNvPr id="6" name="Slide Number Placeholder 5"/>
          <p:cNvSpPr>
            <a:spLocks noGrp="1"/>
          </p:cNvSpPr>
          <p:nvPr>
            <p:ph type="sldNum" sz="quarter" idx="4"/>
          </p:nvPr>
        </p:nvSpPr>
        <p:spPr>
          <a:xfrm>
            <a:off x="10834511" y="6470704"/>
            <a:ext cx="97341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OpenDyslexic" panose="00000500000000000000" pitchFamily="50" charset="0"/>
              </a:defRPr>
            </a:lvl1pPr>
          </a:lstStyle>
          <a:p>
            <a:fld id="{2A013F82-EE5E-44EE-A61D-E31C6657F26F}" type="slidenum">
              <a:rPr lang="en-US" smtClean="0"/>
              <a:pPr/>
              <a:t>‹#›</a:t>
            </a:fld>
            <a:endParaRPr lang="en-US" dirty="0"/>
          </a:p>
        </p:txBody>
      </p:sp>
      <p:cxnSp>
        <p:nvCxnSpPr>
          <p:cNvPr id="7" name="Straight Connector 6"/>
          <p:cNvCxnSpPr/>
          <p:nvPr/>
        </p:nvCxnSpPr>
        <p:spPr>
          <a:xfrm flipV="1">
            <a:off x="761802"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731233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80000"/>
        </a:lnSpc>
        <a:spcBef>
          <a:spcPct val="0"/>
        </a:spcBef>
        <a:buNone/>
        <a:defRPr sz="4999" kern="1200" cap="all" spc="100" baseline="0">
          <a:solidFill>
            <a:schemeClr val="tx1">
              <a:lumMod val="95000"/>
              <a:lumOff val="5000"/>
            </a:schemeClr>
          </a:solidFill>
          <a:latin typeface="OpenDyslexic" panose="00000500000000000000" pitchFamily="50" charset="0"/>
          <a:ea typeface="+mj-ea"/>
          <a:cs typeface="+mj-cs"/>
        </a:defRPr>
      </a:lvl1pPr>
    </p:titleStyle>
    <p:bodyStyle>
      <a:lvl1pPr marL="91413" indent="-91413" algn="l" defTabSz="914126"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199" kern="1200">
          <a:solidFill>
            <a:schemeClr val="tx1"/>
          </a:solidFill>
          <a:latin typeface="OpenDyslexic" panose="00000500000000000000" pitchFamily="50" charset="0"/>
          <a:ea typeface="+mn-ea"/>
          <a:cs typeface="+mn-cs"/>
        </a:defRPr>
      </a:lvl1pPr>
      <a:lvl2pPr marL="265096" indent="-137119" algn="l" defTabSz="914126" rtl="0" eaLnBrk="1" latinLnBrk="0" hangingPunct="1">
        <a:lnSpc>
          <a:spcPct val="90000"/>
        </a:lnSpc>
        <a:spcBef>
          <a:spcPts val="200"/>
        </a:spcBef>
        <a:spcAft>
          <a:spcPts val="400"/>
        </a:spcAft>
        <a:buClr>
          <a:schemeClr val="accent1"/>
        </a:buClr>
        <a:buFont typeface="Wingdings 3" pitchFamily="18" charset="2"/>
        <a:buChar char=""/>
        <a:defRPr sz="1799" kern="1200">
          <a:solidFill>
            <a:schemeClr val="tx1"/>
          </a:solidFill>
          <a:latin typeface="OpenDyslexic" panose="00000500000000000000" pitchFamily="50" charset="0"/>
          <a:ea typeface="+mn-ea"/>
          <a:cs typeface="+mn-cs"/>
        </a:defRPr>
      </a:lvl2pPr>
      <a:lvl3pPr marL="447922" indent="-137119" algn="l" defTabSz="914126"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OpenDyslexic" panose="00000500000000000000" pitchFamily="50" charset="0"/>
          <a:ea typeface="+mn-ea"/>
          <a:cs typeface="+mn-cs"/>
        </a:defRPr>
      </a:lvl3pPr>
      <a:lvl4pPr marL="594182" indent="-137119" algn="l" defTabSz="914126"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OpenDyslexic" panose="00000500000000000000" pitchFamily="50" charset="0"/>
          <a:ea typeface="+mn-ea"/>
          <a:cs typeface="+mn-cs"/>
        </a:defRPr>
      </a:lvl4pPr>
      <a:lvl5pPr marL="777007" indent="-137119" algn="l" defTabSz="914126"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OpenDyslexic" panose="00000500000000000000" pitchFamily="50" charset="0"/>
          <a:ea typeface="+mn-ea"/>
          <a:cs typeface="+mn-cs"/>
        </a:defRPr>
      </a:lvl5pPr>
      <a:lvl6pPr marL="914126" indent="-137119" algn="l" defTabSz="914126"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386" indent="-137119" algn="l" defTabSz="914126"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5787" indent="-137119" algn="l" defTabSz="914126"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047" indent="-137119" algn="l" defTabSz="914126"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mentallyhealthyschools.org.uk/risks-and-protective-factors/school-based-risk-factors/transition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6.emf"/></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www.estyn.llyw.cymru/arfer-effeithiol/mae-gwaith-partneriaeth-effeithiol-rhwng-ysgolion-yn-cefnogi-cyfnod-pontio?_ga=2.105372107.915879481.1604940702-199984639.1604940702"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estyn.gov.wales/effective-practice/support-wellbeing-during-transition-primary-secondary" TargetMode="External"/><Relationship Id="rId5" Type="http://schemas.openxmlformats.org/officeDocument/2006/relationships/image" Target="../media/image9.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hyperlink" Target="https://www.estyn.gov.wales/effective-practice/supporting-pupils-additional-needs-through-change" TargetMode="External"/><Relationship Id="rId2" Type="http://schemas.openxmlformats.org/officeDocument/2006/relationships/image" Target="../media/image10.png"/><Relationship Id="rId1" Type="http://schemas.openxmlformats.org/officeDocument/2006/relationships/slideLayout" Target="../slideLayouts/slideLayout6.xml"/><Relationship Id="rId5" Type="http://schemas.openxmlformats.org/officeDocument/2006/relationships/hyperlink" Target="https://www.estyn.gov.wales/effective-practice/supporting-learners-pupil-referral-units-return-mainstream-school" TargetMode="Externa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ideo" Target="https://www.youtube.com/embed/aSfPSLBw-Nc?feature=oembed" TargetMode="External"/><Relationship Id="rId5" Type="http://schemas.openxmlformats.org/officeDocument/2006/relationships/image" Target="../media/image16.jpeg"/><Relationship Id="rId4" Type="http://schemas.openxmlformats.org/officeDocument/2006/relationships/hyperlink" Target="https://www.youtube.com/watch?v=aSfPSLBw-Nc"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www.estyn.gov.wales/effective-practice/accelerating-pupil-learning"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hyperlink" Target="http://www.dundee.ac.uk/eswce/staff/djindalsnape.php" TargetMode="External"/><Relationship Id="rId4" Type="http://schemas.openxmlformats.org/officeDocument/2006/relationships/hyperlink" Target="https://eur01.safelinks.protection.outlook.com/?url=https%3A%2F%2Fdoi.org%2F10.1080%2F03004279.2020.1805487&amp;data=04%7C01%7Cn.ryder%40uwtsd.ac.uk%7C2033cf558fac42ecb04a08d97de49c6f%7C4e0f11f9046e45059cb8db2152311e21%7C0%7C0%7C637679244794268322%7CUnknown%7CTWFpbGZsb3d8eyJWIjoiMC4wLjAwMDAiLCJQIjoiV2luMzIiLCJBTiI6Ik1haWwiLCJXVCI6Mn0%3D%7C3000&amp;sdata=Rf2NfcPmEtHk%2F4nvxtrzZUTJdUGdJppFyKRHfShYoWY%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2FF2EE-FA80-0AA8-198F-8B2A05C4B5A0}"/>
              </a:ext>
            </a:extLst>
          </p:cNvPr>
          <p:cNvSpPr txBox="1"/>
          <p:nvPr/>
        </p:nvSpPr>
        <p:spPr>
          <a:xfrm>
            <a:off x="1349829" y="874455"/>
            <a:ext cx="8868228" cy="1938992"/>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OpenDyslexic" panose="00000500000000000000" pitchFamily="50" charset="0"/>
                <a:cs typeface="Arial" panose="020B0604020202020204" pitchFamily="34" charset="0"/>
              </a:rPr>
              <a:t>ECAD6007</a:t>
            </a:r>
          </a:p>
          <a:p>
            <a:endParaRPr lang="en-GB" sz="4000" b="1" dirty="0">
              <a:effectLst>
                <a:outerShdw blurRad="38100" dist="38100" dir="2700000" algn="tl">
                  <a:srgbClr val="000000">
                    <a:alpha val="43137"/>
                  </a:srgbClr>
                </a:outerShdw>
              </a:effectLst>
              <a:latin typeface="OpenDyslexic" panose="00000500000000000000" pitchFamily="50" charset="0"/>
              <a:cs typeface="Arial" panose="020B0604020202020204" pitchFamily="34" charset="0"/>
            </a:endParaRPr>
          </a:p>
          <a:p>
            <a:pPr algn="ctr"/>
            <a:r>
              <a:rPr lang="en-US" sz="4000" b="1" dirty="0" err="1">
                <a:effectLst>
                  <a:outerShdw blurRad="38100" dist="38100" dir="2700000" algn="tl">
                    <a:srgbClr val="000000">
                      <a:alpha val="43137"/>
                    </a:srgbClr>
                  </a:outerShdw>
                </a:effectLst>
                <a:latin typeface="OpenDyslexic" panose="00000500000000000000" pitchFamily="50" charset="0"/>
                <a:cs typeface="Arial" panose="020B0604020202020204" pitchFamily="34" charset="0"/>
              </a:rPr>
              <a:t>Trosglwyddiadau</a:t>
            </a:r>
            <a:r>
              <a:rPr lang="en-US" sz="4000" b="1" dirty="0">
                <a:effectLst>
                  <a:outerShdw blurRad="38100" dist="38100" dir="2700000" algn="tl">
                    <a:srgbClr val="000000">
                      <a:alpha val="43137"/>
                    </a:srgbClr>
                  </a:outerShdw>
                </a:effectLst>
                <a:latin typeface="OpenDyslexic" panose="00000500000000000000" pitchFamily="50" charset="0"/>
                <a:cs typeface="Arial" panose="020B0604020202020204" pitchFamily="34" charset="0"/>
              </a:rPr>
              <a:t>     Transitions </a:t>
            </a:r>
            <a:r>
              <a:rPr lang="en-GB" sz="4000" b="1" dirty="0">
                <a:effectLst>
                  <a:outerShdw blurRad="38100" dist="38100" dir="2700000" algn="tl">
                    <a:srgbClr val="000000">
                      <a:alpha val="43137"/>
                    </a:srgbClr>
                  </a:outerShdw>
                </a:effectLst>
                <a:latin typeface="OpenDyslexic" panose="00000500000000000000" pitchFamily="50" charset="0"/>
                <a:cs typeface="Arial" panose="020B0604020202020204" pitchFamily="34" charset="0"/>
              </a:rPr>
              <a:t> </a:t>
            </a:r>
          </a:p>
        </p:txBody>
      </p:sp>
      <p:sp>
        <p:nvSpPr>
          <p:cNvPr id="4" name="TextBox 3">
            <a:extLst>
              <a:ext uri="{FF2B5EF4-FFF2-40B4-BE49-F238E27FC236}">
                <a16:creationId xmlns:a16="http://schemas.microsoft.com/office/drawing/2014/main" id="{B4033DEF-7D27-E8F7-972F-E9C29CD9B3DC}"/>
              </a:ext>
            </a:extLst>
          </p:cNvPr>
          <p:cNvSpPr txBox="1"/>
          <p:nvPr/>
        </p:nvSpPr>
        <p:spPr>
          <a:xfrm>
            <a:off x="8128000" y="5254171"/>
            <a:ext cx="4847771" cy="369332"/>
          </a:xfrm>
          <a:prstGeom prst="rect">
            <a:avLst/>
          </a:prstGeom>
          <a:noFill/>
        </p:spPr>
        <p:txBody>
          <a:bodyPr wrap="square" rtlCol="0">
            <a:spAutoFit/>
          </a:bodyPr>
          <a:lstStyle/>
          <a:p>
            <a:r>
              <a:rPr lang="en-GB" dirty="0">
                <a:latin typeface="OpenDyslexic" panose="00000500000000000000" pitchFamily="50" charset="0"/>
              </a:rPr>
              <a:t>Huge thanks to Nanna Ryder, UWTSD</a:t>
            </a:r>
          </a:p>
        </p:txBody>
      </p:sp>
      <p:pic>
        <p:nvPicPr>
          <p:cNvPr id="7" name="Picture 6" descr="A row of colorful leaves&#10;&#10;Description automatically generated">
            <a:extLst>
              <a:ext uri="{FF2B5EF4-FFF2-40B4-BE49-F238E27FC236}">
                <a16:creationId xmlns:a16="http://schemas.microsoft.com/office/drawing/2014/main" id="{6B93E43A-A922-4C3A-AC3E-F57961474C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0825" y="2847012"/>
            <a:ext cx="3894819" cy="2591825"/>
          </a:xfrm>
          <a:prstGeom prst="rect">
            <a:avLst/>
          </a:prstGeom>
          <a:ln>
            <a:noFill/>
          </a:ln>
          <a:effectLst>
            <a:softEdge rad="112500"/>
          </a:effectLst>
        </p:spPr>
      </p:pic>
    </p:spTree>
    <p:extLst>
      <p:ext uri="{BB962C8B-B14F-4D97-AF65-F5344CB8AC3E}">
        <p14:creationId xmlns:p14="http://schemas.microsoft.com/office/powerpoint/2010/main" val="1480776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BA14-2219-4CA3-B6AF-BFFA20D72D58}"/>
              </a:ext>
            </a:extLst>
          </p:cNvPr>
          <p:cNvSpPr>
            <a:spLocks noGrp="1"/>
          </p:cNvSpPr>
          <p:nvPr>
            <p:ph type="title"/>
          </p:nvPr>
        </p:nvSpPr>
        <p:spPr>
          <a:xfrm>
            <a:off x="748090" y="0"/>
            <a:ext cx="9717541" cy="1499616"/>
          </a:xfrm>
        </p:spPr>
        <p:txBody>
          <a:bodyPr/>
          <a:lstStyle/>
          <a:p>
            <a:r>
              <a:rPr lang="en-GB" dirty="0" err="1"/>
              <a:t>Amcanion</a:t>
            </a:r>
            <a:r>
              <a:rPr lang="en-GB" dirty="0"/>
              <a:t>        			</a:t>
            </a:r>
            <a:r>
              <a:rPr lang="en-GB" dirty="0">
                <a:solidFill>
                  <a:schemeClr val="accent2">
                    <a:lumMod val="50000"/>
                  </a:schemeClr>
                </a:solidFill>
              </a:rPr>
              <a:t>AIMS</a:t>
            </a:r>
          </a:p>
        </p:txBody>
      </p:sp>
      <p:sp>
        <p:nvSpPr>
          <p:cNvPr id="14" name="Content Placeholder 13"/>
          <p:cNvSpPr>
            <a:spLocks noGrp="1"/>
          </p:cNvSpPr>
          <p:nvPr>
            <p:ph sz="half" idx="1"/>
          </p:nvPr>
        </p:nvSpPr>
        <p:spPr>
          <a:xfrm>
            <a:off x="748090" y="1095828"/>
            <a:ext cx="4753642" cy="4167336"/>
          </a:xfrm>
        </p:spPr>
        <p:txBody>
          <a:bodyPr>
            <a:normAutofit fontScale="77500" lnSpcReduction="20000"/>
          </a:bodyPr>
          <a:lstStyle/>
          <a:p>
            <a:pPr marL="0" indent="0">
              <a:lnSpc>
                <a:spcPct val="160000"/>
              </a:lnSpc>
              <a:buNone/>
            </a:pPr>
            <a:r>
              <a:rPr lang="en-US" sz="1600" dirty="0"/>
              <a:t>Thema: </a:t>
            </a:r>
          </a:p>
          <a:p>
            <a:pPr marL="0" indent="0">
              <a:lnSpc>
                <a:spcPct val="160000"/>
              </a:lnSpc>
              <a:buNone/>
            </a:pPr>
            <a:r>
              <a:rPr lang="cy-GB" sz="1600" dirty="0"/>
              <a:t>Meddu ar ddealltwriaeth ddofn o anghenion corfforol, emosiynol, cymdeithasol, deallusol ac anghenion eraill sy’n effeithio ar ddysgu a datblygiad, a nodi mathau o addysgeg sy’n lleihau effeithiau negyddol</a:t>
            </a:r>
            <a:endParaRPr lang="en-US" sz="1600" dirty="0"/>
          </a:p>
          <a:p>
            <a:pPr marL="0" indent="0">
              <a:lnSpc>
                <a:spcPct val="160000"/>
              </a:lnSpc>
              <a:buNone/>
            </a:pPr>
            <a:r>
              <a:rPr lang="en-US" sz="1600" dirty="0" err="1"/>
              <a:t>Deilliant</a:t>
            </a:r>
            <a:r>
              <a:rPr lang="en-US" sz="1600" dirty="0"/>
              <a:t> </a:t>
            </a:r>
            <a:r>
              <a:rPr lang="en-US" sz="1600" dirty="0" err="1"/>
              <a:t>Dysgu</a:t>
            </a:r>
            <a:r>
              <a:rPr lang="en-US" sz="1600" dirty="0"/>
              <a:t>:</a:t>
            </a:r>
          </a:p>
          <a:p>
            <a:pPr marL="0" indent="0">
              <a:lnSpc>
                <a:spcPct val="160000"/>
              </a:lnSpc>
              <a:buNone/>
            </a:pPr>
            <a:r>
              <a:rPr lang="en-US" sz="1600" dirty="0"/>
              <a:t> </a:t>
            </a:r>
            <a:r>
              <a:rPr lang="cy-GB" sz="1600" dirty="0"/>
              <a:t>Adfyfyrio a gwerthuso’n feirniadol ystod o agweddau gwahanol ar gyfer bodloni anghenion amrywiol yr holl ddysgwyr mewn ystod o leoliadau, a chyfiawnhau dewisiadau a wneir mewn arfer personol.</a:t>
            </a:r>
            <a:endParaRPr lang="en-GB" sz="1600" dirty="0"/>
          </a:p>
          <a:p>
            <a:pPr marL="0" indent="0">
              <a:lnSpc>
                <a:spcPct val="160000"/>
              </a:lnSpc>
              <a:buNone/>
            </a:pPr>
            <a:endParaRPr lang="en-US" sz="1600" dirty="0">
              <a:solidFill>
                <a:srgbClr val="00B0F0"/>
              </a:solidFill>
            </a:endParaRPr>
          </a:p>
        </p:txBody>
      </p:sp>
      <p:sp>
        <p:nvSpPr>
          <p:cNvPr id="3" name="Content Placeholder 2">
            <a:extLst>
              <a:ext uri="{FF2B5EF4-FFF2-40B4-BE49-F238E27FC236}">
                <a16:creationId xmlns:a16="http://schemas.microsoft.com/office/drawing/2014/main" id="{ADA766C6-2B7C-42AA-9EED-77809783CF5E}"/>
              </a:ext>
            </a:extLst>
          </p:cNvPr>
          <p:cNvSpPr>
            <a:spLocks noGrp="1"/>
          </p:cNvSpPr>
          <p:nvPr>
            <p:ph sz="half" idx="2"/>
          </p:nvPr>
        </p:nvSpPr>
        <p:spPr>
          <a:xfrm>
            <a:off x="6094412" y="1095828"/>
            <a:ext cx="5604102" cy="4239344"/>
          </a:xfrm>
        </p:spPr>
        <p:txBody>
          <a:bodyPr vert="horz" lIns="45720" tIns="45720" rIns="45720" bIns="45720" rtlCol="0" anchor="t">
            <a:normAutofit fontScale="77500" lnSpcReduction="20000"/>
          </a:bodyPr>
          <a:lstStyle/>
          <a:p>
            <a:pPr marL="90805" indent="-90805">
              <a:lnSpc>
                <a:spcPct val="160000"/>
              </a:lnSpc>
            </a:pPr>
            <a:r>
              <a:rPr lang="en-US" sz="1700" i="1" dirty="0">
                <a:solidFill>
                  <a:schemeClr val="accent2">
                    <a:lumMod val="50000"/>
                  </a:schemeClr>
                </a:solidFill>
              </a:rPr>
              <a:t>Theme:</a:t>
            </a:r>
          </a:p>
          <a:p>
            <a:pPr marL="90805" indent="-90805">
              <a:lnSpc>
                <a:spcPct val="160000"/>
              </a:lnSpc>
            </a:pPr>
            <a:r>
              <a:rPr lang="en-US" sz="1700" i="1" dirty="0">
                <a:solidFill>
                  <a:schemeClr val="accent2">
                    <a:lumMod val="50000"/>
                  </a:schemeClr>
                </a:solidFill>
              </a:rPr>
              <a:t>Be equipped with a deep understanding of the physical, emotional, social, intellectual and other needs that impact on learning and development, and identifying pedagogies which mitigate negative effects</a:t>
            </a:r>
          </a:p>
          <a:p>
            <a:pPr marL="0" indent="0">
              <a:lnSpc>
                <a:spcPct val="160000"/>
              </a:lnSpc>
              <a:buNone/>
            </a:pPr>
            <a:r>
              <a:rPr lang="en-US" sz="1700" i="1" dirty="0">
                <a:solidFill>
                  <a:schemeClr val="accent2">
                    <a:lumMod val="50000"/>
                  </a:schemeClr>
                </a:solidFill>
              </a:rPr>
              <a:t>Learning Outcome:</a:t>
            </a:r>
          </a:p>
          <a:p>
            <a:pPr marL="0" indent="0">
              <a:lnSpc>
                <a:spcPct val="160000"/>
              </a:lnSpc>
              <a:buNone/>
            </a:pPr>
            <a:r>
              <a:rPr lang="en-GB" sz="1700" i="1" dirty="0">
                <a:solidFill>
                  <a:schemeClr val="accent2">
                    <a:lumMod val="50000"/>
                  </a:schemeClr>
                </a:solidFill>
              </a:rPr>
              <a:t>Critically reflect and evaluate a range of different approaches for meeting the diverse needs of all learners in a range of settings, and justify choices made in personal practice.</a:t>
            </a:r>
          </a:p>
          <a:p>
            <a:pPr marL="90805" indent="-90805">
              <a:lnSpc>
                <a:spcPct val="160000"/>
              </a:lnSpc>
            </a:pPr>
            <a:endParaRPr lang="en-GB" sz="1600" dirty="0"/>
          </a:p>
        </p:txBody>
      </p:sp>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chemeClr val="accent1"/>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37931725" indent="-37474525">
              <a:spcBef>
                <a:spcPts val="1000"/>
              </a:spcBef>
              <a:buClr>
                <a:schemeClr val="accent1"/>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fld id="{78A012DF-F7B9-45B0-90A6-B9E3EEDEFCE6}" type="slidenum">
              <a:rPr lang="en-US" altLang="en-US" sz="1400">
                <a:latin typeface="OpenDyslexic" panose="00000500000000000000" pitchFamily="50" charset="0"/>
              </a:rPr>
              <a:pPr>
                <a:spcBef>
                  <a:spcPct val="0"/>
                </a:spcBef>
                <a:buClrTx/>
                <a:buSzTx/>
                <a:buFontTx/>
                <a:buNone/>
              </a:pPr>
              <a:t>3</a:t>
            </a:fld>
            <a:endParaRPr lang="en-US" altLang="en-US" sz="1400" dirty="0">
              <a:latin typeface="OpenDyslexic" panose="00000500000000000000" pitchFamily="50" charset="0"/>
            </a:endParaRPr>
          </a:p>
        </p:txBody>
      </p:sp>
      <p:sp>
        <p:nvSpPr>
          <p:cNvPr id="19459" name="Rectangle 4"/>
          <p:cNvSpPr>
            <a:spLocks noChangeArrowheads="1"/>
          </p:cNvSpPr>
          <p:nvPr/>
        </p:nvSpPr>
        <p:spPr bwMode="auto">
          <a:xfrm>
            <a:off x="664033" y="475833"/>
            <a:ext cx="10657184" cy="5482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37931725" indent="-37474525">
              <a:spcBef>
                <a:spcPts val="1000"/>
              </a:spcBef>
              <a:buClr>
                <a:schemeClr val="accent1"/>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lnSpc>
                <a:spcPct val="150000"/>
              </a:lnSpc>
              <a:spcBef>
                <a:spcPct val="0"/>
              </a:spcBef>
              <a:buClrTx/>
              <a:buSzTx/>
              <a:buFontTx/>
              <a:buNone/>
            </a:pPr>
            <a:r>
              <a:rPr lang="en-US" altLang="en-US" sz="2400" b="1" dirty="0">
                <a:solidFill>
                  <a:schemeClr val="accent2">
                    <a:lumMod val="50000"/>
                  </a:schemeClr>
                </a:solidFill>
                <a:latin typeface="OpenDyslexic" panose="00000500000000000000" pitchFamily="50" charset="0"/>
              </a:rPr>
              <a:t>Changes of environment, resources, curriculum, institutional culture, pedagogical approaches and styles of classroom interaction, all carry a potential to have an impact on how children respond during the first major educational transition. Starting school means having to learn the social rules and values of the organization as well as coming to terms with changes in identity, roles and relationships (</a:t>
            </a:r>
            <a:r>
              <a:rPr lang="en-US" altLang="en-US" sz="2400" b="1" dirty="0" err="1">
                <a:solidFill>
                  <a:schemeClr val="accent2">
                    <a:lumMod val="50000"/>
                  </a:schemeClr>
                </a:solidFill>
                <a:latin typeface="OpenDyslexic" panose="00000500000000000000" pitchFamily="50" charset="0"/>
              </a:rPr>
              <a:t>Griebel</a:t>
            </a:r>
            <a:r>
              <a:rPr lang="en-US" altLang="en-US" sz="2400" b="1" dirty="0">
                <a:solidFill>
                  <a:schemeClr val="accent2">
                    <a:lumMod val="50000"/>
                  </a:schemeClr>
                </a:solidFill>
                <a:latin typeface="OpenDyslexic" panose="00000500000000000000" pitchFamily="50" charset="0"/>
              </a:rPr>
              <a:t> &amp; </a:t>
            </a:r>
            <a:r>
              <a:rPr lang="en-US" altLang="en-US" sz="2400" b="1" dirty="0" err="1">
                <a:solidFill>
                  <a:schemeClr val="accent2">
                    <a:lumMod val="50000"/>
                  </a:schemeClr>
                </a:solidFill>
                <a:latin typeface="OpenDyslexic" panose="00000500000000000000" pitchFamily="50" charset="0"/>
              </a:rPr>
              <a:t>Niesel</a:t>
            </a:r>
            <a:r>
              <a:rPr lang="en-US" altLang="en-US" sz="2400" b="1" dirty="0">
                <a:solidFill>
                  <a:schemeClr val="accent2">
                    <a:lumMod val="50000"/>
                  </a:schemeClr>
                </a:solidFill>
                <a:latin typeface="OpenDyslexic" panose="00000500000000000000" pitchFamily="50" charset="0"/>
              </a:rPr>
              <a:t>, 2000) as children become a ‘school pupil’ on entry to school, with different expectations placed on them. </a:t>
            </a:r>
          </a:p>
          <a:p>
            <a:pPr algn="r" eaLnBrk="1" hangingPunct="1">
              <a:lnSpc>
                <a:spcPct val="150000"/>
              </a:lnSpc>
              <a:spcBef>
                <a:spcPct val="0"/>
              </a:spcBef>
              <a:buClrTx/>
              <a:buSzTx/>
              <a:buFontTx/>
              <a:buNone/>
            </a:pPr>
            <a:r>
              <a:rPr lang="en-GB" altLang="en-US" dirty="0">
                <a:latin typeface="OpenDyslexic" panose="00000500000000000000" pitchFamily="50" charset="0"/>
              </a:rPr>
              <a:t>                            Fabian &amp; Dunlop (2006)</a:t>
            </a:r>
            <a:endParaRPr lang="en-US" altLang="en-US" dirty="0">
              <a:latin typeface="OpenDyslexic" panose="00000500000000000000" pitchFamily="50" charset="0"/>
            </a:endParaRPr>
          </a:p>
        </p:txBody>
      </p:sp>
    </p:spTree>
    <p:extLst>
      <p:ext uri="{BB962C8B-B14F-4D97-AF65-F5344CB8AC3E}">
        <p14:creationId xmlns:p14="http://schemas.microsoft.com/office/powerpoint/2010/main" val="3795877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a:solidFill>
                  <a:schemeClr val="tx1"/>
                </a:solidFill>
                <a:ea typeface="ＭＳ Ｐゴシック" panose="020B0600070205080204" pitchFamily="34" charset="-128"/>
              </a:rPr>
              <a:t> </a:t>
            </a:r>
            <a:r>
              <a:rPr lang="en-GB" altLang="en-US" err="1">
                <a:solidFill>
                  <a:schemeClr val="tx1"/>
                </a:solidFill>
                <a:ea typeface="ＭＳ Ｐゴシック" panose="020B0600070205080204" pitchFamily="34" charset="-128"/>
              </a:rPr>
              <a:t>Ystyriwch</a:t>
            </a:r>
            <a:r>
              <a:rPr lang="en-GB" altLang="en-US">
                <a:solidFill>
                  <a:schemeClr val="tx1"/>
                </a:solidFill>
                <a:ea typeface="ＭＳ Ｐゴシック" panose="020B0600070205080204" pitchFamily="34" charset="-128"/>
              </a:rPr>
              <a:t>                                             </a:t>
            </a:r>
            <a:r>
              <a:rPr lang="en-GB" altLang="en-US">
                <a:solidFill>
                  <a:schemeClr val="accent2">
                    <a:lumMod val="50000"/>
                  </a:schemeClr>
                </a:solidFill>
                <a:ea typeface="ＭＳ Ｐゴシック" panose="020B0600070205080204" pitchFamily="34" charset="-128"/>
              </a:rPr>
              <a:t>Consider</a:t>
            </a:r>
            <a:endParaRPr lang="en-US" altLang="en-US">
              <a:solidFill>
                <a:schemeClr val="accent2">
                  <a:lumMod val="50000"/>
                </a:schemeClr>
              </a:solidFill>
              <a:ea typeface="ＭＳ Ｐゴシック" panose="020B0600070205080204" pitchFamily="34" charset="-128"/>
            </a:endParaRPr>
          </a:p>
        </p:txBody>
      </p:sp>
      <p:sp>
        <p:nvSpPr>
          <p:cNvPr id="21507" name="Rectangle 3"/>
          <p:cNvSpPr>
            <a:spLocks noGrp="1" noChangeArrowheads="1"/>
          </p:cNvSpPr>
          <p:nvPr>
            <p:ph idx="1"/>
          </p:nvPr>
        </p:nvSpPr>
        <p:spPr/>
        <p:txBody>
          <a:bodyPr/>
          <a:lstStyle/>
          <a:p>
            <a:pPr eaLnBrk="1" hangingPunct="1"/>
            <a:r>
              <a:rPr lang="cy-GB" altLang="en-US">
                <a:ea typeface="ＭＳ Ｐゴシック" panose="020B0600070205080204" pitchFamily="34" charset="-128"/>
              </a:rPr>
              <a:t>Beth yw’r </a:t>
            </a:r>
            <a:r>
              <a:rPr lang="cy-GB" altLang="en-US" err="1">
                <a:ea typeface="ＭＳ Ｐゴシック" panose="020B0600070205080204" pitchFamily="34" charset="-128"/>
              </a:rPr>
              <a:t>trosglwyddiadu</a:t>
            </a:r>
            <a:r>
              <a:rPr lang="cy-GB" altLang="en-US">
                <a:ea typeface="ＭＳ Ｐゴシック" panose="020B0600070205080204" pitchFamily="34" charset="-128"/>
              </a:rPr>
              <a:t> a fedr ddylanwadu ar y plentyn rhwng genedigaeth a 16 oed?</a:t>
            </a:r>
          </a:p>
          <a:p>
            <a:pPr eaLnBrk="1" hangingPunct="1"/>
            <a:r>
              <a:rPr lang="en-GB" altLang="en-US">
                <a:solidFill>
                  <a:schemeClr val="accent2">
                    <a:lumMod val="50000"/>
                  </a:schemeClr>
                </a:solidFill>
                <a:ea typeface="ＭＳ Ｐゴシック" panose="020B0600070205080204" pitchFamily="34" charset="-128"/>
              </a:rPr>
              <a:t>What are the varying types of transitions that may have an influence on a child between birth -16yrs?</a:t>
            </a:r>
          </a:p>
          <a:p>
            <a:pPr marL="0" indent="0" eaLnBrk="1" hangingPunct="1">
              <a:buNone/>
            </a:pPr>
            <a:endParaRPr lang="en-US" altLang="en-US">
              <a:ea typeface="ＭＳ Ｐゴシック" panose="020B0600070205080204" pitchFamily="34" charset="-128"/>
            </a:endParaRPr>
          </a:p>
        </p:txBody>
      </p:sp>
      <p:sp>
        <p:nvSpPr>
          <p:cNvPr id="21508" name="Line 4"/>
          <p:cNvSpPr>
            <a:spLocks noChangeShapeType="1"/>
          </p:cNvSpPr>
          <p:nvPr/>
        </p:nvSpPr>
        <p:spPr bwMode="auto">
          <a:xfrm>
            <a:off x="2349500" y="4292600"/>
            <a:ext cx="669766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09" name="Line 5"/>
          <p:cNvSpPr>
            <a:spLocks noChangeShapeType="1"/>
          </p:cNvSpPr>
          <p:nvPr/>
        </p:nvSpPr>
        <p:spPr bwMode="auto">
          <a:xfrm flipV="1">
            <a:off x="2349500"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0" name="Line 6"/>
          <p:cNvSpPr>
            <a:spLocks noChangeShapeType="1"/>
          </p:cNvSpPr>
          <p:nvPr/>
        </p:nvSpPr>
        <p:spPr bwMode="auto">
          <a:xfrm>
            <a:off x="2854325" y="42926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1" name="Line 7"/>
          <p:cNvSpPr>
            <a:spLocks noChangeShapeType="1"/>
          </p:cNvSpPr>
          <p:nvPr/>
        </p:nvSpPr>
        <p:spPr bwMode="auto">
          <a:xfrm flipV="1">
            <a:off x="3357562"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2" name="Line 8"/>
          <p:cNvSpPr>
            <a:spLocks noChangeShapeType="1"/>
          </p:cNvSpPr>
          <p:nvPr/>
        </p:nvSpPr>
        <p:spPr bwMode="auto">
          <a:xfrm>
            <a:off x="3933825" y="42926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3" name="Line 9"/>
          <p:cNvSpPr>
            <a:spLocks noChangeShapeType="1"/>
          </p:cNvSpPr>
          <p:nvPr/>
        </p:nvSpPr>
        <p:spPr bwMode="auto">
          <a:xfrm flipV="1">
            <a:off x="4510087"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4" name="Line 10"/>
          <p:cNvSpPr>
            <a:spLocks noChangeShapeType="1"/>
          </p:cNvSpPr>
          <p:nvPr/>
        </p:nvSpPr>
        <p:spPr bwMode="auto">
          <a:xfrm>
            <a:off x="5086350" y="42926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5" name="Line 11"/>
          <p:cNvSpPr>
            <a:spLocks noChangeShapeType="1"/>
          </p:cNvSpPr>
          <p:nvPr/>
        </p:nvSpPr>
        <p:spPr bwMode="auto">
          <a:xfrm flipV="1">
            <a:off x="5662612"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6" name="Line 12"/>
          <p:cNvSpPr>
            <a:spLocks noChangeShapeType="1"/>
          </p:cNvSpPr>
          <p:nvPr/>
        </p:nvSpPr>
        <p:spPr bwMode="auto">
          <a:xfrm>
            <a:off x="6310312" y="4292601"/>
            <a:ext cx="0"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7" name="Line 13"/>
          <p:cNvSpPr>
            <a:spLocks noChangeShapeType="1"/>
          </p:cNvSpPr>
          <p:nvPr/>
        </p:nvSpPr>
        <p:spPr bwMode="auto">
          <a:xfrm flipV="1">
            <a:off x="6815137"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8" name="Line 14"/>
          <p:cNvSpPr>
            <a:spLocks noChangeShapeType="1"/>
          </p:cNvSpPr>
          <p:nvPr/>
        </p:nvSpPr>
        <p:spPr bwMode="auto">
          <a:xfrm>
            <a:off x="8542337" y="4292601"/>
            <a:ext cx="0"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19" name="Line 15"/>
          <p:cNvSpPr>
            <a:spLocks noChangeShapeType="1"/>
          </p:cNvSpPr>
          <p:nvPr/>
        </p:nvSpPr>
        <p:spPr bwMode="auto">
          <a:xfrm flipV="1">
            <a:off x="7894637" y="4076700"/>
            <a:ext cx="0"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20" name="Line 16"/>
          <p:cNvSpPr>
            <a:spLocks noChangeShapeType="1"/>
          </p:cNvSpPr>
          <p:nvPr/>
        </p:nvSpPr>
        <p:spPr bwMode="auto">
          <a:xfrm>
            <a:off x="7318375" y="4292601"/>
            <a:ext cx="0"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21521" name="Line 17"/>
          <p:cNvSpPr>
            <a:spLocks noChangeShapeType="1"/>
          </p:cNvSpPr>
          <p:nvPr/>
        </p:nvSpPr>
        <p:spPr bwMode="auto">
          <a:xfrm flipV="1">
            <a:off x="9047163" y="4292600"/>
            <a:ext cx="36036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Tree>
    <p:extLst>
      <p:ext uri="{BB962C8B-B14F-4D97-AF65-F5344CB8AC3E}">
        <p14:creationId xmlns:p14="http://schemas.microsoft.com/office/powerpoint/2010/main" val="2522027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TextBox 2"/>
          <p:cNvSpPr txBox="1">
            <a:spLocks noChangeArrowheads="1"/>
          </p:cNvSpPr>
          <p:nvPr/>
        </p:nvSpPr>
        <p:spPr bwMode="auto">
          <a:xfrm>
            <a:off x="2422525" y="765175"/>
            <a:ext cx="78486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CC6600"/>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CC6600"/>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1800" dirty="0">
              <a:latin typeface="OpenDyslexic" panose="00000500000000000000" pitchFamily="50" charset="0"/>
            </a:endParaRPr>
          </a:p>
        </p:txBody>
      </p:sp>
      <p:sp>
        <p:nvSpPr>
          <p:cNvPr id="23555" name="Title 3"/>
          <p:cNvSpPr>
            <a:spLocks noGrp="1"/>
          </p:cNvSpPr>
          <p:nvPr>
            <p:ph type="title"/>
          </p:nvPr>
        </p:nvSpPr>
        <p:spPr>
          <a:xfrm>
            <a:off x="553584" y="210122"/>
            <a:ext cx="9717541" cy="1499616"/>
          </a:xfrm>
        </p:spPr>
        <p:txBody>
          <a:bodyPr/>
          <a:lstStyle/>
          <a:p>
            <a:r>
              <a:rPr lang="en-GB" altLang="en-US" sz="2800" u="sng" dirty="0" err="1"/>
              <a:t>O’r</a:t>
            </a:r>
            <a:r>
              <a:rPr lang="en-GB" altLang="en-US" sz="2800" u="sng" dirty="0"/>
              <a:t> </a:t>
            </a:r>
            <a:r>
              <a:rPr lang="en-GB" altLang="en-US" sz="2800" u="sng" dirty="0" err="1"/>
              <a:t>cartref</a:t>
            </a:r>
            <a:r>
              <a:rPr lang="en-GB" altLang="en-US" sz="2800" u="sng" dirty="0"/>
              <a:t> </a:t>
            </a:r>
            <a:r>
              <a:rPr lang="en-GB" altLang="en-US" sz="2800" u="sng" dirty="0" err="1"/>
              <a:t>i’r</a:t>
            </a:r>
            <a:r>
              <a:rPr lang="en-GB" altLang="en-US" sz="2800" u="sng" dirty="0"/>
              <a:t> </a:t>
            </a:r>
            <a:r>
              <a:rPr lang="en-GB" altLang="en-US" sz="2800" u="sng" dirty="0" err="1"/>
              <a:t>ysgol</a:t>
            </a:r>
            <a:br>
              <a:rPr lang="en-GB" altLang="en-US" sz="2800" u="sng" dirty="0"/>
            </a:br>
            <a:r>
              <a:rPr lang="en-GB" altLang="en-US" sz="2800" i="1" u="sng" dirty="0">
                <a:solidFill>
                  <a:schemeClr val="accent2">
                    <a:lumMod val="50000"/>
                  </a:schemeClr>
                </a:solidFill>
              </a:rPr>
              <a:t>From home to school</a:t>
            </a:r>
            <a:endParaRPr lang="en-US" altLang="en-US" sz="2800" i="1" u="sng" dirty="0">
              <a:solidFill>
                <a:schemeClr val="accent2">
                  <a:lumMod val="50000"/>
                </a:schemeClr>
              </a:solidFill>
            </a:endParaRPr>
          </a:p>
        </p:txBody>
      </p:sp>
      <p:sp>
        <p:nvSpPr>
          <p:cNvPr id="22532" name="Content Placeholder 4"/>
          <p:cNvSpPr>
            <a:spLocks noGrp="1"/>
          </p:cNvSpPr>
          <p:nvPr>
            <p:ph idx="1"/>
          </p:nvPr>
        </p:nvSpPr>
        <p:spPr>
          <a:xfrm>
            <a:off x="553582" y="1417320"/>
            <a:ext cx="11420703" cy="4257766"/>
          </a:xfrm>
        </p:spPr>
        <p:txBody>
          <a:bodyPr rtlCol="0">
            <a:normAutofit fontScale="70000" lnSpcReduction="20000"/>
          </a:bodyPr>
          <a:lstStyle/>
          <a:p>
            <a:pPr marL="0" indent="0">
              <a:lnSpc>
                <a:spcPct val="160000"/>
              </a:lnSpc>
              <a:buNone/>
              <a:defRPr/>
            </a:pPr>
            <a:r>
              <a:rPr lang="en-US" altLang="en-US" sz="2800" dirty="0">
                <a:solidFill>
                  <a:schemeClr val="accent2">
                    <a:lumMod val="50000"/>
                  </a:schemeClr>
                </a:solidFill>
              </a:rPr>
              <a:t>When young children commence school they must somehow make sense of discontinuities and the relatively new routines and procedures that confront them. These challenges are associated with changes in the physical environment of buildings and classrooms; differences in the curricula; differences in the teaching staff and their </a:t>
            </a:r>
            <a:r>
              <a:rPr lang="en-US" altLang="en-US" sz="2800" dirty="0" err="1">
                <a:solidFill>
                  <a:schemeClr val="accent2">
                    <a:lumMod val="50000"/>
                  </a:schemeClr>
                </a:solidFill>
              </a:rPr>
              <a:t>behaviour</a:t>
            </a:r>
            <a:r>
              <a:rPr lang="en-US" altLang="en-US" sz="2800" dirty="0">
                <a:solidFill>
                  <a:schemeClr val="accent2">
                    <a:lumMod val="50000"/>
                  </a:schemeClr>
                </a:solidFill>
              </a:rPr>
              <a:t>, attitudes and expectations; changes to the peer group; changes to the role and involvement of parents (Bredekamp, 1987; Cleave et al., 1982; Ladd &amp; Price, 1990; </a:t>
            </a:r>
            <a:r>
              <a:rPr lang="en-US" altLang="en-US" sz="2800" dirty="0" err="1">
                <a:solidFill>
                  <a:schemeClr val="accent2">
                    <a:lumMod val="50000"/>
                  </a:schemeClr>
                </a:solidFill>
              </a:rPr>
              <a:t>Skarpness</a:t>
            </a:r>
            <a:r>
              <a:rPr lang="en-US" altLang="en-US" sz="2800" dirty="0">
                <a:solidFill>
                  <a:schemeClr val="accent2">
                    <a:lumMod val="50000"/>
                  </a:schemeClr>
                </a:solidFill>
              </a:rPr>
              <a:t> &amp; Carson, 1987).</a:t>
            </a:r>
          </a:p>
          <a:p>
            <a:pPr marL="0" indent="0">
              <a:lnSpc>
                <a:spcPct val="160000"/>
              </a:lnSpc>
              <a:buNone/>
              <a:defRPr/>
            </a:pPr>
            <a:r>
              <a:rPr lang="en-US" altLang="en-US" dirty="0">
                <a:solidFill>
                  <a:srgbClr val="00B0F0"/>
                </a:solidFill>
              </a:rPr>
              <a:t>                                                                                        (Margetts,1999:2)</a:t>
            </a:r>
          </a:p>
        </p:txBody>
      </p:sp>
    </p:spTree>
    <p:extLst>
      <p:ext uri="{BB962C8B-B14F-4D97-AF65-F5344CB8AC3E}">
        <p14:creationId xmlns:p14="http://schemas.microsoft.com/office/powerpoint/2010/main" val="1121352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3852" y="521322"/>
            <a:ext cx="11612396" cy="1499616"/>
          </a:xfrm>
        </p:spPr>
        <p:txBody>
          <a:bodyPr>
            <a:normAutofit fontScale="90000"/>
          </a:bodyPr>
          <a:lstStyle/>
          <a:p>
            <a:r>
              <a:rPr lang="cy-GB" sz="4950"/>
              <a:t>Beth yw'r Oed dechrau ysgol gorfodol yn ...?</a:t>
            </a:r>
            <a:br>
              <a:rPr lang="cy-GB" sz="4950"/>
            </a:br>
            <a:r>
              <a:rPr lang="cy-GB" sz="3200" i="1" err="1">
                <a:solidFill>
                  <a:schemeClr val="accent2">
                    <a:lumMod val="50000"/>
                  </a:schemeClr>
                </a:solidFill>
              </a:rPr>
              <a:t>What</a:t>
            </a:r>
            <a:r>
              <a:rPr lang="cy-GB" sz="3200" i="1">
                <a:solidFill>
                  <a:schemeClr val="accent2">
                    <a:lumMod val="50000"/>
                  </a:schemeClr>
                </a:solidFill>
              </a:rPr>
              <a:t> is </a:t>
            </a:r>
            <a:r>
              <a:rPr lang="cy-GB" sz="3200" i="1" err="1">
                <a:solidFill>
                  <a:schemeClr val="accent2">
                    <a:lumMod val="50000"/>
                  </a:schemeClr>
                </a:solidFill>
              </a:rPr>
              <a:t>theStatutory</a:t>
            </a:r>
            <a:r>
              <a:rPr lang="cy-GB" sz="3200" i="1">
                <a:solidFill>
                  <a:schemeClr val="accent2">
                    <a:lumMod val="50000"/>
                  </a:schemeClr>
                </a:solidFill>
              </a:rPr>
              <a:t> </a:t>
            </a:r>
            <a:r>
              <a:rPr lang="cy-GB" sz="3200" i="1" err="1">
                <a:solidFill>
                  <a:schemeClr val="accent2">
                    <a:lumMod val="50000"/>
                  </a:schemeClr>
                </a:solidFill>
              </a:rPr>
              <a:t>school</a:t>
            </a:r>
            <a:r>
              <a:rPr lang="cy-GB" sz="3200" i="1">
                <a:solidFill>
                  <a:schemeClr val="accent2">
                    <a:lumMod val="50000"/>
                  </a:schemeClr>
                </a:solidFill>
              </a:rPr>
              <a:t> </a:t>
            </a:r>
            <a:r>
              <a:rPr lang="cy-GB" sz="3200" i="1" err="1">
                <a:solidFill>
                  <a:schemeClr val="accent2">
                    <a:lumMod val="50000"/>
                  </a:schemeClr>
                </a:solidFill>
              </a:rPr>
              <a:t>starting</a:t>
            </a:r>
            <a:r>
              <a:rPr lang="cy-GB" sz="3200" i="1">
                <a:solidFill>
                  <a:schemeClr val="accent2">
                    <a:lumMod val="50000"/>
                  </a:schemeClr>
                </a:solidFill>
              </a:rPr>
              <a:t> </a:t>
            </a:r>
            <a:r>
              <a:rPr lang="cy-GB" sz="3200" i="1" err="1">
                <a:solidFill>
                  <a:schemeClr val="accent2">
                    <a:lumMod val="50000"/>
                  </a:schemeClr>
                </a:solidFill>
              </a:rPr>
              <a:t>age</a:t>
            </a:r>
            <a:r>
              <a:rPr lang="cy-GB" sz="3200" i="1">
                <a:solidFill>
                  <a:schemeClr val="accent2">
                    <a:lumMod val="50000"/>
                  </a:schemeClr>
                </a:solidFill>
              </a:rPr>
              <a:t> </a:t>
            </a:r>
            <a:r>
              <a:rPr lang="cy-GB" sz="3200" i="1" err="1">
                <a:solidFill>
                  <a:schemeClr val="accent2">
                    <a:lumMod val="50000"/>
                  </a:schemeClr>
                </a:solidFill>
              </a:rPr>
              <a:t>in</a:t>
            </a:r>
            <a:r>
              <a:rPr lang="cy-GB" sz="3200" i="1">
                <a:solidFill>
                  <a:schemeClr val="accent2">
                    <a:lumMod val="50000"/>
                  </a:schemeClr>
                </a:solidFill>
              </a:rPr>
              <a:t> …?</a:t>
            </a:r>
            <a:endParaRPr lang="en-GB" sz="3200" i="1">
              <a:solidFill>
                <a:schemeClr val="accent2">
                  <a:lumMod val="50000"/>
                </a:schemeClr>
              </a:solidFill>
            </a:endParaRPr>
          </a:p>
        </p:txBody>
      </p:sp>
      <p:sp>
        <p:nvSpPr>
          <p:cNvPr id="9" name="Content Placeholder 8"/>
          <p:cNvSpPr>
            <a:spLocks noGrp="1"/>
          </p:cNvSpPr>
          <p:nvPr>
            <p:ph sz="half" idx="1"/>
          </p:nvPr>
        </p:nvSpPr>
        <p:spPr>
          <a:xfrm>
            <a:off x="1023861" y="2420888"/>
            <a:ext cx="4824536" cy="4114800"/>
          </a:xfrm>
        </p:spPr>
        <p:txBody>
          <a:bodyPr vert="horz" lIns="45720" tIns="45720" rIns="45720" bIns="45720" rtlCol="0" anchor="t">
            <a:normAutofit lnSpcReduction="10000"/>
          </a:bodyPr>
          <a:lstStyle/>
          <a:p>
            <a:pPr marL="90805" indent="-90805">
              <a:buFont typeface="Wingdings" panose="020B0602020104020603" pitchFamily="34" charset="0"/>
              <a:buChar char="Ø"/>
            </a:pPr>
            <a:r>
              <a:rPr lang="cy-GB" sz="2150"/>
              <a:t>Gogledd Iwerddon</a:t>
            </a:r>
            <a:endParaRPr lang="en-US"/>
          </a:p>
          <a:p>
            <a:pPr marL="90805" indent="-90805">
              <a:buFont typeface="Wingdings" panose="020B0602020104020603" pitchFamily="34" charset="0"/>
              <a:buChar char="Ø"/>
            </a:pPr>
            <a:endParaRPr lang="cy-GB"/>
          </a:p>
          <a:p>
            <a:pPr marL="90805" indent="-90805">
              <a:buFont typeface="Wingdings" panose="020B0602020104020603" pitchFamily="34" charset="0"/>
              <a:buChar char="Ø"/>
            </a:pPr>
            <a:r>
              <a:rPr lang="cy-GB" sz="2150"/>
              <a:t>Awstralia/Cymru/Yr Alban/Lloegr</a:t>
            </a:r>
          </a:p>
          <a:p>
            <a:pPr marL="90805" indent="-90805">
              <a:buFont typeface="Wingdings" panose="020B0602020104020603" pitchFamily="34" charset="0"/>
              <a:buChar char="Ø"/>
            </a:pPr>
            <a:endParaRPr lang="cy-GB"/>
          </a:p>
          <a:p>
            <a:pPr marL="90805" indent="-90805">
              <a:buFont typeface="Wingdings" panose="020B0602020104020603" pitchFamily="34" charset="0"/>
              <a:buChar char="Ø"/>
            </a:pPr>
            <a:r>
              <a:rPr lang="cy-GB" sz="2150"/>
              <a:t>Canada/</a:t>
            </a:r>
            <a:r>
              <a:rPr lang="cy-GB" sz="2150" err="1"/>
              <a:t>Hong</a:t>
            </a:r>
            <a:r>
              <a:rPr lang="cy-GB" sz="2150"/>
              <a:t> Kong/Gwlad Belg/ </a:t>
            </a:r>
            <a:r>
              <a:rPr lang="cy-GB" sz="2150" err="1"/>
              <a:t>Cypris</a:t>
            </a:r>
            <a:r>
              <a:rPr lang="cy-GB" sz="2150"/>
              <a:t>/Sbaen/Portiwgal </a:t>
            </a:r>
          </a:p>
          <a:p>
            <a:pPr marL="0" indent="0">
              <a:buNone/>
            </a:pPr>
            <a:r>
              <a:rPr lang="cy-GB" sz="2150"/>
              <a:t>  </a:t>
            </a:r>
          </a:p>
          <a:p>
            <a:pPr marL="90805" indent="-90805">
              <a:buFont typeface="Wingdings" panose="020B0602020104020603" pitchFamily="34" charset="0"/>
              <a:buChar char="Ø"/>
            </a:pPr>
            <a:r>
              <a:rPr lang="cy-GB" sz="2150"/>
              <a:t>Y Ffindir</a:t>
            </a:r>
          </a:p>
          <a:p>
            <a:pPr marL="0" indent="0">
              <a:buNone/>
            </a:pPr>
            <a:endParaRPr lang="cy-GB"/>
          </a:p>
        </p:txBody>
      </p:sp>
      <p:sp>
        <p:nvSpPr>
          <p:cNvPr id="10" name="Content Placeholder 9"/>
          <p:cNvSpPr>
            <a:spLocks noGrp="1"/>
          </p:cNvSpPr>
          <p:nvPr>
            <p:ph sz="half" idx="2"/>
          </p:nvPr>
        </p:nvSpPr>
        <p:spPr>
          <a:xfrm>
            <a:off x="6259175" y="2276872"/>
            <a:ext cx="4905789" cy="4114800"/>
          </a:xfrm>
        </p:spPr>
        <p:txBody>
          <a:bodyPr vert="horz" lIns="45720" tIns="45720" rIns="45720" bIns="45720" rtlCol="0" anchor="t">
            <a:normAutofit lnSpcReduction="10000"/>
          </a:bodyPr>
          <a:lstStyle/>
          <a:p>
            <a:pPr marL="90805" indent="-90805">
              <a:buFont typeface="Wingdings" panose="020B0602020104020603" pitchFamily="34" charset="0"/>
              <a:buChar char="Ø"/>
            </a:pPr>
            <a:r>
              <a:rPr lang="cy-GB" sz="2150">
                <a:solidFill>
                  <a:schemeClr val="accent2">
                    <a:lumMod val="50000"/>
                  </a:schemeClr>
                </a:solidFill>
              </a:rPr>
              <a:t>Northern </a:t>
            </a:r>
            <a:r>
              <a:rPr lang="cy-GB" sz="2150" err="1">
                <a:solidFill>
                  <a:schemeClr val="accent2">
                    <a:lumMod val="50000"/>
                  </a:schemeClr>
                </a:solidFill>
              </a:rPr>
              <a:t>Ireland</a:t>
            </a:r>
            <a:endParaRPr lang="cy-GB" sz="2150">
              <a:solidFill>
                <a:schemeClr val="accent2">
                  <a:lumMod val="50000"/>
                </a:schemeClr>
              </a:solidFill>
            </a:endParaRPr>
          </a:p>
          <a:p>
            <a:pPr marL="90805" indent="-90805">
              <a:buFont typeface="Wingdings" panose="020B0602020104020603" pitchFamily="34" charset="0"/>
              <a:buChar char="Ø"/>
            </a:pPr>
            <a:endParaRPr lang="cy-GB">
              <a:solidFill>
                <a:schemeClr val="accent2">
                  <a:lumMod val="50000"/>
                </a:schemeClr>
              </a:solidFill>
            </a:endParaRPr>
          </a:p>
          <a:p>
            <a:pPr marL="90805" indent="-90805">
              <a:buFont typeface="Wingdings" panose="020B0602020104020603" pitchFamily="34" charset="0"/>
              <a:buChar char="Ø"/>
            </a:pPr>
            <a:r>
              <a:rPr lang="cy-GB" sz="2150" err="1">
                <a:solidFill>
                  <a:schemeClr val="accent2">
                    <a:lumMod val="50000"/>
                  </a:schemeClr>
                </a:solidFill>
              </a:rPr>
              <a:t>Australia</a:t>
            </a:r>
            <a:r>
              <a:rPr lang="cy-GB" sz="2150">
                <a:solidFill>
                  <a:schemeClr val="accent2">
                    <a:lumMod val="50000"/>
                  </a:schemeClr>
                </a:solidFill>
              </a:rPr>
              <a:t>/Wales/</a:t>
            </a:r>
            <a:r>
              <a:rPr lang="cy-GB" sz="2150" err="1">
                <a:solidFill>
                  <a:schemeClr val="accent2">
                    <a:lumMod val="50000"/>
                  </a:schemeClr>
                </a:solidFill>
              </a:rPr>
              <a:t>Scotland</a:t>
            </a:r>
            <a:r>
              <a:rPr lang="cy-GB" sz="2150">
                <a:solidFill>
                  <a:schemeClr val="accent2">
                    <a:lumMod val="50000"/>
                  </a:schemeClr>
                </a:solidFill>
              </a:rPr>
              <a:t>/</a:t>
            </a:r>
            <a:r>
              <a:rPr lang="cy-GB" sz="2150" err="1">
                <a:solidFill>
                  <a:schemeClr val="accent2">
                    <a:lumMod val="50000"/>
                  </a:schemeClr>
                </a:solidFill>
              </a:rPr>
              <a:t>England</a:t>
            </a:r>
          </a:p>
          <a:p>
            <a:pPr marL="90805" indent="-90805">
              <a:buFont typeface="Wingdings" panose="020B0602020104020603" pitchFamily="34" charset="0"/>
              <a:buChar char="Ø"/>
            </a:pPr>
            <a:endParaRPr lang="cy-GB">
              <a:solidFill>
                <a:schemeClr val="accent2">
                  <a:lumMod val="50000"/>
                </a:schemeClr>
              </a:solidFill>
            </a:endParaRPr>
          </a:p>
          <a:p>
            <a:pPr marL="90805" indent="-90805">
              <a:buFont typeface="Wingdings" panose="020B0602020104020603" pitchFamily="34" charset="0"/>
              <a:buChar char="Ø"/>
            </a:pPr>
            <a:r>
              <a:rPr lang="cy-GB" sz="2150">
                <a:solidFill>
                  <a:schemeClr val="accent2">
                    <a:lumMod val="50000"/>
                  </a:schemeClr>
                </a:solidFill>
              </a:rPr>
              <a:t> Canada/ </a:t>
            </a:r>
            <a:r>
              <a:rPr lang="cy-GB" sz="2150" err="1">
                <a:solidFill>
                  <a:schemeClr val="accent2">
                    <a:lumMod val="50000"/>
                  </a:schemeClr>
                </a:solidFill>
              </a:rPr>
              <a:t>Hong</a:t>
            </a:r>
            <a:r>
              <a:rPr lang="cy-GB" sz="2150">
                <a:solidFill>
                  <a:schemeClr val="accent2">
                    <a:lumMod val="50000"/>
                  </a:schemeClr>
                </a:solidFill>
              </a:rPr>
              <a:t> Kong/</a:t>
            </a:r>
            <a:r>
              <a:rPr lang="cy-GB" sz="2150" err="1">
                <a:solidFill>
                  <a:schemeClr val="accent2">
                    <a:lumMod val="50000"/>
                  </a:schemeClr>
                </a:solidFill>
              </a:rPr>
              <a:t>Belgium</a:t>
            </a:r>
            <a:r>
              <a:rPr lang="cy-GB" sz="2150">
                <a:solidFill>
                  <a:schemeClr val="accent2">
                    <a:lumMod val="50000"/>
                  </a:schemeClr>
                </a:solidFill>
              </a:rPr>
              <a:t>/Cyprus/    </a:t>
            </a:r>
            <a:r>
              <a:rPr lang="cy-GB" sz="2150" err="1">
                <a:solidFill>
                  <a:schemeClr val="accent2">
                    <a:lumMod val="50000"/>
                  </a:schemeClr>
                </a:solidFill>
              </a:rPr>
              <a:t>Spain</a:t>
            </a:r>
            <a:r>
              <a:rPr lang="cy-GB" sz="2150">
                <a:solidFill>
                  <a:schemeClr val="accent2">
                    <a:lumMod val="50000"/>
                  </a:schemeClr>
                </a:solidFill>
              </a:rPr>
              <a:t>/</a:t>
            </a:r>
            <a:r>
              <a:rPr lang="cy-GB" sz="2150" err="1">
                <a:solidFill>
                  <a:schemeClr val="accent2">
                    <a:lumMod val="50000"/>
                  </a:schemeClr>
                </a:solidFill>
              </a:rPr>
              <a:t>Portugal</a:t>
            </a:r>
          </a:p>
          <a:p>
            <a:pPr marL="90805" indent="-90805">
              <a:buFont typeface="Wingdings" panose="020B0602020104020603" pitchFamily="34" charset="0"/>
              <a:buChar char="Ø"/>
            </a:pPr>
            <a:endParaRPr lang="cy-GB">
              <a:solidFill>
                <a:schemeClr val="accent2">
                  <a:lumMod val="50000"/>
                </a:schemeClr>
              </a:solidFill>
            </a:endParaRPr>
          </a:p>
          <a:p>
            <a:pPr marL="90805" indent="-90805">
              <a:buFont typeface="Wingdings" panose="020B0602020104020603" pitchFamily="34" charset="0"/>
              <a:buChar char="Ø"/>
            </a:pPr>
            <a:r>
              <a:rPr lang="cy-GB" err="1">
                <a:solidFill>
                  <a:schemeClr val="accent2">
                    <a:lumMod val="50000"/>
                  </a:schemeClr>
                </a:solidFill>
              </a:rPr>
              <a:t>Finland</a:t>
            </a:r>
            <a:endParaRPr lang="en-GB">
              <a:solidFill>
                <a:schemeClr val="accent2">
                  <a:lumMod val="50000"/>
                </a:schemeClr>
              </a:solidFill>
            </a:endParaRPr>
          </a:p>
        </p:txBody>
      </p:sp>
    </p:spTree>
    <p:extLst>
      <p:ext uri="{BB962C8B-B14F-4D97-AF65-F5344CB8AC3E}">
        <p14:creationId xmlns:p14="http://schemas.microsoft.com/office/powerpoint/2010/main" val="3179370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381000"/>
            <a:ext cx="9144001" cy="671736"/>
          </a:xfrm>
        </p:spPr>
        <p:txBody>
          <a:bodyPr>
            <a:normAutofit fontScale="90000"/>
          </a:bodyPr>
          <a:lstStyle/>
          <a:p>
            <a:r>
              <a:rPr lang="en-US" sz="4950" dirty="0" err="1"/>
              <a:t>Trosglwyddiadau</a:t>
            </a:r>
            <a:r>
              <a:rPr lang="en-US" sz="4950" dirty="0"/>
              <a:t>                 </a:t>
            </a:r>
            <a:r>
              <a:rPr lang="en-US" sz="4950" i="1" dirty="0">
                <a:solidFill>
                  <a:schemeClr val="accent2">
                    <a:lumMod val="50000"/>
                  </a:schemeClr>
                </a:solidFill>
              </a:rPr>
              <a:t>Transitions</a:t>
            </a:r>
          </a:p>
        </p:txBody>
      </p:sp>
      <p:sp>
        <p:nvSpPr>
          <p:cNvPr id="3" name="Content Placeholder 2"/>
          <p:cNvSpPr>
            <a:spLocks noGrp="1"/>
          </p:cNvSpPr>
          <p:nvPr>
            <p:ph sz="half" idx="1"/>
          </p:nvPr>
        </p:nvSpPr>
        <p:spPr/>
        <p:txBody>
          <a:bodyPr>
            <a:normAutofit/>
          </a:bodyPr>
          <a:lstStyle/>
          <a:p>
            <a:pPr marL="0" indent="0">
              <a:buNone/>
            </a:pPr>
            <a:r>
              <a:rPr lang="en-US" sz="2800" dirty="0" err="1"/>
              <a:t>Fertigol</a:t>
            </a:r>
            <a:r>
              <a:rPr lang="en-US" sz="2800" dirty="0"/>
              <a:t> a </a:t>
            </a:r>
            <a:r>
              <a:rPr lang="en-US" sz="2800" dirty="0" err="1"/>
              <a:t>llorweddol</a:t>
            </a:r>
            <a:endParaRPr lang="en-US" sz="2800" dirty="0"/>
          </a:p>
          <a:p>
            <a:pPr marL="0" indent="0">
              <a:buNone/>
            </a:pPr>
            <a:endParaRPr lang="en-US" sz="2800" dirty="0"/>
          </a:p>
          <a:p>
            <a:pPr marL="0" indent="0">
              <a:buNone/>
            </a:pPr>
            <a:r>
              <a:rPr lang="en-US" sz="2800" dirty="0">
                <a:solidFill>
                  <a:schemeClr val="accent2">
                    <a:lumMod val="50000"/>
                  </a:schemeClr>
                </a:solidFill>
              </a:rPr>
              <a:t>Vertical &amp; horizontal</a:t>
            </a:r>
          </a:p>
        </p:txBody>
      </p:sp>
      <p:pic>
        <p:nvPicPr>
          <p:cNvPr id="5" name="Content Placeholder 4"/>
          <p:cNvPicPr>
            <a:picLocks noGrp="1" noChangeAspect="1"/>
          </p:cNvPicPr>
          <p:nvPr>
            <p:ph sz="half" idx="2"/>
          </p:nvPr>
        </p:nvPicPr>
        <p:blipFill>
          <a:blip r:embed="rId3"/>
          <a:stretch>
            <a:fillRect/>
          </a:stretch>
        </p:blipFill>
        <p:spPr>
          <a:xfrm>
            <a:off x="7016532" y="1603829"/>
            <a:ext cx="4263553" cy="4022725"/>
          </a:xfrm>
          <a:prstGeom prst="rect">
            <a:avLst/>
          </a:prstGeom>
        </p:spPr>
      </p:pic>
    </p:spTree>
    <p:extLst>
      <p:ext uri="{BB962C8B-B14F-4D97-AF65-F5344CB8AC3E}">
        <p14:creationId xmlns:p14="http://schemas.microsoft.com/office/powerpoint/2010/main" val="4206988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A65D90D-9A33-4D13-B129-8D5FCC1FD7E5}"/>
              </a:ext>
            </a:extLst>
          </p:cNvPr>
          <p:cNvSpPr>
            <a:spLocks noGrp="1"/>
          </p:cNvSpPr>
          <p:nvPr>
            <p:ph type="title"/>
          </p:nvPr>
        </p:nvSpPr>
        <p:spPr>
          <a:xfrm>
            <a:off x="167518" y="69669"/>
            <a:ext cx="9717541" cy="924134"/>
          </a:xfrm>
        </p:spPr>
        <p:txBody>
          <a:bodyPr>
            <a:normAutofit fontScale="90000"/>
          </a:bodyPr>
          <a:lstStyle/>
          <a:p>
            <a:r>
              <a:rPr lang="en-GB" sz="4950" dirty="0"/>
              <a:t>Y </a:t>
            </a:r>
            <a:r>
              <a:rPr lang="en-GB" sz="4950" dirty="0" err="1"/>
              <a:t>ffeithiau</a:t>
            </a:r>
            <a:r>
              <a:rPr lang="en-GB" sz="4950" dirty="0"/>
              <a:t>   				    </a:t>
            </a:r>
            <a:r>
              <a:rPr lang="en-GB" sz="4950" i="1" dirty="0">
                <a:solidFill>
                  <a:schemeClr val="accent2">
                    <a:lumMod val="50000"/>
                  </a:schemeClr>
                </a:solidFill>
              </a:rPr>
              <a:t>The facts</a:t>
            </a:r>
          </a:p>
        </p:txBody>
      </p:sp>
      <p:sp>
        <p:nvSpPr>
          <p:cNvPr id="4" name="Content Placeholder 3">
            <a:extLst>
              <a:ext uri="{FF2B5EF4-FFF2-40B4-BE49-F238E27FC236}">
                <a16:creationId xmlns:a16="http://schemas.microsoft.com/office/drawing/2014/main" id="{6E400286-0675-401A-8C9B-36E3A768E21A}"/>
              </a:ext>
            </a:extLst>
          </p:cNvPr>
          <p:cNvSpPr>
            <a:spLocks noGrp="1"/>
          </p:cNvSpPr>
          <p:nvPr>
            <p:ph sz="half" idx="1"/>
          </p:nvPr>
        </p:nvSpPr>
        <p:spPr>
          <a:xfrm>
            <a:off x="167518" y="906640"/>
            <a:ext cx="4753642" cy="4023360"/>
          </a:xfrm>
        </p:spPr>
        <p:txBody>
          <a:bodyPr vert="horz" lIns="45720" tIns="45720" rIns="45720" bIns="45720" rtlCol="0" anchor="t">
            <a:normAutofit fontScale="85000" lnSpcReduction="20000"/>
          </a:bodyPr>
          <a:lstStyle/>
          <a:p>
            <a:pPr marL="342900" indent="-342900">
              <a:lnSpc>
                <a:spcPct val="150000"/>
              </a:lnSpc>
              <a:buFont typeface="Arial" panose="020B0604020202020204" pitchFamily="34" charset="0"/>
              <a:buChar char="•"/>
            </a:pPr>
            <a:r>
              <a:rPr lang="cy-GB" sz="2000" dirty="0">
                <a:latin typeface="OpenDyslexic" panose="00000500000000000000" pitchFamily="50" charset="0"/>
              </a:rPr>
              <a:t>Mae dau o bob pump plentyn yn methu gwneud cynnydd disgwyliedig wedi trosglwyddo i’r ysgol uwchradd</a:t>
            </a:r>
          </a:p>
          <a:p>
            <a:pPr marL="342900" indent="-342900">
              <a:lnSpc>
                <a:spcPct val="150000"/>
              </a:lnSpc>
              <a:buFont typeface="Arial" panose="020B0604020202020204" pitchFamily="34" charset="0"/>
              <a:buChar char="•"/>
            </a:pPr>
            <a:r>
              <a:rPr lang="cy-GB" sz="2000" dirty="0">
                <a:latin typeface="OpenDyslexic" panose="00000500000000000000" pitchFamily="50" charset="0"/>
              </a:rPr>
              <a:t>Mae perthyn yn cael dylanwad ar gyrhaeddiad a pha mor llwyddiannus y gwna’r plentyn drosglwyddo</a:t>
            </a:r>
          </a:p>
          <a:p>
            <a:pPr marL="342900" indent="-342900">
              <a:lnSpc>
                <a:spcPct val="150000"/>
              </a:lnSpc>
              <a:buFont typeface="Arial" panose="020B0604020202020204" pitchFamily="34" charset="0"/>
              <a:buChar char="•"/>
            </a:pPr>
            <a:r>
              <a:rPr lang="cy-GB" sz="2000" dirty="0">
                <a:latin typeface="OpenDyslexic" panose="00000500000000000000" pitchFamily="50" charset="0"/>
              </a:rPr>
              <a:t>Mae plant ag ADY yn gallu teimlo’n fwy ynysig a bregus os nad yw’r trefniadau trosglwyddo wedi’u sicrhau o flaen llaw.</a:t>
            </a:r>
          </a:p>
          <a:p>
            <a:pPr marL="90805" indent="-90805">
              <a:lnSpc>
                <a:spcPct val="150000"/>
              </a:lnSpc>
            </a:pPr>
            <a:endParaRPr lang="en-GB" dirty="0"/>
          </a:p>
        </p:txBody>
      </p:sp>
      <p:sp>
        <p:nvSpPr>
          <p:cNvPr id="5" name="Content Placeholder 4">
            <a:extLst>
              <a:ext uri="{FF2B5EF4-FFF2-40B4-BE49-F238E27FC236}">
                <a16:creationId xmlns:a16="http://schemas.microsoft.com/office/drawing/2014/main" id="{24DA4F2E-6764-4E1E-8803-80294BEE9679}"/>
              </a:ext>
            </a:extLst>
          </p:cNvPr>
          <p:cNvSpPr>
            <a:spLocks noGrp="1"/>
          </p:cNvSpPr>
          <p:nvPr>
            <p:ph sz="half" idx="2"/>
          </p:nvPr>
        </p:nvSpPr>
        <p:spPr>
          <a:xfrm>
            <a:off x="6094412" y="819477"/>
            <a:ext cx="4753642" cy="4023360"/>
          </a:xfrm>
        </p:spPr>
        <p:txBody>
          <a:bodyPr vert="horz" lIns="45720" tIns="45720" rIns="45720" bIns="45720" rtlCol="0" anchor="t">
            <a:normAutofit fontScale="85000" lnSpcReduction="20000"/>
          </a:bodyPr>
          <a:lstStyle/>
          <a:p>
            <a:pPr marL="90805" indent="-90805">
              <a:lnSpc>
                <a:spcPct val="170000"/>
              </a:lnSpc>
              <a:buFont typeface="Arial" panose="020B0604020202020204" pitchFamily="34" charset="0"/>
              <a:buChar char="•"/>
            </a:pPr>
            <a:r>
              <a:rPr lang="en-GB" sz="2000" i="1" dirty="0">
                <a:solidFill>
                  <a:schemeClr val="accent2">
                    <a:lumMod val="50000"/>
                  </a:schemeClr>
                </a:solidFill>
                <a:latin typeface="Helvetica LT W01 Light"/>
              </a:rPr>
              <a:t>Two in five pupils fail to reach expected academic progress after</a:t>
            </a:r>
            <a:r>
              <a:rPr lang="cy-GB" sz="2000" i="1" dirty="0">
                <a:solidFill>
                  <a:schemeClr val="accent2">
                    <a:lumMod val="50000"/>
                  </a:schemeClr>
                </a:solidFill>
                <a:latin typeface="Helvetica LT W01 Light"/>
              </a:rPr>
              <a:t> </a:t>
            </a:r>
            <a:r>
              <a:rPr lang="en-GB" sz="2000" i="1" dirty="0">
                <a:solidFill>
                  <a:schemeClr val="accent2">
                    <a:lumMod val="50000"/>
                  </a:schemeClr>
                </a:solidFill>
                <a:latin typeface="Helvetica LT W01 Light"/>
              </a:rPr>
              <a:t>transitioning to secondary school.</a:t>
            </a:r>
          </a:p>
          <a:p>
            <a:pPr marL="90805" indent="-90805">
              <a:lnSpc>
                <a:spcPct val="170000"/>
              </a:lnSpc>
              <a:buFont typeface="Arial" panose="020B0604020202020204" pitchFamily="34" charset="0"/>
              <a:buChar char="•"/>
            </a:pPr>
            <a:r>
              <a:rPr lang="en-GB" sz="2000" i="1" dirty="0">
                <a:solidFill>
                  <a:schemeClr val="accent2">
                    <a:lumMod val="50000"/>
                  </a:schemeClr>
                </a:solidFill>
                <a:latin typeface="Helvetica LT W01 Light"/>
              </a:rPr>
              <a:t>Feeling like you belong has an impact on achievement and how well a child transitions.</a:t>
            </a:r>
          </a:p>
          <a:p>
            <a:pPr marL="90805" indent="-90805">
              <a:lnSpc>
                <a:spcPct val="170000"/>
              </a:lnSpc>
              <a:buFont typeface="Arial" panose="020B0604020202020204" pitchFamily="34" charset="0"/>
              <a:buChar char="•"/>
            </a:pPr>
            <a:r>
              <a:rPr lang="en-GB" sz="2000" i="1" dirty="0">
                <a:solidFill>
                  <a:schemeClr val="accent2">
                    <a:lumMod val="50000"/>
                  </a:schemeClr>
                </a:solidFill>
                <a:latin typeface="Helvetica LT W01 Light"/>
              </a:rPr>
              <a:t>Children with ALN are more likely to feel isolated and vulnerable if they don't have a smooth transition.</a:t>
            </a:r>
          </a:p>
          <a:p>
            <a:pPr marL="90805" indent="-90805">
              <a:lnSpc>
                <a:spcPct val="170000"/>
              </a:lnSpc>
            </a:pPr>
            <a:endParaRPr lang="en-GB" dirty="0"/>
          </a:p>
        </p:txBody>
      </p:sp>
      <p:sp>
        <p:nvSpPr>
          <p:cNvPr id="6" name="TextBox 5">
            <a:extLst>
              <a:ext uri="{FF2B5EF4-FFF2-40B4-BE49-F238E27FC236}">
                <a16:creationId xmlns:a16="http://schemas.microsoft.com/office/drawing/2014/main" id="{4EF5D2A1-4942-4A95-87D9-E0979FBDFC9A}"/>
              </a:ext>
            </a:extLst>
          </p:cNvPr>
          <p:cNvSpPr txBox="1"/>
          <p:nvPr/>
        </p:nvSpPr>
        <p:spPr>
          <a:xfrm>
            <a:off x="961668" y="5269479"/>
            <a:ext cx="10585176" cy="923330"/>
          </a:xfrm>
          <a:prstGeom prst="rect">
            <a:avLst/>
          </a:prstGeom>
          <a:noFill/>
        </p:spPr>
        <p:txBody>
          <a:bodyPr wrap="square" rtlCol="0">
            <a:spAutoFit/>
          </a:bodyPr>
          <a:lstStyle/>
          <a:p>
            <a:r>
              <a:rPr lang="en-GB" sz="1800" dirty="0">
                <a:latin typeface="OpenDyslexic" panose="00000500000000000000" pitchFamily="50" charset="0"/>
                <a:hlinkClick r:id="rId3"/>
              </a:rPr>
              <a:t>https://www.mentallyhealthyschools.org.uk/risks-and-protective-factors/school-based-risk-factors/transitions/</a:t>
            </a:r>
            <a:endParaRPr lang="en-GB" sz="1800" b="0" i="0" dirty="0">
              <a:effectLst/>
              <a:latin typeface="Helvetica LT W01 Light"/>
            </a:endParaRPr>
          </a:p>
          <a:p>
            <a:endParaRPr lang="en-GB" dirty="0">
              <a:latin typeface="OpenDyslexic" panose="00000500000000000000" pitchFamily="50" charset="0"/>
            </a:endParaRPr>
          </a:p>
        </p:txBody>
      </p:sp>
    </p:spTree>
    <p:extLst>
      <p:ext uri="{BB962C8B-B14F-4D97-AF65-F5344CB8AC3E}">
        <p14:creationId xmlns:p14="http://schemas.microsoft.com/office/powerpoint/2010/main" val="179514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23416DF-B283-4D9F-A625-146552CA9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5">
            <a:extLst>
              <a:ext uri="{FF2B5EF4-FFF2-40B4-BE49-F238E27FC236}">
                <a16:creationId xmlns:a16="http://schemas.microsoft.com/office/drawing/2014/main" id="{73834904-4D9B-41F7-8DA6-0709FD9F7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C00D1207-ECAF-48E9-8834-2CE4D2198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4658"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DE31AA8B-9BD7-494F-B2EC-54C099FD2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551"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22" name="Rectangle 21">
            <a:extLst>
              <a:ext uri="{FF2B5EF4-FFF2-40B4-BE49-F238E27FC236}">
                <a16:creationId xmlns:a16="http://schemas.microsoft.com/office/drawing/2014/main" id="{10763C37-C0F9-42F8-8738-372EE0AD8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712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5" name="Title 4">
            <a:extLst>
              <a:ext uri="{FF2B5EF4-FFF2-40B4-BE49-F238E27FC236}">
                <a16:creationId xmlns:a16="http://schemas.microsoft.com/office/drawing/2014/main" id="{B499EBDF-F01C-4DB8-8CF8-2381FA921BED}"/>
              </a:ext>
            </a:extLst>
          </p:cNvPr>
          <p:cNvSpPr>
            <a:spLocks noGrp="1"/>
          </p:cNvSpPr>
          <p:nvPr>
            <p:ph type="title"/>
          </p:nvPr>
        </p:nvSpPr>
        <p:spPr>
          <a:xfrm>
            <a:off x="-26268" y="891094"/>
            <a:ext cx="5154842" cy="3062622"/>
          </a:xfrm>
        </p:spPr>
        <p:txBody>
          <a:bodyPr vert="horz" lIns="91440" tIns="45720" rIns="91440" bIns="45720" rtlCol="0" anchor="b">
            <a:normAutofit/>
          </a:bodyPr>
          <a:lstStyle/>
          <a:p>
            <a:pPr algn="r" defTabSz="914400"/>
            <a:r>
              <a:rPr lang="en-US" sz="4400" spc="200">
                <a:solidFill>
                  <a:srgbClr val="FFFFFF"/>
                </a:solidFill>
              </a:rPr>
              <a:t>Beth </a:t>
            </a:r>
            <a:r>
              <a:rPr lang="en-US" sz="4400" spc="200" err="1">
                <a:solidFill>
                  <a:srgbClr val="FFFFFF"/>
                </a:solidFill>
              </a:rPr>
              <a:t>amdanoch</a:t>
            </a:r>
            <a:r>
              <a:rPr lang="en-US" sz="4400" spc="200">
                <a:solidFill>
                  <a:srgbClr val="FFFFFF"/>
                </a:solidFill>
              </a:rPr>
              <a:t> chi?</a:t>
            </a:r>
            <a:br>
              <a:rPr lang="en-US" sz="4400" spc="200">
                <a:solidFill>
                  <a:srgbClr val="FFFFFF"/>
                </a:solidFill>
              </a:rPr>
            </a:br>
            <a:r>
              <a:rPr lang="en-US" sz="4400" i="1" spc="200">
                <a:solidFill>
                  <a:srgbClr val="FFFFFF"/>
                </a:solidFill>
              </a:rPr>
              <a:t>What about you?</a:t>
            </a:r>
          </a:p>
        </p:txBody>
      </p:sp>
      <p:pic>
        <p:nvPicPr>
          <p:cNvPr id="9" name="Picture 8">
            <a:extLst>
              <a:ext uri="{FF2B5EF4-FFF2-40B4-BE49-F238E27FC236}">
                <a16:creationId xmlns:a16="http://schemas.microsoft.com/office/drawing/2014/main" id="{4D645241-1B13-4CD1-A2FD-571E9AA71B78}"/>
              </a:ext>
            </a:extLst>
          </p:cNvPr>
          <p:cNvPicPr>
            <a:picLocks noChangeAspect="1"/>
          </p:cNvPicPr>
          <p:nvPr/>
        </p:nvPicPr>
        <p:blipFill>
          <a:blip r:embed="rId3"/>
          <a:stretch>
            <a:fillRect/>
          </a:stretch>
        </p:blipFill>
        <p:spPr>
          <a:xfrm>
            <a:off x="6213255" y="332370"/>
            <a:ext cx="2463227" cy="3342567"/>
          </a:xfrm>
          <a:prstGeom prst="rect">
            <a:avLst/>
          </a:prstGeom>
        </p:spPr>
      </p:pic>
      <p:cxnSp>
        <p:nvCxnSpPr>
          <p:cNvPr id="24" name="Straight Connector 23">
            <a:extLst>
              <a:ext uri="{FF2B5EF4-FFF2-40B4-BE49-F238E27FC236}">
                <a16:creationId xmlns:a16="http://schemas.microsoft.com/office/drawing/2014/main" id="{55071405-AD58-46B7-BB09-3F7016A2BB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474" y="3996720"/>
            <a:ext cx="3930896"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C79E26A6-EE62-4FDA-ACF6-CB5053CE0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615" y="0"/>
            <a:ext cx="2762936" cy="39965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28" name="Rectangle 27">
            <a:extLst>
              <a:ext uri="{FF2B5EF4-FFF2-40B4-BE49-F238E27FC236}">
                <a16:creationId xmlns:a16="http://schemas.microsoft.com/office/drawing/2014/main" id="{A4908966-7605-4B5E-AEA5-CA08EC4A4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124" y="3996580"/>
            <a:ext cx="3955492" cy="286142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pic>
        <p:nvPicPr>
          <p:cNvPr id="7" name="Picture 6">
            <a:extLst>
              <a:ext uri="{FF2B5EF4-FFF2-40B4-BE49-F238E27FC236}">
                <a16:creationId xmlns:a16="http://schemas.microsoft.com/office/drawing/2014/main" id="{F2166F28-3FDE-470F-9938-3103BAE3E0E9}"/>
              </a:ext>
            </a:extLst>
          </p:cNvPr>
          <p:cNvPicPr>
            <a:picLocks noChangeAspect="1"/>
          </p:cNvPicPr>
          <p:nvPr/>
        </p:nvPicPr>
        <p:blipFill>
          <a:blip r:embed="rId4"/>
          <a:stretch>
            <a:fillRect/>
          </a:stretch>
        </p:blipFill>
        <p:spPr>
          <a:xfrm rot="21600000">
            <a:off x="9962521" y="4221088"/>
            <a:ext cx="1808733" cy="2540032"/>
          </a:xfrm>
          <a:prstGeom prst="rect">
            <a:avLst/>
          </a:prstGeom>
        </p:spPr>
      </p:pic>
    </p:spTree>
    <p:extLst>
      <p:ext uri="{BB962C8B-B14F-4D97-AF65-F5344CB8AC3E}">
        <p14:creationId xmlns:p14="http://schemas.microsoft.com/office/powerpoint/2010/main" val="4277800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Title 12"/>
          <p:cNvSpPr>
            <a:spLocks noGrp="1"/>
          </p:cNvSpPr>
          <p:nvPr>
            <p:ph type="title"/>
          </p:nvPr>
        </p:nvSpPr>
        <p:spPr>
          <a:xfrm>
            <a:off x="1262743" y="289037"/>
            <a:ext cx="10581745" cy="488841"/>
          </a:xfrm>
        </p:spPr>
        <p:txBody>
          <a:bodyPr>
            <a:normAutofit fontScale="90000"/>
          </a:bodyPr>
          <a:lstStyle/>
          <a:p>
            <a:r>
              <a:rPr lang="en-US" sz="4950" dirty="0"/>
              <a:t>Proses </a:t>
            </a:r>
            <a:r>
              <a:rPr lang="en-US" sz="4950" dirty="0" err="1"/>
              <a:t>nid</a:t>
            </a:r>
            <a:r>
              <a:rPr lang="en-US" sz="4950" dirty="0"/>
              <a:t> </a:t>
            </a:r>
            <a:r>
              <a:rPr lang="en-US" sz="4950" dirty="0" err="1"/>
              <a:t>digwyddiad</a:t>
            </a:r>
            <a:r>
              <a:rPr lang="en-US" sz="4950" dirty="0"/>
              <a:t>  </a:t>
            </a:r>
            <a:r>
              <a:rPr lang="en-US" sz="4950" i="1" dirty="0">
                <a:solidFill>
                  <a:schemeClr val="accent2">
                    <a:lumMod val="50000"/>
                  </a:schemeClr>
                </a:solidFill>
              </a:rPr>
              <a:t>A process not an event</a:t>
            </a:r>
          </a:p>
        </p:txBody>
      </p:sp>
      <p:graphicFrame>
        <p:nvGraphicFramePr>
          <p:cNvPr id="3" name="Content Placeholder 2" descr="Alternating Flow diagram showing 3 groups arranged from left to right with a title and bullet points in each group and a curved arrow showing the flow from one group to the next."/>
          <p:cNvGraphicFramePr>
            <a:graphicFrameLocks noGrp="1"/>
          </p:cNvGraphicFramePr>
          <p:nvPr>
            <p:ph idx="1"/>
            <p:extLst>
              <p:ext uri="{D42A27DB-BD31-4B8C-83A1-F6EECF244321}">
                <p14:modId xmlns:p14="http://schemas.microsoft.com/office/powerpoint/2010/main" val="3947670837"/>
              </p:ext>
            </p:extLst>
          </p:nvPr>
        </p:nvGraphicFramePr>
        <p:xfrm>
          <a:off x="1262743" y="1168400"/>
          <a:ext cx="9717087"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6261209" y="5051253"/>
            <a:ext cx="3888432" cy="707886"/>
          </a:xfrm>
          <a:prstGeom prst="rect">
            <a:avLst/>
          </a:prstGeom>
          <a:noFill/>
        </p:spPr>
        <p:txBody>
          <a:bodyPr wrap="square" rtlCol="0">
            <a:spAutoFit/>
          </a:bodyPr>
          <a:lstStyle/>
          <a:p>
            <a:r>
              <a:rPr lang="cy-GB" sz="2000" b="1" dirty="0">
                <a:latin typeface="OpenDyslexic" panose="00000500000000000000" pitchFamily="50" charset="0"/>
              </a:rPr>
              <a:t>Bridges </a:t>
            </a:r>
            <a:r>
              <a:rPr lang="cy-GB" sz="2000" b="1" dirty="0" err="1">
                <a:latin typeface="OpenDyslexic" panose="00000500000000000000" pitchFamily="50" charset="0"/>
              </a:rPr>
              <a:t>Transition</a:t>
            </a:r>
            <a:r>
              <a:rPr lang="cy-GB" sz="2000" b="1" dirty="0">
                <a:latin typeface="OpenDyslexic" panose="00000500000000000000" pitchFamily="50" charset="0"/>
              </a:rPr>
              <a:t> Model 1991</a:t>
            </a:r>
            <a:endParaRPr lang="en-GB" sz="2000" b="1" dirty="0">
              <a:latin typeface="OpenDyslexic" panose="00000500000000000000" pitchFamily="50" charset="0"/>
            </a:endParaRPr>
          </a:p>
        </p:txBody>
      </p:sp>
    </p:spTree>
    <p:extLst>
      <p:ext uri="{BB962C8B-B14F-4D97-AF65-F5344CB8AC3E}">
        <p14:creationId xmlns:p14="http://schemas.microsoft.com/office/powerpoint/2010/main" val="462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023860" y="-201168"/>
            <a:ext cx="9717541" cy="1499616"/>
          </a:xfrm>
        </p:spPr>
        <p:txBody>
          <a:bodyPr/>
          <a:lstStyle/>
          <a:p>
            <a:r>
              <a:rPr lang="en-GB" altLang="en-US" sz="4950" dirty="0" err="1">
                <a:ea typeface="ＭＳ Ｐゴシック"/>
              </a:rPr>
              <a:t>Tasg</a:t>
            </a:r>
            <a:r>
              <a:rPr lang="en-GB" altLang="en-US" sz="4950" dirty="0">
                <a:ea typeface="ＭＳ Ｐゴシック"/>
              </a:rPr>
              <a:t>                                 </a:t>
            </a:r>
            <a:r>
              <a:rPr lang="en-GB" altLang="en-US" sz="4950" dirty="0">
                <a:solidFill>
                  <a:schemeClr val="tx1"/>
                </a:solidFill>
                <a:ea typeface="ＭＳ Ｐゴシック"/>
              </a:rPr>
              <a:t> </a:t>
            </a:r>
            <a:r>
              <a:rPr lang="en-GB" altLang="en-US" sz="4950" i="1" dirty="0">
                <a:solidFill>
                  <a:schemeClr val="accent2">
                    <a:lumMod val="50000"/>
                  </a:schemeClr>
                </a:solidFill>
                <a:ea typeface="ＭＳ Ｐゴシック"/>
              </a:rPr>
              <a:t>Task</a:t>
            </a:r>
            <a:endParaRPr lang="en-US" altLang="en-US" sz="4950" i="1" dirty="0">
              <a:solidFill>
                <a:schemeClr val="accent2">
                  <a:lumMod val="50000"/>
                </a:schemeClr>
              </a:solidFill>
              <a:ea typeface="ＭＳ Ｐゴシック"/>
              <a:cs typeface="Arial" panose="020B0604020202020204" pitchFamily="34" charset="0"/>
            </a:endParaRPr>
          </a:p>
        </p:txBody>
      </p:sp>
      <p:sp>
        <p:nvSpPr>
          <p:cNvPr id="29699" name="Rectangle 3"/>
          <p:cNvSpPr>
            <a:spLocks noGrp="1" noChangeArrowheads="1"/>
          </p:cNvSpPr>
          <p:nvPr>
            <p:ph sz="half" idx="1"/>
          </p:nvPr>
        </p:nvSpPr>
        <p:spPr>
          <a:xfrm>
            <a:off x="777117" y="892628"/>
            <a:ext cx="4753642" cy="4023360"/>
          </a:xfrm>
        </p:spPr>
        <p:txBody>
          <a:bodyPr>
            <a:normAutofit fontScale="92500" lnSpcReduction="20000"/>
          </a:bodyPr>
          <a:lstStyle/>
          <a:p>
            <a:pPr eaLnBrk="1" hangingPunct="1">
              <a:lnSpc>
                <a:spcPct val="150000"/>
              </a:lnSpc>
              <a:buFont typeface="Wingdings" panose="05000000000000000000" pitchFamily="2" charset="2"/>
              <a:buNone/>
            </a:pPr>
            <a:r>
              <a:rPr lang="en-GB" altLang="en-US" sz="2400" dirty="0" err="1">
                <a:ea typeface="ＭＳ Ｐゴシック" panose="020B0600070205080204" pitchFamily="34" charset="-128"/>
              </a:rPr>
              <a:t>Rhestrwch</a:t>
            </a:r>
            <a:r>
              <a:rPr lang="en-GB" altLang="en-US" sz="2400" dirty="0">
                <a:ea typeface="ＭＳ Ｐゴシック" panose="020B0600070205080204" pitchFamily="34" charset="-128"/>
              </a:rPr>
              <a:t> y </a:t>
            </a:r>
            <a:r>
              <a:rPr lang="en-GB" altLang="en-US" sz="2400" dirty="0" err="1">
                <a:ea typeface="ＭＳ Ｐゴシック" panose="020B0600070205080204" pitchFamily="34" charset="-128"/>
              </a:rPr>
              <a:t>ffordd</a:t>
            </a:r>
            <a:r>
              <a:rPr lang="en-GB" altLang="en-US" sz="2400" dirty="0">
                <a:ea typeface="ＭＳ Ｐゴシック" panose="020B0600070205080204" pitchFamily="34" charset="-128"/>
              </a:rPr>
              <a:t> y </a:t>
            </a:r>
            <a:r>
              <a:rPr lang="en-GB" altLang="en-US" sz="2400" dirty="0" err="1">
                <a:ea typeface="ＭＳ Ｐゴシック" panose="020B0600070205080204" pitchFamily="34" charset="-128"/>
              </a:rPr>
              <a:t>medrwch</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gefnogi</a:t>
            </a:r>
            <a:r>
              <a:rPr lang="en-GB" altLang="en-US" sz="2400" dirty="0">
                <a:ea typeface="ＭＳ Ｐゴシック" panose="020B0600070205080204" pitchFamily="34" charset="-128"/>
              </a:rPr>
              <a:t> plant </a:t>
            </a:r>
            <a:r>
              <a:rPr lang="en-GB" altLang="en-US" sz="2400" dirty="0" err="1">
                <a:ea typeface="ＭＳ Ｐゴシック" panose="020B0600070205080204" pitchFamily="34" charset="-128"/>
              </a:rPr>
              <a:t>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teuluoedd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ystod</a:t>
            </a:r>
            <a:r>
              <a:rPr lang="en-GB" altLang="en-US" sz="2400" dirty="0">
                <a:ea typeface="ＭＳ Ｐゴシック" panose="020B0600070205080204" pitchFamily="34" charset="-128"/>
              </a:rPr>
              <a:t> y </a:t>
            </a:r>
            <a:r>
              <a:rPr lang="en-GB" altLang="en-US" sz="2400" dirty="0" err="1">
                <a:ea typeface="ＭＳ Ｐゴシック" panose="020B0600070205080204" pitchFamily="34" charset="-128"/>
              </a:rPr>
              <a:t>trosgwyddiadau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isod</a:t>
            </a:r>
            <a:r>
              <a:rPr lang="en-GB" altLang="en-US" sz="2400" dirty="0">
                <a:ea typeface="ＭＳ Ｐゴシック" panose="020B0600070205080204" pitchFamily="34" charset="-128"/>
              </a:rPr>
              <a:t>:</a:t>
            </a:r>
          </a:p>
          <a:p>
            <a:pPr eaLnBrk="1" hangingPunct="1">
              <a:buFont typeface="Wingdings" panose="05000000000000000000" pitchFamily="2" charset="2"/>
              <a:buChar char="q"/>
            </a:pPr>
            <a:r>
              <a:rPr lang="en-GB" altLang="en-US" sz="2400" dirty="0" err="1">
                <a:ea typeface="ＭＳ Ｐゴシック" panose="020B0600070205080204" pitchFamily="34" charset="-128"/>
              </a:rPr>
              <a:t>cartref</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ysgol</a:t>
            </a:r>
            <a:endParaRPr lang="en-GB" altLang="en-US" sz="2400" dirty="0">
              <a:solidFill>
                <a:srgbClr val="00B0F0"/>
              </a:solidFill>
              <a:ea typeface="ＭＳ Ｐゴシック" panose="020B0600070205080204" pitchFamily="34" charset="-128"/>
            </a:endParaRPr>
          </a:p>
          <a:p>
            <a:pPr eaLnBrk="1" hangingPunct="1">
              <a:buFont typeface="Wingdings" panose="05000000000000000000" pitchFamily="2" charset="2"/>
              <a:buChar char="q"/>
            </a:pPr>
            <a:r>
              <a:rPr lang="en-GB" altLang="en-US" sz="2400" dirty="0">
                <a:ea typeface="ＭＳ Ｐゴシック" panose="020B0600070205080204" pitchFamily="34" charset="-128"/>
              </a:rPr>
              <a:t> y </a:t>
            </a:r>
            <a:r>
              <a:rPr lang="en-GB" altLang="en-US" sz="2400" dirty="0" err="1">
                <a:ea typeface="ＭＳ Ｐゴシック" panose="020B0600070205080204" pitchFamily="34" charset="-128"/>
              </a:rPr>
              <a:t>feithrin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ysgol</a:t>
            </a:r>
            <a:r>
              <a:rPr lang="en-GB" altLang="en-US" sz="2400" dirty="0">
                <a:ea typeface="ＭＳ Ｐゴシック" panose="020B0600070205080204" pitchFamily="34" charset="-128"/>
              </a:rPr>
              <a:t>    </a:t>
            </a:r>
          </a:p>
          <a:p>
            <a:pPr eaLnBrk="1" hangingPunct="1">
              <a:buFont typeface="Wingdings" panose="05000000000000000000" pitchFamily="2" charset="2"/>
              <a:buChar char="q"/>
            </a:pP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Cyfnod</a:t>
            </a:r>
            <a:r>
              <a:rPr lang="en-GB" altLang="en-US" sz="2400" dirty="0">
                <a:ea typeface="ＭＳ Ｐゴシック" panose="020B0600070205080204" pitchFamily="34" charset="-128"/>
              </a:rPr>
              <a:t> Sylfaen </a:t>
            </a:r>
            <a:r>
              <a:rPr lang="en-GB" altLang="en-US" sz="2400" dirty="0" err="1">
                <a:ea typeface="ＭＳ Ｐゴシック" panose="020B0600070205080204" pitchFamily="34" charset="-128"/>
              </a:rPr>
              <a:t>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Gyfnod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Allweddol</a:t>
            </a:r>
            <a:r>
              <a:rPr lang="en-GB" altLang="en-US" sz="2400" dirty="0">
                <a:ea typeface="ＭＳ Ｐゴシック" panose="020B0600070205080204" pitchFamily="34" charset="-128"/>
              </a:rPr>
              <a:t> 2 </a:t>
            </a:r>
          </a:p>
          <a:p>
            <a:pPr eaLnBrk="1" hangingPunct="1">
              <a:buFont typeface="Wingdings" panose="05000000000000000000" pitchFamily="2" charset="2"/>
              <a:buChar char="q"/>
            </a:pPr>
            <a:r>
              <a:rPr lang="en-GB" altLang="en-US" sz="2400" dirty="0">
                <a:ea typeface="ＭＳ Ｐゴシック" panose="020B0600070205080204" pitchFamily="34" charset="-128"/>
              </a:rPr>
              <a:t> CA2 </a:t>
            </a:r>
            <a:r>
              <a:rPr lang="en-GB" altLang="en-US" sz="2400" dirty="0" err="1">
                <a:ea typeface="ＭＳ Ｐゴシック" panose="020B0600070205080204" pitchFamily="34" charset="-128"/>
              </a:rPr>
              <a:t>i</a:t>
            </a:r>
            <a:r>
              <a:rPr lang="en-GB" altLang="en-US" sz="2400" dirty="0">
                <a:ea typeface="ＭＳ Ｐゴシック" panose="020B0600070205080204" pitchFamily="34" charset="-128"/>
              </a:rPr>
              <a:t> GA 3 (</a:t>
            </a:r>
            <a:r>
              <a:rPr lang="en-GB" altLang="en-US" sz="2400" dirty="0" err="1">
                <a:ea typeface="ＭＳ Ｐゴシック" panose="020B0600070205080204" pitchFamily="34" charset="-128"/>
              </a:rPr>
              <a:t>cynradd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uwchradd</a:t>
            </a:r>
            <a:r>
              <a:rPr lang="en-GB" altLang="en-US" sz="2400" dirty="0">
                <a:ea typeface="ＭＳ Ｐゴシック" panose="020B0600070205080204" pitchFamily="34" charset="-128"/>
              </a:rPr>
              <a:t>)</a:t>
            </a:r>
            <a:endParaRPr lang="en-US" altLang="en-US" sz="2400" dirty="0">
              <a:solidFill>
                <a:srgbClr val="00B0F0"/>
              </a:solidFill>
              <a:ea typeface="ＭＳ Ｐゴシック" panose="020B0600070205080204" pitchFamily="34" charset="-128"/>
            </a:endParaRPr>
          </a:p>
        </p:txBody>
      </p:sp>
      <p:sp>
        <p:nvSpPr>
          <p:cNvPr id="2" name="Content Placeholder 1">
            <a:extLst>
              <a:ext uri="{FF2B5EF4-FFF2-40B4-BE49-F238E27FC236}">
                <a16:creationId xmlns:a16="http://schemas.microsoft.com/office/drawing/2014/main" id="{3F1916E5-853B-4691-94E3-AC6249080F86}"/>
              </a:ext>
            </a:extLst>
          </p:cNvPr>
          <p:cNvSpPr>
            <a:spLocks noGrp="1"/>
          </p:cNvSpPr>
          <p:nvPr>
            <p:ph sz="half" idx="2"/>
          </p:nvPr>
        </p:nvSpPr>
        <p:spPr>
          <a:xfrm>
            <a:off x="5741017" y="892628"/>
            <a:ext cx="4753642" cy="4023360"/>
          </a:xfrm>
        </p:spPr>
        <p:txBody>
          <a:bodyPr vert="horz" lIns="45720" tIns="45720" rIns="45720" bIns="45720" rtlCol="0" anchor="t">
            <a:normAutofit fontScale="92500" lnSpcReduction="20000"/>
          </a:bodyPr>
          <a:lstStyle/>
          <a:p>
            <a:pPr marL="90805" indent="-90805">
              <a:lnSpc>
                <a:spcPct val="150000"/>
              </a:lnSpc>
            </a:pPr>
            <a:r>
              <a:rPr lang="en-GB" altLang="en-US" sz="2400" i="1" dirty="0">
                <a:solidFill>
                  <a:schemeClr val="accent2">
                    <a:lumMod val="50000"/>
                  </a:schemeClr>
                </a:solidFill>
                <a:ea typeface="ＭＳ Ｐゴシック"/>
              </a:rPr>
              <a:t>List the ways in which you could support children and families during the following transitional phases:</a:t>
            </a:r>
          </a:p>
          <a:p>
            <a:pPr marL="90805" indent="-90805">
              <a:buFont typeface="Wingdings" panose="05000000000000000000" pitchFamily="2" charset="2"/>
              <a:buChar char="q"/>
            </a:pPr>
            <a:r>
              <a:rPr lang="en-GB" altLang="en-US" sz="2400" i="1" dirty="0">
                <a:solidFill>
                  <a:schemeClr val="accent2">
                    <a:lumMod val="50000"/>
                  </a:schemeClr>
                </a:solidFill>
                <a:ea typeface="ＭＳ Ｐゴシック"/>
              </a:rPr>
              <a:t> home to nursery</a:t>
            </a:r>
          </a:p>
          <a:p>
            <a:pPr marL="90805" indent="-90805">
              <a:buFont typeface="Wingdings" panose="05000000000000000000" pitchFamily="2" charset="2"/>
              <a:buChar char="q"/>
            </a:pPr>
            <a:r>
              <a:rPr lang="en-GB" altLang="en-US" sz="2400" i="1" dirty="0">
                <a:solidFill>
                  <a:schemeClr val="accent2">
                    <a:lumMod val="50000"/>
                  </a:schemeClr>
                </a:solidFill>
                <a:ea typeface="ＭＳ Ｐゴシック"/>
              </a:rPr>
              <a:t> nursery to school</a:t>
            </a:r>
          </a:p>
          <a:p>
            <a:pPr marL="90805" indent="-90805">
              <a:buFont typeface="Wingdings" panose="05000000000000000000" pitchFamily="2" charset="2"/>
              <a:buChar char="q"/>
            </a:pPr>
            <a:r>
              <a:rPr lang="en-GB" altLang="en-US" sz="2400" i="1" dirty="0">
                <a:solidFill>
                  <a:schemeClr val="accent2">
                    <a:lumMod val="50000"/>
                  </a:schemeClr>
                </a:solidFill>
                <a:ea typeface="ＭＳ Ｐゴシック"/>
              </a:rPr>
              <a:t> Foundation Phase to Key Stage 2</a:t>
            </a:r>
          </a:p>
          <a:p>
            <a:pPr marL="90805" indent="-90805">
              <a:buFont typeface="Wingdings" panose="05000000000000000000" pitchFamily="2" charset="2"/>
              <a:buChar char="q"/>
            </a:pPr>
            <a:r>
              <a:rPr lang="en-GB" altLang="en-US" sz="2400" i="1" dirty="0">
                <a:solidFill>
                  <a:schemeClr val="accent2">
                    <a:lumMod val="50000"/>
                  </a:schemeClr>
                </a:solidFill>
                <a:ea typeface="ＭＳ Ｐゴシック"/>
              </a:rPr>
              <a:t> KS 2 to KS 3 primary to secondary)</a:t>
            </a:r>
          </a:p>
          <a:p>
            <a:pPr marL="90805" indent="-90805"/>
            <a:endParaRPr lang="en-GB" dirty="0"/>
          </a:p>
        </p:txBody>
      </p:sp>
    </p:spTree>
    <p:extLst>
      <p:ext uri="{BB962C8B-B14F-4D97-AF65-F5344CB8AC3E}">
        <p14:creationId xmlns:p14="http://schemas.microsoft.com/office/powerpoint/2010/main" val="1693276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23861" y="-201168"/>
            <a:ext cx="10689168" cy="1499616"/>
          </a:xfrm>
        </p:spPr>
        <p:txBody>
          <a:bodyPr>
            <a:normAutofit fontScale="90000"/>
          </a:bodyPr>
          <a:lstStyle/>
          <a:p>
            <a:r>
              <a:rPr lang="en-US" sz="4950" dirty="0" err="1"/>
              <a:t>Cwricwlwm</a:t>
            </a:r>
            <a:r>
              <a:rPr lang="en-US" sz="4950" dirty="0"/>
              <a:t> </a:t>
            </a:r>
            <a:r>
              <a:rPr lang="en-US" sz="4950" dirty="0" err="1"/>
              <a:t>i</a:t>
            </a:r>
            <a:r>
              <a:rPr lang="en-US" sz="4950" dirty="0"/>
              <a:t> </a:t>
            </a:r>
            <a:r>
              <a:rPr lang="en-US" sz="4950" dirty="0" err="1"/>
              <a:t>Gymru</a:t>
            </a:r>
            <a:r>
              <a:rPr lang="en-US" sz="4950" dirty="0"/>
              <a:t>     </a:t>
            </a:r>
            <a:r>
              <a:rPr lang="en-US" sz="4950" i="1" dirty="0">
                <a:solidFill>
                  <a:schemeClr val="accent2">
                    <a:lumMod val="50000"/>
                  </a:schemeClr>
                </a:solidFill>
              </a:rPr>
              <a:t>Curriculum for Wales</a:t>
            </a:r>
          </a:p>
        </p:txBody>
      </p:sp>
      <p:sp>
        <p:nvSpPr>
          <p:cNvPr id="3" name="Text Placeholder 2"/>
          <p:cNvSpPr>
            <a:spLocks noGrp="1"/>
          </p:cNvSpPr>
          <p:nvPr>
            <p:ph type="body" idx="1"/>
          </p:nvPr>
        </p:nvSpPr>
        <p:spPr>
          <a:xfrm>
            <a:off x="1023861" y="510296"/>
            <a:ext cx="4753642" cy="822960"/>
          </a:xfrm>
        </p:spPr>
        <p:txBody>
          <a:bodyPr/>
          <a:lstStyle/>
          <a:p>
            <a:pPr>
              <a:lnSpc>
                <a:spcPct val="150000"/>
              </a:lnSpc>
            </a:pPr>
            <a:r>
              <a:rPr lang="en-US" err="1">
                <a:solidFill>
                  <a:schemeClr val="tx1"/>
                </a:solidFill>
              </a:rPr>
              <a:t>Cynnydd</a:t>
            </a:r>
            <a:endParaRPr lang="en-US">
              <a:solidFill>
                <a:schemeClr val="tx1"/>
              </a:solidFill>
            </a:endParaRPr>
          </a:p>
        </p:txBody>
      </p:sp>
      <p:sp>
        <p:nvSpPr>
          <p:cNvPr id="4" name="Content Placeholder 3"/>
          <p:cNvSpPr>
            <a:spLocks noGrp="1"/>
          </p:cNvSpPr>
          <p:nvPr>
            <p:ph sz="half" idx="2"/>
          </p:nvPr>
        </p:nvSpPr>
        <p:spPr>
          <a:xfrm>
            <a:off x="1023861" y="1298448"/>
            <a:ext cx="4753642" cy="4507266"/>
          </a:xfrm>
        </p:spPr>
        <p:txBody>
          <a:bodyPr>
            <a:normAutofit fontScale="70000" lnSpcReduction="20000"/>
          </a:bodyPr>
          <a:lstStyle/>
          <a:p>
            <a:pPr marL="0" indent="0">
              <a:lnSpc>
                <a:spcPct val="160000"/>
              </a:lnSpc>
              <a:buNone/>
            </a:pPr>
            <a:r>
              <a:rPr lang="en-GB" dirty="0"/>
              <a:t>(</a:t>
            </a:r>
            <a:r>
              <a:rPr lang="en-GB" dirty="0" err="1"/>
              <a:t>Cyfleir</a:t>
            </a:r>
            <a:r>
              <a:rPr lang="en-GB" dirty="0"/>
              <a:t> y) </a:t>
            </a:r>
            <a:r>
              <a:rPr lang="en-GB" dirty="0" err="1"/>
              <a:t>disgwyliadau</a:t>
            </a:r>
            <a:r>
              <a:rPr lang="en-GB" dirty="0"/>
              <a:t> </a:t>
            </a:r>
            <a:r>
              <a:rPr lang="en-GB" dirty="0" err="1"/>
              <a:t>hyn</a:t>
            </a:r>
            <a:r>
              <a:rPr lang="en-GB" dirty="0"/>
              <a:t> o </a:t>
            </a:r>
            <a:r>
              <a:rPr lang="en-GB" dirty="0" err="1"/>
              <a:t>safbwynt</a:t>
            </a:r>
            <a:r>
              <a:rPr lang="en-GB" dirty="0"/>
              <a:t> y </a:t>
            </a:r>
            <a:r>
              <a:rPr lang="en-GB" dirty="0" err="1"/>
              <a:t>dysgwyr</a:t>
            </a:r>
            <a:r>
              <a:rPr lang="en-GB" dirty="0"/>
              <a:t>, ac </a:t>
            </a:r>
            <a:r>
              <a:rPr lang="en-GB" dirty="0" err="1"/>
              <a:t>maen</a:t>
            </a:r>
            <a:r>
              <a:rPr lang="en-GB" dirty="0"/>
              <a:t> </a:t>
            </a:r>
            <a:r>
              <a:rPr lang="en-GB" dirty="0" err="1"/>
              <a:t>nhw</a:t>
            </a:r>
            <a:r>
              <a:rPr lang="en-GB" dirty="0"/>
              <a:t> </a:t>
            </a:r>
            <a:r>
              <a:rPr lang="en-GB" dirty="0" err="1"/>
              <a:t>wedi’u</a:t>
            </a:r>
            <a:r>
              <a:rPr lang="en-GB" dirty="0"/>
              <a:t> </a:t>
            </a:r>
            <a:r>
              <a:rPr lang="en-GB" dirty="0" err="1"/>
              <a:t>gosod</a:t>
            </a:r>
            <a:r>
              <a:rPr lang="en-GB" dirty="0"/>
              <a:t> o </a:t>
            </a:r>
            <a:r>
              <a:rPr lang="en-GB" dirty="0" err="1"/>
              <a:t>fewn</a:t>
            </a:r>
            <a:r>
              <a:rPr lang="en-GB" dirty="0"/>
              <a:t> </a:t>
            </a:r>
            <a:r>
              <a:rPr lang="en-GB" dirty="0" err="1"/>
              <a:t>ffram</a:t>
            </a:r>
            <a:r>
              <a:rPr lang="en-GB" dirty="0"/>
              <a:t> </a:t>
            </a:r>
            <a:r>
              <a:rPr lang="en-GB" dirty="0" err="1"/>
              <a:t>eang</a:t>
            </a:r>
            <a:r>
              <a:rPr lang="en-GB" dirty="0"/>
              <a:t> </a:t>
            </a:r>
            <a:r>
              <a:rPr lang="en-GB" dirty="0" err="1"/>
              <a:t>fel</a:t>
            </a:r>
            <a:r>
              <a:rPr lang="en-GB" dirty="0"/>
              <a:t> </a:t>
            </a:r>
            <a:r>
              <a:rPr lang="en-GB" dirty="0" err="1"/>
              <a:t>eu</a:t>
            </a:r>
            <a:r>
              <a:rPr lang="en-GB" dirty="0"/>
              <a:t> bod </a:t>
            </a:r>
            <a:r>
              <a:rPr lang="en-GB" dirty="0" err="1"/>
              <a:t>yn</a:t>
            </a:r>
            <a:r>
              <a:rPr lang="en-GB" dirty="0"/>
              <a:t> </a:t>
            </a:r>
            <a:r>
              <a:rPr lang="en-GB" dirty="0" err="1"/>
              <a:t>gallu</a:t>
            </a:r>
            <a:r>
              <a:rPr lang="en-GB" dirty="0"/>
              <a:t> </a:t>
            </a:r>
            <a:r>
              <a:rPr lang="en-GB" dirty="0" err="1"/>
              <a:t>cynnal</a:t>
            </a:r>
            <a:r>
              <a:rPr lang="en-GB" dirty="0"/>
              <a:t> </a:t>
            </a:r>
            <a:r>
              <a:rPr lang="en-GB" dirty="0" err="1"/>
              <a:t>dysgu</a:t>
            </a:r>
            <a:r>
              <a:rPr lang="en-GB" dirty="0"/>
              <a:t> </a:t>
            </a:r>
            <a:r>
              <a:rPr lang="en-GB" dirty="0" err="1"/>
              <a:t>dros</a:t>
            </a:r>
            <a:r>
              <a:rPr lang="en-GB" dirty="0"/>
              <a:t> </a:t>
            </a:r>
            <a:r>
              <a:rPr lang="en-GB" dirty="0" err="1"/>
              <a:t>gyfres</a:t>
            </a:r>
            <a:r>
              <a:rPr lang="en-GB" dirty="0"/>
              <a:t> o </a:t>
            </a:r>
            <a:r>
              <a:rPr lang="en-GB" dirty="0" err="1"/>
              <a:t>flynyddoedd</a:t>
            </a:r>
            <a:r>
              <a:rPr lang="en-GB" dirty="0"/>
              <a:t>. </a:t>
            </a:r>
            <a:r>
              <a:rPr lang="en-GB" dirty="0" err="1"/>
              <a:t>Dydyn</a:t>
            </a:r>
            <a:r>
              <a:rPr lang="en-GB" dirty="0"/>
              <a:t> </a:t>
            </a:r>
            <a:r>
              <a:rPr lang="en-GB" dirty="0" err="1"/>
              <a:t>nhw</a:t>
            </a:r>
            <a:r>
              <a:rPr lang="en-GB" dirty="0"/>
              <a:t> </a:t>
            </a:r>
            <a:r>
              <a:rPr lang="en-GB" dirty="0" err="1"/>
              <a:t>ddim</a:t>
            </a:r>
            <a:r>
              <a:rPr lang="en-GB" dirty="0"/>
              <a:t> </a:t>
            </a:r>
            <a:r>
              <a:rPr lang="en-GB" dirty="0" err="1"/>
              <a:t>wedi</a:t>
            </a:r>
            <a:r>
              <a:rPr lang="en-GB" dirty="0"/>
              <a:t> </a:t>
            </a:r>
            <a:r>
              <a:rPr lang="en-GB" dirty="0" err="1"/>
              <a:t>cael</a:t>
            </a:r>
            <a:r>
              <a:rPr lang="en-GB" dirty="0"/>
              <a:t> </a:t>
            </a:r>
            <a:r>
              <a:rPr lang="en-GB" dirty="0" err="1"/>
              <a:t>eu</a:t>
            </a:r>
            <a:r>
              <a:rPr lang="en-GB" dirty="0"/>
              <a:t> </a:t>
            </a:r>
            <a:r>
              <a:rPr lang="en-GB" dirty="0" err="1"/>
              <a:t>cynllunio</a:t>
            </a:r>
            <a:r>
              <a:rPr lang="en-GB" dirty="0"/>
              <a:t> </a:t>
            </a:r>
            <a:r>
              <a:rPr lang="en-GB" dirty="0" err="1"/>
              <a:t>fel</a:t>
            </a:r>
            <a:r>
              <a:rPr lang="en-GB" dirty="0"/>
              <a:t> </a:t>
            </a:r>
            <a:r>
              <a:rPr lang="en-GB" dirty="0" err="1"/>
              <a:t>tasgau</a:t>
            </a:r>
            <a:r>
              <a:rPr lang="en-GB" dirty="0"/>
              <a:t>, </a:t>
            </a:r>
            <a:r>
              <a:rPr lang="en-GB" dirty="0" err="1"/>
              <a:t>gweithgareddau</a:t>
            </a:r>
            <a:r>
              <a:rPr lang="en-GB" dirty="0"/>
              <a:t> </a:t>
            </a:r>
            <a:r>
              <a:rPr lang="en-GB" dirty="0" err="1"/>
              <a:t>na</a:t>
            </a:r>
            <a:r>
              <a:rPr lang="en-GB" dirty="0"/>
              <a:t> </a:t>
            </a:r>
            <a:r>
              <a:rPr lang="en-GB" dirty="0" err="1"/>
              <a:t>meini</a:t>
            </a:r>
            <a:r>
              <a:rPr lang="en-GB" dirty="0"/>
              <a:t> </a:t>
            </a:r>
            <a:r>
              <a:rPr lang="en-GB" dirty="0" err="1"/>
              <a:t>prawf</a:t>
            </a:r>
            <a:r>
              <a:rPr lang="en-GB" dirty="0"/>
              <a:t> </a:t>
            </a:r>
            <a:r>
              <a:rPr lang="en-GB" dirty="0" err="1"/>
              <a:t>asesu</a:t>
            </a:r>
            <a:r>
              <a:rPr lang="en-GB" dirty="0"/>
              <a:t> </a:t>
            </a:r>
            <a:r>
              <a:rPr lang="en-GB" dirty="0" err="1"/>
              <a:t>i’w</a:t>
            </a:r>
            <a:r>
              <a:rPr lang="en-GB" dirty="0"/>
              <a:t> </a:t>
            </a:r>
            <a:r>
              <a:rPr lang="en-GB" dirty="0" err="1"/>
              <a:t>cymryd</a:t>
            </a:r>
            <a:r>
              <a:rPr lang="en-GB" dirty="0"/>
              <a:t> </a:t>
            </a:r>
            <a:r>
              <a:rPr lang="en-GB" dirty="0" err="1"/>
              <a:t>ar</a:t>
            </a:r>
            <a:r>
              <a:rPr lang="en-GB" dirty="0"/>
              <a:t> </a:t>
            </a:r>
            <a:r>
              <a:rPr lang="en-GB" dirty="0" err="1"/>
              <a:t>wahân</a:t>
            </a:r>
            <a:r>
              <a:rPr lang="en-GB" dirty="0"/>
              <a:t>. Er bod y </a:t>
            </a:r>
            <a:r>
              <a:rPr lang="en-GB" sz="2300" dirty="0" err="1"/>
              <a:t>continwwm</a:t>
            </a:r>
            <a:r>
              <a:rPr lang="en-GB" dirty="0"/>
              <a:t> </a:t>
            </a:r>
            <a:r>
              <a:rPr lang="en-GB" dirty="0" err="1"/>
              <a:t>dysgu</a:t>
            </a:r>
            <a:r>
              <a:rPr lang="en-GB" dirty="0"/>
              <a:t> </a:t>
            </a:r>
            <a:r>
              <a:rPr lang="en-GB" dirty="0" err="1"/>
              <a:t>yr</a:t>
            </a:r>
            <a:r>
              <a:rPr lang="en-GB" dirty="0"/>
              <a:t> un </a:t>
            </a:r>
            <a:r>
              <a:rPr lang="en-GB" dirty="0" err="1"/>
              <a:t>peth</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dysgwr</a:t>
            </a:r>
            <a:r>
              <a:rPr lang="en-GB" dirty="0"/>
              <a:t>, gall </a:t>
            </a:r>
            <a:r>
              <a:rPr lang="en-GB" dirty="0" err="1"/>
              <a:t>cyflymder</a:t>
            </a:r>
            <a:r>
              <a:rPr lang="en-GB" dirty="0"/>
              <a:t> y </a:t>
            </a:r>
            <a:r>
              <a:rPr lang="en-GB" dirty="0" err="1"/>
              <a:t>cynnydd</a:t>
            </a:r>
            <a:r>
              <a:rPr lang="en-GB" dirty="0"/>
              <a:t> </a:t>
            </a:r>
            <a:r>
              <a:rPr lang="en-GB" dirty="0" err="1"/>
              <a:t>amrywio</a:t>
            </a:r>
            <a:r>
              <a:rPr lang="en-GB" dirty="0"/>
              <a:t>. O </a:t>
            </a:r>
            <a:r>
              <a:rPr lang="en-GB" dirty="0" err="1"/>
              <a:t>ganlyniad</a:t>
            </a:r>
            <a:r>
              <a:rPr lang="en-GB" dirty="0"/>
              <a:t>, dim </a:t>
            </a:r>
            <a:r>
              <a:rPr lang="en-GB" dirty="0" err="1"/>
              <a:t>ond</a:t>
            </a:r>
            <a:r>
              <a:rPr lang="en-GB" dirty="0"/>
              <a:t> </a:t>
            </a:r>
            <a:r>
              <a:rPr lang="en-GB" dirty="0" err="1"/>
              <a:t>yn</a:t>
            </a:r>
            <a:r>
              <a:rPr lang="en-GB" dirty="0"/>
              <a:t> </a:t>
            </a:r>
            <a:r>
              <a:rPr lang="en-GB" dirty="0" err="1"/>
              <a:t>fras</a:t>
            </a:r>
            <a:r>
              <a:rPr lang="en-GB" dirty="0"/>
              <a:t> y </a:t>
            </a:r>
            <a:r>
              <a:rPr lang="en-GB" dirty="0" err="1"/>
              <a:t>mae’r</a:t>
            </a:r>
            <a:r>
              <a:rPr lang="en-GB" dirty="0"/>
              <a:t> </a:t>
            </a:r>
            <a:r>
              <a:rPr lang="en-GB" dirty="0" err="1"/>
              <a:t>camau</a:t>
            </a:r>
            <a:r>
              <a:rPr lang="en-GB" dirty="0"/>
              <a:t> </a:t>
            </a:r>
            <a:r>
              <a:rPr lang="en-GB" dirty="0" err="1"/>
              <a:t>cynnydd</a:t>
            </a:r>
            <a:r>
              <a:rPr lang="en-GB" dirty="0"/>
              <a:t> </a:t>
            </a:r>
            <a:r>
              <a:rPr lang="en-GB" dirty="0" err="1"/>
              <a:t>yn</a:t>
            </a:r>
            <a:r>
              <a:rPr lang="en-GB" dirty="0"/>
              <a:t> </a:t>
            </a:r>
            <a:r>
              <a:rPr lang="en-GB" dirty="0" err="1"/>
              <a:t>cyfateb</a:t>
            </a:r>
            <a:r>
              <a:rPr lang="en-GB" dirty="0"/>
              <a:t> </a:t>
            </a:r>
            <a:r>
              <a:rPr lang="en-GB" dirty="0" err="1"/>
              <a:t>i</a:t>
            </a:r>
            <a:r>
              <a:rPr lang="en-GB" dirty="0"/>
              <a:t> </a:t>
            </a:r>
            <a:r>
              <a:rPr lang="en-GB" dirty="0" err="1"/>
              <a:t>oedran</a:t>
            </a:r>
            <a:r>
              <a:rPr lang="en-GB" dirty="0"/>
              <a:t>. Yn </a:t>
            </a:r>
            <a:r>
              <a:rPr lang="en-GB" dirty="0" err="1"/>
              <a:t>fras</a:t>
            </a:r>
            <a:r>
              <a:rPr lang="en-GB" dirty="0"/>
              <a:t> </a:t>
            </a:r>
            <a:r>
              <a:rPr lang="en-GB" dirty="0" err="1"/>
              <a:t>maen</a:t>
            </a:r>
            <a:r>
              <a:rPr lang="en-GB" dirty="0"/>
              <a:t> </a:t>
            </a:r>
            <a:r>
              <a:rPr lang="en-GB" dirty="0" err="1"/>
              <a:t>nhw’n</a:t>
            </a:r>
            <a:r>
              <a:rPr lang="en-GB" dirty="0"/>
              <a:t> </a:t>
            </a:r>
            <a:r>
              <a:rPr lang="en-GB" dirty="0" err="1"/>
              <a:t>cyfateb</a:t>
            </a:r>
            <a:r>
              <a:rPr lang="en-GB" dirty="0"/>
              <a:t> </a:t>
            </a:r>
            <a:r>
              <a:rPr lang="en-GB" dirty="0" err="1"/>
              <a:t>i</a:t>
            </a:r>
            <a:r>
              <a:rPr lang="en-GB" dirty="0"/>
              <a:t> </a:t>
            </a:r>
            <a:r>
              <a:rPr lang="en-GB" dirty="0" err="1"/>
              <a:t>ddisgwyliadau</a:t>
            </a:r>
            <a:r>
              <a:rPr lang="en-GB" dirty="0"/>
              <a:t> </a:t>
            </a:r>
            <a:r>
              <a:rPr lang="en-GB" dirty="0" err="1"/>
              <a:t>ar</a:t>
            </a:r>
            <a:r>
              <a:rPr lang="en-GB" dirty="0"/>
              <a:t> </a:t>
            </a:r>
            <a:r>
              <a:rPr lang="en-GB" dirty="0" err="1"/>
              <a:t>gyfer</a:t>
            </a:r>
            <a:r>
              <a:rPr lang="en-GB" dirty="0"/>
              <a:t> </a:t>
            </a:r>
            <a:r>
              <a:rPr lang="en-GB" dirty="0" err="1"/>
              <a:t>oedrannau</a:t>
            </a:r>
            <a:r>
              <a:rPr lang="en-GB" dirty="0"/>
              <a:t> 5, 8, 11, 14 ac 16.</a:t>
            </a:r>
            <a:endParaRPr lang="en-US" dirty="0"/>
          </a:p>
        </p:txBody>
      </p:sp>
      <p:sp>
        <p:nvSpPr>
          <p:cNvPr id="5" name="Text Placeholder 4"/>
          <p:cNvSpPr>
            <a:spLocks noGrp="1"/>
          </p:cNvSpPr>
          <p:nvPr>
            <p:ph type="body" sz="quarter" idx="3"/>
          </p:nvPr>
        </p:nvSpPr>
        <p:spPr>
          <a:xfrm>
            <a:off x="5989328" y="510296"/>
            <a:ext cx="4753642" cy="822960"/>
          </a:xfrm>
        </p:spPr>
        <p:txBody>
          <a:bodyPr>
            <a:normAutofit/>
          </a:bodyPr>
          <a:lstStyle/>
          <a:p>
            <a:pPr>
              <a:lnSpc>
                <a:spcPct val="150000"/>
              </a:lnSpc>
            </a:pPr>
            <a:r>
              <a:rPr lang="en-US" sz="2250" i="1">
                <a:solidFill>
                  <a:schemeClr val="accent2">
                    <a:lumMod val="50000"/>
                  </a:schemeClr>
                </a:solidFill>
              </a:rPr>
              <a:t>Progression</a:t>
            </a:r>
          </a:p>
        </p:txBody>
      </p:sp>
      <p:sp>
        <p:nvSpPr>
          <p:cNvPr id="6" name="Content Placeholder 5"/>
          <p:cNvSpPr>
            <a:spLocks noGrp="1"/>
          </p:cNvSpPr>
          <p:nvPr>
            <p:ph sz="quarter" idx="4"/>
          </p:nvPr>
        </p:nvSpPr>
        <p:spPr>
          <a:xfrm>
            <a:off x="6094412" y="1124277"/>
            <a:ext cx="4753642" cy="3341572"/>
          </a:xfrm>
        </p:spPr>
        <p:txBody>
          <a:bodyPr vert="horz" lIns="45720" tIns="45720" rIns="45720" bIns="45720" rtlCol="0" anchor="t">
            <a:noAutofit/>
          </a:bodyPr>
          <a:lstStyle/>
          <a:p>
            <a:pPr marL="0" indent="0">
              <a:lnSpc>
                <a:spcPct val="150000"/>
              </a:lnSpc>
              <a:buNone/>
            </a:pPr>
            <a:r>
              <a:rPr lang="en-GB" sz="1800" dirty="0">
                <a:solidFill>
                  <a:schemeClr val="accent2">
                    <a:lumMod val="50000"/>
                  </a:schemeClr>
                </a:solidFill>
              </a:rPr>
              <a:t>These expectations are expressed from the </a:t>
            </a:r>
            <a:r>
              <a:rPr lang="en-GB" sz="1800" i="1" dirty="0">
                <a:solidFill>
                  <a:schemeClr val="accent2">
                    <a:lumMod val="50000"/>
                  </a:schemeClr>
                </a:solidFill>
              </a:rPr>
              <a:t>learner’s</a:t>
            </a:r>
            <a:r>
              <a:rPr lang="en-GB" sz="1800" dirty="0">
                <a:solidFill>
                  <a:schemeClr val="accent2">
                    <a:lumMod val="50000"/>
                  </a:schemeClr>
                </a:solidFill>
              </a:rPr>
              <a:t> perspective and are framed broadly so that they can sustain learning over a series of years. They are not designed as stand-alone tasks, activities or assessment criteria. While the learning continuum is the same for each learner, the pace of progress through it may differ. As a result, the progression steps only broadly relate to age. They broadly correspond to expectations at ages 5, 8, 11, 14 and 16.</a:t>
            </a:r>
            <a:endParaRPr lang="en-US" sz="1800" dirty="0">
              <a:solidFill>
                <a:schemeClr val="accent2">
                  <a:lumMod val="50000"/>
                </a:schemeClr>
              </a:solidFill>
            </a:endParaRPr>
          </a:p>
        </p:txBody>
      </p:sp>
    </p:spTree>
    <p:extLst>
      <p:ext uri="{BB962C8B-B14F-4D97-AF65-F5344CB8AC3E}">
        <p14:creationId xmlns:p14="http://schemas.microsoft.com/office/powerpoint/2010/main" val="2681425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1"/>
          <p:cNvSpPr>
            <a:spLocks noChangeArrowheads="1"/>
          </p:cNvSpPr>
          <p:nvPr/>
        </p:nvSpPr>
        <p:spPr bwMode="auto">
          <a:xfrm>
            <a:off x="330390" y="243115"/>
            <a:ext cx="11571323" cy="6392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9pPr>
          </a:lstStyle>
          <a:p>
            <a:pPr>
              <a:lnSpc>
                <a:spcPct val="150000"/>
              </a:lnSpc>
              <a:spcBef>
                <a:spcPct val="0"/>
              </a:spcBef>
              <a:buNone/>
            </a:pPr>
            <a:r>
              <a:rPr lang="en-US" altLang="en-US" sz="2500" dirty="0">
                <a:solidFill>
                  <a:schemeClr val="accent2">
                    <a:lumMod val="50000"/>
                  </a:schemeClr>
                </a:solidFill>
                <a:latin typeface="OpenDyslexic" panose="00000500000000000000" pitchFamily="50" charset="0"/>
                <a:ea typeface="ＭＳ Ｐゴシック"/>
                <a:cs typeface="Times New Roman"/>
              </a:rPr>
              <a:t>Sharing expertise – </a:t>
            </a:r>
            <a:r>
              <a:rPr lang="en-US" altLang="en-US" sz="2500" dirty="0" err="1">
                <a:solidFill>
                  <a:schemeClr val="accent2">
                    <a:lumMod val="50000"/>
                  </a:schemeClr>
                </a:solidFill>
                <a:latin typeface="OpenDyslexic" panose="00000500000000000000" pitchFamily="50" charset="0"/>
                <a:ea typeface="ＭＳ Ｐゴシック"/>
                <a:cs typeface="Times New Roman"/>
              </a:rPr>
              <a:t>Estyn</a:t>
            </a:r>
            <a:r>
              <a:rPr lang="en-US" altLang="en-US" sz="2500" dirty="0">
                <a:solidFill>
                  <a:schemeClr val="accent2">
                    <a:lumMod val="50000"/>
                  </a:schemeClr>
                </a:solidFill>
                <a:latin typeface="OpenDyslexic" panose="00000500000000000000" pitchFamily="50" charset="0"/>
                <a:ea typeface="ＭＳ Ｐゴシック"/>
                <a:cs typeface="Times New Roman"/>
              </a:rPr>
              <a:t> (2016)</a:t>
            </a:r>
            <a:endParaRPr lang="en-US" altLang="en-US" sz="2500" dirty="0">
              <a:solidFill>
                <a:schemeClr val="accent2">
                  <a:lumMod val="50000"/>
                </a:schemeClr>
              </a:solidFill>
              <a:latin typeface="OpenDyslexic" panose="00000500000000000000" pitchFamily="50" charset="0"/>
            </a:endParaRPr>
          </a:p>
          <a:p>
            <a:pPr eaLnBrk="1" hangingPunct="1">
              <a:lnSpc>
                <a:spcPct val="150000"/>
              </a:lnSpc>
              <a:spcBef>
                <a:spcPct val="0"/>
              </a:spcBef>
              <a:buFontTx/>
              <a:buNone/>
            </a:pPr>
            <a:endParaRPr lang="en-US" altLang="en-US" sz="2500" dirty="0">
              <a:solidFill>
                <a:schemeClr val="accent2">
                  <a:lumMod val="50000"/>
                </a:schemeClr>
              </a:solidFill>
              <a:latin typeface="OpenDyslexic" panose="00000500000000000000" pitchFamily="50" charset="0"/>
            </a:endParaRPr>
          </a:p>
          <a:p>
            <a:pPr eaLnBrk="1" hangingPunct="1">
              <a:lnSpc>
                <a:spcPct val="150000"/>
              </a:lnSpc>
              <a:spcBef>
                <a:spcPct val="0"/>
              </a:spcBef>
              <a:buFontTx/>
              <a:buNone/>
            </a:pPr>
            <a:r>
              <a:rPr lang="en-US" altLang="en-US" sz="2500" dirty="0">
                <a:solidFill>
                  <a:schemeClr val="accent2">
                    <a:lumMod val="50000"/>
                  </a:schemeClr>
                </a:solidFill>
                <a:latin typeface="OpenDyslexic" panose="00000500000000000000" pitchFamily="50" charset="0"/>
                <a:ea typeface="ＭＳ Ｐゴシック"/>
                <a:cs typeface="Times New Roman"/>
              </a:rPr>
              <a:t>'One of the best initiatives in improving arrangements for transition is the sharing of expertise between primary and secondary schools where Welsh as a second language secondary teachers work with the feeder primary schools. </a:t>
            </a:r>
            <a:r>
              <a:rPr lang="en-US" altLang="en-US" sz="2500" dirty="0" err="1">
                <a:solidFill>
                  <a:schemeClr val="accent2">
                    <a:lumMod val="50000"/>
                  </a:schemeClr>
                </a:solidFill>
                <a:latin typeface="OpenDyslexic" panose="00000500000000000000" pitchFamily="50" charset="0"/>
                <a:ea typeface="ＭＳ Ｐゴシック"/>
                <a:cs typeface="Times New Roman"/>
              </a:rPr>
              <a:t>Treorchy</a:t>
            </a:r>
            <a:r>
              <a:rPr lang="en-US" altLang="en-US" sz="2500" dirty="0">
                <a:solidFill>
                  <a:schemeClr val="accent2">
                    <a:lumMod val="50000"/>
                  </a:schemeClr>
                </a:solidFill>
                <a:latin typeface="OpenDyslexic" panose="00000500000000000000" pitchFamily="50" charset="0"/>
                <a:ea typeface="ＭＳ Ｐゴシック"/>
                <a:cs typeface="Times New Roman"/>
              </a:rPr>
              <a:t> Comprehensive School has appointed a Welsh teacher to work in co-operation with class teachers in English-medium feeder primary schools. As a result, expectations have risen and pupils now undertake some work in Year 6, which had not previously been possible until Year 7'.</a:t>
            </a:r>
          </a:p>
        </p:txBody>
      </p:sp>
    </p:spTree>
    <p:extLst>
      <p:ext uri="{BB962C8B-B14F-4D97-AF65-F5344CB8AC3E}">
        <p14:creationId xmlns:p14="http://schemas.microsoft.com/office/powerpoint/2010/main" val="3007682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sz="4950" dirty="0" err="1">
                <a:ea typeface="ＭＳ Ｐゴシック"/>
              </a:rPr>
              <a:t>Gwerthuswch</a:t>
            </a:r>
            <a:r>
              <a:rPr lang="en-GB" altLang="en-US" sz="4950" dirty="0">
                <a:ea typeface="ＭＳ Ｐゴシック"/>
              </a:rPr>
              <a:t>                 </a:t>
            </a:r>
            <a:r>
              <a:rPr lang="en-GB" altLang="en-US" sz="4950" i="1" dirty="0">
                <a:solidFill>
                  <a:schemeClr val="accent2">
                    <a:lumMod val="50000"/>
                  </a:schemeClr>
                </a:solidFill>
                <a:ea typeface="ＭＳ Ｐゴシック"/>
              </a:rPr>
              <a:t>Evaluate</a:t>
            </a:r>
            <a:endParaRPr lang="en-US" altLang="en-US" sz="4950" i="1" dirty="0">
              <a:solidFill>
                <a:schemeClr val="accent2">
                  <a:lumMod val="50000"/>
                </a:schemeClr>
              </a:solidFill>
              <a:ea typeface="ＭＳ Ｐゴシック"/>
            </a:endParaRPr>
          </a:p>
        </p:txBody>
      </p:sp>
      <p:sp>
        <p:nvSpPr>
          <p:cNvPr id="18435" name="Rectangle 3"/>
          <p:cNvSpPr>
            <a:spLocks noGrp="1" noChangeArrowheads="1"/>
          </p:cNvSpPr>
          <p:nvPr>
            <p:ph sz="half" idx="1"/>
          </p:nvPr>
        </p:nvSpPr>
        <p:spPr/>
        <p:txBody>
          <a:bodyPr>
            <a:normAutofit/>
          </a:bodyPr>
          <a:lstStyle/>
          <a:p>
            <a:pPr eaLnBrk="1" hangingPunct="1"/>
            <a:r>
              <a:rPr lang="cy-GB" altLang="en-US" sz="3200">
                <a:ea typeface="ＭＳ Ｐゴシック" panose="020B0600070205080204" pitchFamily="34" charset="-128"/>
              </a:rPr>
              <a:t>1. Beth yw rhai o’r manteision o weithio ar draws sectorau?</a:t>
            </a:r>
          </a:p>
          <a:p>
            <a:pPr marL="0" indent="0" eaLnBrk="1" hangingPunct="1">
              <a:buNone/>
            </a:pPr>
            <a:endParaRPr lang="cy-GB" altLang="en-US" sz="3200">
              <a:ea typeface="ＭＳ Ｐゴシック" panose="020B0600070205080204" pitchFamily="34" charset="-128"/>
            </a:endParaRPr>
          </a:p>
          <a:p>
            <a:pPr eaLnBrk="1" hangingPunct="1"/>
            <a:r>
              <a:rPr lang="cy-GB" altLang="en-US" sz="3200">
                <a:ea typeface="ＭＳ Ｐゴシック" panose="020B0600070205080204" pitchFamily="34" charset="-128"/>
              </a:rPr>
              <a:t>2. Beth allai fod yn anfantais?</a:t>
            </a:r>
          </a:p>
          <a:p>
            <a:pPr marL="0" indent="0" eaLnBrk="1" hangingPunct="1">
              <a:buNone/>
            </a:pPr>
            <a:endParaRPr lang="en-GB" altLang="en-US" b="1">
              <a:ea typeface="ＭＳ Ｐゴシック" panose="020B0600070205080204" pitchFamily="34" charset="-128"/>
            </a:endParaRPr>
          </a:p>
        </p:txBody>
      </p:sp>
      <p:sp>
        <p:nvSpPr>
          <p:cNvPr id="2" name="Content Placeholder 1">
            <a:extLst>
              <a:ext uri="{FF2B5EF4-FFF2-40B4-BE49-F238E27FC236}">
                <a16:creationId xmlns:a16="http://schemas.microsoft.com/office/drawing/2014/main" id="{2A8C7A17-9817-4A2C-B682-6E9959CDAB3A}"/>
              </a:ext>
            </a:extLst>
          </p:cNvPr>
          <p:cNvSpPr>
            <a:spLocks noGrp="1"/>
          </p:cNvSpPr>
          <p:nvPr>
            <p:ph sz="half" idx="2"/>
          </p:nvPr>
        </p:nvSpPr>
        <p:spPr/>
        <p:txBody>
          <a:bodyPr vert="horz" lIns="45720" tIns="45720" rIns="45720" bIns="45720" rtlCol="0" anchor="t">
            <a:normAutofit/>
          </a:bodyPr>
          <a:lstStyle/>
          <a:p>
            <a:pPr marL="90805" indent="-90805"/>
            <a:r>
              <a:rPr lang="en-GB" altLang="en-US" sz="3200">
                <a:solidFill>
                  <a:srgbClr val="00B0F0"/>
                </a:solidFill>
                <a:ea typeface="ＭＳ Ｐゴシック"/>
              </a:rPr>
              <a:t>1. </a:t>
            </a:r>
            <a:r>
              <a:rPr lang="en-GB" altLang="en-US" sz="3200" i="1">
                <a:solidFill>
                  <a:srgbClr val="00B0F0"/>
                </a:solidFill>
                <a:ea typeface="ＭＳ Ｐゴシック"/>
              </a:rPr>
              <a:t>What are some of the advantages of working across the sectors?</a:t>
            </a:r>
          </a:p>
          <a:p>
            <a:pPr marL="90805" indent="-90805"/>
            <a:endParaRPr lang="en-GB" altLang="en-US" sz="3200" i="1">
              <a:solidFill>
                <a:srgbClr val="00B0F0"/>
              </a:solidFill>
              <a:ea typeface="ＭＳ Ｐゴシック" panose="020B0600070205080204" pitchFamily="34" charset="-128"/>
            </a:endParaRPr>
          </a:p>
          <a:p>
            <a:pPr marL="90805" indent="-90805"/>
            <a:r>
              <a:rPr lang="en-GB" altLang="en-US" sz="3200" i="1">
                <a:solidFill>
                  <a:srgbClr val="00B0F0"/>
                </a:solidFill>
                <a:ea typeface="ＭＳ Ｐゴシック"/>
              </a:rPr>
              <a:t>2. What could be a disadvantage?</a:t>
            </a:r>
            <a:endParaRPr lang="en-US" altLang="en-US" sz="3200" i="1">
              <a:solidFill>
                <a:srgbClr val="00B0F0"/>
              </a:solidFill>
              <a:ea typeface="ＭＳ Ｐゴシック"/>
            </a:endParaRPr>
          </a:p>
          <a:p>
            <a:pPr marL="90805" indent="-90805"/>
            <a:endParaRPr lang="en-GB"/>
          </a:p>
        </p:txBody>
      </p:sp>
    </p:spTree>
    <p:extLst>
      <p:ext uri="{BB962C8B-B14F-4D97-AF65-F5344CB8AC3E}">
        <p14:creationId xmlns:p14="http://schemas.microsoft.com/office/powerpoint/2010/main" val="2602322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3"/>
          <p:cNvSpPr>
            <a:spLocks noChangeArrowheads="1"/>
          </p:cNvSpPr>
          <p:nvPr/>
        </p:nvSpPr>
        <p:spPr bwMode="auto">
          <a:xfrm>
            <a:off x="333772" y="370136"/>
            <a:ext cx="9433048"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ea typeface="ＭＳ Ｐゴシック" panose="020B0600070205080204" pitchFamily="34" charset="-128"/>
              </a:defRPr>
            </a:lvl1pPr>
            <a:lvl2pPr marL="37931725" indent="-37474525">
              <a:spcBef>
                <a:spcPct val="20000"/>
              </a:spcBef>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0"/>
              </a:spcBef>
              <a:buFontTx/>
              <a:buNone/>
            </a:pPr>
            <a:r>
              <a:rPr lang="en-US" altLang="en-US" b="1" dirty="0" err="1">
                <a:latin typeface="OpenDyslexic" panose="00000500000000000000" pitchFamily="50" charset="0"/>
              </a:rPr>
              <a:t>Pontio</a:t>
            </a:r>
            <a:r>
              <a:rPr lang="en-US" altLang="en-US" b="1" dirty="0">
                <a:latin typeface="OpenDyslexic" panose="00000500000000000000" pitchFamily="50" charset="0"/>
              </a:rPr>
              <a:t> </a:t>
            </a:r>
            <a:r>
              <a:rPr lang="en-US" altLang="en-US" b="1" dirty="0" err="1">
                <a:latin typeface="OpenDyslexic" panose="00000500000000000000" pitchFamily="50" charset="0"/>
              </a:rPr>
              <a:t>cynradd</a:t>
            </a:r>
            <a:r>
              <a:rPr lang="en-US" altLang="en-US" b="1" dirty="0">
                <a:latin typeface="OpenDyslexic" panose="00000500000000000000" pitchFamily="50" charset="0"/>
              </a:rPr>
              <a:t> </a:t>
            </a:r>
            <a:r>
              <a:rPr lang="en-US" altLang="en-US" b="1" dirty="0" err="1">
                <a:latin typeface="OpenDyslexic" panose="00000500000000000000" pitchFamily="50" charset="0"/>
              </a:rPr>
              <a:t>i’r</a:t>
            </a:r>
            <a:r>
              <a:rPr lang="en-US" altLang="en-US" b="1" dirty="0">
                <a:latin typeface="OpenDyslexic" panose="00000500000000000000" pitchFamily="50" charset="0"/>
              </a:rPr>
              <a:t> </a:t>
            </a:r>
            <a:r>
              <a:rPr lang="en-US" altLang="en-US" b="1" dirty="0" err="1">
                <a:latin typeface="OpenDyslexic" panose="00000500000000000000" pitchFamily="50" charset="0"/>
              </a:rPr>
              <a:t>uwchradd</a:t>
            </a:r>
            <a:endParaRPr lang="en-US" altLang="en-US" b="1" dirty="0">
              <a:latin typeface="OpenDyslexic" panose="00000500000000000000" pitchFamily="50" charset="0"/>
            </a:endParaRPr>
          </a:p>
          <a:p>
            <a:pPr eaLnBrk="1" hangingPunct="1">
              <a:spcBef>
                <a:spcPct val="0"/>
              </a:spcBef>
              <a:buFontTx/>
              <a:buNone/>
            </a:pPr>
            <a:r>
              <a:rPr lang="en-US" altLang="en-US" b="1" dirty="0">
                <a:solidFill>
                  <a:schemeClr val="accent2">
                    <a:lumMod val="50000"/>
                  </a:schemeClr>
                </a:solidFill>
                <a:latin typeface="OpenDyslexic" panose="00000500000000000000" pitchFamily="50" charset="0"/>
              </a:rPr>
              <a:t>Transition from primary to secondary school</a:t>
            </a:r>
          </a:p>
          <a:p>
            <a:pPr eaLnBrk="1" hangingPunct="1">
              <a:spcBef>
                <a:spcPct val="0"/>
              </a:spcBef>
              <a:buFontTx/>
              <a:buNone/>
            </a:pPr>
            <a:r>
              <a:rPr lang="en-GB" altLang="en-US" b="1" dirty="0">
                <a:solidFill>
                  <a:srgbClr val="00B0F0"/>
                </a:solidFill>
                <a:latin typeface="OpenDyslexic" panose="00000500000000000000" pitchFamily="50" charset="0"/>
              </a:rPr>
              <a:t>Estyn</a:t>
            </a:r>
            <a:endParaRPr lang="en-US" altLang="en-US" dirty="0">
              <a:solidFill>
                <a:srgbClr val="00B0F0"/>
              </a:solidFill>
              <a:latin typeface="OpenDyslexic" panose="00000500000000000000" pitchFamily="50" charset="0"/>
            </a:endParaRPr>
          </a:p>
        </p:txBody>
      </p:sp>
      <p:pic>
        <p:nvPicPr>
          <p:cNvPr id="26627"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81153" y="1670614"/>
            <a:ext cx="1790700" cy="252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7837841" y="370136"/>
            <a:ext cx="4257052" cy="3949096"/>
          </a:xfrm>
          <a:prstGeom prst="rect">
            <a:avLst/>
          </a:prstGeom>
        </p:spPr>
      </p:pic>
      <p:pic>
        <p:nvPicPr>
          <p:cNvPr id="3" name="Picture 2"/>
          <p:cNvPicPr>
            <a:picLocks noChangeAspect="1"/>
          </p:cNvPicPr>
          <p:nvPr/>
        </p:nvPicPr>
        <p:blipFill>
          <a:blip r:embed="rId5"/>
          <a:stretch>
            <a:fillRect/>
          </a:stretch>
        </p:blipFill>
        <p:spPr>
          <a:xfrm>
            <a:off x="1557287" y="1524298"/>
            <a:ext cx="3553387" cy="3120503"/>
          </a:xfrm>
          <a:prstGeom prst="rect">
            <a:avLst/>
          </a:prstGeom>
        </p:spPr>
      </p:pic>
      <p:sp>
        <p:nvSpPr>
          <p:cNvPr id="4" name="Rectangle 3"/>
          <p:cNvSpPr/>
          <p:nvPr/>
        </p:nvSpPr>
        <p:spPr>
          <a:xfrm>
            <a:off x="6976503" y="4508286"/>
            <a:ext cx="5287240" cy="923330"/>
          </a:xfrm>
          <a:prstGeom prst="rect">
            <a:avLst/>
          </a:prstGeom>
        </p:spPr>
        <p:txBody>
          <a:bodyPr wrap="square">
            <a:spAutoFit/>
          </a:bodyPr>
          <a:lstStyle/>
          <a:p>
            <a:r>
              <a:rPr lang="en-GB" dirty="0">
                <a:latin typeface="OpenDyslexic" panose="00000500000000000000" pitchFamily="50" charset="0"/>
                <a:hlinkClick r:id="rId6"/>
              </a:rPr>
              <a:t>https://www.estyn.gov.wales/effective-practice/support-wellbeing-during-transition-primary-secondary</a:t>
            </a:r>
            <a:endParaRPr lang="en-GB" dirty="0">
              <a:latin typeface="OpenDyslexic" panose="00000500000000000000" pitchFamily="50" charset="0"/>
            </a:endParaRPr>
          </a:p>
        </p:txBody>
      </p:sp>
      <p:sp>
        <p:nvSpPr>
          <p:cNvPr id="5" name="Rectangle 4"/>
          <p:cNvSpPr/>
          <p:nvPr/>
        </p:nvSpPr>
        <p:spPr>
          <a:xfrm>
            <a:off x="158554" y="4524095"/>
            <a:ext cx="6576177" cy="1477328"/>
          </a:xfrm>
          <a:prstGeom prst="rect">
            <a:avLst/>
          </a:prstGeom>
        </p:spPr>
        <p:txBody>
          <a:bodyPr wrap="square">
            <a:spAutoFit/>
          </a:bodyPr>
          <a:lstStyle/>
          <a:p>
            <a:r>
              <a:rPr lang="en-GB" dirty="0">
                <a:latin typeface="OpenDyslexic" panose="00000500000000000000" pitchFamily="50" charset="0"/>
                <a:hlinkClick r:id="rId7"/>
              </a:rPr>
              <a:t>https://www.estyn.llyw.cymru/arfer-effeithiol/mae-gwaith-partneriaeth-effeithiol-rhwng-ysgolion-yn-cefnogi-cyfnod-pontio?_ga=2.105372107.915879481.1604940702-199984639.1604940702</a:t>
            </a:r>
            <a:endParaRPr lang="en-GB" dirty="0">
              <a:latin typeface="OpenDyslexic" panose="00000500000000000000" pitchFamily="50" charset="0"/>
            </a:endParaRPr>
          </a:p>
        </p:txBody>
      </p:sp>
    </p:spTree>
    <p:extLst>
      <p:ext uri="{BB962C8B-B14F-4D97-AF65-F5344CB8AC3E}">
        <p14:creationId xmlns:p14="http://schemas.microsoft.com/office/powerpoint/2010/main" val="2293907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A0DC-8E88-47A1-82E5-97A9CB7878C7}"/>
              </a:ext>
            </a:extLst>
          </p:cNvPr>
          <p:cNvSpPr>
            <a:spLocks noGrp="1"/>
          </p:cNvSpPr>
          <p:nvPr>
            <p:ph type="title"/>
          </p:nvPr>
        </p:nvSpPr>
        <p:spPr>
          <a:xfrm>
            <a:off x="1235641" y="-30692"/>
            <a:ext cx="9717541" cy="1499616"/>
          </a:xfrm>
        </p:spPr>
        <p:txBody>
          <a:bodyPr>
            <a:normAutofit fontScale="90000"/>
          </a:bodyPr>
          <a:lstStyle/>
          <a:p>
            <a:r>
              <a:rPr lang="en-GB" dirty="0" err="1"/>
              <a:t>Arfer</a:t>
            </a:r>
            <a:r>
              <a:rPr lang="en-GB" dirty="0"/>
              <a:t> </a:t>
            </a:r>
            <a:r>
              <a:rPr lang="en-GB" dirty="0" err="1"/>
              <a:t>Effeithiol</a:t>
            </a:r>
            <a:r>
              <a:rPr lang="en-GB" dirty="0"/>
              <a:t> </a:t>
            </a:r>
            <a:r>
              <a:rPr lang="en-GB" dirty="0" err="1"/>
              <a:t>ar</a:t>
            </a:r>
            <a:r>
              <a:rPr lang="en-GB" dirty="0"/>
              <a:t> </a:t>
            </a:r>
            <a:r>
              <a:rPr lang="en-GB" dirty="0" err="1"/>
              <a:t>gyfer</a:t>
            </a:r>
            <a:r>
              <a:rPr lang="en-GB" dirty="0"/>
              <a:t> </a:t>
            </a:r>
            <a:r>
              <a:rPr lang="en-GB" dirty="0" err="1"/>
              <a:t>dysgwyr</a:t>
            </a:r>
            <a:r>
              <a:rPr lang="en-GB" dirty="0"/>
              <a:t> ag ADY</a:t>
            </a:r>
            <a:br>
              <a:rPr lang="en-GB" dirty="0"/>
            </a:br>
            <a:r>
              <a:rPr lang="en-GB" dirty="0">
                <a:solidFill>
                  <a:schemeClr val="accent2">
                    <a:lumMod val="50000"/>
                  </a:schemeClr>
                </a:solidFill>
              </a:rPr>
              <a:t>Effective practice for learners with ALN</a:t>
            </a:r>
            <a:endParaRPr lang="en-GB" dirty="0"/>
          </a:p>
        </p:txBody>
      </p:sp>
      <p:pic>
        <p:nvPicPr>
          <p:cNvPr id="4" name="Picture 3">
            <a:extLst>
              <a:ext uri="{FF2B5EF4-FFF2-40B4-BE49-F238E27FC236}">
                <a16:creationId xmlns:a16="http://schemas.microsoft.com/office/drawing/2014/main" id="{F793F836-A395-4251-84EC-53EC203048C3}"/>
              </a:ext>
            </a:extLst>
          </p:cNvPr>
          <p:cNvPicPr>
            <a:picLocks noChangeAspect="1"/>
          </p:cNvPicPr>
          <p:nvPr/>
        </p:nvPicPr>
        <p:blipFill>
          <a:blip r:embed="rId2"/>
          <a:stretch>
            <a:fillRect/>
          </a:stretch>
        </p:blipFill>
        <p:spPr>
          <a:xfrm>
            <a:off x="1006026" y="1349494"/>
            <a:ext cx="3306711" cy="2975441"/>
          </a:xfrm>
          <a:prstGeom prst="rect">
            <a:avLst/>
          </a:prstGeom>
        </p:spPr>
      </p:pic>
      <p:sp>
        <p:nvSpPr>
          <p:cNvPr id="6" name="TextBox 5">
            <a:extLst>
              <a:ext uri="{FF2B5EF4-FFF2-40B4-BE49-F238E27FC236}">
                <a16:creationId xmlns:a16="http://schemas.microsoft.com/office/drawing/2014/main" id="{D94FFA1B-2ABE-432B-A41D-7B4F19E1CFF9}"/>
              </a:ext>
            </a:extLst>
          </p:cNvPr>
          <p:cNvSpPr txBox="1"/>
          <p:nvPr/>
        </p:nvSpPr>
        <p:spPr>
          <a:xfrm>
            <a:off x="571149" y="4452139"/>
            <a:ext cx="4176464" cy="1200329"/>
          </a:xfrm>
          <a:prstGeom prst="rect">
            <a:avLst/>
          </a:prstGeom>
          <a:noFill/>
        </p:spPr>
        <p:txBody>
          <a:bodyPr wrap="square">
            <a:spAutoFit/>
          </a:bodyPr>
          <a:lstStyle/>
          <a:p>
            <a:r>
              <a:rPr lang="en-GB" dirty="0">
                <a:latin typeface="OpenDyslexic" panose="00000500000000000000" pitchFamily="50" charset="0"/>
                <a:hlinkClick r:id="rId3"/>
              </a:rPr>
              <a:t>Supporting pupils with additional needs through change | Estyn (</a:t>
            </a:r>
            <a:r>
              <a:rPr lang="en-GB" dirty="0" err="1">
                <a:latin typeface="OpenDyslexic" panose="00000500000000000000" pitchFamily="50" charset="0"/>
                <a:hlinkClick r:id="rId3"/>
              </a:rPr>
              <a:t>gov.wales</a:t>
            </a:r>
            <a:r>
              <a:rPr lang="en-GB" dirty="0">
                <a:latin typeface="OpenDyslexic" panose="00000500000000000000" pitchFamily="50" charset="0"/>
                <a:hlinkClick r:id="rId3"/>
              </a:rPr>
              <a:t>)</a:t>
            </a:r>
            <a:r>
              <a:rPr lang="en-GB" dirty="0">
                <a:latin typeface="OpenDyslexic" panose="00000500000000000000" pitchFamily="50" charset="0"/>
              </a:rPr>
              <a:t> (George St, Primary School)</a:t>
            </a:r>
          </a:p>
        </p:txBody>
      </p:sp>
      <p:pic>
        <p:nvPicPr>
          <p:cNvPr id="8" name="Picture 7">
            <a:extLst>
              <a:ext uri="{FF2B5EF4-FFF2-40B4-BE49-F238E27FC236}">
                <a16:creationId xmlns:a16="http://schemas.microsoft.com/office/drawing/2014/main" id="{E715A349-A7C4-4BB5-B06F-21AF3531CFAA}"/>
              </a:ext>
            </a:extLst>
          </p:cNvPr>
          <p:cNvPicPr>
            <a:picLocks noChangeAspect="1"/>
          </p:cNvPicPr>
          <p:nvPr/>
        </p:nvPicPr>
        <p:blipFill>
          <a:blip r:embed="rId4"/>
          <a:stretch>
            <a:fillRect/>
          </a:stretch>
        </p:blipFill>
        <p:spPr>
          <a:xfrm>
            <a:off x="7876089" y="1360856"/>
            <a:ext cx="3452643" cy="3072148"/>
          </a:xfrm>
          <a:prstGeom prst="rect">
            <a:avLst/>
          </a:prstGeom>
        </p:spPr>
      </p:pic>
      <p:sp>
        <p:nvSpPr>
          <p:cNvPr id="10" name="TextBox 9">
            <a:extLst>
              <a:ext uri="{FF2B5EF4-FFF2-40B4-BE49-F238E27FC236}">
                <a16:creationId xmlns:a16="http://schemas.microsoft.com/office/drawing/2014/main" id="{DC384763-AE6A-45B9-BBCE-040182A2683B}"/>
              </a:ext>
            </a:extLst>
          </p:cNvPr>
          <p:cNvSpPr txBox="1"/>
          <p:nvPr/>
        </p:nvSpPr>
        <p:spPr>
          <a:xfrm>
            <a:off x="6554410" y="4452139"/>
            <a:ext cx="6096000" cy="923330"/>
          </a:xfrm>
          <a:prstGeom prst="rect">
            <a:avLst/>
          </a:prstGeom>
          <a:noFill/>
        </p:spPr>
        <p:txBody>
          <a:bodyPr wrap="square">
            <a:spAutoFit/>
          </a:bodyPr>
          <a:lstStyle/>
          <a:p>
            <a:r>
              <a:rPr lang="en-GB" dirty="0">
                <a:latin typeface="OpenDyslexic" panose="00000500000000000000" pitchFamily="50" charset="0"/>
                <a:hlinkClick r:id="rId5"/>
              </a:rPr>
              <a:t>Supporting learners in pupil referral units to return to mainstream school | Estyn (</a:t>
            </a:r>
            <a:r>
              <a:rPr lang="en-GB" dirty="0" err="1">
                <a:latin typeface="OpenDyslexic" panose="00000500000000000000" pitchFamily="50" charset="0"/>
                <a:hlinkClick r:id="rId5"/>
              </a:rPr>
              <a:t>gov.wales</a:t>
            </a:r>
            <a:r>
              <a:rPr lang="en-GB" dirty="0">
                <a:latin typeface="OpenDyslexic" panose="00000500000000000000" pitchFamily="50" charset="0"/>
                <a:hlinkClick r:id="rId5"/>
              </a:rPr>
              <a:t>)</a:t>
            </a:r>
            <a:r>
              <a:rPr lang="en-GB" dirty="0">
                <a:latin typeface="OpenDyslexic" panose="00000500000000000000" pitchFamily="50" charset="0"/>
              </a:rPr>
              <a:t> (</a:t>
            </a:r>
            <a:r>
              <a:rPr lang="en-GB" dirty="0" err="1">
                <a:latin typeface="OpenDyslexic" panose="00000500000000000000" pitchFamily="50" charset="0"/>
              </a:rPr>
              <a:t>Denbighsire</a:t>
            </a:r>
            <a:r>
              <a:rPr lang="en-GB" dirty="0">
                <a:latin typeface="OpenDyslexic" panose="00000500000000000000" pitchFamily="50" charset="0"/>
              </a:rPr>
              <a:t> PRU)</a:t>
            </a:r>
          </a:p>
        </p:txBody>
      </p:sp>
    </p:spTree>
    <p:extLst>
      <p:ext uri="{BB962C8B-B14F-4D97-AF65-F5344CB8AC3E}">
        <p14:creationId xmlns:p14="http://schemas.microsoft.com/office/powerpoint/2010/main" val="4100181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9698" name="Picture 41" descr="Transition Resource Pack - Transition resources, KS2, New Class, Printables, About Me, Poster, Writing Frame, Worksheet, Mov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712" y="1844824"/>
            <a:ext cx="5662589" cy="2831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Rectangle 27"/>
          <p:cNvSpPr>
            <a:spLocks noChangeArrowheads="1"/>
          </p:cNvSpPr>
          <p:nvPr/>
        </p:nvSpPr>
        <p:spPr bwMode="auto">
          <a:xfrm>
            <a:off x="2705399" y="476672"/>
            <a:ext cx="5078634"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40" tIns="45720" rIns="91440" bIns="45720" anchor="t">
            <a:spAutoFit/>
          </a:bodyPr>
          <a:lstStyle>
            <a:lvl1pPr>
              <a:spcBef>
                <a:spcPct val="20000"/>
              </a:spcBef>
              <a:buChar char="•"/>
              <a:defRPr sz="3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20000"/>
              </a:spcBef>
              <a:buChar char="–"/>
              <a:defRPr sz="28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20000"/>
              </a:spcBef>
              <a:buChar char="•"/>
              <a:defRPr sz="24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20000"/>
              </a:spcBef>
              <a:buChar char="–"/>
              <a:defRPr sz="20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20000"/>
              </a:spcBef>
              <a:buChar char="»"/>
              <a:defRPr sz="2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ea typeface="ＭＳ Ｐゴシック" panose="020B0600070205080204" pitchFamily="34" charset="-128"/>
              </a:defRPr>
            </a:lvl9pPr>
          </a:lstStyle>
          <a:p>
            <a:pPr algn="ctr" eaLnBrk="1" hangingPunct="1">
              <a:spcBef>
                <a:spcPct val="0"/>
              </a:spcBef>
              <a:buFontTx/>
              <a:buNone/>
            </a:pPr>
            <a:r>
              <a:rPr lang="en-US" altLang="en-US" b="1" dirty="0" err="1">
                <a:latin typeface="OpenDyslexic" panose="00000500000000000000" pitchFamily="50" charset="0"/>
              </a:rPr>
              <a:t>Adnoddau</a:t>
            </a:r>
            <a:r>
              <a:rPr lang="en-US" altLang="en-US" b="1" dirty="0">
                <a:latin typeface="OpenDyslexic" panose="00000500000000000000" pitchFamily="50" charset="0"/>
              </a:rPr>
              <a:t> </a:t>
            </a:r>
            <a:r>
              <a:rPr lang="en-US" altLang="en-US" b="1" dirty="0" err="1">
                <a:latin typeface="OpenDyslexic" panose="00000500000000000000" pitchFamily="50" charset="0"/>
              </a:rPr>
              <a:t>Pontio</a:t>
            </a:r>
            <a:endParaRPr lang="en-US" altLang="en-US" b="1" dirty="0">
              <a:latin typeface="OpenDyslexic" panose="00000500000000000000" pitchFamily="50" charset="0"/>
            </a:endParaRPr>
          </a:p>
          <a:p>
            <a:pPr algn="ctr">
              <a:spcBef>
                <a:spcPct val="0"/>
              </a:spcBef>
              <a:buNone/>
            </a:pPr>
            <a:r>
              <a:rPr lang="en-US" altLang="en-US" b="1" dirty="0">
                <a:solidFill>
                  <a:srgbClr val="00B0F0"/>
                </a:solidFill>
                <a:latin typeface="OpenDyslexic" panose="00000500000000000000" pitchFamily="50" charset="0"/>
                <a:ea typeface="ＭＳ Ｐゴシック"/>
                <a:cs typeface="Times New Roman"/>
              </a:rPr>
              <a:t> </a:t>
            </a:r>
            <a:r>
              <a:rPr lang="en-US" altLang="en-US" b="1" i="1" dirty="0">
                <a:solidFill>
                  <a:srgbClr val="00B0F0"/>
                </a:solidFill>
                <a:latin typeface="OpenDyslexic" panose="00000500000000000000" pitchFamily="50" charset="0"/>
                <a:ea typeface="ＭＳ Ｐゴシック"/>
                <a:cs typeface="Times New Roman"/>
              </a:rPr>
              <a:t>Transition Resources</a:t>
            </a:r>
            <a:endParaRPr lang="en-US" altLang="en-US" i="1" dirty="0">
              <a:solidFill>
                <a:srgbClr val="00B0F0"/>
              </a:solidFill>
              <a:latin typeface="OpenDyslexic" panose="00000500000000000000" pitchFamily="50" charset="0"/>
              <a:ea typeface="ＭＳ Ｐゴシック"/>
              <a:cs typeface="Times New Roman"/>
            </a:endParaRPr>
          </a:p>
        </p:txBody>
      </p:sp>
      <p:pic>
        <p:nvPicPr>
          <p:cNvPr id="4" name="Picture 1" descr="http://i0.wp.com/blog.tpet.co.uk/wp-content/uploads/fitrightin.jpg">
            <a:extLst>
              <a:ext uri="{FF2B5EF4-FFF2-40B4-BE49-F238E27FC236}">
                <a16:creationId xmlns:a16="http://schemas.microsoft.com/office/drawing/2014/main" id="{706934B1-7977-44FE-AC29-85479C9436C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0845" y="548680"/>
            <a:ext cx="2663974" cy="3568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http://i1.wp.com/blog.tpet.co.uk/wp-content/uploads/transition1.jpg">
            <a:extLst>
              <a:ext uri="{FF2B5EF4-FFF2-40B4-BE49-F238E27FC236}">
                <a16:creationId xmlns:a16="http://schemas.microsoft.com/office/drawing/2014/main" id="{6C045F8B-C127-4DB5-B92E-213137CA6E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55139" y="1844824"/>
            <a:ext cx="2497164" cy="3329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1280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94195" y="801916"/>
            <a:ext cx="4870528" cy="4114800"/>
          </a:xfrm>
        </p:spPr>
        <p:txBody>
          <a:bodyPr>
            <a:normAutofit/>
          </a:bodyPr>
          <a:lstStyle/>
          <a:p>
            <a:pPr marL="0" indent="0">
              <a:buNone/>
            </a:pPr>
            <a:r>
              <a:rPr lang="cy-GB" sz="3600" u="sng" dirty="0"/>
              <a:t>Deunydd hunan arfarnu</a:t>
            </a:r>
          </a:p>
          <a:p>
            <a:pPr marL="0" indent="0" algn="ctr">
              <a:buNone/>
            </a:pPr>
            <a:endParaRPr lang="cy-GB" sz="3600" b="1" u="sng" dirty="0"/>
          </a:p>
          <a:p>
            <a:pPr marL="0" indent="0" algn="ctr">
              <a:buNone/>
            </a:pPr>
            <a:r>
              <a:rPr lang="cy-GB" sz="3600" b="1" dirty="0"/>
              <a:t>Holiadur disgyblion</a:t>
            </a:r>
          </a:p>
          <a:p>
            <a:pPr marL="0" indent="0" algn="ctr">
              <a:buNone/>
            </a:pPr>
            <a:r>
              <a:rPr lang="cy-GB" sz="3600" b="1" dirty="0"/>
              <a:t>Holiadur staff</a:t>
            </a:r>
          </a:p>
          <a:p>
            <a:pPr marL="0" indent="0" algn="ctr">
              <a:buNone/>
            </a:pPr>
            <a:r>
              <a:rPr lang="cy-GB" sz="3600" b="1" dirty="0"/>
              <a:t>Holiadur rhieni</a:t>
            </a:r>
          </a:p>
        </p:txBody>
      </p:sp>
      <p:sp>
        <p:nvSpPr>
          <p:cNvPr id="5" name="Rectangle 4"/>
          <p:cNvSpPr/>
          <p:nvPr/>
        </p:nvSpPr>
        <p:spPr>
          <a:xfrm>
            <a:off x="6366802" y="801916"/>
            <a:ext cx="5202713" cy="5632311"/>
          </a:xfrm>
          <a:prstGeom prst="rect">
            <a:avLst/>
          </a:prstGeom>
        </p:spPr>
        <p:txBody>
          <a:bodyPr wrap="square" lIns="91440" tIns="45720" rIns="91440" bIns="45720" anchor="t">
            <a:spAutoFit/>
          </a:bodyPr>
          <a:lstStyle/>
          <a:p>
            <a:pPr algn="ctr">
              <a:spcBef>
                <a:spcPct val="0"/>
              </a:spcBef>
            </a:pPr>
            <a:r>
              <a:rPr lang="en-US" altLang="en-US" sz="3600" b="1" i="1" u="sng" dirty="0">
                <a:solidFill>
                  <a:schemeClr val="accent2">
                    <a:lumMod val="50000"/>
                  </a:schemeClr>
                </a:solidFill>
                <a:latin typeface="OpenDyslexic" panose="00000500000000000000" pitchFamily="50" charset="0"/>
              </a:rPr>
              <a:t>Self evaluation materials</a:t>
            </a:r>
            <a:r>
              <a:rPr lang="en-US" altLang="en-US" sz="3600" b="1" u="sng" dirty="0">
                <a:solidFill>
                  <a:schemeClr val="accent2">
                    <a:lumMod val="50000"/>
                  </a:schemeClr>
                </a:solidFill>
                <a:latin typeface="OpenDyslexic" panose="00000500000000000000" pitchFamily="50" charset="0"/>
              </a:rPr>
              <a:t> </a:t>
            </a:r>
          </a:p>
          <a:p>
            <a:pPr algn="ctr">
              <a:spcBef>
                <a:spcPct val="0"/>
              </a:spcBef>
            </a:pPr>
            <a:endParaRPr lang="en-US" altLang="en-US" sz="3600" b="1" u="sng" dirty="0">
              <a:solidFill>
                <a:schemeClr val="accent2">
                  <a:lumMod val="50000"/>
                </a:schemeClr>
              </a:solidFill>
              <a:latin typeface="OpenDyslexic" panose="00000500000000000000" pitchFamily="50" charset="0"/>
            </a:endParaRPr>
          </a:p>
          <a:p>
            <a:pPr algn="ctr">
              <a:spcBef>
                <a:spcPct val="0"/>
              </a:spcBef>
            </a:pPr>
            <a:endParaRPr lang="en-US" altLang="en-US" sz="3600" b="1" u="sng" dirty="0">
              <a:solidFill>
                <a:schemeClr val="accent2">
                  <a:lumMod val="50000"/>
                </a:schemeClr>
              </a:solidFill>
              <a:latin typeface="OpenDyslexic" panose="00000500000000000000" pitchFamily="50" charset="0"/>
            </a:endParaRPr>
          </a:p>
          <a:p>
            <a:pPr lvl="1" algn="ctr">
              <a:spcBef>
                <a:spcPct val="0"/>
              </a:spcBef>
            </a:pPr>
            <a:r>
              <a:rPr lang="en-US" altLang="en-US" sz="3600" b="1" i="1" dirty="0">
                <a:solidFill>
                  <a:schemeClr val="accent2">
                    <a:lumMod val="50000"/>
                  </a:schemeClr>
                </a:solidFill>
                <a:latin typeface="OpenDyslexic" panose="00000500000000000000" pitchFamily="50" charset="0"/>
              </a:rPr>
              <a:t>Pupil questionnaire </a:t>
            </a:r>
          </a:p>
          <a:p>
            <a:pPr lvl="1" algn="ctr">
              <a:spcBef>
                <a:spcPct val="0"/>
              </a:spcBef>
            </a:pPr>
            <a:r>
              <a:rPr lang="en-US" altLang="en-US" sz="3600" b="1" i="1" dirty="0">
                <a:solidFill>
                  <a:schemeClr val="accent2">
                    <a:lumMod val="50000"/>
                  </a:schemeClr>
                </a:solidFill>
                <a:latin typeface="OpenDyslexic" panose="00000500000000000000" pitchFamily="50" charset="0"/>
              </a:rPr>
              <a:t>Staff questionnaire </a:t>
            </a:r>
          </a:p>
          <a:p>
            <a:pPr lvl="1" algn="ctr">
              <a:spcBef>
                <a:spcPct val="0"/>
              </a:spcBef>
            </a:pPr>
            <a:r>
              <a:rPr lang="en-US" altLang="en-US" sz="3600" b="1" i="1" dirty="0">
                <a:solidFill>
                  <a:schemeClr val="accent2">
                    <a:lumMod val="50000"/>
                  </a:schemeClr>
                </a:solidFill>
                <a:latin typeface="OpenDyslexic" panose="00000500000000000000" pitchFamily="50" charset="0"/>
              </a:rPr>
              <a:t>Parents questionnaire</a:t>
            </a:r>
          </a:p>
        </p:txBody>
      </p:sp>
    </p:spTree>
    <p:extLst>
      <p:ext uri="{BB962C8B-B14F-4D97-AF65-F5344CB8AC3E}">
        <p14:creationId xmlns:p14="http://schemas.microsoft.com/office/powerpoint/2010/main" val="1113148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04546" y="0"/>
            <a:ext cx="9717541" cy="1499616"/>
          </a:xfrm>
        </p:spPr>
        <p:txBody>
          <a:bodyPr>
            <a:normAutofit/>
          </a:bodyPr>
          <a:lstStyle/>
          <a:p>
            <a:r>
              <a:rPr lang="cy-GB" sz="4950"/>
              <a:t>dysgwyr ag ADY</a:t>
            </a:r>
            <a:br>
              <a:rPr lang="cy-GB" sz="4950"/>
            </a:br>
            <a:r>
              <a:rPr lang="cy-GB" sz="4950" i="1" err="1">
                <a:solidFill>
                  <a:schemeClr val="accent2">
                    <a:lumMod val="50000"/>
                  </a:schemeClr>
                </a:solidFill>
              </a:rPr>
              <a:t>learners</a:t>
            </a:r>
            <a:r>
              <a:rPr lang="cy-GB" sz="4950" i="1">
                <a:solidFill>
                  <a:schemeClr val="accent2">
                    <a:lumMod val="50000"/>
                  </a:schemeClr>
                </a:solidFill>
              </a:rPr>
              <a:t> </a:t>
            </a:r>
            <a:r>
              <a:rPr lang="cy-GB" sz="4950" i="1" err="1">
                <a:solidFill>
                  <a:schemeClr val="accent2">
                    <a:lumMod val="50000"/>
                  </a:schemeClr>
                </a:solidFill>
              </a:rPr>
              <a:t>with</a:t>
            </a:r>
            <a:r>
              <a:rPr lang="cy-GB" sz="4950" i="1">
                <a:solidFill>
                  <a:schemeClr val="accent2">
                    <a:lumMod val="50000"/>
                  </a:schemeClr>
                </a:solidFill>
              </a:rPr>
              <a:t> ALN</a:t>
            </a:r>
            <a:endParaRPr lang="en-GB" sz="4950" i="1">
              <a:solidFill>
                <a:schemeClr val="accent2">
                  <a:lumMod val="50000"/>
                </a:schemeClr>
              </a:solidFill>
            </a:endParaRPr>
          </a:p>
        </p:txBody>
      </p:sp>
      <p:graphicFrame>
        <p:nvGraphicFramePr>
          <p:cNvPr id="5" name="Content Placeholder 2">
            <a:extLst>
              <a:ext uri="{FF2B5EF4-FFF2-40B4-BE49-F238E27FC236}">
                <a16:creationId xmlns:a16="http://schemas.microsoft.com/office/drawing/2014/main" id="{FEC601EE-A69F-49EE-8B27-2F7C9F2A04EE}"/>
              </a:ext>
            </a:extLst>
          </p:cNvPr>
          <p:cNvGraphicFramePr>
            <a:graphicFrameLocks noGrp="1"/>
          </p:cNvGraphicFramePr>
          <p:nvPr>
            <p:ph idx="1"/>
            <p:extLst>
              <p:ext uri="{D42A27DB-BD31-4B8C-83A1-F6EECF244321}">
                <p14:modId xmlns:p14="http://schemas.microsoft.com/office/powerpoint/2010/main" val="530276931"/>
              </p:ext>
            </p:extLst>
          </p:nvPr>
        </p:nvGraphicFramePr>
        <p:xfrm>
          <a:off x="704547" y="1700784"/>
          <a:ext cx="9717542"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9BE76945-D791-4E89-9EDC-30468C271548}"/>
              </a:ext>
            </a:extLst>
          </p:cNvPr>
          <p:cNvSpPr txBox="1"/>
          <p:nvPr/>
        </p:nvSpPr>
        <p:spPr>
          <a:xfrm>
            <a:off x="8647235" y="5354812"/>
            <a:ext cx="6094878" cy="369332"/>
          </a:xfrm>
          <a:prstGeom prst="rect">
            <a:avLst/>
          </a:prstGeom>
          <a:noFill/>
        </p:spPr>
        <p:txBody>
          <a:bodyPr wrap="square">
            <a:spAutoFit/>
          </a:bodyPr>
          <a:lstStyle/>
          <a:p>
            <a:pPr lvl="0"/>
            <a:r>
              <a:rPr lang="en-GB" dirty="0">
                <a:latin typeface="OpenDyslexic" panose="00000500000000000000" pitchFamily="50" charset="0"/>
              </a:rPr>
              <a:t>(</a:t>
            </a:r>
            <a:r>
              <a:rPr lang="en-GB" dirty="0" err="1">
                <a:latin typeface="OpenDyslexic" panose="00000500000000000000" pitchFamily="50" charset="0"/>
              </a:rPr>
              <a:t>curriculumforwales.gov.wales</a:t>
            </a:r>
            <a:r>
              <a:rPr lang="en-GB" dirty="0">
                <a:latin typeface="OpenDyslexic" panose="00000500000000000000" pitchFamily="50" charset="0"/>
              </a:rPr>
              <a:t>, 2020)</a:t>
            </a:r>
            <a:endParaRPr lang="en-US" dirty="0">
              <a:latin typeface="OpenDyslexic" panose="00000500000000000000" pitchFamily="50" charset="0"/>
            </a:endParaRPr>
          </a:p>
        </p:txBody>
      </p:sp>
    </p:spTree>
    <p:extLst>
      <p:ext uri="{BB962C8B-B14F-4D97-AF65-F5344CB8AC3E}">
        <p14:creationId xmlns:p14="http://schemas.microsoft.com/office/powerpoint/2010/main" val="173572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522413" y="381000"/>
            <a:ext cx="9144001" cy="599728"/>
          </a:xfrm>
        </p:spPr>
        <p:txBody>
          <a:bodyPr>
            <a:normAutofit fontScale="90000"/>
          </a:bodyPr>
          <a:lstStyle/>
          <a:p>
            <a:r>
              <a:rPr lang="cy-GB" sz="4950"/>
              <a:t>Rhiant ystyriol                   </a:t>
            </a:r>
            <a:br>
              <a:rPr lang="cy-GB" sz="4950"/>
            </a:br>
            <a:r>
              <a:rPr lang="cy-GB" sz="4950" i="1">
                <a:solidFill>
                  <a:schemeClr val="accent2">
                    <a:lumMod val="50000"/>
                  </a:schemeClr>
                </a:solidFill>
              </a:rPr>
              <a:t>A </a:t>
            </a:r>
            <a:r>
              <a:rPr lang="cy-GB" sz="4950" i="1" err="1">
                <a:solidFill>
                  <a:schemeClr val="accent2">
                    <a:lumMod val="50000"/>
                  </a:schemeClr>
                </a:solidFill>
              </a:rPr>
              <a:t>thoughtful</a:t>
            </a:r>
            <a:r>
              <a:rPr lang="cy-GB" sz="4950" i="1">
                <a:solidFill>
                  <a:schemeClr val="accent2">
                    <a:lumMod val="50000"/>
                  </a:schemeClr>
                </a:solidFill>
              </a:rPr>
              <a:t> parent</a:t>
            </a:r>
            <a:endParaRPr lang="en-GB" sz="4950" i="1">
              <a:solidFill>
                <a:schemeClr val="accent2">
                  <a:lumMod val="50000"/>
                </a:schemeClr>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85900" y="1124744"/>
            <a:ext cx="8712968" cy="5328592"/>
          </a:xfrm>
          <a:prstGeom prst="rect">
            <a:avLst/>
          </a:prstGeom>
        </p:spPr>
      </p:pic>
    </p:spTree>
    <p:extLst>
      <p:ext uri="{BB962C8B-B14F-4D97-AF65-F5344CB8AC3E}">
        <p14:creationId xmlns:p14="http://schemas.microsoft.com/office/powerpoint/2010/main" val="310620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0242" name="Rectangle 2"/>
          <p:cNvSpPr>
            <a:spLocks noGrp="1"/>
          </p:cNvSpPr>
          <p:nvPr>
            <p:ph type="title" idx="4294967295"/>
          </p:nvPr>
        </p:nvSpPr>
        <p:spPr>
          <a:xfrm>
            <a:off x="1053852" y="188640"/>
            <a:ext cx="8229600" cy="1440160"/>
          </a:xfrm>
        </p:spPr>
        <p:txBody>
          <a:bodyPr>
            <a:normAutofit fontScale="90000"/>
          </a:bodyPr>
          <a:lstStyle/>
          <a:p>
            <a:pPr eaLnBrk="1" hangingPunct="1"/>
            <a:r>
              <a:rPr lang="cy-GB" altLang="en-US" sz="3200"/>
              <a:t>Damcaniaeth Systemau Ecolegol </a:t>
            </a:r>
            <a:r>
              <a:rPr lang="cy-GB" altLang="en-US" sz="3200" err="1"/>
              <a:t>Bronfenbrenner</a:t>
            </a:r>
            <a:br>
              <a:rPr lang="cy-GB" altLang="en-US" sz="3200"/>
            </a:br>
            <a:r>
              <a:rPr lang="cy-GB" altLang="en-US" sz="3200" err="1">
                <a:solidFill>
                  <a:schemeClr val="accent2">
                    <a:lumMod val="50000"/>
                  </a:schemeClr>
                </a:solidFill>
              </a:rPr>
              <a:t>Bronfenbrenner’s</a:t>
            </a:r>
            <a:r>
              <a:rPr lang="cy-GB" altLang="en-US" sz="3200">
                <a:solidFill>
                  <a:schemeClr val="accent2">
                    <a:lumMod val="50000"/>
                  </a:schemeClr>
                </a:solidFill>
              </a:rPr>
              <a:t> </a:t>
            </a:r>
            <a:r>
              <a:rPr lang="cy-GB" altLang="en-US" sz="3200" err="1">
                <a:solidFill>
                  <a:schemeClr val="accent2">
                    <a:lumMod val="50000"/>
                  </a:schemeClr>
                </a:solidFill>
              </a:rPr>
              <a:t>ecological</a:t>
            </a:r>
            <a:r>
              <a:rPr lang="cy-GB" altLang="en-US" sz="3200">
                <a:solidFill>
                  <a:schemeClr val="accent2">
                    <a:lumMod val="50000"/>
                  </a:schemeClr>
                </a:solidFill>
              </a:rPr>
              <a:t> </a:t>
            </a:r>
            <a:r>
              <a:rPr lang="cy-GB" altLang="en-US" sz="3200" err="1">
                <a:solidFill>
                  <a:schemeClr val="accent2">
                    <a:lumMod val="50000"/>
                  </a:schemeClr>
                </a:solidFill>
              </a:rPr>
              <a:t>systems</a:t>
            </a:r>
            <a:r>
              <a:rPr lang="cy-GB" altLang="en-US" sz="3200">
                <a:solidFill>
                  <a:schemeClr val="accent2">
                    <a:lumMod val="50000"/>
                  </a:schemeClr>
                </a:solidFill>
              </a:rPr>
              <a:t> model</a:t>
            </a:r>
          </a:p>
        </p:txBody>
      </p:sp>
      <p:sp>
        <p:nvSpPr>
          <p:cNvPr id="2" name="TextBox 1"/>
          <p:cNvSpPr txBox="1"/>
          <p:nvPr/>
        </p:nvSpPr>
        <p:spPr>
          <a:xfrm>
            <a:off x="3071203" y="5075354"/>
            <a:ext cx="7200800" cy="369332"/>
          </a:xfrm>
          <a:prstGeom prst="rect">
            <a:avLst/>
          </a:prstGeom>
          <a:noFill/>
        </p:spPr>
        <p:txBody>
          <a:bodyPr wrap="square" rtlCol="0">
            <a:spAutoFit/>
          </a:bodyPr>
          <a:lstStyle/>
          <a:p>
            <a:r>
              <a:rPr lang="en-GB" dirty="0">
                <a:latin typeface="OpenDyslexic" panose="00000500000000000000" pitchFamily="50" charset="0"/>
                <a:hlinkClick r:id="rId4"/>
              </a:rPr>
              <a:t>https://www.youtube.com/watch?v=aSfPSLBw-Nc</a:t>
            </a:r>
            <a:endParaRPr lang="en-GB" dirty="0">
              <a:latin typeface="OpenDyslexic" panose="00000500000000000000" pitchFamily="50" charset="0"/>
            </a:endParaRPr>
          </a:p>
        </p:txBody>
      </p:sp>
      <p:pic>
        <p:nvPicPr>
          <p:cNvPr id="4" name="Online Media 3" title="Bronfenbrenner's Ecological Systems Theory">
            <a:hlinkClick r:id="" action="ppaction://media"/>
            <a:extLst>
              <a:ext uri="{FF2B5EF4-FFF2-40B4-BE49-F238E27FC236}">
                <a16:creationId xmlns:a16="http://schemas.microsoft.com/office/drawing/2014/main" id="{075E84B2-864D-4579-92F8-793F062D86BA}"/>
              </a:ext>
            </a:extLst>
          </p:cNvPr>
          <p:cNvPicPr>
            <a:picLocks noRot="1" noChangeAspect="1"/>
          </p:cNvPicPr>
          <p:nvPr>
            <a:videoFile r:link="rId1"/>
          </p:nvPr>
        </p:nvPicPr>
        <p:blipFill>
          <a:blip r:embed="rId5"/>
          <a:stretch>
            <a:fillRect/>
          </a:stretch>
        </p:blipFill>
        <p:spPr>
          <a:xfrm>
            <a:off x="2321531" y="1279330"/>
            <a:ext cx="6590980" cy="3723903"/>
          </a:xfrm>
          <a:prstGeom prst="rect">
            <a:avLst/>
          </a:prstGeom>
        </p:spPr>
      </p:pic>
    </p:spTree>
    <p:extLst>
      <p:ext uri="{BB962C8B-B14F-4D97-AF65-F5344CB8AC3E}">
        <p14:creationId xmlns:p14="http://schemas.microsoft.com/office/powerpoint/2010/main" val="3493647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2000"/>
                                        <p:tgtEl>
                                          <p:spTgt spid="1024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10242" grpId="0"/>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22</a:t>
            </a:fld>
            <a:endParaRPr lang="en-US" noProof="0"/>
          </a:p>
        </p:txBody>
      </p:sp>
      <p:sp>
        <p:nvSpPr>
          <p:cNvPr id="5" name="Donut 4"/>
          <p:cNvSpPr/>
          <p:nvPr/>
        </p:nvSpPr>
        <p:spPr>
          <a:xfrm>
            <a:off x="2265090" y="204040"/>
            <a:ext cx="8268086" cy="6653067"/>
          </a:xfrm>
          <a:prstGeom prst="donut">
            <a:avLst>
              <a:gd name="adj" fmla="val 12545"/>
            </a:avLst>
          </a:prstGeom>
          <a:gradFill>
            <a:gsLst>
              <a:gs pos="0">
                <a:schemeClr val="tx1"/>
              </a:gs>
              <a:gs pos="100000">
                <a:schemeClr val="tx2"/>
              </a:gs>
            </a:gsLst>
            <a:lin ang="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dirty="0">
              <a:solidFill>
                <a:schemeClr val="tx1"/>
              </a:solidFill>
              <a:latin typeface="OpenDyslexic" panose="00000500000000000000" pitchFamily="50" charset="0"/>
            </a:endParaRPr>
          </a:p>
        </p:txBody>
      </p:sp>
      <p:sp>
        <p:nvSpPr>
          <p:cNvPr id="6" name="Donut 5"/>
          <p:cNvSpPr/>
          <p:nvPr/>
        </p:nvSpPr>
        <p:spPr>
          <a:xfrm>
            <a:off x="4145547" y="1840682"/>
            <a:ext cx="4306718" cy="3829323"/>
          </a:xfrm>
          <a:prstGeom prst="donu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dirty="0">
              <a:solidFill>
                <a:schemeClr val="tx1"/>
              </a:solidFill>
              <a:latin typeface="OpenDyslexic" panose="00000500000000000000" pitchFamily="50" charset="0"/>
            </a:endParaRPr>
          </a:p>
        </p:txBody>
      </p:sp>
      <p:sp>
        <p:nvSpPr>
          <p:cNvPr id="2" name="TextBox 1"/>
          <p:cNvSpPr txBox="1"/>
          <p:nvPr/>
        </p:nvSpPr>
        <p:spPr>
          <a:xfrm>
            <a:off x="5945007" y="2286298"/>
            <a:ext cx="1584176" cy="369332"/>
          </a:xfrm>
          <a:prstGeom prst="rect">
            <a:avLst/>
          </a:prstGeom>
          <a:noFill/>
        </p:spPr>
        <p:txBody>
          <a:bodyPr wrap="square" rtlCol="0">
            <a:spAutoFit/>
          </a:bodyPr>
          <a:lstStyle/>
          <a:p>
            <a:r>
              <a:rPr lang="cy-GB" dirty="0">
                <a:latin typeface="OpenDyslexic" panose="00000500000000000000" pitchFamily="50" charset="0"/>
              </a:rPr>
              <a:t>Meso</a:t>
            </a:r>
            <a:endParaRPr lang="en-GB" dirty="0">
              <a:latin typeface="OpenDyslexic" panose="00000500000000000000" pitchFamily="50" charset="0"/>
            </a:endParaRPr>
          </a:p>
        </p:txBody>
      </p:sp>
      <p:sp>
        <p:nvSpPr>
          <p:cNvPr id="9" name="TextBox 8"/>
          <p:cNvSpPr txBox="1"/>
          <p:nvPr/>
        </p:nvSpPr>
        <p:spPr>
          <a:xfrm>
            <a:off x="5878388" y="1287612"/>
            <a:ext cx="1584176" cy="646331"/>
          </a:xfrm>
          <a:prstGeom prst="rect">
            <a:avLst/>
          </a:prstGeom>
          <a:noFill/>
        </p:spPr>
        <p:txBody>
          <a:bodyPr wrap="square" rtlCol="0">
            <a:spAutoFit/>
          </a:bodyPr>
          <a:lstStyle/>
          <a:p>
            <a:r>
              <a:rPr lang="cy-GB" dirty="0" err="1">
                <a:latin typeface="OpenDyslexic" panose="00000500000000000000" pitchFamily="50" charset="0"/>
              </a:rPr>
              <a:t>Exo</a:t>
            </a:r>
            <a:endParaRPr lang="cy-GB" dirty="0">
              <a:latin typeface="OpenDyslexic" panose="00000500000000000000" pitchFamily="50" charset="0"/>
            </a:endParaRPr>
          </a:p>
          <a:p>
            <a:endParaRPr lang="en-GB" dirty="0">
              <a:latin typeface="OpenDyslexic" panose="00000500000000000000" pitchFamily="50" charset="0"/>
            </a:endParaRPr>
          </a:p>
        </p:txBody>
      </p:sp>
      <p:sp>
        <p:nvSpPr>
          <p:cNvPr id="4" name="Oval 3"/>
          <p:cNvSpPr/>
          <p:nvPr/>
        </p:nvSpPr>
        <p:spPr>
          <a:xfrm>
            <a:off x="5950396" y="335699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OpenDyslexic" panose="00000500000000000000" pitchFamily="50" charset="0"/>
            </a:endParaRPr>
          </a:p>
        </p:txBody>
      </p:sp>
      <p:sp>
        <p:nvSpPr>
          <p:cNvPr id="10" name="TextBox 9"/>
          <p:cNvSpPr txBox="1"/>
          <p:nvPr/>
        </p:nvSpPr>
        <p:spPr>
          <a:xfrm>
            <a:off x="5944308" y="2987660"/>
            <a:ext cx="1584176" cy="369332"/>
          </a:xfrm>
          <a:prstGeom prst="rect">
            <a:avLst/>
          </a:prstGeom>
          <a:noFill/>
        </p:spPr>
        <p:txBody>
          <a:bodyPr wrap="square" rtlCol="0">
            <a:spAutoFit/>
          </a:bodyPr>
          <a:lstStyle/>
          <a:p>
            <a:r>
              <a:rPr lang="cy-GB" dirty="0">
                <a:latin typeface="OpenDyslexic" panose="00000500000000000000" pitchFamily="50" charset="0"/>
              </a:rPr>
              <a:t>Micro</a:t>
            </a:r>
            <a:endParaRPr lang="en-GB" dirty="0">
              <a:latin typeface="OpenDyslexic" panose="00000500000000000000" pitchFamily="50" charset="0"/>
            </a:endParaRPr>
          </a:p>
        </p:txBody>
      </p:sp>
      <p:sp>
        <p:nvSpPr>
          <p:cNvPr id="11" name="TextBox 10"/>
          <p:cNvSpPr txBox="1"/>
          <p:nvPr/>
        </p:nvSpPr>
        <p:spPr>
          <a:xfrm>
            <a:off x="5806380" y="534636"/>
            <a:ext cx="1584176" cy="369332"/>
          </a:xfrm>
          <a:prstGeom prst="rect">
            <a:avLst/>
          </a:prstGeom>
          <a:noFill/>
        </p:spPr>
        <p:txBody>
          <a:bodyPr wrap="square" rtlCol="0">
            <a:spAutoFit/>
          </a:bodyPr>
          <a:lstStyle/>
          <a:p>
            <a:r>
              <a:rPr lang="cy-GB" dirty="0">
                <a:solidFill>
                  <a:schemeClr val="bg2"/>
                </a:solidFill>
                <a:latin typeface="OpenDyslexic" panose="00000500000000000000" pitchFamily="50" charset="0"/>
              </a:rPr>
              <a:t>Macro</a:t>
            </a:r>
            <a:endParaRPr lang="en-GB" dirty="0">
              <a:latin typeface="OpenDyslexic" panose="00000500000000000000" pitchFamily="50" charset="0"/>
            </a:endParaRPr>
          </a:p>
        </p:txBody>
      </p:sp>
    </p:spTree>
    <p:extLst>
      <p:ext uri="{BB962C8B-B14F-4D97-AF65-F5344CB8AC3E}">
        <p14:creationId xmlns:p14="http://schemas.microsoft.com/office/powerpoint/2010/main" val="119843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Title 1"/>
          <p:cNvSpPr>
            <a:spLocks noGrp="1"/>
          </p:cNvSpPr>
          <p:nvPr>
            <p:ph type="title"/>
          </p:nvPr>
        </p:nvSpPr>
        <p:spPr>
          <a:xfrm>
            <a:off x="2132013" y="203200"/>
            <a:ext cx="7923213" cy="1320800"/>
          </a:xfrm>
        </p:spPr>
        <p:txBody>
          <a:bodyPr>
            <a:normAutofit/>
          </a:bodyPr>
          <a:lstStyle/>
          <a:p>
            <a:r>
              <a:rPr lang="en-GB" altLang="en-US" sz="3200" u="sng"/>
              <a:t>Beth </a:t>
            </a:r>
            <a:r>
              <a:rPr lang="en-GB" altLang="en-US" sz="3200" u="sng" err="1"/>
              <a:t>yw</a:t>
            </a:r>
            <a:r>
              <a:rPr lang="en-GB" altLang="en-US" sz="3200" u="sng"/>
              <a:t> </a:t>
            </a:r>
            <a:r>
              <a:rPr lang="en-GB" altLang="en-US" sz="3200" u="sng" err="1"/>
              <a:t>rhai</a:t>
            </a:r>
            <a:r>
              <a:rPr lang="en-GB" altLang="en-US" sz="3200" u="sng"/>
              <a:t> </a:t>
            </a:r>
            <a:r>
              <a:rPr lang="en-GB" altLang="en-US" sz="3200" u="sng" err="1"/>
              <a:t>o’r</a:t>
            </a:r>
            <a:r>
              <a:rPr lang="en-GB" altLang="en-US" sz="3200" u="sng"/>
              <a:t> </a:t>
            </a:r>
            <a:r>
              <a:rPr lang="en-GB" altLang="en-US" sz="3200" u="sng" err="1"/>
              <a:t>heriau</a:t>
            </a:r>
            <a:r>
              <a:rPr lang="en-GB" altLang="en-US" sz="3200" u="sng"/>
              <a:t>?</a:t>
            </a:r>
            <a:br>
              <a:rPr lang="en-GB" altLang="en-US" sz="3200" u="sng"/>
            </a:br>
            <a:r>
              <a:rPr lang="en-GB" altLang="en-US" sz="3200" i="1" u="sng">
                <a:solidFill>
                  <a:schemeClr val="accent2">
                    <a:lumMod val="50000"/>
                  </a:schemeClr>
                </a:solidFill>
              </a:rPr>
              <a:t>What are some of the challenges?</a:t>
            </a:r>
            <a:endParaRPr lang="en-US" altLang="en-US" sz="3200" i="1" u="sng">
              <a:solidFill>
                <a:schemeClr val="accent2">
                  <a:lumMod val="50000"/>
                </a:schemeClr>
              </a:solidFill>
            </a:endParaRPr>
          </a:p>
        </p:txBody>
      </p:sp>
      <p:sp>
        <p:nvSpPr>
          <p:cNvPr id="18435" name="Content Placeholder 3"/>
          <p:cNvSpPr>
            <a:spLocks noGrp="1"/>
          </p:cNvSpPr>
          <p:nvPr>
            <p:ph sz="half" idx="1"/>
          </p:nvPr>
        </p:nvSpPr>
        <p:spPr>
          <a:xfrm>
            <a:off x="2132012" y="1754189"/>
            <a:ext cx="3087688" cy="3881437"/>
          </a:xfrm>
        </p:spPr>
        <p:txBody>
          <a:bodyPr rtlCol="0">
            <a:normAutofit fontScale="85000" lnSpcReduction="10000"/>
          </a:bodyPr>
          <a:lstStyle/>
          <a:p>
            <a:pPr>
              <a:buFont typeface="Wingdings" panose="05000000000000000000" pitchFamily="2" charset="2"/>
              <a:buChar char="Ø"/>
              <a:defRPr/>
            </a:pPr>
            <a:r>
              <a:rPr lang="en-GB" altLang="en-US" sz="2000">
                <a:solidFill>
                  <a:schemeClr val="tx1">
                    <a:lumMod val="75000"/>
                    <a:lumOff val="25000"/>
                  </a:schemeClr>
                </a:solidFill>
              </a:rPr>
              <a:t> </a:t>
            </a:r>
            <a:r>
              <a:rPr lang="en-GB" altLang="en-US" sz="2000" err="1">
                <a:solidFill>
                  <a:schemeClr val="tx1">
                    <a:lumMod val="75000"/>
                    <a:lumOff val="25000"/>
                  </a:schemeClr>
                </a:solidFill>
              </a:rPr>
              <a:t>sicrhau</a:t>
            </a:r>
            <a:r>
              <a:rPr lang="en-GB" altLang="en-US" sz="2000">
                <a:solidFill>
                  <a:schemeClr val="tx1">
                    <a:lumMod val="75000"/>
                    <a:lumOff val="25000"/>
                  </a:schemeClr>
                </a:solidFill>
              </a:rPr>
              <a:t> </a:t>
            </a:r>
            <a:r>
              <a:rPr lang="en-GB" altLang="en-US" sz="2000" err="1">
                <a:solidFill>
                  <a:schemeClr val="tx1">
                    <a:lumMod val="75000"/>
                    <a:lumOff val="25000"/>
                  </a:schemeClr>
                </a:solidFill>
              </a:rPr>
              <a:t>dilyniant</a:t>
            </a:r>
            <a:r>
              <a:rPr lang="en-GB" altLang="en-US" sz="2000">
                <a:solidFill>
                  <a:schemeClr val="tx1">
                    <a:lumMod val="75000"/>
                    <a:lumOff val="25000"/>
                  </a:schemeClr>
                </a:solidFill>
              </a:rPr>
              <a:t> </a:t>
            </a:r>
            <a:r>
              <a:rPr lang="en-GB" altLang="en-US" sz="2000" err="1">
                <a:solidFill>
                  <a:schemeClr val="tx1">
                    <a:lumMod val="75000"/>
                    <a:lumOff val="25000"/>
                  </a:schemeClr>
                </a:solidFill>
              </a:rPr>
              <a:t>i</a:t>
            </a:r>
            <a:r>
              <a:rPr lang="en-GB" altLang="en-US" sz="2000">
                <a:solidFill>
                  <a:schemeClr val="tx1">
                    <a:lumMod val="75000"/>
                    <a:lumOff val="25000"/>
                  </a:schemeClr>
                </a:solidFill>
              </a:rPr>
              <a:t> </a:t>
            </a:r>
            <a:r>
              <a:rPr lang="en-GB" altLang="en-US" sz="2000" err="1">
                <a:solidFill>
                  <a:schemeClr val="tx1">
                    <a:lumMod val="75000"/>
                    <a:lumOff val="25000"/>
                  </a:schemeClr>
                </a:solidFill>
              </a:rPr>
              <a:t>bawb</a:t>
            </a:r>
            <a:endParaRPr lang="en-GB" altLang="en-US" sz="2000">
              <a:solidFill>
                <a:schemeClr val="tx1">
                  <a:lumMod val="75000"/>
                  <a:lumOff val="25000"/>
                </a:schemeClr>
              </a:solidFill>
            </a:endParaRPr>
          </a:p>
          <a:p>
            <a:pPr>
              <a:buFont typeface="Wingdings" panose="05000000000000000000" pitchFamily="2" charset="2"/>
              <a:buChar char="Ø"/>
              <a:defRPr/>
            </a:pPr>
            <a:r>
              <a:rPr lang="en-GB" altLang="en-US" sz="2000">
                <a:solidFill>
                  <a:schemeClr val="tx1">
                    <a:lumMod val="75000"/>
                    <a:lumOff val="25000"/>
                  </a:schemeClr>
                </a:solidFill>
              </a:rPr>
              <a:t> </a:t>
            </a:r>
            <a:r>
              <a:rPr lang="en-GB" altLang="en-US" sz="2000" err="1">
                <a:solidFill>
                  <a:schemeClr val="tx1">
                    <a:lumMod val="75000"/>
                    <a:lumOff val="25000"/>
                  </a:schemeClr>
                </a:solidFill>
              </a:rPr>
              <a:t>gwneud</a:t>
            </a:r>
            <a:r>
              <a:rPr lang="en-GB" altLang="en-US" sz="2000">
                <a:solidFill>
                  <a:schemeClr val="tx1">
                    <a:lumMod val="75000"/>
                    <a:lumOff val="25000"/>
                  </a:schemeClr>
                </a:solidFill>
              </a:rPr>
              <a:t> </a:t>
            </a:r>
            <a:r>
              <a:rPr lang="en-GB" altLang="en-US" sz="2000" err="1">
                <a:solidFill>
                  <a:schemeClr val="tx1">
                    <a:lumMod val="75000"/>
                    <a:lumOff val="25000"/>
                  </a:schemeClr>
                </a:solidFill>
              </a:rPr>
              <a:t>gwell</a:t>
            </a:r>
            <a:r>
              <a:rPr lang="en-GB" altLang="en-US" sz="2000">
                <a:solidFill>
                  <a:schemeClr val="tx1">
                    <a:lumMod val="75000"/>
                    <a:lumOff val="25000"/>
                  </a:schemeClr>
                </a:solidFill>
              </a:rPr>
              <a:t> </a:t>
            </a:r>
            <a:r>
              <a:rPr lang="en-GB" altLang="en-US" sz="2000" err="1">
                <a:solidFill>
                  <a:schemeClr val="tx1">
                    <a:lumMod val="75000"/>
                    <a:lumOff val="25000"/>
                  </a:schemeClr>
                </a:solidFill>
              </a:rPr>
              <a:t>defnydd</a:t>
            </a:r>
            <a:r>
              <a:rPr lang="en-GB" altLang="en-US" sz="2000">
                <a:solidFill>
                  <a:schemeClr val="tx1">
                    <a:lumMod val="75000"/>
                    <a:lumOff val="25000"/>
                  </a:schemeClr>
                </a:solidFill>
              </a:rPr>
              <a:t> o </a:t>
            </a:r>
            <a:r>
              <a:rPr lang="en-GB" altLang="en-US" sz="2000" err="1">
                <a:solidFill>
                  <a:schemeClr val="tx1">
                    <a:lumMod val="75000"/>
                    <a:lumOff val="25000"/>
                  </a:schemeClr>
                </a:solidFill>
              </a:rPr>
              <a:t>broffiliau</a:t>
            </a:r>
            <a:r>
              <a:rPr lang="en-GB" altLang="en-US" sz="2000">
                <a:solidFill>
                  <a:schemeClr val="tx1">
                    <a:lumMod val="75000"/>
                    <a:lumOff val="25000"/>
                  </a:schemeClr>
                </a:solidFill>
              </a:rPr>
              <a:t> </a:t>
            </a:r>
            <a:r>
              <a:rPr lang="en-GB" altLang="en-US" sz="2000" err="1">
                <a:solidFill>
                  <a:schemeClr val="tx1">
                    <a:lumMod val="75000"/>
                    <a:lumOff val="25000"/>
                  </a:schemeClr>
                </a:solidFill>
              </a:rPr>
              <a:t>disgyblion</a:t>
            </a:r>
            <a:endParaRPr lang="en-GB" altLang="en-US" sz="2000">
              <a:solidFill>
                <a:schemeClr val="tx1">
                  <a:lumMod val="75000"/>
                  <a:lumOff val="25000"/>
                </a:schemeClr>
              </a:solidFill>
            </a:endParaRPr>
          </a:p>
          <a:p>
            <a:pPr>
              <a:buFont typeface="Wingdings" panose="05000000000000000000" pitchFamily="2" charset="2"/>
              <a:buChar char="Ø"/>
              <a:defRPr/>
            </a:pPr>
            <a:r>
              <a:rPr lang="en-GB" altLang="en-US" sz="2000">
                <a:solidFill>
                  <a:schemeClr val="tx1">
                    <a:lumMod val="75000"/>
                    <a:lumOff val="25000"/>
                  </a:schemeClr>
                </a:solidFill>
              </a:rPr>
              <a:t> </a:t>
            </a:r>
            <a:r>
              <a:rPr lang="en-GB" altLang="en-US" sz="2000" err="1">
                <a:solidFill>
                  <a:schemeClr val="tx1">
                    <a:lumMod val="75000"/>
                    <a:lumOff val="25000"/>
                  </a:schemeClr>
                </a:solidFill>
              </a:rPr>
              <a:t>lles</a:t>
            </a:r>
            <a:endParaRPr lang="en-GB" altLang="en-US" sz="2000">
              <a:solidFill>
                <a:schemeClr val="tx1">
                  <a:lumMod val="75000"/>
                  <a:lumOff val="25000"/>
                </a:schemeClr>
              </a:solidFill>
            </a:endParaRPr>
          </a:p>
          <a:p>
            <a:pPr>
              <a:buFont typeface="Wingdings" panose="05000000000000000000" pitchFamily="2" charset="2"/>
              <a:buChar char="Ø"/>
              <a:defRPr/>
            </a:pPr>
            <a:r>
              <a:rPr lang="en-GB" altLang="en-US" sz="2000">
                <a:solidFill>
                  <a:schemeClr val="tx1">
                    <a:lumMod val="75000"/>
                    <a:lumOff val="25000"/>
                  </a:schemeClr>
                </a:solidFill>
              </a:rPr>
              <a:t> </a:t>
            </a:r>
            <a:r>
              <a:rPr lang="en-GB" altLang="en-US" sz="2000" err="1">
                <a:solidFill>
                  <a:schemeClr val="tx1">
                    <a:lumMod val="75000"/>
                    <a:lumOff val="25000"/>
                  </a:schemeClr>
                </a:solidFill>
              </a:rPr>
              <a:t>addysgeg</a:t>
            </a:r>
            <a:r>
              <a:rPr lang="en-GB" altLang="en-US" sz="2000">
                <a:solidFill>
                  <a:schemeClr val="tx1">
                    <a:lumMod val="75000"/>
                    <a:lumOff val="25000"/>
                  </a:schemeClr>
                </a:solidFill>
              </a:rPr>
              <a:t> </a:t>
            </a:r>
            <a:r>
              <a:rPr lang="en-GB" altLang="en-US" sz="2000" err="1">
                <a:solidFill>
                  <a:schemeClr val="tx1">
                    <a:lumMod val="75000"/>
                    <a:lumOff val="25000"/>
                  </a:schemeClr>
                </a:solidFill>
              </a:rPr>
              <a:t>ddatblygiadol</a:t>
            </a:r>
            <a:endParaRPr lang="en-GB" altLang="en-US" sz="2000">
              <a:solidFill>
                <a:schemeClr val="tx1">
                  <a:lumMod val="75000"/>
                  <a:lumOff val="25000"/>
                </a:schemeClr>
              </a:solidFill>
            </a:endParaRPr>
          </a:p>
          <a:p>
            <a:pPr>
              <a:buFont typeface="Wingdings" panose="05000000000000000000" pitchFamily="2" charset="2"/>
              <a:buChar char="Ø"/>
              <a:defRPr/>
            </a:pPr>
            <a:r>
              <a:rPr lang="en-GB" altLang="en-US" sz="2000">
                <a:solidFill>
                  <a:schemeClr val="tx1">
                    <a:lumMod val="75000"/>
                    <a:lumOff val="25000"/>
                  </a:schemeClr>
                </a:solidFill>
              </a:rPr>
              <a:t> </a:t>
            </a:r>
            <a:r>
              <a:rPr lang="en-GB" altLang="en-US" sz="2000" err="1">
                <a:solidFill>
                  <a:schemeClr val="tx1">
                    <a:lumMod val="75000"/>
                    <a:lumOff val="25000"/>
                  </a:schemeClr>
                </a:solidFill>
              </a:rPr>
              <a:t>partneriaethau</a:t>
            </a:r>
            <a:r>
              <a:rPr lang="en-GB" altLang="en-US" sz="2000">
                <a:solidFill>
                  <a:schemeClr val="tx1">
                    <a:lumMod val="75000"/>
                    <a:lumOff val="25000"/>
                  </a:schemeClr>
                </a:solidFill>
              </a:rPr>
              <a:t> </a:t>
            </a:r>
            <a:r>
              <a:rPr lang="en-GB" altLang="en-US" sz="2000" err="1">
                <a:solidFill>
                  <a:schemeClr val="tx1">
                    <a:lumMod val="75000"/>
                    <a:lumOff val="25000"/>
                  </a:schemeClr>
                </a:solidFill>
              </a:rPr>
              <a:t>rhieni</a:t>
            </a:r>
            <a:r>
              <a:rPr lang="en-GB" altLang="en-US" sz="2000">
                <a:solidFill>
                  <a:schemeClr val="tx1">
                    <a:lumMod val="75000"/>
                    <a:lumOff val="25000"/>
                  </a:schemeClr>
                </a:solidFill>
              </a:rPr>
              <a:t>/</a:t>
            </a:r>
            <a:r>
              <a:rPr lang="en-GB" altLang="en-US" sz="2000" err="1">
                <a:solidFill>
                  <a:schemeClr val="tx1">
                    <a:lumMod val="75000"/>
                    <a:lumOff val="25000"/>
                  </a:schemeClr>
                </a:solidFill>
              </a:rPr>
              <a:t>gofalwyr</a:t>
            </a:r>
            <a:endParaRPr lang="en-GB" altLang="en-US" sz="2000">
              <a:solidFill>
                <a:schemeClr val="tx1">
                  <a:lumMod val="75000"/>
                  <a:lumOff val="25000"/>
                </a:schemeClr>
              </a:solidFill>
            </a:endParaRPr>
          </a:p>
          <a:p>
            <a:pPr>
              <a:buFont typeface="Wingdings" panose="05000000000000000000" pitchFamily="2" charset="2"/>
              <a:buChar char="Ø"/>
              <a:defRPr/>
            </a:pPr>
            <a:r>
              <a:rPr lang="en-GB" altLang="en-US" sz="2000">
                <a:solidFill>
                  <a:schemeClr val="tx1">
                    <a:lumMod val="75000"/>
                    <a:lumOff val="25000"/>
                  </a:schemeClr>
                </a:solidFill>
              </a:rPr>
              <a:t> </a:t>
            </a:r>
            <a:r>
              <a:rPr lang="en-GB" altLang="en-US" sz="2000" err="1">
                <a:solidFill>
                  <a:schemeClr val="tx1">
                    <a:lumMod val="75000"/>
                    <a:lumOff val="25000"/>
                  </a:schemeClr>
                </a:solidFill>
              </a:rPr>
              <a:t>amser</a:t>
            </a:r>
            <a:r>
              <a:rPr lang="en-GB" altLang="en-US" sz="2000">
                <a:solidFill>
                  <a:schemeClr val="tx1">
                    <a:lumMod val="75000"/>
                    <a:lumOff val="25000"/>
                  </a:schemeClr>
                </a:solidFill>
              </a:rPr>
              <a:t> ac </a:t>
            </a:r>
            <a:r>
              <a:rPr lang="en-GB" altLang="en-US" sz="2000" err="1">
                <a:solidFill>
                  <a:schemeClr val="tx1">
                    <a:lumMod val="75000"/>
                    <a:lumOff val="25000"/>
                  </a:schemeClr>
                </a:solidFill>
              </a:rPr>
              <a:t>ehangder</a:t>
            </a:r>
            <a:r>
              <a:rPr lang="en-GB" altLang="en-US" sz="2000">
                <a:solidFill>
                  <a:schemeClr val="tx1">
                    <a:lumMod val="75000"/>
                    <a:lumOff val="25000"/>
                  </a:schemeClr>
                </a:solidFill>
              </a:rPr>
              <a:t> </a:t>
            </a:r>
            <a:r>
              <a:rPr lang="en-GB" altLang="en-US" sz="2000" err="1">
                <a:solidFill>
                  <a:schemeClr val="tx1">
                    <a:lumMod val="75000"/>
                    <a:lumOff val="25000"/>
                  </a:schemeClr>
                </a:solidFill>
              </a:rPr>
              <a:t>i</a:t>
            </a:r>
            <a:r>
              <a:rPr lang="en-GB" altLang="en-US" sz="2000">
                <a:solidFill>
                  <a:schemeClr val="tx1">
                    <a:lumMod val="75000"/>
                    <a:lumOff val="25000"/>
                  </a:schemeClr>
                </a:solidFill>
              </a:rPr>
              <a:t> </a:t>
            </a:r>
            <a:r>
              <a:rPr lang="en-GB" altLang="en-US" sz="2000" err="1">
                <a:solidFill>
                  <a:schemeClr val="tx1">
                    <a:lumMod val="75000"/>
                    <a:lumOff val="25000"/>
                  </a:schemeClr>
                </a:solidFill>
              </a:rPr>
              <a:t>gyfleoedd</a:t>
            </a:r>
            <a:endParaRPr lang="en-GB" altLang="en-US" sz="2000">
              <a:solidFill>
                <a:schemeClr val="tx1">
                  <a:lumMod val="75000"/>
                  <a:lumOff val="25000"/>
                </a:schemeClr>
              </a:solidFill>
            </a:endParaRPr>
          </a:p>
          <a:p>
            <a:pPr>
              <a:buFont typeface="Wingdings" panose="05000000000000000000" pitchFamily="2" charset="2"/>
              <a:buChar char="Ø"/>
              <a:defRPr/>
            </a:pPr>
            <a:r>
              <a:rPr lang="en-GB" altLang="en-US" sz="2000">
                <a:solidFill>
                  <a:schemeClr val="tx1">
                    <a:lumMod val="75000"/>
                    <a:lumOff val="25000"/>
                  </a:schemeClr>
                </a:solidFill>
              </a:rPr>
              <a:t> </a:t>
            </a:r>
            <a:r>
              <a:rPr lang="en-GB" altLang="en-US" sz="2000" err="1">
                <a:solidFill>
                  <a:schemeClr val="tx1">
                    <a:lumMod val="75000"/>
                    <a:lumOff val="25000"/>
                  </a:schemeClr>
                </a:solidFill>
              </a:rPr>
              <a:t>tlodi</a:t>
            </a:r>
            <a:endParaRPr lang="en-GB" altLang="en-US" sz="2000">
              <a:solidFill>
                <a:schemeClr val="tx1">
                  <a:lumMod val="75000"/>
                  <a:lumOff val="25000"/>
                </a:schemeClr>
              </a:solidFill>
            </a:endParaRPr>
          </a:p>
          <a:p>
            <a:pPr>
              <a:buFont typeface="Wingdings 3" charset="2"/>
              <a:buChar char=""/>
              <a:defRPr/>
            </a:pPr>
            <a:endParaRPr lang="en-GB" altLang="en-US" sz="2000">
              <a:solidFill>
                <a:schemeClr val="tx1">
                  <a:lumMod val="75000"/>
                  <a:lumOff val="25000"/>
                </a:schemeClr>
              </a:solidFill>
            </a:endParaRPr>
          </a:p>
          <a:p>
            <a:pPr>
              <a:buFont typeface="Wingdings 3" charset="2"/>
              <a:buChar char=""/>
              <a:defRPr/>
            </a:pPr>
            <a:endParaRPr lang="en-GB" altLang="en-US" sz="2000">
              <a:solidFill>
                <a:schemeClr val="tx1">
                  <a:lumMod val="75000"/>
                  <a:lumOff val="25000"/>
                </a:schemeClr>
              </a:solidFill>
            </a:endParaRPr>
          </a:p>
          <a:p>
            <a:pPr>
              <a:buFont typeface="Wingdings 3" charset="2"/>
              <a:buChar char=""/>
              <a:defRPr/>
            </a:pPr>
            <a:endParaRPr lang="en-GB" altLang="en-US" sz="2000">
              <a:solidFill>
                <a:schemeClr val="tx1">
                  <a:lumMod val="75000"/>
                  <a:lumOff val="25000"/>
                </a:schemeClr>
              </a:solidFill>
            </a:endParaRPr>
          </a:p>
          <a:p>
            <a:pPr>
              <a:buFont typeface="Wingdings 3" charset="2"/>
              <a:buChar char=""/>
              <a:defRPr/>
            </a:pPr>
            <a:endParaRPr lang="en-GB" altLang="en-US" sz="2000">
              <a:solidFill>
                <a:schemeClr val="tx1">
                  <a:lumMod val="75000"/>
                  <a:lumOff val="25000"/>
                </a:schemeClr>
              </a:solidFill>
            </a:endParaRPr>
          </a:p>
          <a:p>
            <a:pPr>
              <a:buFont typeface="Wingdings 3" charset="2"/>
              <a:buChar char=""/>
              <a:defRPr/>
            </a:pPr>
            <a:endParaRPr lang="en-US" altLang="en-US" sz="2000">
              <a:solidFill>
                <a:schemeClr val="tx1">
                  <a:lumMod val="75000"/>
                  <a:lumOff val="25000"/>
                </a:schemeClr>
              </a:solidFill>
            </a:endParaRPr>
          </a:p>
        </p:txBody>
      </p:sp>
      <p:sp>
        <p:nvSpPr>
          <p:cNvPr id="18436" name="Content Placeholder 4"/>
          <p:cNvSpPr>
            <a:spLocks noGrp="1"/>
          </p:cNvSpPr>
          <p:nvPr>
            <p:ph sz="half" idx="2"/>
          </p:nvPr>
        </p:nvSpPr>
        <p:spPr>
          <a:xfrm>
            <a:off x="7001216" y="1654448"/>
            <a:ext cx="3089275" cy="3881437"/>
          </a:xfrm>
        </p:spPr>
        <p:txBody>
          <a:bodyPr vert="horz" lIns="45720" tIns="45720" rIns="45720" bIns="45720" rtlCol="0" anchor="t">
            <a:normAutofit fontScale="85000" lnSpcReduction="10000"/>
          </a:bodyPr>
          <a:lstStyle/>
          <a:p>
            <a:pPr marL="90805" indent="-90805">
              <a:buFont typeface="Wingdings" panose="05000000000000000000" pitchFamily="2" charset="2"/>
              <a:buChar char="Ø"/>
              <a:defRPr/>
            </a:pPr>
            <a:r>
              <a:rPr lang="en-US" altLang="en-US" sz="2000">
                <a:solidFill>
                  <a:schemeClr val="accent2">
                    <a:lumMod val="50000"/>
                  </a:schemeClr>
                </a:solidFill>
              </a:rPr>
              <a:t> </a:t>
            </a:r>
            <a:r>
              <a:rPr lang="en-US" altLang="en-US" sz="2000" i="1">
                <a:solidFill>
                  <a:schemeClr val="accent2">
                    <a:lumMod val="50000"/>
                  </a:schemeClr>
                </a:solidFill>
              </a:rPr>
              <a:t>ensuring progression for all children</a:t>
            </a:r>
            <a:endParaRPr lang="en-US" sz="2150" i="1">
              <a:solidFill>
                <a:schemeClr val="accent2">
                  <a:lumMod val="50000"/>
                </a:schemeClr>
              </a:solidFill>
            </a:endParaRPr>
          </a:p>
          <a:p>
            <a:pPr marL="90805" indent="-90805">
              <a:buFont typeface="Wingdings" panose="05000000000000000000" pitchFamily="2" charset="2"/>
              <a:buChar char="Ø"/>
              <a:defRPr/>
            </a:pPr>
            <a:r>
              <a:rPr lang="en-US" altLang="en-US" sz="2000" i="1">
                <a:solidFill>
                  <a:schemeClr val="accent2">
                    <a:lumMod val="50000"/>
                  </a:schemeClr>
                </a:solidFill>
              </a:rPr>
              <a:t> make more effective use of individual children’s profiles</a:t>
            </a:r>
          </a:p>
          <a:p>
            <a:pPr marL="90805" indent="-90805">
              <a:buFont typeface="Wingdings" panose="05000000000000000000" pitchFamily="2" charset="2"/>
              <a:buChar char="Ø"/>
              <a:defRPr/>
            </a:pPr>
            <a:r>
              <a:rPr lang="en-GB" altLang="en-US" sz="2000" i="1">
                <a:solidFill>
                  <a:schemeClr val="accent2">
                    <a:lumMod val="50000"/>
                  </a:schemeClr>
                </a:solidFill>
              </a:rPr>
              <a:t> wellbeing</a:t>
            </a:r>
            <a:endParaRPr lang="en-US" altLang="en-US" sz="2000" i="1">
              <a:solidFill>
                <a:schemeClr val="accent2">
                  <a:lumMod val="50000"/>
                </a:schemeClr>
              </a:solidFill>
            </a:endParaRPr>
          </a:p>
          <a:p>
            <a:pPr marL="90805" indent="-90805">
              <a:buFont typeface="Wingdings" panose="05000000000000000000" pitchFamily="2" charset="2"/>
              <a:buChar char="Ø"/>
              <a:defRPr/>
            </a:pPr>
            <a:r>
              <a:rPr lang="en-US" altLang="en-US" sz="2000" i="1">
                <a:solidFill>
                  <a:schemeClr val="accent2">
                    <a:lumMod val="50000"/>
                  </a:schemeClr>
                </a:solidFill>
              </a:rPr>
              <a:t> pedagogical progression</a:t>
            </a:r>
          </a:p>
          <a:p>
            <a:pPr marL="90805" indent="-90805">
              <a:buFont typeface="Wingdings" panose="05000000000000000000" pitchFamily="2" charset="2"/>
              <a:buChar char="Ø"/>
              <a:defRPr/>
            </a:pPr>
            <a:r>
              <a:rPr lang="en-US" altLang="en-US" sz="2000" i="1">
                <a:solidFill>
                  <a:schemeClr val="accent2">
                    <a:lumMod val="50000"/>
                  </a:schemeClr>
                </a:solidFill>
              </a:rPr>
              <a:t> parental/</a:t>
            </a:r>
            <a:r>
              <a:rPr lang="en-US" altLang="en-US" sz="2000" i="1" err="1">
                <a:solidFill>
                  <a:schemeClr val="accent2">
                    <a:lumMod val="50000"/>
                  </a:schemeClr>
                </a:solidFill>
              </a:rPr>
              <a:t>carer</a:t>
            </a:r>
            <a:r>
              <a:rPr lang="en-US" altLang="en-US" sz="2000" i="1">
                <a:solidFill>
                  <a:schemeClr val="accent2">
                    <a:lumMod val="50000"/>
                  </a:schemeClr>
                </a:solidFill>
              </a:rPr>
              <a:t> partnerships</a:t>
            </a:r>
          </a:p>
          <a:p>
            <a:pPr marL="90805" indent="-90805">
              <a:buFont typeface="Wingdings" panose="05000000000000000000" pitchFamily="2" charset="2"/>
              <a:buChar char="Ø"/>
              <a:defRPr/>
            </a:pPr>
            <a:r>
              <a:rPr lang="en-US" altLang="en-US" sz="2000" i="1">
                <a:solidFill>
                  <a:schemeClr val="accent2">
                    <a:lumMod val="50000"/>
                  </a:schemeClr>
                </a:solidFill>
              </a:rPr>
              <a:t>time and scope for opportunities</a:t>
            </a:r>
          </a:p>
          <a:p>
            <a:pPr marL="90805" indent="-90805">
              <a:buFont typeface="Wingdings" panose="05000000000000000000" pitchFamily="2" charset="2"/>
              <a:buChar char="Ø"/>
              <a:defRPr/>
            </a:pPr>
            <a:r>
              <a:rPr lang="en-GB" altLang="en-US" sz="2000" i="1">
                <a:solidFill>
                  <a:schemeClr val="accent2">
                    <a:lumMod val="50000"/>
                  </a:schemeClr>
                </a:solidFill>
              </a:rPr>
              <a:t>poverty</a:t>
            </a:r>
            <a:endParaRPr lang="en-US" altLang="en-US" sz="2000" i="1">
              <a:solidFill>
                <a:schemeClr val="accent2">
                  <a:lumMod val="50000"/>
                </a:schemeClr>
              </a:solidFill>
            </a:endParaRPr>
          </a:p>
        </p:txBody>
      </p:sp>
    </p:spTree>
    <p:extLst>
      <p:ext uri="{BB962C8B-B14F-4D97-AF65-F5344CB8AC3E}">
        <p14:creationId xmlns:p14="http://schemas.microsoft.com/office/powerpoint/2010/main" val="48712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17"/>
          <p:cNvSpPr>
            <a:spLocks noGrp="1" noChangeArrowheads="1"/>
          </p:cNvSpPr>
          <p:nvPr>
            <p:ph type="title"/>
          </p:nvPr>
        </p:nvSpPr>
        <p:spPr/>
        <p:txBody>
          <a:bodyPr rtlCol="0">
            <a:normAutofit fontScale="90000"/>
          </a:bodyPr>
          <a:lstStyle/>
          <a:p>
            <a:pPr>
              <a:defRPr/>
            </a:pPr>
            <a:br>
              <a:rPr lang="en-GB" altLang="en-US" sz="4000">
                <a:solidFill>
                  <a:srgbClr val="0066FF"/>
                </a:solidFill>
              </a:rPr>
            </a:br>
            <a:br>
              <a:rPr lang="en-GB" altLang="en-US" sz="4000">
                <a:solidFill>
                  <a:srgbClr val="0066FF"/>
                </a:solidFill>
              </a:rPr>
            </a:br>
            <a:br>
              <a:rPr lang="en-GB" altLang="en-US" sz="4000">
                <a:solidFill>
                  <a:srgbClr val="0066FF"/>
                </a:solidFill>
              </a:rPr>
            </a:br>
            <a:br>
              <a:rPr lang="en-GB" altLang="en-US" sz="4000">
                <a:solidFill>
                  <a:srgbClr val="0066FF"/>
                </a:solidFill>
              </a:rPr>
            </a:br>
            <a:br>
              <a:rPr lang="en-GB" altLang="en-US" sz="4000">
                <a:solidFill>
                  <a:srgbClr val="0066FF"/>
                </a:solidFill>
              </a:rPr>
            </a:br>
            <a:endParaRPr lang="en-US" altLang="en-US" sz="4000">
              <a:solidFill>
                <a:srgbClr val="0066FF"/>
              </a:solidFill>
            </a:endParaRPr>
          </a:p>
        </p:txBody>
      </p:sp>
      <p:sp>
        <p:nvSpPr>
          <p:cNvPr id="27668" name="Text Box 21"/>
          <p:cNvSpPr txBox="1">
            <a:spLocks noChangeArrowheads="1"/>
          </p:cNvSpPr>
          <p:nvPr/>
        </p:nvSpPr>
        <p:spPr bwMode="auto">
          <a:xfrm>
            <a:off x="2049462" y="2277047"/>
            <a:ext cx="6553200"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rgbClr val="CC6600"/>
              </a:buClr>
              <a:buChar char="•"/>
              <a:tabLst>
                <a:tab pos="182563" algn="l"/>
              </a:tabLst>
              <a:defRPr sz="3200">
                <a:solidFill>
                  <a:schemeClr val="tx1"/>
                </a:solidFill>
                <a:latin typeface="Arial" panose="020B0604020202020204" pitchFamily="34" charset="0"/>
                <a:ea typeface="ＭＳ Ｐゴシック" panose="020B0600070205080204" pitchFamily="34" charset="-128"/>
              </a:defRPr>
            </a:lvl1pPr>
            <a:lvl2pPr marL="182563" indent="258763">
              <a:spcBef>
                <a:spcPct val="20000"/>
              </a:spcBef>
              <a:buClr>
                <a:srgbClr val="CC6600"/>
              </a:buClr>
              <a:buChar char="–"/>
              <a:tabLst>
                <a:tab pos="182563" algn="l"/>
              </a:tabLst>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CC6600"/>
              </a:buClr>
              <a:buChar char="•"/>
              <a:tabLst>
                <a:tab pos="182563"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CC6600"/>
              </a:buClr>
              <a:buChar char="–"/>
              <a:tabLst>
                <a:tab pos="182563"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CC6600"/>
              </a:buClr>
              <a:buChar char="»"/>
              <a:tabLst>
                <a:tab pos="182563"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GB" altLang="en-US" sz="2400" b="1" dirty="0">
                <a:latin typeface="OpenDyslexic" panose="00000500000000000000" pitchFamily="50" charset="0"/>
                <a:ea typeface="ＭＳ Ｐゴシック"/>
                <a:cs typeface="Arial"/>
              </a:rPr>
              <a:t>Mae </a:t>
            </a:r>
            <a:r>
              <a:rPr lang="en-GB" altLang="en-US" sz="2400" b="1" dirty="0" err="1">
                <a:latin typeface="OpenDyslexic" panose="00000500000000000000" pitchFamily="50" charset="0"/>
                <a:ea typeface="ＭＳ Ｐゴシック"/>
                <a:cs typeface="Arial"/>
              </a:rPr>
              <a:t>angen</a:t>
            </a:r>
            <a:r>
              <a:rPr lang="en-GB" altLang="en-US" sz="2400" b="1" dirty="0">
                <a:latin typeface="OpenDyslexic" panose="00000500000000000000" pitchFamily="50" charset="0"/>
                <a:ea typeface="ＭＳ Ｐゴシック"/>
                <a:cs typeface="Arial"/>
              </a:rPr>
              <a:t> </a:t>
            </a:r>
            <a:r>
              <a:rPr lang="en-GB" altLang="en-US" sz="2400" b="1" dirty="0" err="1">
                <a:latin typeface="OpenDyslexic" panose="00000500000000000000" pitchFamily="50" charset="0"/>
                <a:ea typeface="ＭＳ Ｐゴシック"/>
                <a:cs typeface="Arial"/>
              </a:rPr>
              <a:t>ystyried</a:t>
            </a:r>
            <a:r>
              <a:rPr lang="en-GB" altLang="en-US" sz="2400" dirty="0">
                <a:latin typeface="OpenDyslexic" panose="00000500000000000000" pitchFamily="50" charset="0"/>
                <a:ea typeface="ＭＳ Ｐゴシック"/>
                <a:cs typeface="Arial"/>
              </a:rPr>
              <a:t>:</a:t>
            </a:r>
          </a:p>
          <a:p>
            <a:pPr marL="182245" lvl="1" indent="258445" eaLnBrk="1" hangingPunct="1">
              <a:spcBef>
                <a:spcPct val="0"/>
              </a:spcBef>
              <a:buClrTx/>
              <a:buFontTx/>
              <a:buChar char="•"/>
            </a:pPr>
            <a:r>
              <a:rPr lang="en-US" altLang="en-US" sz="2000" dirty="0">
                <a:latin typeface="OpenDyslexic" panose="00000500000000000000" pitchFamily="50" charset="0"/>
                <a:ea typeface="ＭＳ Ｐゴシック"/>
                <a:cs typeface="Arial"/>
              </a:rPr>
              <a:t>Pa mor </a:t>
            </a:r>
            <a:r>
              <a:rPr lang="en-US" altLang="en-US" sz="2000" dirty="0" err="1">
                <a:latin typeface="OpenDyslexic" panose="00000500000000000000" pitchFamily="50" charset="0"/>
                <a:ea typeface="ＭＳ Ｐゴシック"/>
                <a:cs typeface="Arial"/>
              </a:rPr>
              <a:t>barod</a:t>
            </a:r>
            <a:r>
              <a:rPr lang="en-US" altLang="en-US" sz="2000" dirty="0">
                <a:latin typeface="OpenDyslexic" panose="00000500000000000000" pitchFamily="50" charset="0"/>
                <a:ea typeface="ＭＳ Ｐゴシック"/>
                <a:cs typeface="Arial"/>
              </a:rPr>
              <a:t> </a:t>
            </a:r>
            <a:r>
              <a:rPr lang="en-US" altLang="en-US" sz="2000" dirty="0" err="1">
                <a:latin typeface="OpenDyslexic" panose="00000500000000000000" pitchFamily="50" charset="0"/>
                <a:ea typeface="ＭＳ Ｐゴシック"/>
                <a:cs typeface="Arial"/>
              </a:rPr>
              <a:t>yw’r</a:t>
            </a:r>
            <a:r>
              <a:rPr lang="en-US" altLang="en-US" sz="2000" dirty="0">
                <a:latin typeface="OpenDyslexic" panose="00000500000000000000" pitchFamily="50" charset="0"/>
                <a:ea typeface="ＭＳ Ｐゴシック"/>
                <a:cs typeface="Arial"/>
              </a:rPr>
              <a:t> </a:t>
            </a:r>
            <a:r>
              <a:rPr lang="en-US" altLang="en-US" sz="2000" dirty="0" err="1">
                <a:latin typeface="OpenDyslexic" panose="00000500000000000000" pitchFamily="50" charset="0"/>
                <a:ea typeface="ＭＳ Ｐゴシック"/>
                <a:cs typeface="Arial"/>
              </a:rPr>
              <a:t>plentyn</a:t>
            </a:r>
            <a:r>
              <a:rPr lang="en-US" altLang="en-US" sz="2000" dirty="0">
                <a:latin typeface="OpenDyslexic" panose="00000500000000000000" pitchFamily="50" charset="0"/>
                <a:ea typeface="ＭＳ Ｐゴシック"/>
                <a:cs typeface="Arial"/>
              </a:rPr>
              <a:t>?</a:t>
            </a:r>
            <a:endParaRPr lang="en-US" altLang="en-US" sz="2000" dirty="0">
              <a:latin typeface="OpenDyslexic" panose="00000500000000000000" pitchFamily="50" charset="0"/>
              <a:cs typeface="Arial"/>
            </a:endParaRPr>
          </a:p>
          <a:p>
            <a:pPr marL="182245" lvl="1" indent="258445" eaLnBrk="1" hangingPunct="1">
              <a:spcBef>
                <a:spcPct val="0"/>
              </a:spcBef>
              <a:buClrTx/>
              <a:buFontTx/>
              <a:buChar char="•"/>
            </a:pPr>
            <a:r>
              <a:rPr lang="en-US" altLang="en-US" sz="2000" dirty="0" err="1">
                <a:latin typeface="OpenDyslexic" panose="00000500000000000000" pitchFamily="50" charset="0"/>
                <a:ea typeface="ＭＳ Ｐゴシック"/>
                <a:cs typeface="Arial"/>
              </a:rPr>
              <a:t>Dylanwad</a:t>
            </a:r>
            <a:r>
              <a:rPr lang="en-US" altLang="en-US" sz="2000" dirty="0">
                <a:latin typeface="OpenDyslexic" panose="00000500000000000000" pitchFamily="50" charset="0"/>
                <a:ea typeface="ＭＳ Ｐゴシック"/>
                <a:cs typeface="Arial"/>
              </a:rPr>
              <a:t> y </a:t>
            </a:r>
            <a:r>
              <a:rPr lang="en-US" altLang="en-US" sz="2000" dirty="0" err="1">
                <a:latin typeface="OpenDyslexic" panose="00000500000000000000" pitchFamily="50" charset="0"/>
                <a:ea typeface="ＭＳ Ｐゴシック"/>
                <a:cs typeface="Arial"/>
              </a:rPr>
              <a:t>teulu</a:t>
            </a:r>
            <a:endParaRPr lang="en-US" altLang="en-US" sz="2000" dirty="0">
              <a:latin typeface="OpenDyslexic" panose="00000500000000000000" pitchFamily="50" charset="0"/>
              <a:ea typeface="ＭＳ Ｐゴシック"/>
              <a:cs typeface="Arial"/>
            </a:endParaRPr>
          </a:p>
          <a:p>
            <a:pPr marL="182245" lvl="1" indent="258445" eaLnBrk="1" hangingPunct="1">
              <a:spcBef>
                <a:spcPct val="0"/>
              </a:spcBef>
              <a:buClrTx/>
              <a:buFontTx/>
              <a:buChar char="•"/>
            </a:pPr>
            <a:r>
              <a:rPr lang="en-US" altLang="en-US" sz="2000" dirty="0" err="1">
                <a:latin typeface="OpenDyslexic" panose="00000500000000000000" pitchFamily="50" charset="0"/>
                <a:ea typeface="ＭＳ Ｐゴシック"/>
                <a:cs typeface="Arial"/>
              </a:rPr>
              <a:t>Gallu</a:t>
            </a:r>
            <a:r>
              <a:rPr lang="en-US" altLang="en-US" sz="2000" dirty="0">
                <a:latin typeface="OpenDyslexic" panose="00000500000000000000" pitchFamily="50" charset="0"/>
                <a:ea typeface="ＭＳ Ｐゴシック"/>
                <a:cs typeface="Arial"/>
              </a:rPr>
              <a:t> </a:t>
            </a:r>
            <a:r>
              <a:rPr lang="en-US" altLang="en-US" sz="2000" dirty="0" err="1">
                <a:latin typeface="OpenDyslexic" panose="00000500000000000000" pitchFamily="50" charset="0"/>
                <a:ea typeface="ＭＳ Ｐゴシック"/>
                <a:cs typeface="Arial"/>
              </a:rPr>
              <a:t>cymdeithasol</a:t>
            </a:r>
            <a:r>
              <a:rPr lang="en-US" altLang="en-US" sz="2000" dirty="0">
                <a:latin typeface="OpenDyslexic" panose="00000500000000000000" pitchFamily="50" charset="0"/>
                <a:ea typeface="ＭＳ Ｐゴシック"/>
                <a:cs typeface="Arial"/>
              </a:rPr>
              <a:t>/</a:t>
            </a:r>
            <a:r>
              <a:rPr lang="en-US" altLang="en-US" sz="2000" dirty="0" err="1">
                <a:latin typeface="OpenDyslexic" panose="00000500000000000000" pitchFamily="50" charset="0"/>
                <a:ea typeface="ＭＳ Ｐゴシック"/>
                <a:cs typeface="Arial"/>
              </a:rPr>
              <a:t>emosiynol</a:t>
            </a:r>
            <a:endParaRPr lang="en-US" altLang="en-US" sz="2000" dirty="0">
              <a:latin typeface="OpenDyslexic" panose="00000500000000000000" pitchFamily="50" charset="0"/>
              <a:ea typeface="ＭＳ Ｐゴシック"/>
              <a:cs typeface="Arial"/>
            </a:endParaRPr>
          </a:p>
          <a:p>
            <a:pPr marL="182245" lvl="1" indent="258445" eaLnBrk="1" hangingPunct="1">
              <a:spcBef>
                <a:spcPct val="0"/>
              </a:spcBef>
              <a:buClrTx/>
              <a:buFontTx/>
              <a:buChar char="•"/>
            </a:pPr>
            <a:r>
              <a:rPr lang="en-US" altLang="en-US" sz="2000" dirty="0" err="1">
                <a:latin typeface="OpenDyslexic" panose="00000500000000000000" pitchFamily="50" charset="0"/>
                <a:ea typeface="ＭＳ Ｐゴシック"/>
                <a:cs typeface="Arial"/>
              </a:rPr>
              <a:t>Amrywiaeth</a:t>
            </a:r>
            <a:r>
              <a:rPr lang="en-US" altLang="en-US" sz="2000" dirty="0">
                <a:latin typeface="OpenDyslexic" panose="00000500000000000000" pitchFamily="50" charset="0"/>
                <a:ea typeface="ＭＳ Ｐゴシック"/>
                <a:cs typeface="Arial"/>
              </a:rPr>
              <a:t> </a:t>
            </a:r>
            <a:r>
              <a:rPr lang="en-US" altLang="en-US" sz="2000" dirty="0" err="1">
                <a:latin typeface="OpenDyslexic" panose="00000500000000000000" pitchFamily="50" charset="0"/>
                <a:ea typeface="ＭＳ Ｐゴシック"/>
                <a:cs typeface="Arial"/>
              </a:rPr>
              <a:t>ddiwyllianol</a:t>
            </a:r>
            <a:endParaRPr lang="en-US" altLang="en-US" sz="2000" dirty="0">
              <a:latin typeface="OpenDyslexic" panose="00000500000000000000" pitchFamily="50" charset="0"/>
              <a:ea typeface="ＭＳ Ｐゴシック"/>
              <a:cs typeface="Arial"/>
            </a:endParaRPr>
          </a:p>
          <a:p>
            <a:pPr marL="182245" lvl="1" indent="258445" eaLnBrk="1" hangingPunct="1">
              <a:spcBef>
                <a:spcPct val="0"/>
              </a:spcBef>
              <a:buClrTx/>
              <a:buFontTx/>
              <a:buChar char="•"/>
            </a:pPr>
            <a:r>
              <a:rPr lang="en-GB" altLang="en-US" sz="2000" dirty="0" err="1">
                <a:latin typeface="OpenDyslexic" panose="00000500000000000000" pitchFamily="50" charset="0"/>
                <a:ea typeface="ＭＳ Ｐゴシック"/>
                <a:cs typeface="Arial"/>
              </a:rPr>
              <a:t>Lleiafrifoedd</a:t>
            </a:r>
            <a:r>
              <a:rPr lang="en-GB" altLang="en-US" sz="2000" dirty="0">
                <a:latin typeface="OpenDyslexic" panose="00000500000000000000" pitchFamily="50" charset="0"/>
                <a:ea typeface="ＭＳ Ｐゴシック"/>
                <a:cs typeface="Arial"/>
              </a:rPr>
              <a:t> </a:t>
            </a:r>
            <a:r>
              <a:rPr lang="en-GB" altLang="en-US" sz="2000" dirty="0" err="1">
                <a:latin typeface="OpenDyslexic" panose="00000500000000000000" pitchFamily="50" charset="0"/>
                <a:ea typeface="ＭＳ Ｐゴシック"/>
                <a:cs typeface="Arial"/>
              </a:rPr>
              <a:t>ethnig</a:t>
            </a:r>
            <a:r>
              <a:rPr lang="en-GB" altLang="en-US" sz="2000" dirty="0">
                <a:latin typeface="OpenDyslexic" panose="00000500000000000000" pitchFamily="50" charset="0"/>
                <a:ea typeface="ＭＳ Ｐゴシック"/>
                <a:cs typeface="Arial"/>
              </a:rPr>
              <a:t>/</a:t>
            </a:r>
            <a:r>
              <a:rPr lang="en-GB" altLang="en-US" sz="2000" dirty="0" err="1">
                <a:latin typeface="OpenDyslexic" panose="00000500000000000000" pitchFamily="50" charset="0"/>
                <a:ea typeface="ＭＳ Ｐゴシック"/>
                <a:cs typeface="Arial"/>
              </a:rPr>
              <a:t>ieithyddol</a:t>
            </a:r>
            <a:endParaRPr lang="en-US" altLang="en-US" sz="2000" dirty="0">
              <a:latin typeface="OpenDyslexic" panose="00000500000000000000" pitchFamily="50" charset="0"/>
              <a:ea typeface="ＭＳ Ｐゴシック"/>
              <a:cs typeface="Arial"/>
            </a:endParaRPr>
          </a:p>
          <a:p>
            <a:pPr marL="182245" lvl="1" indent="258445" eaLnBrk="1" hangingPunct="1">
              <a:spcBef>
                <a:spcPct val="0"/>
              </a:spcBef>
              <a:buClrTx/>
              <a:buFontTx/>
              <a:buChar char="•"/>
            </a:pPr>
            <a:r>
              <a:rPr lang="en-US" altLang="en-US" sz="2000" dirty="0" err="1">
                <a:latin typeface="OpenDyslexic" panose="00000500000000000000" pitchFamily="50" charset="0"/>
                <a:ea typeface="ＭＳ Ｐゴシック"/>
                <a:cs typeface="Arial"/>
              </a:rPr>
              <a:t>Straen</a:t>
            </a:r>
            <a:r>
              <a:rPr lang="en-US" altLang="en-US" sz="2000" dirty="0">
                <a:latin typeface="OpenDyslexic" panose="00000500000000000000" pitchFamily="50" charset="0"/>
                <a:ea typeface="ＭＳ Ｐゴシック"/>
                <a:cs typeface="Arial"/>
              </a:rPr>
              <a:t>/</a:t>
            </a:r>
            <a:r>
              <a:rPr lang="en-US" altLang="en-US" sz="2000" dirty="0" err="1">
                <a:latin typeface="OpenDyslexic" panose="00000500000000000000" pitchFamily="50" charset="0"/>
                <a:ea typeface="ＭＳ Ｐゴシック"/>
                <a:cs typeface="Arial"/>
              </a:rPr>
              <a:t>gofynion</a:t>
            </a:r>
            <a:r>
              <a:rPr lang="en-US" altLang="en-US" sz="2000" dirty="0">
                <a:latin typeface="OpenDyslexic" panose="00000500000000000000" pitchFamily="50" charset="0"/>
                <a:ea typeface="ＭＳ Ｐゴシック"/>
                <a:cs typeface="Arial"/>
              </a:rPr>
              <a:t> </a:t>
            </a:r>
            <a:r>
              <a:rPr lang="en-US" altLang="en-US" sz="2000" dirty="0" err="1">
                <a:latin typeface="OpenDyslexic" panose="00000500000000000000" pitchFamily="50" charset="0"/>
                <a:ea typeface="ＭＳ Ｐゴシック"/>
                <a:cs typeface="Arial"/>
              </a:rPr>
              <a:t>niferus</a:t>
            </a:r>
            <a:endParaRPr lang="en-US" altLang="en-US" sz="2000" dirty="0">
              <a:latin typeface="OpenDyslexic" panose="00000500000000000000" pitchFamily="50" charset="0"/>
              <a:ea typeface="ＭＳ Ｐゴシック"/>
              <a:cs typeface="Arial"/>
            </a:endParaRPr>
          </a:p>
          <a:p>
            <a:pPr marL="182245" lvl="1" indent="258445" eaLnBrk="1" hangingPunct="1">
              <a:spcBef>
                <a:spcPct val="0"/>
              </a:spcBef>
              <a:buClrTx/>
              <a:buFontTx/>
              <a:buChar char="•"/>
            </a:pPr>
            <a:r>
              <a:rPr lang="en-US" altLang="en-US" sz="2000" dirty="0" err="1">
                <a:latin typeface="OpenDyslexic" panose="00000500000000000000" pitchFamily="50" charset="0"/>
                <a:ea typeface="ＭＳ Ｐゴシック"/>
                <a:cs typeface="Arial"/>
              </a:rPr>
              <a:t>Teithio</a:t>
            </a:r>
            <a:r>
              <a:rPr lang="en-US" altLang="en-US" sz="2000" dirty="0">
                <a:latin typeface="OpenDyslexic" panose="00000500000000000000" pitchFamily="50" charset="0"/>
                <a:ea typeface="ＭＳ Ｐゴシック"/>
                <a:cs typeface="Arial"/>
              </a:rPr>
              <a:t> </a:t>
            </a:r>
            <a:r>
              <a:rPr lang="en-US" altLang="en-US" sz="2000" dirty="0" err="1">
                <a:latin typeface="OpenDyslexic" panose="00000500000000000000" pitchFamily="50" charset="0"/>
                <a:ea typeface="ＭＳ Ｐゴシック"/>
                <a:cs typeface="Arial"/>
              </a:rPr>
              <a:t>rhwng</a:t>
            </a:r>
            <a:r>
              <a:rPr lang="en-US" altLang="en-US" sz="2000" dirty="0">
                <a:latin typeface="OpenDyslexic" panose="00000500000000000000" pitchFamily="50" charset="0"/>
                <a:ea typeface="ＭＳ Ｐゴシック"/>
                <a:cs typeface="Arial"/>
              </a:rPr>
              <a:t> </a:t>
            </a:r>
            <a:r>
              <a:rPr lang="en-US" altLang="en-US" sz="2000" dirty="0" err="1">
                <a:latin typeface="OpenDyslexic" panose="00000500000000000000" pitchFamily="50" charset="0"/>
                <a:ea typeface="ＭＳ Ｐゴシック"/>
                <a:cs typeface="Arial"/>
              </a:rPr>
              <a:t>lleoliadau</a:t>
            </a:r>
            <a:endParaRPr lang="en-US" altLang="en-US" sz="2000" dirty="0">
              <a:latin typeface="OpenDyslexic" panose="00000500000000000000" pitchFamily="50" charset="0"/>
              <a:ea typeface="ＭＳ Ｐゴシック"/>
              <a:cs typeface="Arial"/>
            </a:endParaRPr>
          </a:p>
          <a:p>
            <a:pPr marL="182245" lvl="1" indent="258445" eaLnBrk="1" hangingPunct="1">
              <a:spcBef>
                <a:spcPct val="0"/>
              </a:spcBef>
              <a:buClrTx/>
              <a:buFontTx/>
              <a:buChar char="•"/>
            </a:pPr>
            <a:r>
              <a:rPr lang="en-GB" altLang="en-US" sz="2000" dirty="0" err="1">
                <a:latin typeface="OpenDyslexic" panose="00000500000000000000" pitchFamily="50" charset="0"/>
                <a:ea typeface="ＭＳ Ｐゴシック"/>
                <a:cs typeface="Arial"/>
              </a:rPr>
              <a:t>Croesi</a:t>
            </a:r>
            <a:r>
              <a:rPr lang="en-GB" altLang="en-US" sz="2000" dirty="0">
                <a:latin typeface="OpenDyslexic" panose="00000500000000000000" pitchFamily="50" charset="0"/>
                <a:ea typeface="ＭＳ Ｐゴシック"/>
                <a:cs typeface="Arial"/>
              </a:rPr>
              <a:t> o </a:t>
            </a:r>
            <a:r>
              <a:rPr lang="en-GB" altLang="en-US" sz="2000" dirty="0" err="1">
                <a:latin typeface="OpenDyslexic" panose="00000500000000000000" pitchFamily="50" charset="0"/>
                <a:ea typeface="ＭＳ Ｐゴシック"/>
                <a:cs typeface="Arial"/>
              </a:rPr>
              <a:t>rwydweithiau</a:t>
            </a:r>
            <a:r>
              <a:rPr lang="en-GB" altLang="en-US" sz="2000" dirty="0">
                <a:latin typeface="OpenDyslexic" panose="00000500000000000000" pitchFamily="50" charset="0"/>
                <a:ea typeface="ＭＳ Ｐゴシック"/>
                <a:cs typeface="Arial"/>
              </a:rPr>
              <a:t> </a:t>
            </a:r>
            <a:r>
              <a:rPr lang="en-GB" altLang="en-US" sz="2000" dirty="0" err="1">
                <a:latin typeface="OpenDyslexic" panose="00000500000000000000" pitchFamily="50" charset="0"/>
                <a:ea typeface="ＭＳ Ｐゴシック"/>
                <a:cs typeface="Arial"/>
              </a:rPr>
              <a:t>cymdeithasol</a:t>
            </a:r>
            <a:r>
              <a:rPr lang="en-GB" altLang="en-US" sz="2000" dirty="0">
                <a:latin typeface="OpenDyslexic" panose="00000500000000000000" pitchFamily="50" charset="0"/>
                <a:ea typeface="ＭＳ Ｐゴシック"/>
                <a:cs typeface="Arial"/>
              </a:rPr>
              <a:t> </a:t>
            </a:r>
            <a:r>
              <a:rPr lang="en-GB" altLang="en-US" sz="2000" dirty="0" err="1">
                <a:latin typeface="OpenDyslexic" panose="00000500000000000000" pitchFamily="50" charset="0"/>
                <a:ea typeface="ＭＳ Ｐゴシック"/>
                <a:cs typeface="Arial"/>
              </a:rPr>
              <a:t>ffurfiol</a:t>
            </a:r>
            <a:r>
              <a:rPr lang="en-GB" altLang="en-US" sz="2000" dirty="0">
                <a:latin typeface="OpenDyslexic" panose="00000500000000000000" pitchFamily="50" charset="0"/>
                <a:ea typeface="ＭＳ Ｐゴシック"/>
                <a:cs typeface="Arial"/>
              </a:rPr>
              <a:t>/</a:t>
            </a:r>
            <a:r>
              <a:rPr lang="en-GB" altLang="en-US" sz="2000" dirty="0" err="1">
                <a:latin typeface="OpenDyslexic" panose="00000500000000000000" pitchFamily="50" charset="0"/>
                <a:ea typeface="ＭＳ Ｐゴシック"/>
                <a:cs typeface="Arial"/>
              </a:rPr>
              <a:t>anffurfiol</a:t>
            </a:r>
            <a:endParaRPr lang="en-GB" altLang="en-US" sz="2000" dirty="0">
              <a:latin typeface="OpenDyslexic" panose="00000500000000000000" pitchFamily="50" charset="0"/>
              <a:ea typeface="ＭＳ Ｐゴシック"/>
              <a:cs typeface="Arial"/>
            </a:endParaRPr>
          </a:p>
          <a:p>
            <a:pPr eaLnBrk="1" hangingPunct="1">
              <a:spcBef>
                <a:spcPct val="50000"/>
              </a:spcBef>
              <a:buClrTx/>
              <a:buFontTx/>
              <a:buNone/>
            </a:pPr>
            <a:endParaRPr lang="en-US" altLang="en-US" sz="2000" dirty="0">
              <a:latin typeface="OpenDyslexic" panose="00000500000000000000" pitchFamily="50" charset="0"/>
            </a:endParaRPr>
          </a:p>
        </p:txBody>
      </p:sp>
      <p:sp>
        <p:nvSpPr>
          <p:cNvPr id="45060" name="Line 22"/>
          <p:cNvSpPr>
            <a:spLocks noChangeShapeType="1"/>
          </p:cNvSpPr>
          <p:nvPr/>
        </p:nvSpPr>
        <p:spPr bwMode="auto">
          <a:xfrm flipV="1">
            <a:off x="9034462" y="2164334"/>
            <a:ext cx="0" cy="2808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45061" name="Line 23"/>
          <p:cNvSpPr>
            <a:spLocks noChangeShapeType="1"/>
          </p:cNvSpPr>
          <p:nvPr/>
        </p:nvSpPr>
        <p:spPr bwMode="auto">
          <a:xfrm>
            <a:off x="1831976" y="5302822"/>
            <a:ext cx="691197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45062" name="Text Box 24"/>
          <p:cNvSpPr txBox="1">
            <a:spLocks noChangeArrowheads="1"/>
          </p:cNvSpPr>
          <p:nvPr/>
        </p:nvSpPr>
        <p:spPr bwMode="auto">
          <a:xfrm>
            <a:off x="2146300" y="5445697"/>
            <a:ext cx="56880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CC6600"/>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CC6600"/>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Tx/>
              <a:buFontTx/>
              <a:buNone/>
            </a:pPr>
            <a:r>
              <a:rPr lang="en-GB" altLang="en-US" sz="1800" b="1" dirty="0">
                <a:latin typeface="OpenDyslexic" panose="00000500000000000000" pitchFamily="50" charset="0"/>
              </a:rPr>
              <a:t>LLORWEDDOL</a:t>
            </a:r>
          </a:p>
        </p:txBody>
      </p:sp>
      <p:sp>
        <p:nvSpPr>
          <p:cNvPr id="45063" name="Text Box 25"/>
          <p:cNvSpPr txBox="1">
            <a:spLocks noChangeArrowheads="1"/>
          </p:cNvSpPr>
          <p:nvPr/>
        </p:nvSpPr>
        <p:spPr bwMode="auto">
          <a:xfrm>
            <a:off x="1831976" y="-42291"/>
            <a:ext cx="8497887"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CC6600"/>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CC6600"/>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ClrTx/>
              <a:buFontTx/>
              <a:buNone/>
            </a:pPr>
            <a:r>
              <a:rPr lang="en-GB" altLang="en-US" sz="2400" b="1" dirty="0">
                <a:latin typeface="OpenDyslexic" panose="00000500000000000000" pitchFamily="50" charset="0"/>
              </a:rPr>
              <a:t>Pa mor </a:t>
            </a:r>
            <a:r>
              <a:rPr lang="en-GB" altLang="en-US" sz="2400" b="1" dirty="0" err="1">
                <a:latin typeface="OpenDyslexic" panose="00000500000000000000" pitchFamily="50" charset="0"/>
              </a:rPr>
              <a:t>barod</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fyddai’r</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plentyn</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i</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ddechrau</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ar</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Gyfnod</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Allweddol</a:t>
            </a:r>
            <a:r>
              <a:rPr lang="en-GB" altLang="en-US" sz="2400" b="1" dirty="0">
                <a:latin typeface="OpenDyslexic" panose="00000500000000000000" pitchFamily="50" charset="0"/>
              </a:rPr>
              <a:t> 2?</a:t>
            </a:r>
          </a:p>
          <a:p>
            <a:pPr eaLnBrk="1" hangingPunct="1">
              <a:spcBef>
                <a:spcPct val="50000"/>
              </a:spcBef>
              <a:buClrTx/>
              <a:buFontTx/>
              <a:buNone/>
            </a:pPr>
            <a:endParaRPr lang="en-GB" altLang="en-US" sz="2400" b="1" dirty="0">
              <a:solidFill>
                <a:srgbClr val="3333FF"/>
              </a:solidFill>
              <a:latin typeface="OpenDyslexic" panose="00000500000000000000" pitchFamily="50" charset="0"/>
            </a:endParaRPr>
          </a:p>
        </p:txBody>
      </p:sp>
      <p:sp>
        <p:nvSpPr>
          <p:cNvPr id="27673" name="Text Box 26"/>
          <p:cNvSpPr txBox="1">
            <a:spLocks noChangeArrowheads="1"/>
          </p:cNvSpPr>
          <p:nvPr/>
        </p:nvSpPr>
        <p:spPr bwMode="auto">
          <a:xfrm>
            <a:off x="2112963" y="1342010"/>
            <a:ext cx="799306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CC6600"/>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CC6600"/>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GB" altLang="en-US" sz="2400" b="1" dirty="0">
                <a:latin typeface="OpenDyslexic" panose="00000500000000000000" pitchFamily="50" charset="0"/>
              </a:rPr>
              <a:t>Pa </a:t>
            </a:r>
            <a:r>
              <a:rPr lang="en-GB" altLang="en-US" sz="2400" b="1" dirty="0" err="1">
                <a:latin typeface="OpenDyslexic" panose="00000500000000000000" pitchFamily="50" charset="0"/>
              </a:rPr>
              <a:t>fecanweithiau</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cymorth</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fyddai’n</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rhaid</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eu</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cael</a:t>
            </a:r>
            <a:r>
              <a:rPr lang="en-GB" altLang="en-US" sz="2400" b="1" dirty="0">
                <a:latin typeface="OpenDyslexic" panose="00000500000000000000" pitchFamily="50" charset="0"/>
              </a:rPr>
              <a:t> er </a:t>
            </a:r>
            <a:r>
              <a:rPr lang="en-GB" altLang="en-US" sz="2400" b="1" dirty="0" err="1">
                <a:latin typeface="OpenDyslexic" panose="00000500000000000000" pitchFamily="50" charset="0"/>
              </a:rPr>
              <a:t>mwyn</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ei</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helpu</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i</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drosglwyddo’n</a:t>
            </a:r>
            <a:r>
              <a:rPr lang="en-GB" altLang="en-US" sz="2400" b="1" dirty="0">
                <a:latin typeface="OpenDyslexic" panose="00000500000000000000" pitchFamily="50" charset="0"/>
              </a:rPr>
              <a:t> </a:t>
            </a:r>
            <a:r>
              <a:rPr lang="en-GB" altLang="en-US" sz="2400" b="1" dirty="0" err="1">
                <a:latin typeface="OpenDyslexic" panose="00000500000000000000" pitchFamily="50" charset="0"/>
              </a:rPr>
              <a:t>rhwydd</a:t>
            </a:r>
            <a:r>
              <a:rPr lang="en-GB" altLang="en-US" sz="2400" b="1" dirty="0">
                <a:latin typeface="OpenDyslexic" panose="00000500000000000000" pitchFamily="50" charset="0"/>
              </a:rPr>
              <a:t>?</a:t>
            </a:r>
          </a:p>
        </p:txBody>
      </p:sp>
      <p:sp>
        <p:nvSpPr>
          <p:cNvPr id="45065" name="Text Box 27"/>
          <p:cNvSpPr txBox="1">
            <a:spLocks noChangeArrowheads="1"/>
          </p:cNvSpPr>
          <p:nvPr/>
        </p:nvSpPr>
        <p:spPr bwMode="auto">
          <a:xfrm>
            <a:off x="9294812" y="2164334"/>
            <a:ext cx="503238"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CC6600"/>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CC6600"/>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GB" altLang="en-US" sz="1800" b="1" dirty="0">
                <a:latin typeface="OpenDyslexic" panose="00000500000000000000" pitchFamily="50" charset="0"/>
              </a:rPr>
              <a:t>F</a:t>
            </a:r>
          </a:p>
          <a:p>
            <a:pPr eaLnBrk="1" hangingPunct="1">
              <a:spcBef>
                <a:spcPct val="50000"/>
              </a:spcBef>
              <a:buClrTx/>
              <a:buFontTx/>
              <a:buNone/>
            </a:pPr>
            <a:r>
              <a:rPr lang="en-GB" altLang="en-US" sz="1800" b="1" dirty="0">
                <a:latin typeface="OpenDyslexic" panose="00000500000000000000" pitchFamily="50" charset="0"/>
              </a:rPr>
              <a:t>E</a:t>
            </a:r>
          </a:p>
          <a:p>
            <a:pPr eaLnBrk="1" hangingPunct="1">
              <a:spcBef>
                <a:spcPct val="50000"/>
              </a:spcBef>
              <a:buClrTx/>
              <a:buFontTx/>
              <a:buNone/>
            </a:pPr>
            <a:r>
              <a:rPr lang="en-GB" altLang="en-US" sz="1800" b="1" dirty="0">
                <a:latin typeface="OpenDyslexic" panose="00000500000000000000" pitchFamily="50" charset="0"/>
              </a:rPr>
              <a:t>R</a:t>
            </a:r>
          </a:p>
          <a:p>
            <a:pPr eaLnBrk="1" hangingPunct="1">
              <a:spcBef>
                <a:spcPct val="50000"/>
              </a:spcBef>
              <a:buClrTx/>
              <a:buFontTx/>
              <a:buNone/>
            </a:pPr>
            <a:r>
              <a:rPr lang="en-GB" altLang="en-US" sz="1800" b="1" dirty="0">
                <a:latin typeface="OpenDyslexic" panose="00000500000000000000" pitchFamily="50" charset="0"/>
              </a:rPr>
              <a:t>T</a:t>
            </a:r>
          </a:p>
          <a:p>
            <a:pPr eaLnBrk="1" hangingPunct="1">
              <a:spcBef>
                <a:spcPct val="50000"/>
              </a:spcBef>
              <a:buClrTx/>
              <a:buFontTx/>
              <a:buNone/>
            </a:pPr>
            <a:r>
              <a:rPr lang="en-GB" altLang="en-US" sz="1800" b="1" dirty="0">
                <a:latin typeface="OpenDyslexic" panose="00000500000000000000" pitchFamily="50" charset="0"/>
              </a:rPr>
              <a:t>I</a:t>
            </a:r>
          </a:p>
          <a:p>
            <a:pPr eaLnBrk="1" hangingPunct="1">
              <a:spcBef>
                <a:spcPct val="50000"/>
              </a:spcBef>
              <a:buClrTx/>
              <a:buFontTx/>
              <a:buNone/>
            </a:pPr>
            <a:r>
              <a:rPr lang="en-GB" altLang="en-US" sz="1800" b="1" dirty="0">
                <a:latin typeface="OpenDyslexic" panose="00000500000000000000" pitchFamily="50" charset="0"/>
              </a:rPr>
              <a:t>G</a:t>
            </a:r>
          </a:p>
          <a:p>
            <a:pPr eaLnBrk="1" hangingPunct="1">
              <a:spcBef>
                <a:spcPct val="50000"/>
              </a:spcBef>
              <a:buClrTx/>
              <a:buFontTx/>
              <a:buNone/>
            </a:pPr>
            <a:r>
              <a:rPr lang="en-GB" altLang="en-US" sz="1800" b="1" dirty="0">
                <a:latin typeface="OpenDyslexic" panose="00000500000000000000" pitchFamily="50" charset="0"/>
              </a:rPr>
              <a:t>O</a:t>
            </a:r>
          </a:p>
          <a:p>
            <a:pPr eaLnBrk="1" hangingPunct="1">
              <a:spcBef>
                <a:spcPct val="50000"/>
              </a:spcBef>
              <a:buClrTx/>
              <a:buFontTx/>
              <a:buNone/>
            </a:pPr>
            <a:r>
              <a:rPr lang="en-GB" altLang="en-US" sz="1800" b="1" dirty="0">
                <a:latin typeface="OpenDyslexic" panose="00000500000000000000" pitchFamily="50" charset="0"/>
              </a:rPr>
              <a:t>L</a:t>
            </a:r>
          </a:p>
          <a:p>
            <a:pPr eaLnBrk="1" hangingPunct="1">
              <a:spcBef>
                <a:spcPct val="50000"/>
              </a:spcBef>
              <a:buClrTx/>
              <a:buFontTx/>
              <a:buNone/>
            </a:pPr>
            <a:endParaRPr lang="en-GB" altLang="en-US" sz="1800" dirty="0">
              <a:latin typeface="OpenDyslexic" panose="00000500000000000000" pitchFamily="50" charset="0"/>
            </a:endParaRPr>
          </a:p>
          <a:p>
            <a:pPr eaLnBrk="1" hangingPunct="1">
              <a:spcBef>
                <a:spcPct val="50000"/>
              </a:spcBef>
              <a:buClrTx/>
              <a:buFontTx/>
              <a:buNone/>
            </a:pPr>
            <a:endParaRPr lang="en-GB" altLang="en-US" sz="1800" dirty="0">
              <a:latin typeface="OpenDyslexic" panose="00000500000000000000" pitchFamily="50" charset="0"/>
            </a:endParaRPr>
          </a:p>
        </p:txBody>
      </p:sp>
    </p:spTree>
    <p:extLst>
      <p:ext uri="{BB962C8B-B14F-4D97-AF65-F5344CB8AC3E}">
        <p14:creationId xmlns:p14="http://schemas.microsoft.com/office/powerpoint/2010/main" val="237899535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7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68">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8" fill="hold" nodeType="clickEffect">
                                  <p:stCondLst>
                                    <p:cond delay="0"/>
                                  </p:stCondLst>
                                  <p:childTnLst>
                                    <p:set>
                                      <p:cBhvr>
                                        <p:cTn id="14" dur="1" fill="hold">
                                          <p:stCondLst>
                                            <p:cond delay="0"/>
                                          </p:stCondLst>
                                        </p:cTn>
                                        <p:tgtEl>
                                          <p:spTgt spid="27668">
                                            <p:txEl>
                                              <p:pRg st="1" end="1"/>
                                            </p:txEl>
                                          </p:spTgt>
                                        </p:tgtEl>
                                        <p:attrNameLst>
                                          <p:attrName>style.visibility</p:attrName>
                                        </p:attrNameLst>
                                      </p:cBhvr>
                                      <p:to>
                                        <p:strVal val="visible"/>
                                      </p:to>
                                    </p:set>
                                    <p:anim calcmode="lin" valueType="num">
                                      <p:cBhvr additive="base">
                                        <p:cTn id="15" dur="1000" fill="hold"/>
                                        <p:tgtEl>
                                          <p:spTgt spid="27668">
                                            <p:txEl>
                                              <p:pRg st="1" end="1"/>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2766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8" fill="hold" nodeType="clickEffect">
                                  <p:stCondLst>
                                    <p:cond delay="0"/>
                                  </p:stCondLst>
                                  <p:childTnLst>
                                    <p:set>
                                      <p:cBhvr>
                                        <p:cTn id="20" dur="1" fill="hold">
                                          <p:stCondLst>
                                            <p:cond delay="0"/>
                                          </p:stCondLst>
                                        </p:cTn>
                                        <p:tgtEl>
                                          <p:spTgt spid="27668">
                                            <p:txEl>
                                              <p:pRg st="2" end="2"/>
                                            </p:txEl>
                                          </p:spTgt>
                                        </p:tgtEl>
                                        <p:attrNameLst>
                                          <p:attrName>style.visibility</p:attrName>
                                        </p:attrNameLst>
                                      </p:cBhvr>
                                      <p:to>
                                        <p:strVal val="visible"/>
                                      </p:to>
                                    </p:set>
                                    <p:anim calcmode="lin" valueType="num">
                                      <p:cBhvr additive="base">
                                        <p:cTn id="21" dur="1000" fill="hold"/>
                                        <p:tgtEl>
                                          <p:spTgt spid="27668">
                                            <p:txEl>
                                              <p:pRg st="2" end="2"/>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766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nodeType="clickEffect">
                                  <p:stCondLst>
                                    <p:cond delay="0"/>
                                  </p:stCondLst>
                                  <p:childTnLst>
                                    <p:set>
                                      <p:cBhvr>
                                        <p:cTn id="26" dur="1" fill="hold">
                                          <p:stCondLst>
                                            <p:cond delay="0"/>
                                          </p:stCondLst>
                                        </p:cTn>
                                        <p:tgtEl>
                                          <p:spTgt spid="27668">
                                            <p:txEl>
                                              <p:pRg st="3" end="3"/>
                                            </p:txEl>
                                          </p:spTgt>
                                        </p:tgtEl>
                                        <p:attrNameLst>
                                          <p:attrName>style.visibility</p:attrName>
                                        </p:attrNameLst>
                                      </p:cBhvr>
                                      <p:to>
                                        <p:strVal val="visible"/>
                                      </p:to>
                                    </p:set>
                                    <p:anim calcmode="lin" valueType="num">
                                      <p:cBhvr additive="base">
                                        <p:cTn id="27" dur="1000" fill="hold"/>
                                        <p:tgtEl>
                                          <p:spTgt spid="27668">
                                            <p:txEl>
                                              <p:pRg st="3" end="3"/>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766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8" fill="hold" nodeType="clickEffect">
                                  <p:stCondLst>
                                    <p:cond delay="0"/>
                                  </p:stCondLst>
                                  <p:childTnLst>
                                    <p:set>
                                      <p:cBhvr>
                                        <p:cTn id="32" dur="1" fill="hold">
                                          <p:stCondLst>
                                            <p:cond delay="0"/>
                                          </p:stCondLst>
                                        </p:cTn>
                                        <p:tgtEl>
                                          <p:spTgt spid="27668">
                                            <p:txEl>
                                              <p:pRg st="4" end="4"/>
                                            </p:txEl>
                                          </p:spTgt>
                                        </p:tgtEl>
                                        <p:attrNameLst>
                                          <p:attrName>style.visibility</p:attrName>
                                        </p:attrNameLst>
                                      </p:cBhvr>
                                      <p:to>
                                        <p:strVal val="visible"/>
                                      </p:to>
                                    </p:set>
                                    <p:anim calcmode="lin" valueType="num">
                                      <p:cBhvr additive="base">
                                        <p:cTn id="33" dur="1000" fill="hold"/>
                                        <p:tgtEl>
                                          <p:spTgt spid="27668">
                                            <p:txEl>
                                              <p:pRg st="4" end="4"/>
                                            </p:txEl>
                                          </p:spTgt>
                                        </p:tgtEl>
                                        <p:attrNameLst>
                                          <p:attrName>ppt_x</p:attrName>
                                        </p:attrNameLst>
                                      </p:cBhvr>
                                      <p:tavLst>
                                        <p:tav tm="0">
                                          <p:val>
                                            <p:strVal val="0-#ppt_w/2"/>
                                          </p:val>
                                        </p:tav>
                                        <p:tav tm="100000">
                                          <p:val>
                                            <p:strVal val="#ppt_x"/>
                                          </p:val>
                                        </p:tav>
                                      </p:tavLst>
                                    </p:anim>
                                    <p:anim calcmode="lin" valueType="num">
                                      <p:cBhvr additive="base">
                                        <p:cTn id="34" dur="1000" fill="hold"/>
                                        <p:tgtEl>
                                          <p:spTgt spid="2766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8" fill="hold" nodeType="clickEffect">
                                  <p:stCondLst>
                                    <p:cond delay="0"/>
                                  </p:stCondLst>
                                  <p:childTnLst>
                                    <p:set>
                                      <p:cBhvr>
                                        <p:cTn id="38" dur="1" fill="hold">
                                          <p:stCondLst>
                                            <p:cond delay="0"/>
                                          </p:stCondLst>
                                        </p:cTn>
                                        <p:tgtEl>
                                          <p:spTgt spid="27668">
                                            <p:txEl>
                                              <p:pRg st="5" end="5"/>
                                            </p:txEl>
                                          </p:spTgt>
                                        </p:tgtEl>
                                        <p:attrNameLst>
                                          <p:attrName>style.visibility</p:attrName>
                                        </p:attrNameLst>
                                      </p:cBhvr>
                                      <p:to>
                                        <p:strVal val="visible"/>
                                      </p:to>
                                    </p:set>
                                    <p:anim calcmode="lin" valueType="num">
                                      <p:cBhvr additive="base">
                                        <p:cTn id="39" dur="1000" fill="hold"/>
                                        <p:tgtEl>
                                          <p:spTgt spid="27668">
                                            <p:txEl>
                                              <p:pRg st="5" end="5"/>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27668">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nodeType="clickEffect">
                                  <p:stCondLst>
                                    <p:cond delay="0"/>
                                  </p:stCondLst>
                                  <p:childTnLst>
                                    <p:set>
                                      <p:cBhvr>
                                        <p:cTn id="44" dur="1" fill="hold">
                                          <p:stCondLst>
                                            <p:cond delay="0"/>
                                          </p:stCondLst>
                                        </p:cTn>
                                        <p:tgtEl>
                                          <p:spTgt spid="27668">
                                            <p:txEl>
                                              <p:pRg st="6" end="6"/>
                                            </p:txEl>
                                          </p:spTgt>
                                        </p:tgtEl>
                                        <p:attrNameLst>
                                          <p:attrName>style.visibility</p:attrName>
                                        </p:attrNameLst>
                                      </p:cBhvr>
                                      <p:to>
                                        <p:strVal val="visible"/>
                                      </p:to>
                                    </p:set>
                                    <p:anim calcmode="lin" valueType="num">
                                      <p:cBhvr additive="base">
                                        <p:cTn id="45" dur="1000" fill="hold"/>
                                        <p:tgtEl>
                                          <p:spTgt spid="27668">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7668">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nodeType="clickEffect">
                                  <p:stCondLst>
                                    <p:cond delay="0"/>
                                  </p:stCondLst>
                                  <p:childTnLst>
                                    <p:set>
                                      <p:cBhvr>
                                        <p:cTn id="50" dur="1" fill="hold">
                                          <p:stCondLst>
                                            <p:cond delay="0"/>
                                          </p:stCondLst>
                                        </p:cTn>
                                        <p:tgtEl>
                                          <p:spTgt spid="27668">
                                            <p:txEl>
                                              <p:pRg st="7" end="7"/>
                                            </p:txEl>
                                          </p:spTgt>
                                        </p:tgtEl>
                                        <p:attrNameLst>
                                          <p:attrName>style.visibility</p:attrName>
                                        </p:attrNameLst>
                                      </p:cBhvr>
                                      <p:to>
                                        <p:strVal val="visible"/>
                                      </p:to>
                                    </p:set>
                                    <p:anim calcmode="lin" valueType="num">
                                      <p:cBhvr additive="base">
                                        <p:cTn id="51" dur="1000" fill="hold"/>
                                        <p:tgtEl>
                                          <p:spTgt spid="27668">
                                            <p:txEl>
                                              <p:pRg st="7" end="7"/>
                                            </p:txEl>
                                          </p:spTgt>
                                        </p:tgtEl>
                                        <p:attrNameLst>
                                          <p:attrName>ppt_x</p:attrName>
                                        </p:attrNameLst>
                                      </p:cBhvr>
                                      <p:tavLst>
                                        <p:tav tm="0">
                                          <p:val>
                                            <p:strVal val="0-#ppt_w/2"/>
                                          </p:val>
                                        </p:tav>
                                        <p:tav tm="100000">
                                          <p:val>
                                            <p:strVal val="#ppt_x"/>
                                          </p:val>
                                        </p:tav>
                                      </p:tavLst>
                                    </p:anim>
                                    <p:anim calcmode="lin" valueType="num">
                                      <p:cBhvr additive="base">
                                        <p:cTn id="52" dur="1000" fill="hold"/>
                                        <p:tgtEl>
                                          <p:spTgt spid="27668">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2" presetClass="entr" presetSubtype="8" fill="hold" nodeType="clickEffect">
                                  <p:stCondLst>
                                    <p:cond delay="0"/>
                                  </p:stCondLst>
                                  <p:childTnLst>
                                    <p:set>
                                      <p:cBhvr>
                                        <p:cTn id="56" dur="1" fill="hold">
                                          <p:stCondLst>
                                            <p:cond delay="0"/>
                                          </p:stCondLst>
                                        </p:cTn>
                                        <p:tgtEl>
                                          <p:spTgt spid="27668">
                                            <p:txEl>
                                              <p:pRg st="8" end="8"/>
                                            </p:txEl>
                                          </p:spTgt>
                                        </p:tgtEl>
                                        <p:attrNameLst>
                                          <p:attrName>style.visibility</p:attrName>
                                        </p:attrNameLst>
                                      </p:cBhvr>
                                      <p:to>
                                        <p:strVal val="visible"/>
                                      </p:to>
                                    </p:set>
                                    <p:anim calcmode="lin" valueType="num">
                                      <p:cBhvr additive="base">
                                        <p:cTn id="57" dur="1000" fill="hold"/>
                                        <p:tgtEl>
                                          <p:spTgt spid="27668">
                                            <p:txEl>
                                              <p:pRg st="8" end="8"/>
                                            </p:txEl>
                                          </p:spTgt>
                                        </p:tgtEl>
                                        <p:attrNameLst>
                                          <p:attrName>ppt_x</p:attrName>
                                        </p:attrNameLst>
                                      </p:cBhvr>
                                      <p:tavLst>
                                        <p:tav tm="0">
                                          <p:val>
                                            <p:strVal val="0-#ppt_w/2"/>
                                          </p:val>
                                        </p:tav>
                                        <p:tav tm="100000">
                                          <p:val>
                                            <p:strVal val="#ppt_x"/>
                                          </p:val>
                                        </p:tav>
                                      </p:tavLst>
                                    </p:anim>
                                    <p:anim calcmode="lin" valueType="num">
                                      <p:cBhvr additive="base">
                                        <p:cTn id="58" dur="1000" fill="hold"/>
                                        <p:tgtEl>
                                          <p:spTgt spid="27668">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49" name="Text Box 21"/>
          <p:cNvSpPr txBox="1">
            <a:spLocks noChangeArrowheads="1"/>
          </p:cNvSpPr>
          <p:nvPr/>
        </p:nvSpPr>
        <p:spPr bwMode="auto">
          <a:xfrm>
            <a:off x="1990725" y="2135414"/>
            <a:ext cx="6553200"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tabLst>
                <a:tab pos="182563" algn="l"/>
              </a:tabLst>
              <a:defRPr sz="3200">
                <a:solidFill>
                  <a:schemeClr val="tx1"/>
                </a:solidFill>
                <a:latin typeface="Arial" panose="020B0604020202020204" pitchFamily="34" charset="0"/>
              </a:defRPr>
            </a:lvl1pPr>
            <a:lvl2pPr marL="182563" indent="258763">
              <a:spcBef>
                <a:spcPct val="20000"/>
              </a:spcBef>
              <a:buClr>
                <a:srgbClr val="CC6600"/>
              </a:buClr>
              <a:buChar char="–"/>
              <a:tabLst>
                <a:tab pos="182563" algn="l"/>
              </a:tabLst>
              <a:defRPr sz="2800">
                <a:solidFill>
                  <a:schemeClr val="tx1"/>
                </a:solidFill>
                <a:latin typeface="Arial" panose="020B0604020202020204" pitchFamily="34" charset="0"/>
              </a:defRPr>
            </a:lvl2pPr>
            <a:lvl3pPr marL="1143000" indent="-228600">
              <a:spcBef>
                <a:spcPct val="20000"/>
              </a:spcBef>
              <a:buClr>
                <a:srgbClr val="CC6600"/>
              </a:buClr>
              <a:buChar char="•"/>
              <a:tabLst>
                <a:tab pos="182563" algn="l"/>
              </a:tabLst>
              <a:defRPr sz="2400">
                <a:solidFill>
                  <a:schemeClr val="tx1"/>
                </a:solidFill>
                <a:latin typeface="Arial" panose="020B0604020202020204" pitchFamily="34" charset="0"/>
              </a:defRPr>
            </a:lvl3pPr>
            <a:lvl4pPr marL="1600200" indent="-228600">
              <a:spcBef>
                <a:spcPct val="20000"/>
              </a:spcBef>
              <a:buClr>
                <a:srgbClr val="CC6600"/>
              </a:buClr>
              <a:buChar char="–"/>
              <a:tabLst>
                <a:tab pos="182563" algn="l"/>
              </a:tabLst>
              <a:defRPr sz="2000">
                <a:solidFill>
                  <a:schemeClr val="tx1"/>
                </a:solidFill>
                <a:latin typeface="Arial" panose="020B0604020202020204" pitchFamily="34" charset="0"/>
              </a:defRPr>
            </a:lvl4pPr>
            <a:lvl5pPr marL="2057400" indent="-228600">
              <a:spcBef>
                <a:spcPct val="20000"/>
              </a:spcBef>
              <a:buClr>
                <a:srgbClr val="CC6600"/>
              </a:buClr>
              <a:buChar char="»"/>
              <a:tabLst>
                <a:tab pos="182563"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tabLst>
                <a:tab pos="182563" algn="l"/>
              </a:tabLst>
              <a:defRPr sz="2000">
                <a:solidFill>
                  <a:schemeClr val="tx1"/>
                </a:solidFill>
                <a:latin typeface="Arial" panose="020B0604020202020204" pitchFamily="34" charset="0"/>
              </a:defRPr>
            </a:lvl9pPr>
          </a:lstStyle>
          <a:p>
            <a:pPr eaLnBrk="1" hangingPunct="1">
              <a:spcBef>
                <a:spcPct val="0"/>
              </a:spcBef>
              <a:buClrTx/>
              <a:buFontTx/>
              <a:buNone/>
            </a:pPr>
            <a:r>
              <a:rPr lang="en-GB" altLang="en-US" sz="2400" b="1" dirty="0">
                <a:solidFill>
                  <a:schemeClr val="accent2">
                    <a:lumMod val="50000"/>
                  </a:schemeClr>
                </a:solidFill>
                <a:latin typeface="OpenDyslexic" panose="00000500000000000000" pitchFamily="50" charset="0"/>
              </a:rPr>
              <a:t>Need to consider</a:t>
            </a:r>
            <a:r>
              <a:rPr lang="en-GB" altLang="en-US" sz="2400" dirty="0">
                <a:solidFill>
                  <a:schemeClr val="accent2">
                    <a:lumMod val="50000"/>
                  </a:schemeClr>
                </a:solidFill>
                <a:latin typeface="OpenDyslexic" panose="00000500000000000000" pitchFamily="50" charset="0"/>
              </a:rPr>
              <a:t>:</a:t>
            </a:r>
          </a:p>
          <a:p>
            <a:pPr lvl="1" eaLnBrk="1" hangingPunct="1">
              <a:spcBef>
                <a:spcPct val="0"/>
              </a:spcBef>
              <a:buClrTx/>
              <a:buFontTx/>
              <a:buChar char="•"/>
            </a:pPr>
            <a:r>
              <a:rPr lang="en-US" altLang="en-US" sz="2000" dirty="0">
                <a:solidFill>
                  <a:schemeClr val="accent2">
                    <a:lumMod val="50000"/>
                  </a:schemeClr>
                </a:solidFill>
                <a:latin typeface="OpenDyslexic" panose="00000500000000000000" pitchFamily="50" charset="0"/>
              </a:rPr>
              <a:t>The child’s readiness</a:t>
            </a:r>
          </a:p>
          <a:p>
            <a:pPr lvl="1" eaLnBrk="1" hangingPunct="1">
              <a:spcBef>
                <a:spcPct val="0"/>
              </a:spcBef>
              <a:buClrTx/>
              <a:buFontTx/>
              <a:buChar char="•"/>
            </a:pPr>
            <a:r>
              <a:rPr lang="en-US" altLang="en-US" sz="2000" dirty="0">
                <a:solidFill>
                  <a:schemeClr val="accent2">
                    <a:lumMod val="50000"/>
                  </a:schemeClr>
                </a:solidFill>
                <a:latin typeface="OpenDyslexic" panose="00000500000000000000" pitchFamily="50" charset="0"/>
              </a:rPr>
              <a:t>Family influence</a:t>
            </a:r>
          </a:p>
          <a:p>
            <a:pPr lvl="1" eaLnBrk="1" hangingPunct="1">
              <a:spcBef>
                <a:spcPct val="0"/>
              </a:spcBef>
              <a:buClrTx/>
              <a:buFontTx/>
              <a:buChar char="•"/>
            </a:pPr>
            <a:r>
              <a:rPr lang="en-US" altLang="en-US" sz="2000" dirty="0">
                <a:solidFill>
                  <a:schemeClr val="accent2">
                    <a:lumMod val="50000"/>
                  </a:schemeClr>
                </a:solidFill>
                <a:latin typeface="OpenDyslexic" panose="00000500000000000000" pitchFamily="50" charset="0"/>
              </a:rPr>
              <a:t>Social/emotional competencies</a:t>
            </a:r>
          </a:p>
          <a:p>
            <a:pPr lvl="1" eaLnBrk="1" hangingPunct="1">
              <a:spcBef>
                <a:spcPct val="0"/>
              </a:spcBef>
              <a:buClrTx/>
              <a:buFontTx/>
              <a:buChar char="•"/>
            </a:pPr>
            <a:r>
              <a:rPr lang="en-US" altLang="en-US" sz="2000" dirty="0">
                <a:solidFill>
                  <a:schemeClr val="accent2">
                    <a:lumMod val="50000"/>
                  </a:schemeClr>
                </a:solidFill>
                <a:latin typeface="OpenDyslexic" panose="00000500000000000000" pitchFamily="50" charset="0"/>
              </a:rPr>
              <a:t>Cultural diversity</a:t>
            </a:r>
          </a:p>
          <a:p>
            <a:pPr lvl="1" eaLnBrk="1" hangingPunct="1">
              <a:spcBef>
                <a:spcPct val="0"/>
              </a:spcBef>
              <a:buClrTx/>
              <a:buFontTx/>
              <a:buChar char="•"/>
            </a:pPr>
            <a:r>
              <a:rPr lang="en-GB" altLang="en-US" sz="2000" dirty="0">
                <a:solidFill>
                  <a:schemeClr val="accent2">
                    <a:lumMod val="50000"/>
                  </a:schemeClr>
                </a:solidFill>
                <a:latin typeface="OpenDyslexic" panose="00000500000000000000" pitchFamily="50" charset="0"/>
              </a:rPr>
              <a:t>Ethnic/lingual minorities</a:t>
            </a:r>
            <a:endParaRPr lang="en-US" altLang="en-US" sz="2000" dirty="0">
              <a:solidFill>
                <a:schemeClr val="accent2">
                  <a:lumMod val="50000"/>
                </a:schemeClr>
              </a:solidFill>
              <a:latin typeface="OpenDyslexic" panose="00000500000000000000" pitchFamily="50" charset="0"/>
            </a:endParaRPr>
          </a:p>
          <a:p>
            <a:pPr lvl="1" eaLnBrk="1" hangingPunct="1">
              <a:spcBef>
                <a:spcPct val="0"/>
              </a:spcBef>
              <a:buClrTx/>
              <a:buFontTx/>
              <a:buChar char="•"/>
            </a:pPr>
            <a:r>
              <a:rPr lang="en-US" altLang="en-US" sz="2000" dirty="0">
                <a:solidFill>
                  <a:schemeClr val="accent2">
                    <a:lumMod val="50000"/>
                  </a:schemeClr>
                </a:solidFill>
                <a:latin typeface="OpenDyslexic" panose="00000500000000000000" pitchFamily="50" charset="0"/>
              </a:rPr>
              <a:t>Multiple demands/stress</a:t>
            </a:r>
          </a:p>
          <a:p>
            <a:pPr lvl="1" eaLnBrk="1" hangingPunct="1">
              <a:spcBef>
                <a:spcPct val="0"/>
              </a:spcBef>
              <a:buClrTx/>
              <a:buFontTx/>
              <a:buChar char="•"/>
            </a:pPr>
            <a:r>
              <a:rPr lang="en-US" altLang="en-US" sz="2000" dirty="0">
                <a:solidFill>
                  <a:schemeClr val="accent2">
                    <a:lumMod val="50000"/>
                  </a:schemeClr>
                </a:solidFill>
                <a:latin typeface="OpenDyslexic" panose="00000500000000000000" pitchFamily="50" charset="0"/>
              </a:rPr>
              <a:t>Commuting between settings</a:t>
            </a:r>
          </a:p>
          <a:p>
            <a:pPr lvl="1" eaLnBrk="1" hangingPunct="1">
              <a:spcBef>
                <a:spcPct val="0"/>
              </a:spcBef>
              <a:buClrTx/>
              <a:buFontTx/>
              <a:buChar char="•"/>
            </a:pPr>
            <a:r>
              <a:rPr lang="en-US" altLang="en-US" sz="2000" dirty="0">
                <a:solidFill>
                  <a:schemeClr val="accent2">
                    <a:lumMod val="50000"/>
                  </a:schemeClr>
                </a:solidFill>
                <a:latin typeface="OpenDyslexic" panose="00000500000000000000" pitchFamily="50" charset="0"/>
              </a:rPr>
              <a:t>Crossover from formal/informal social networks</a:t>
            </a:r>
            <a:endParaRPr lang="en-GB" altLang="en-US" sz="2000" dirty="0">
              <a:solidFill>
                <a:schemeClr val="accent2">
                  <a:lumMod val="50000"/>
                </a:schemeClr>
              </a:solidFill>
              <a:latin typeface="OpenDyslexic" panose="00000500000000000000" pitchFamily="50" charset="0"/>
            </a:endParaRPr>
          </a:p>
          <a:p>
            <a:pPr eaLnBrk="1" hangingPunct="1">
              <a:spcBef>
                <a:spcPct val="50000"/>
              </a:spcBef>
              <a:buClrTx/>
              <a:buFontTx/>
              <a:buNone/>
            </a:pPr>
            <a:endParaRPr lang="en-US" altLang="en-US" sz="2000" dirty="0">
              <a:solidFill>
                <a:schemeClr val="accent2">
                  <a:lumMod val="50000"/>
                </a:schemeClr>
              </a:solidFill>
              <a:latin typeface="OpenDyslexic" panose="00000500000000000000" pitchFamily="50" charset="0"/>
            </a:endParaRPr>
          </a:p>
        </p:txBody>
      </p:sp>
      <p:sp>
        <p:nvSpPr>
          <p:cNvPr id="52227" name="Line 22"/>
          <p:cNvSpPr>
            <a:spLocks noChangeShapeType="1"/>
          </p:cNvSpPr>
          <p:nvPr/>
        </p:nvSpPr>
        <p:spPr bwMode="auto">
          <a:xfrm flipV="1">
            <a:off x="8543925" y="2059214"/>
            <a:ext cx="0" cy="2808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52228" name="Line 23"/>
          <p:cNvSpPr>
            <a:spLocks noChangeShapeType="1"/>
          </p:cNvSpPr>
          <p:nvPr/>
        </p:nvSpPr>
        <p:spPr bwMode="auto">
          <a:xfrm>
            <a:off x="1773238" y="5226277"/>
            <a:ext cx="691197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latin typeface="OpenDyslexic" panose="00000500000000000000" pitchFamily="50" charset="0"/>
            </a:endParaRPr>
          </a:p>
        </p:txBody>
      </p:sp>
      <p:sp>
        <p:nvSpPr>
          <p:cNvPr id="52229" name="Text Box 24"/>
          <p:cNvSpPr txBox="1">
            <a:spLocks noChangeArrowheads="1"/>
          </p:cNvSpPr>
          <p:nvPr/>
        </p:nvSpPr>
        <p:spPr bwMode="auto">
          <a:xfrm>
            <a:off x="2206625" y="5381852"/>
            <a:ext cx="56880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defRPr>
            </a:lvl1pPr>
            <a:lvl2pPr marL="37931725" indent="-37474525">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algn="ct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H O R I ZO N T A L</a:t>
            </a:r>
          </a:p>
        </p:txBody>
      </p:sp>
      <p:sp>
        <p:nvSpPr>
          <p:cNvPr id="52230" name="Text Box 25"/>
          <p:cNvSpPr txBox="1">
            <a:spLocks noChangeArrowheads="1"/>
          </p:cNvSpPr>
          <p:nvPr/>
        </p:nvSpPr>
        <p:spPr bwMode="auto">
          <a:xfrm>
            <a:off x="1809751" y="114527"/>
            <a:ext cx="8497887"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defRPr>
            </a:lvl1pPr>
            <a:lvl2pPr marL="37931725" indent="-37474525">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algn="ctr" eaLnBrk="1" hangingPunct="1">
              <a:spcBef>
                <a:spcPct val="0"/>
              </a:spcBef>
              <a:buClrTx/>
              <a:buFontTx/>
              <a:buNone/>
            </a:pPr>
            <a:r>
              <a:rPr lang="en-GB" altLang="en-US" sz="2400" b="1" dirty="0">
                <a:solidFill>
                  <a:schemeClr val="accent2">
                    <a:lumMod val="50000"/>
                  </a:schemeClr>
                </a:solidFill>
                <a:latin typeface="OpenDyslexic" panose="00000500000000000000" pitchFamily="50" charset="0"/>
              </a:rPr>
              <a:t>How prepared would the child be to enter Key Stage 2?</a:t>
            </a:r>
          </a:p>
          <a:p>
            <a:pPr eaLnBrk="1" hangingPunct="1">
              <a:spcBef>
                <a:spcPct val="50000"/>
              </a:spcBef>
              <a:buClrTx/>
              <a:buFontTx/>
              <a:buNone/>
            </a:pPr>
            <a:endParaRPr lang="en-GB" altLang="en-US" sz="2400" b="1" dirty="0">
              <a:solidFill>
                <a:srgbClr val="0070C0"/>
              </a:solidFill>
              <a:latin typeface="OpenDyslexic" panose="00000500000000000000" pitchFamily="50" charset="0"/>
            </a:endParaRPr>
          </a:p>
        </p:txBody>
      </p:sp>
      <p:sp>
        <p:nvSpPr>
          <p:cNvPr id="73754" name="Text Box 26"/>
          <p:cNvSpPr txBox="1">
            <a:spLocks noChangeArrowheads="1"/>
          </p:cNvSpPr>
          <p:nvPr/>
        </p:nvSpPr>
        <p:spPr bwMode="auto">
          <a:xfrm>
            <a:off x="1990725" y="1116240"/>
            <a:ext cx="7993062"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defRPr>
            </a:lvl1pPr>
            <a:lvl2pPr marL="37931725" indent="-37474525">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eaLnBrk="1" hangingPunct="1">
              <a:spcBef>
                <a:spcPct val="0"/>
              </a:spcBef>
              <a:buClrTx/>
              <a:buFontTx/>
              <a:buNone/>
            </a:pPr>
            <a:r>
              <a:rPr lang="en-GB" altLang="en-US" sz="2400" b="1" dirty="0">
                <a:solidFill>
                  <a:schemeClr val="accent2">
                    <a:lumMod val="50000"/>
                  </a:schemeClr>
                </a:solidFill>
                <a:latin typeface="OpenDyslexic" panose="00000500000000000000" pitchFamily="50" charset="0"/>
              </a:rPr>
              <a:t>What mechanisms of support would there have to be to assist their transition?</a:t>
            </a:r>
          </a:p>
        </p:txBody>
      </p:sp>
      <p:sp>
        <p:nvSpPr>
          <p:cNvPr id="52232" name="Text Box 27"/>
          <p:cNvSpPr txBox="1">
            <a:spLocks noChangeArrowheads="1"/>
          </p:cNvSpPr>
          <p:nvPr/>
        </p:nvSpPr>
        <p:spPr bwMode="auto">
          <a:xfrm>
            <a:off x="9118601" y="2059215"/>
            <a:ext cx="503237" cy="408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CC6600"/>
              </a:buClr>
              <a:buChar char="•"/>
              <a:defRPr sz="3200">
                <a:solidFill>
                  <a:schemeClr val="tx1"/>
                </a:solidFill>
                <a:latin typeface="Arial" panose="020B0604020202020204" pitchFamily="34" charset="0"/>
              </a:defRPr>
            </a:lvl1pPr>
            <a:lvl2pPr marL="37931725" indent="-37474525">
              <a:spcBef>
                <a:spcPct val="20000"/>
              </a:spcBef>
              <a:buClr>
                <a:srgbClr val="CC6600"/>
              </a:buClr>
              <a:buChar char="–"/>
              <a:defRPr sz="2800">
                <a:solidFill>
                  <a:schemeClr val="tx1"/>
                </a:solidFill>
                <a:latin typeface="Arial" panose="020B0604020202020204" pitchFamily="34" charset="0"/>
              </a:defRPr>
            </a:lvl2pPr>
            <a:lvl3pPr marL="1143000" indent="-228600">
              <a:spcBef>
                <a:spcPct val="20000"/>
              </a:spcBef>
              <a:buClr>
                <a:srgbClr val="CC6600"/>
              </a:buClr>
              <a:buChar char="•"/>
              <a:defRPr sz="2400">
                <a:solidFill>
                  <a:schemeClr val="tx1"/>
                </a:solidFill>
                <a:latin typeface="Arial" panose="020B0604020202020204" pitchFamily="34" charset="0"/>
              </a:defRPr>
            </a:lvl3pPr>
            <a:lvl4pPr marL="1600200" indent="-228600">
              <a:spcBef>
                <a:spcPct val="20000"/>
              </a:spcBef>
              <a:buClr>
                <a:srgbClr val="CC6600"/>
              </a:buClr>
              <a:buChar char="–"/>
              <a:defRPr sz="2000">
                <a:solidFill>
                  <a:schemeClr val="tx1"/>
                </a:solidFill>
                <a:latin typeface="Arial" panose="020B0604020202020204" pitchFamily="34" charset="0"/>
              </a:defRPr>
            </a:lvl4pPr>
            <a:lvl5pPr marL="2057400" indent="-228600">
              <a:spcBef>
                <a:spcPct val="20000"/>
              </a:spcBef>
              <a:buClr>
                <a:srgbClr val="CC6600"/>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defRPr>
            </a:lvl9pPr>
          </a:lstStyle>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V</a:t>
            </a:r>
          </a:p>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E</a:t>
            </a:r>
          </a:p>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R</a:t>
            </a:r>
          </a:p>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T</a:t>
            </a:r>
          </a:p>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I</a:t>
            </a:r>
          </a:p>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C</a:t>
            </a:r>
          </a:p>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A</a:t>
            </a:r>
          </a:p>
          <a:p>
            <a:pPr eaLnBrk="1" hangingPunct="1">
              <a:spcBef>
                <a:spcPct val="50000"/>
              </a:spcBef>
              <a:buClrTx/>
              <a:buFontTx/>
              <a:buNone/>
            </a:pPr>
            <a:r>
              <a:rPr lang="en-GB" altLang="en-US" sz="1800" dirty="0">
                <a:solidFill>
                  <a:schemeClr val="accent2">
                    <a:lumMod val="50000"/>
                  </a:schemeClr>
                </a:solidFill>
                <a:latin typeface="OpenDyslexic" panose="00000500000000000000" pitchFamily="50" charset="0"/>
              </a:rPr>
              <a:t>L</a:t>
            </a:r>
          </a:p>
          <a:p>
            <a:pPr eaLnBrk="1" hangingPunct="1">
              <a:spcBef>
                <a:spcPct val="50000"/>
              </a:spcBef>
              <a:buClrTx/>
              <a:buFontTx/>
              <a:buNone/>
            </a:pPr>
            <a:endParaRPr lang="en-GB" altLang="en-US" sz="1800" dirty="0">
              <a:solidFill>
                <a:srgbClr val="00B0F0"/>
              </a:solidFill>
              <a:latin typeface="OpenDyslexic" panose="00000500000000000000" pitchFamily="50" charset="0"/>
            </a:endParaRPr>
          </a:p>
          <a:p>
            <a:pPr eaLnBrk="1" hangingPunct="1">
              <a:spcBef>
                <a:spcPct val="50000"/>
              </a:spcBef>
              <a:buClrTx/>
              <a:buFontTx/>
              <a:buNone/>
            </a:pPr>
            <a:endParaRPr lang="en-GB" altLang="en-US" sz="1800" dirty="0">
              <a:solidFill>
                <a:srgbClr val="00B0F0"/>
              </a:solidFill>
              <a:latin typeface="OpenDyslexic" panose="00000500000000000000" pitchFamily="50" charset="0"/>
            </a:endParaRPr>
          </a:p>
        </p:txBody>
      </p:sp>
    </p:spTree>
    <p:extLst>
      <p:ext uri="{BB962C8B-B14F-4D97-AF65-F5344CB8AC3E}">
        <p14:creationId xmlns:p14="http://schemas.microsoft.com/office/powerpoint/2010/main" val="385463097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375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374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8" fill="hold" nodeType="clickEffect">
                                  <p:stCondLst>
                                    <p:cond delay="0"/>
                                  </p:stCondLst>
                                  <p:childTnLst>
                                    <p:set>
                                      <p:cBhvr>
                                        <p:cTn id="14" dur="1" fill="hold">
                                          <p:stCondLst>
                                            <p:cond delay="0"/>
                                          </p:stCondLst>
                                        </p:cTn>
                                        <p:tgtEl>
                                          <p:spTgt spid="73749">
                                            <p:txEl>
                                              <p:pRg st="1" end="1"/>
                                            </p:txEl>
                                          </p:spTgt>
                                        </p:tgtEl>
                                        <p:attrNameLst>
                                          <p:attrName>style.visibility</p:attrName>
                                        </p:attrNameLst>
                                      </p:cBhvr>
                                      <p:to>
                                        <p:strVal val="visible"/>
                                      </p:to>
                                    </p:set>
                                    <p:anim calcmode="lin" valueType="num">
                                      <p:cBhvr additive="base">
                                        <p:cTn id="15" dur="1000" fill="hold"/>
                                        <p:tgtEl>
                                          <p:spTgt spid="73749">
                                            <p:txEl>
                                              <p:pRg st="1" end="1"/>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7374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8" fill="hold" nodeType="clickEffect">
                                  <p:stCondLst>
                                    <p:cond delay="0"/>
                                  </p:stCondLst>
                                  <p:childTnLst>
                                    <p:set>
                                      <p:cBhvr>
                                        <p:cTn id="20" dur="1" fill="hold">
                                          <p:stCondLst>
                                            <p:cond delay="0"/>
                                          </p:stCondLst>
                                        </p:cTn>
                                        <p:tgtEl>
                                          <p:spTgt spid="73749">
                                            <p:txEl>
                                              <p:pRg st="2" end="2"/>
                                            </p:txEl>
                                          </p:spTgt>
                                        </p:tgtEl>
                                        <p:attrNameLst>
                                          <p:attrName>style.visibility</p:attrName>
                                        </p:attrNameLst>
                                      </p:cBhvr>
                                      <p:to>
                                        <p:strVal val="visible"/>
                                      </p:to>
                                    </p:set>
                                    <p:anim calcmode="lin" valueType="num">
                                      <p:cBhvr additive="base">
                                        <p:cTn id="21" dur="1000" fill="hold"/>
                                        <p:tgtEl>
                                          <p:spTgt spid="73749">
                                            <p:txEl>
                                              <p:pRg st="2" end="2"/>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7374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nodeType="clickEffect">
                                  <p:stCondLst>
                                    <p:cond delay="0"/>
                                  </p:stCondLst>
                                  <p:childTnLst>
                                    <p:set>
                                      <p:cBhvr>
                                        <p:cTn id="26" dur="1" fill="hold">
                                          <p:stCondLst>
                                            <p:cond delay="0"/>
                                          </p:stCondLst>
                                        </p:cTn>
                                        <p:tgtEl>
                                          <p:spTgt spid="73749">
                                            <p:txEl>
                                              <p:pRg st="3" end="3"/>
                                            </p:txEl>
                                          </p:spTgt>
                                        </p:tgtEl>
                                        <p:attrNameLst>
                                          <p:attrName>style.visibility</p:attrName>
                                        </p:attrNameLst>
                                      </p:cBhvr>
                                      <p:to>
                                        <p:strVal val="visible"/>
                                      </p:to>
                                    </p:set>
                                    <p:anim calcmode="lin" valueType="num">
                                      <p:cBhvr additive="base">
                                        <p:cTn id="27" dur="1000" fill="hold"/>
                                        <p:tgtEl>
                                          <p:spTgt spid="73749">
                                            <p:txEl>
                                              <p:pRg st="3" end="3"/>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7374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8" fill="hold" nodeType="clickEffect">
                                  <p:stCondLst>
                                    <p:cond delay="0"/>
                                  </p:stCondLst>
                                  <p:childTnLst>
                                    <p:set>
                                      <p:cBhvr>
                                        <p:cTn id="32" dur="1" fill="hold">
                                          <p:stCondLst>
                                            <p:cond delay="0"/>
                                          </p:stCondLst>
                                        </p:cTn>
                                        <p:tgtEl>
                                          <p:spTgt spid="73749">
                                            <p:txEl>
                                              <p:pRg st="4" end="4"/>
                                            </p:txEl>
                                          </p:spTgt>
                                        </p:tgtEl>
                                        <p:attrNameLst>
                                          <p:attrName>style.visibility</p:attrName>
                                        </p:attrNameLst>
                                      </p:cBhvr>
                                      <p:to>
                                        <p:strVal val="visible"/>
                                      </p:to>
                                    </p:set>
                                    <p:anim calcmode="lin" valueType="num">
                                      <p:cBhvr additive="base">
                                        <p:cTn id="33" dur="1000" fill="hold"/>
                                        <p:tgtEl>
                                          <p:spTgt spid="73749">
                                            <p:txEl>
                                              <p:pRg st="4" end="4"/>
                                            </p:txEl>
                                          </p:spTgt>
                                        </p:tgtEl>
                                        <p:attrNameLst>
                                          <p:attrName>ppt_x</p:attrName>
                                        </p:attrNameLst>
                                      </p:cBhvr>
                                      <p:tavLst>
                                        <p:tav tm="0">
                                          <p:val>
                                            <p:strVal val="0-#ppt_w/2"/>
                                          </p:val>
                                        </p:tav>
                                        <p:tav tm="100000">
                                          <p:val>
                                            <p:strVal val="#ppt_x"/>
                                          </p:val>
                                        </p:tav>
                                      </p:tavLst>
                                    </p:anim>
                                    <p:anim calcmode="lin" valueType="num">
                                      <p:cBhvr additive="base">
                                        <p:cTn id="34" dur="1000" fill="hold"/>
                                        <p:tgtEl>
                                          <p:spTgt spid="7374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8" fill="hold" nodeType="clickEffect">
                                  <p:stCondLst>
                                    <p:cond delay="0"/>
                                  </p:stCondLst>
                                  <p:childTnLst>
                                    <p:set>
                                      <p:cBhvr>
                                        <p:cTn id="38" dur="1" fill="hold">
                                          <p:stCondLst>
                                            <p:cond delay="0"/>
                                          </p:stCondLst>
                                        </p:cTn>
                                        <p:tgtEl>
                                          <p:spTgt spid="73749">
                                            <p:txEl>
                                              <p:pRg st="5" end="5"/>
                                            </p:txEl>
                                          </p:spTgt>
                                        </p:tgtEl>
                                        <p:attrNameLst>
                                          <p:attrName>style.visibility</p:attrName>
                                        </p:attrNameLst>
                                      </p:cBhvr>
                                      <p:to>
                                        <p:strVal val="visible"/>
                                      </p:to>
                                    </p:set>
                                    <p:anim calcmode="lin" valueType="num">
                                      <p:cBhvr additive="base">
                                        <p:cTn id="39" dur="1000" fill="hold"/>
                                        <p:tgtEl>
                                          <p:spTgt spid="73749">
                                            <p:txEl>
                                              <p:pRg st="5" end="5"/>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7374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nodeType="clickEffect">
                                  <p:stCondLst>
                                    <p:cond delay="0"/>
                                  </p:stCondLst>
                                  <p:childTnLst>
                                    <p:set>
                                      <p:cBhvr>
                                        <p:cTn id="44" dur="1" fill="hold">
                                          <p:stCondLst>
                                            <p:cond delay="0"/>
                                          </p:stCondLst>
                                        </p:cTn>
                                        <p:tgtEl>
                                          <p:spTgt spid="73749">
                                            <p:txEl>
                                              <p:pRg st="6" end="6"/>
                                            </p:txEl>
                                          </p:spTgt>
                                        </p:tgtEl>
                                        <p:attrNameLst>
                                          <p:attrName>style.visibility</p:attrName>
                                        </p:attrNameLst>
                                      </p:cBhvr>
                                      <p:to>
                                        <p:strVal val="visible"/>
                                      </p:to>
                                    </p:set>
                                    <p:anim calcmode="lin" valueType="num">
                                      <p:cBhvr additive="base">
                                        <p:cTn id="45" dur="1000" fill="hold"/>
                                        <p:tgtEl>
                                          <p:spTgt spid="73749">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7374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nodeType="clickEffect">
                                  <p:stCondLst>
                                    <p:cond delay="0"/>
                                  </p:stCondLst>
                                  <p:childTnLst>
                                    <p:set>
                                      <p:cBhvr>
                                        <p:cTn id="50" dur="1" fill="hold">
                                          <p:stCondLst>
                                            <p:cond delay="0"/>
                                          </p:stCondLst>
                                        </p:cTn>
                                        <p:tgtEl>
                                          <p:spTgt spid="73749">
                                            <p:txEl>
                                              <p:pRg st="7" end="7"/>
                                            </p:txEl>
                                          </p:spTgt>
                                        </p:tgtEl>
                                        <p:attrNameLst>
                                          <p:attrName>style.visibility</p:attrName>
                                        </p:attrNameLst>
                                      </p:cBhvr>
                                      <p:to>
                                        <p:strVal val="visible"/>
                                      </p:to>
                                    </p:set>
                                    <p:anim calcmode="lin" valueType="num">
                                      <p:cBhvr additive="base">
                                        <p:cTn id="51" dur="1000" fill="hold"/>
                                        <p:tgtEl>
                                          <p:spTgt spid="73749">
                                            <p:txEl>
                                              <p:pRg st="7" end="7"/>
                                            </p:txEl>
                                          </p:spTgt>
                                        </p:tgtEl>
                                        <p:attrNameLst>
                                          <p:attrName>ppt_x</p:attrName>
                                        </p:attrNameLst>
                                      </p:cBhvr>
                                      <p:tavLst>
                                        <p:tav tm="0">
                                          <p:val>
                                            <p:strVal val="0-#ppt_w/2"/>
                                          </p:val>
                                        </p:tav>
                                        <p:tav tm="100000">
                                          <p:val>
                                            <p:strVal val="#ppt_x"/>
                                          </p:val>
                                        </p:tav>
                                      </p:tavLst>
                                    </p:anim>
                                    <p:anim calcmode="lin" valueType="num">
                                      <p:cBhvr additive="base">
                                        <p:cTn id="52" dur="1000" fill="hold"/>
                                        <p:tgtEl>
                                          <p:spTgt spid="73749">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2" presetClass="entr" presetSubtype="8" fill="hold" nodeType="clickEffect">
                                  <p:stCondLst>
                                    <p:cond delay="0"/>
                                  </p:stCondLst>
                                  <p:childTnLst>
                                    <p:set>
                                      <p:cBhvr>
                                        <p:cTn id="56" dur="1" fill="hold">
                                          <p:stCondLst>
                                            <p:cond delay="0"/>
                                          </p:stCondLst>
                                        </p:cTn>
                                        <p:tgtEl>
                                          <p:spTgt spid="73749">
                                            <p:txEl>
                                              <p:pRg st="8" end="8"/>
                                            </p:txEl>
                                          </p:spTgt>
                                        </p:tgtEl>
                                        <p:attrNameLst>
                                          <p:attrName>style.visibility</p:attrName>
                                        </p:attrNameLst>
                                      </p:cBhvr>
                                      <p:to>
                                        <p:strVal val="visible"/>
                                      </p:to>
                                    </p:set>
                                    <p:anim calcmode="lin" valueType="num">
                                      <p:cBhvr additive="base">
                                        <p:cTn id="57" dur="1000" fill="hold"/>
                                        <p:tgtEl>
                                          <p:spTgt spid="73749">
                                            <p:txEl>
                                              <p:pRg st="8" end="8"/>
                                            </p:txEl>
                                          </p:spTgt>
                                        </p:tgtEl>
                                        <p:attrNameLst>
                                          <p:attrName>ppt_x</p:attrName>
                                        </p:attrNameLst>
                                      </p:cBhvr>
                                      <p:tavLst>
                                        <p:tav tm="0">
                                          <p:val>
                                            <p:strVal val="0-#ppt_w/2"/>
                                          </p:val>
                                        </p:tav>
                                        <p:tav tm="100000">
                                          <p:val>
                                            <p:strVal val="#ppt_x"/>
                                          </p:val>
                                        </p:tav>
                                      </p:tavLst>
                                    </p:anim>
                                    <p:anim calcmode="lin" valueType="num">
                                      <p:cBhvr additive="base">
                                        <p:cTn id="58" dur="1000" fill="hold"/>
                                        <p:tgtEl>
                                          <p:spTgt spid="73749">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698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52226" name="Rectangle 2"/>
          <p:cNvSpPr>
            <a:spLocks noGrp="1" noChangeArrowheads="1"/>
          </p:cNvSpPr>
          <p:nvPr>
            <p:ph type="title"/>
          </p:nvPr>
        </p:nvSpPr>
        <p:spPr>
          <a:xfrm>
            <a:off x="643300" y="643467"/>
            <a:ext cx="3414722" cy="5571066"/>
          </a:xfrm>
        </p:spPr>
        <p:txBody>
          <a:bodyPr>
            <a:normAutofit/>
          </a:bodyPr>
          <a:lstStyle/>
          <a:p>
            <a:r>
              <a:rPr lang="en-GB" altLang="en-US" sz="4950" u="sng" err="1">
                <a:solidFill>
                  <a:srgbClr val="FFFFFF"/>
                </a:solidFill>
              </a:rPr>
              <a:t>Enghreifftiau</a:t>
            </a:r>
            <a:r>
              <a:rPr lang="en-GB" altLang="en-US" sz="4950" u="sng">
                <a:solidFill>
                  <a:srgbClr val="FFFFFF"/>
                </a:solidFill>
              </a:rPr>
              <a:t> o ddeunyddiau</a:t>
            </a:r>
            <a:br>
              <a:rPr lang="en-GB" altLang="en-US" sz="4950" u="sng">
                <a:solidFill>
                  <a:srgbClr val="FFFFFF"/>
                </a:solidFill>
              </a:rPr>
            </a:br>
            <a:br>
              <a:rPr lang="en-GB" altLang="en-US" sz="4950" u="sng"/>
            </a:br>
            <a:r>
              <a:rPr lang="en-GB" altLang="en-US" sz="4950" u="sng">
                <a:solidFill>
                  <a:srgbClr val="FFFFFF"/>
                </a:solidFill>
              </a:rPr>
              <a:t>Examples of resources</a:t>
            </a:r>
          </a:p>
        </p:txBody>
      </p:sp>
      <p:graphicFrame>
        <p:nvGraphicFramePr>
          <p:cNvPr id="52231" name="Rectangle 3">
            <a:extLst>
              <a:ext uri="{FF2B5EF4-FFF2-40B4-BE49-F238E27FC236}">
                <a16:creationId xmlns:a16="http://schemas.microsoft.com/office/drawing/2014/main" id="{A53928B3-8213-4980-931A-6B999D06E37C}"/>
              </a:ext>
            </a:extLst>
          </p:cNvPr>
          <p:cNvGraphicFramePr>
            <a:graphicFrameLocks noGrp="1"/>
          </p:cNvGraphicFramePr>
          <p:nvPr>
            <p:ph idx="1"/>
            <p:extLst>
              <p:ext uri="{D42A27DB-BD31-4B8C-83A1-F6EECF244321}">
                <p14:modId xmlns:p14="http://schemas.microsoft.com/office/powerpoint/2010/main" val="880553602"/>
              </p:ext>
            </p:extLst>
          </p:nvPr>
        </p:nvGraphicFramePr>
        <p:xfrm>
          <a:off x="5602415" y="954088"/>
          <a:ext cx="5640506"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7730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E9C8B-84F4-4389-A733-DEC77D9A8065}"/>
              </a:ext>
            </a:extLst>
          </p:cNvPr>
          <p:cNvSpPr>
            <a:spLocks noGrp="1"/>
          </p:cNvSpPr>
          <p:nvPr>
            <p:ph type="title"/>
          </p:nvPr>
        </p:nvSpPr>
        <p:spPr/>
        <p:txBody>
          <a:bodyPr/>
          <a:lstStyle/>
          <a:p>
            <a:r>
              <a:rPr lang="en-GB" err="1"/>
              <a:t>Darllen</a:t>
            </a:r>
            <a:r>
              <a:rPr lang="en-GB"/>
              <a:t> </a:t>
            </a:r>
            <a:r>
              <a:rPr lang="en-GB" err="1"/>
              <a:t>pellach</a:t>
            </a:r>
            <a:br>
              <a:rPr lang="en-GB"/>
            </a:br>
            <a:r>
              <a:rPr lang="en-GB">
                <a:solidFill>
                  <a:schemeClr val="accent2">
                    <a:lumMod val="50000"/>
                  </a:schemeClr>
                </a:solidFill>
              </a:rPr>
              <a:t>further reading</a:t>
            </a:r>
            <a:endParaRPr lang="en-GB"/>
          </a:p>
        </p:txBody>
      </p:sp>
      <p:pic>
        <p:nvPicPr>
          <p:cNvPr id="6" name="Picture 6" descr="Logo&#10;&#10;Description automatically generated">
            <a:extLst>
              <a:ext uri="{FF2B5EF4-FFF2-40B4-BE49-F238E27FC236}">
                <a16:creationId xmlns:a16="http://schemas.microsoft.com/office/drawing/2014/main" id="{9AAFB885-1E3B-828A-6647-C22841C8FAC8}"/>
              </a:ext>
            </a:extLst>
          </p:cNvPr>
          <p:cNvPicPr>
            <a:picLocks noChangeAspect="1"/>
          </p:cNvPicPr>
          <p:nvPr/>
        </p:nvPicPr>
        <p:blipFill>
          <a:blip r:embed="rId3"/>
          <a:stretch>
            <a:fillRect/>
          </a:stretch>
        </p:blipFill>
        <p:spPr>
          <a:xfrm>
            <a:off x="2526937" y="2468966"/>
            <a:ext cx="7144571" cy="1813672"/>
          </a:xfrm>
          <a:prstGeom prst="rect">
            <a:avLst/>
          </a:prstGeom>
        </p:spPr>
      </p:pic>
      <p:sp>
        <p:nvSpPr>
          <p:cNvPr id="7" name="TextBox 6">
            <a:extLst>
              <a:ext uri="{FF2B5EF4-FFF2-40B4-BE49-F238E27FC236}">
                <a16:creationId xmlns:a16="http://schemas.microsoft.com/office/drawing/2014/main" id="{7B48265F-ADC4-63AA-FA44-606E9FA61B47}"/>
              </a:ext>
            </a:extLst>
          </p:cNvPr>
          <p:cNvSpPr txBox="1"/>
          <p:nvPr/>
        </p:nvSpPr>
        <p:spPr>
          <a:xfrm>
            <a:off x="1553918" y="4444725"/>
            <a:ext cx="965850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err="1">
                <a:solidFill>
                  <a:srgbClr val="FF0000"/>
                </a:solidFill>
                <a:latin typeface="OpenDyslexic" panose="00000500000000000000" pitchFamily="50" charset="0"/>
              </a:rPr>
              <a:t>Ceir</a:t>
            </a:r>
            <a:r>
              <a:rPr lang="en-GB" sz="2800" b="1" dirty="0">
                <a:solidFill>
                  <a:srgbClr val="FF0000"/>
                </a:solidFill>
                <a:latin typeface="OpenDyslexic" panose="00000500000000000000" pitchFamily="50" charset="0"/>
              </a:rPr>
              <a:t> </a:t>
            </a:r>
            <a:r>
              <a:rPr lang="en-GB" sz="2800" b="1" dirty="0" err="1">
                <a:solidFill>
                  <a:srgbClr val="FF0000"/>
                </a:solidFill>
                <a:latin typeface="OpenDyslexic" panose="00000500000000000000" pitchFamily="50" charset="0"/>
              </a:rPr>
              <a:t>adnoddau</a:t>
            </a:r>
            <a:r>
              <a:rPr lang="en-GB" sz="2800" b="1" dirty="0">
                <a:solidFill>
                  <a:srgbClr val="FF0000"/>
                </a:solidFill>
                <a:latin typeface="OpenDyslexic" panose="00000500000000000000" pitchFamily="50" charset="0"/>
              </a:rPr>
              <a:t> </a:t>
            </a:r>
            <a:r>
              <a:rPr lang="en-GB" sz="2800" b="1" dirty="0" err="1">
                <a:solidFill>
                  <a:srgbClr val="FF0000"/>
                </a:solidFill>
                <a:latin typeface="OpenDyslexic" panose="00000500000000000000" pitchFamily="50" charset="0"/>
              </a:rPr>
              <a:t>darllen</a:t>
            </a:r>
            <a:r>
              <a:rPr lang="en-GB" sz="2800" b="1" dirty="0">
                <a:solidFill>
                  <a:srgbClr val="FF0000"/>
                </a:solidFill>
                <a:latin typeface="OpenDyslexic" panose="00000500000000000000" pitchFamily="50" charset="0"/>
              </a:rPr>
              <a:t> </a:t>
            </a:r>
            <a:r>
              <a:rPr lang="en-GB" sz="2800" b="1" dirty="0" err="1">
                <a:solidFill>
                  <a:srgbClr val="FF0000"/>
                </a:solidFill>
                <a:latin typeface="OpenDyslexic" panose="00000500000000000000" pitchFamily="50" charset="0"/>
              </a:rPr>
              <a:t>ychwanegol</a:t>
            </a:r>
            <a:r>
              <a:rPr lang="en-GB" sz="2800" b="1" dirty="0">
                <a:solidFill>
                  <a:srgbClr val="FF0000"/>
                </a:solidFill>
                <a:latin typeface="OpenDyslexic" panose="00000500000000000000" pitchFamily="50" charset="0"/>
              </a:rPr>
              <a:t> </a:t>
            </a:r>
            <a:r>
              <a:rPr lang="en-GB" sz="2800" b="1" dirty="0" err="1">
                <a:solidFill>
                  <a:srgbClr val="FF0000"/>
                </a:solidFill>
                <a:latin typeface="OpenDyslexic" panose="00000500000000000000" pitchFamily="50" charset="0"/>
              </a:rPr>
              <a:t>mewn</a:t>
            </a:r>
            <a:r>
              <a:rPr lang="en-GB" sz="2800" b="1" dirty="0">
                <a:solidFill>
                  <a:srgbClr val="FF0000"/>
                </a:solidFill>
                <a:latin typeface="OpenDyslexic" panose="00000500000000000000" pitchFamily="50" charset="0"/>
              </a:rPr>
              <a:t> </a:t>
            </a:r>
            <a:r>
              <a:rPr lang="en-GB" sz="2800" b="1" dirty="0" err="1">
                <a:solidFill>
                  <a:srgbClr val="FF0000"/>
                </a:solidFill>
                <a:latin typeface="OpenDyslexic" panose="00000500000000000000" pitchFamily="50" charset="0"/>
              </a:rPr>
              <a:t>ffolder</a:t>
            </a:r>
            <a:r>
              <a:rPr lang="en-GB" sz="2800" b="1" dirty="0">
                <a:solidFill>
                  <a:srgbClr val="FF0000"/>
                </a:solidFill>
                <a:latin typeface="OpenDyslexic" panose="00000500000000000000" pitchFamily="50" charset="0"/>
              </a:rPr>
              <a:t>.</a:t>
            </a:r>
          </a:p>
          <a:p>
            <a:r>
              <a:rPr lang="en-GB" sz="2800" b="1" i="1" dirty="0">
                <a:solidFill>
                  <a:srgbClr val="FF0000"/>
                </a:solidFill>
                <a:latin typeface="OpenDyslexic" panose="00000500000000000000" pitchFamily="50" charset="0"/>
              </a:rPr>
              <a:t>Additional reading resources can be found in a folder.</a:t>
            </a:r>
            <a:endParaRPr lang="en-GB" sz="2800" b="1" dirty="0">
              <a:solidFill>
                <a:srgbClr val="FF0000"/>
              </a:solidFill>
              <a:latin typeface="OpenDyslexic" panose="00000500000000000000" pitchFamily="50" charset="0"/>
            </a:endParaRPr>
          </a:p>
        </p:txBody>
      </p:sp>
    </p:spTree>
    <p:extLst>
      <p:ext uri="{BB962C8B-B14F-4D97-AF65-F5344CB8AC3E}">
        <p14:creationId xmlns:p14="http://schemas.microsoft.com/office/powerpoint/2010/main" val="1148308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1"/>
          <p:cNvSpPr>
            <a:spLocks noChangeArrowheads="1"/>
          </p:cNvSpPr>
          <p:nvPr/>
        </p:nvSpPr>
        <p:spPr bwMode="auto">
          <a:xfrm>
            <a:off x="423861" y="86916"/>
            <a:ext cx="11318195" cy="6278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rgbClr val="CC6600"/>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CC6600"/>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CC6600"/>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CC6600"/>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C6600"/>
              </a:buClr>
              <a:buChar char="»"/>
              <a:defRPr sz="2000">
                <a:solidFill>
                  <a:schemeClr val="tx1"/>
                </a:solidFill>
                <a:latin typeface="Arial" panose="020B0604020202020204" pitchFamily="34" charset="0"/>
                <a:ea typeface="ＭＳ Ｐゴシック" panose="020B0600070205080204" pitchFamily="34" charset="-128"/>
              </a:defRPr>
            </a:lvl9pPr>
          </a:lstStyle>
          <a:p>
            <a:pPr algn="just" eaLnBrk="1" hangingPunct="1">
              <a:spcBef>
                <a:spcPct val="0"/>
              </a:spcBef>
              <a:buClrTx/>
              <a:buFontTx/>
              <a:buNone/>
            </a:pPr>
            <a:r>
              <a:rPr lang="en-GB" altLang="en-US" sz="2400" b="1" dirty="0" err="1">
                <a:latin typeface="OpenDyslexic" panose="00000500000000000000" pitchFamily="50" charset="0"/>
                <a:ea typeface="ＭＳ Ｐゴシック"/>
                <a:cs typeface="Times New Roman"/>
              </a:rPr>
              <a:t>Cyfeirnodau</a:t>
            </a:r>
            <a:r>
              <a:rPr lang="en-GB" altLang="en-US" sz="2400" b="1" dirty="0">
                <a:latin typeface="OpenDyslexic" panose="00000500000000000000" pitchFamily="50" charset="0"/>
                <a:ea typeface="ＭＳ Ｐゴシック"/>
                <a:cs typeface="Times New Roman"/>
              </a:rPr>
              <a:t>/References</a:t>
            </a:r>
            <a:endParaRPr lang="en-GB" altLang="en-US" sz="2400" b="1" dirty="0">
              <a:latin typeface="OpenDyslexic" panose="00000500000000000000" pitchFamily="50" charset="0"/>
              <a:cs typeface="Times New Roman" panose="02020603050405020304" pitchFamily="18" charset="0"/>
            </a:endParaRPr>
          </a:p>
          <a:p>
            <a:pPr>
              <a:spcBef>
                <a:spcPct val="0"/>
              </a:spcBef>
              <a:buClrTx/>
              <a:buNone/>
            </a:pPr>
            <a:r>
              <a:rPr lang="en-GB" altLang="en-US" sz="1800" dirty="0">
                <a:latin typeface="OpenDyslexic" panose="00000500000000000000" pitchFamily="50" charset="0"/>
                <a:ea typeface="ＭＳ Ｐゴシック"/>
                <a:cs typeface="Times New Roman"/>
              </a:rPr>
              <a:t>Estyn, (2016) 'Accelerating pupil learning'. Available at </a:t>
            </a:r>
            <a:r>
              <a:rPr lang="en-GB" sz="1800" dirty="0">
                <a:latin typeface="OpenDyslexic" panose="00000500000000000000" pitchFamily="50" charset="0"/>
                <a:ea typeface="ＭＳ Ｐゴシック"/>
                <a:cs typeface="Arial"/>
                <a:hlinkClick r:id="rId3"/>
              </a:rPr>
              <a:t>https://www.estyn.gov.wales/effective-practice/accelerating-pupil-learning</a:t>
            </a:r>
            <a:r>
              <a:rPr lang="en-GB" sz="1800" dirty="0">
                <a:latin typeface="OpenDyslexic" panose="00000500000000000000" pitchFamily="50" charset="0"/>
                <a:ea typeface="ＭＳ Ｐゴシック"/>
                <a:cs typeface="Arial"/>
              </a:rPr>
              <a:t> (Accessed: 6 June 2021)</a:t>
            </a:r>
            <a:endParaRPr lang="en-GB" altLang="en-US" sz="1800" dirty="0">
              <a:latin typeface="OpenDyslexic" panose="00000500000000000000" pitchFamily="50" charset="0"/>
              <a:ea typeface="ＭＳ Ｐゴシック"/>
              <a:cs typeface="Times New Roman"/>
            </a:endParaRPr>
          </a:p>
          <a:p>
            <a:pPr algn="just" eaLnBrk="1" hangingPunct="1">
              <a:spcBef>
                <a:spcPct val="0"/>
              </a:spcBef>
              <a:buClrTx/>
              <a:buFontTx/>
              <a:buNone/>
            </a:pPr>
            <a:r>
              <a:rPr lang="en-GB" altLang="en-US" sz="1800" dirty="0">
                <a:latin typeface="OpenDyslexic" panose="00000500000000000000" pitchFamily="50" charset="0"/>
                <a:ea typeface="ＭＳ Ｐゴシック"/>
                <a:cs typeface="Times New Roman"/>
              </a:rPr>
              <a:t>Fabian, H., &amp; Dunlop, A. W. A. (Eds.) (2002). </a:t>
            </a:r>
            <a:r>
              <a:rPr lang="en-GB" altLang="en-US" sz="1800" i="1" dirty="0">
                <a:latin typeface="OpenDyslexic" panose="00000500000000000000" pitchFamily="50" charset="0"/>
                <a:ea typeface="ＭＳ Ｐゴシック"/>
                <a:cs typeface="Times New Roman"/>
              </a:rPr>
              <a:t>Transitions in the Early Years. Debating </a:t>
            </a:r>
            <a:r>
              <a:rPr lang="en-GB" altLang="en-US" sz="1800" i="1" dirty="0" err="1">
                <a:latin typeface="OpenDyslexic" panose="00000500000000000000" pitchFamily="50" charset="0"/>
                <a:ea typeface="ＭＳ Ｐゴシック"/>
                <a:cs typeface="Times New Roman"/>
              </a:rPr>
              <a:t>tinuity</a:t>
            </a:r>
            <a:r>
              <a:rPr lang="en-GB" altLang="en-US" sz="1800" i="1" dirty="0">
                <a:latin typeface="OpenDyslexic" panose="00000500000000000000" pitchFamily="50" charset="0"/>
                <a:ea typeface="ＭＳ Ｐゴシック"/>
                <a:cs typeface="Times New Roman"/>
              </a:rPr>
              <a:t> and progression for children in early education. </a:t>
            </a:r>
            <a:r>
              <a:rPr lang="en-GB" altLang="en-US" sz="1800" dirty="0">
                <a:latin typeface="OpenDyslexic" panose="00000500000000000000" pitchFamily="50" charset="0"/>
                <a:ea typeface="ＭＳ Ｐゴシック"/>
                <a:cs typeface="Times New Roman"/>
              </a:rPr>
              <a:t>London: Routledge Falmer.</a:t>
            </a:r>
          </a:p>
          <a:p>
            <a:pPr algn="just" eaLnBrk="1" hangingPunct="1">
              <a:spcBef>
                <a:spcPct val="0"/>
              </a:spcBef>
              <a:buClrTx/>
              <a:buFontTx/>
              <a:buNone/>
            </a:pPr>
            <a:r>
              <a:rPr lang="en-GB" altLang="en-US" sz="1800" dirty="0">
                <a:latin typeface="OpenDyslexic" panose="00000500000000000000" pitchFamily="50" charset="0"/>
                <a:ea typeface="ＭＳ Ｐゴシック"/>
                <a:cs typeface="Times New Roman"/>
              </a:rPr>
              <a:t>Jindal-</a:t>
            </a:r>
            <a:r>
              <a:rPr lang="en-GB" altLang="en-US" sz="1800" dirty="0" err="1">
                <a:latin typeface="OpenDyslexic" panose="00000500000000000000" pitchFamily="50" charset="0"/>
                <a:ea typeface="ＭＳ Ｐゴシック"/>
                <a:cs typeface="Times New Roman"/>
              </a:rPr>
              <a:t>Snape,D</a:t>
            </a:r>
            <a:r>
              <a:rPr lang="en-GB" altLang="en-US" sz="1800" dirty="0">
                <a:latin typeface="OpenDyslexic" panose="00000500000000000000" pitchFamily="50" charset="0"/>
                <a:ea typeface="ＭＳ Ｐゴシック"/>
                <a:cs typeface="Times New Roman"/>
              </a:rPr>
              <a:t> (2010) </a:t>
            </a:r>
            <a:r>
              <a:rPr lang="en-GB" altLang="en-US" sz="1800" i="1" dirty="0">
                <a:latin typeface="OpenDyslexic" panose="00000500000000000000" pitchFamily="50" charset="0"/>
                <a:ea typeface="ＭＳ Ｐゴシック"/>
                <a:cs typeface="Times New Roman"/>
              </a:rPr>
              <a:t>Educational Transitions: Moving Stories from around the World. </a:t>
            </a:r>
            <a:r>
              <a:rPr lang="en-GB" altLang="en-US" sz="1800" dirty="0">
                <a:latin typeface="OpenDyslexic" panose="00000500000000000000" pitchFamily="50" charset="0"/>
                <a:ea typeface="ＭＳ Ｐゴシック"/>
                <a:cs typeface="Times New Roman"/>
              </a:rPr>
              <a:t>London: Routledge.</a:t>
            </a:r>
            <a:endParaRPr lang="en-GB" sz="1800" dirty="0">
              <a:solidFill>
                <a:srgbClr val="000000"/>
              </a:solidFill>
              <a:latin typeface="OpenDyslexic" panose="00000500000000000000" pitchFamily="50" charset="0"/>
              <a:ea typeface="ＭＳ Ｐゴシック"/>
              <a:cs typeface="Arial"/>
            </a:endParaRPr>
          </a:p>
          <a:p>
            <a:pPr>
              <a:spcBef>
                <a:spcPct val="0"/>
              </a:spcBef>
              <a:buClrTx/>
              <a:buNone/>
            </a:pPr>
            <a:r>
              <a:rPr lang="en-GB" sz="1800" dirty="0">
                <a:latin typeface="OpenDyslexic" panose="00000500000000000000" pitchFamily="50" charset="0"/>
                <a:ea typeface="ＭＳ Ｐゴシック"/>
                <a:cs typeface="Calibri"/>
              </a:rPr>
              <a:t>Packer, R. (2020) Voices of Transition: experiences from the primary school. </a:t>
            </a:r>
            <a:r>
              <a:rPr lang="en-GB" sz="1800" i="1" dirty="0">
                <a:latin typeface="OpenDyslexic" panose="00000500000000000000" pitchFamily="50" charset="0"/>
                <a:ea typeface="ＭＳ Ｐゴシック"/>
                <a:cs typeface="Calibri"/>
              </a:rPr>
              <a:t>Education 3-13, </a:t>
            </a:r>
            <a:r>
              <a:rPr lang="en-GB" sz="1800" dirty="0">
                <a:latin typeface="OpenDyslexic" panose="00000500000000000000" pitchFamily="50" charset="0"/>
                <a:ea typeface="ＭＳ Ｐゴシック"/>
                <a:cs typeface="Calibri"/>
              </a:rPr>
              <a:t>49:7</a:t>
            </a:r>
            <a:r>
              <a:rPr lang="en-GB" sz="1800" dirty="0">
                <a:solidFill>
                  <a:srgbClr val="000000"/>
                </a:solidFill>
                <a:latin typeface="OpenDyslexic" panose="00000500000000000000" pitchFamily="50" charset="0"/>
                <a:ea typeface="ＭＳ Ｐゴシック"/>
                <a:cs typeface="Calibri"/>
              </a:rPr>
              <a:t>, pp.832-844. DOI:</a:t>
            </a:r>
            <a:r>
              <a:rPr lang="en-GB" sz="1800" b="1" dirty="0">
                <a:solidFill>
                  <a:srgbClr val="000000"/>
                </a:solidFill>
                <a:latin typeface="OpenDyslexic" panose="00000500000000000000" pitchFamily="50" charset="0"/>
                <a:ea typeface="ＭＳ Ｐゴシック"/>
                <a:cs typeface="Calibri"/>
              </a:rPr>
              <a:t> </a:t>
            </a:r>
            <a:r>
              <a:rPr lang="en-GB" sz="1800" dirty="0">
                <a:solidFill>
                  <a:srgbClr val="10147E"/>
                </a:solidFill>
                <a:latin typeface="OpenDyslexic" panose="00000500000000000000" pitchFamily="50" charset="0"/>
                <a:ea typeface="ＭＳ Ｐゴシック"/>
                <a:cs typeface="Calibri"/>
                <a:hlinkClick r:id="rId4"/>
              </a:rPr>
              <a:t>https://doi.org/10.1080/03004279.2020.1805487.</a:t>
            </a:r>
            <a:endParaRPr lang="en-GB" sz="1800" dirty="0">
              <a:latin typeface="OpenDyslexic" panose="00000500000000000000" pitchFamily="50" charset="0"/>
              <a:ea typeface="ＭＳ Ｐゴシック"/>
              <a:cs typeface="Arial"/>
            </a:endParaRPr>
          </a:p>
          <a:p>
            <a:pPr>
              <a:spcBef>
                <a:spcPct val="0"/>
              </a:spcBef>
              <a:buClrTx/>
              <a:buNone/>
            </a:pPr>
            <a:r>
              <a:rPr lang="en-GB" sz="1800" dirty="0">
                <a:latin typeface="OpenDyslexic" panose="00000500000000000000" pitchFamily="50" charset="0"/>
                <a:ea typeface="ＭＳ Ｐゴシック"/>
                <a:cs typeface="Calibri"/>
              </a:rPr>
              <a:t>Symonds, J. (2015) </a:t>
            </a:r>
            <a:r>
              <a:rPr lang="en-GB" sz="1800" i="1" dirty="0">
                <a:latin typeface="OpenDyslexic" panose="00000500000000000000" pitchFamily="50" charset="0"/>
                <a:ea typeface="ＭＳ Ｐゴシック"/>
                <a:cs typeface="Calibri"/>
              </a:rPr>
              <a:t>Understanding School Transition: What happens to children and how to help them. </a:t>
            </a:r>
            <a:r>
              <a:rPr lang="en-GB" sz="1800" dirty="0">
                <a:latin typeface="OpenDyslexic" panose="00000500000000000000" pitchFamily="50" charset="0"/>
                <a:ea typeface="ＭＳ Ｐゴシック"/>
                <a:cs typeface="Calibri"/>
              </a:rPr>
              <a:t>London</a:t>
            </a:r>
            <a:r>
              <a:rPr lang="en-GB" sz="1800" dirty="0">
                <a:solidFill>
                  <a:srgbClr val="000000"/>
                </a:solidFill>
                <a:latin typeface="OpenDyslexic" panose="00000500000000000000" pitchFamily="50" charset="0"/>
                <a:ea typeface="ＭＳ Ｐゴシック"/>
                <a:cs typeface="Calibri"/>
              </a:rPr>
              <a:t>: Routledge</a:t>
            </a:r>
            <a:r>
              <a:rPr lang="en-GB" sz="1800" i="1" dirty="0">
                <a:solidFill>
                  <a:srgbClr val="000000"/>
                </a:solidFill>
                <a:latin typeface="OpenDyslexic" panose="00000500000000000000" pitchFamily="50" charset="0"/>
                <a:ea typeface="ＭＳ Ｐゴシック"/>
                <a:cs typeface="Calibri"/>
              </a:rPr>
              <a:t>. </a:t>
            </a:r>
            <a:r>
              <a:rPr lang="en-GB" sz="1800" dirty="0">
                <a:solidFill>
                  <a:srgbClr val="10147E"/>
                </a:solidFill>
                <a:latin typeface="OpenDyslexic" panose="00000500000000000000" pitchFamily="50" charset="0"/>
                <a:ea typeface="ＭＳ Ｐゴシック"/>
                <a:cs typeface="Calibri"/>
              </a:rPr>
              <a:t> </a:t>
            </a:r>
          </a:p>
          <a:p>
            <a:pPr algn="just" eaLnBrk="1" hangingPunct="1">
              <a:spcBef>
                <a:spcPct val="0"/>
              </a:spcBef>
              <a:buClrTx/>
              <a:buFontTx/>
              <a:buNone/>
            </a:pPr>
            <a:r>
              <a:rPr lang="en-GB" altLang="en-US" sz="1800" dirty="0">
                <a:latin typeface="OpenDyslexic" panose="00000500000000000000" pitchFamily="50" charset="0"/>
                <a:ea typeface="ＭＳ Ｐゴシック"/>
                <a:cs typeface="Times New Roman"/>
              </a:rPr>
              <a:t>Vernon-</a:t>
            </a:r>
            <a:r>
              <a:rPr lang="en-GB" altLang="en-US" sz="1800" dirty="0" err="1">
                <a:latin typeface="OpenDyslexic" panose="00000500000000000000" pitchFamily="50" charset="0"/>
                <a:ea typeface="ＭＳ Ｐゴシック"/>
                <a:cs typeface="Times New Roman"/>
              </a:rPr>
              <a:t>Feagans</a:t>
            </a:r>
            <a:r>
              <a:rPr lang="en-GB" altLang="en-US" sz="1800" dirty="0">
                <a:latin typeface="OpenDyslexic" panose="00000500000000000000" pitchFamily="50" charset="0"/>
                <a:ea typeface="ＭＳ Ｐゴシック"/>
                <a:cs typeface="Times New Roman"/>
              </a:rPr>
              <a:t>, L., Odom, E., </a:t>
            </a:r>
            <a:r>
              <a:rPr lang="en-GB" altLang="en-US" sz="1800" dirty="0" err="1">
                <a:latin typeface="OpenDyslexic" panose="00000500000000000000" pitchFamily="50" charset="0"/>
                <a:ea typeface="ＭＳ Ｐゴシック"/>
                <a:cs typeface="Times New Roman"/>
              </a:rPr>
              <a:t>Panscofar</a:t>
            </a:r>
            <a:r>
              <a:rPr lang="en-GB" altLang="en-US" sz="1800" dirty="0">
                <a:latin typeface="OpenDyslexic" panose="00000500000000000000" pitchFamily="50" charset="0"/>
                <a:ea typeface="ＭＳ Ｐゴシック"/>
                <a:cs typeface="Times New Roman"/>
              </a:rPr>
              <a:t>, N., &amp; </a:t>
            </a:r>
            <a:r>
              <a:rPr lang="en-GB" altLang="en-US" sz="1800" dirty="0" err="1">
                <a:latin typeface="OpenDyslexic" panose="00000500000000000000" pitchFamily="50" charset="0"/>
                <a:ea typeface="ＭＳ Ｐゴシック"/>
                <a:cs typeface="Times New Roman"/>
              </a:rPr>
              <a:t>Kainz</a:t>
            </a:r>
            <a:r>
              <a:rPr lang="en-GB" altLang="en-US" sz="1800" dirty="0">
                <a:latin typeface="OpenDyslexic" panose="00000500000000000000" pitchFamily="50" charset="0"/>
                <a:ea typeface="ＭＳ Ｐゴシック"/>
                <a:cs typeface="Times New Roman"/>
              </a:rPr>
              <a:t>, K. (2008). </a:t>
            </a:r>
            <a:r>
              <a:rPr lang="en-GB" altLang="en-US" sz="1800" i="1" dirty="0">
                <a:latin typeface="OpenDyslexic" panose="00000500000000000000" pitchFamily="50" charset="0"/>
                <a:ea typeface="ＭＳ Ｐゴシック"/>
                <a:cs typeface="Times New Roman"/>
              </a:rPr>
              <a:t>Comments on Farkas and </a:t>
            </a:r>
            <a:r>
              <a:rPr lang="en-GB" altLang="en-US" sz="1800" i="1" dirty="0" err="1">
                <a:latin typeface="OpenDyslexic" panose="00000500000000000000" pitchFamily="50" charset="0"/>
                <a:ea typeface="ＭＳ Ｐゴシック"/>
                <a:cs typeface="Times New Roman"/>
              </a:rPr>
              <a:t>Hibel</a:t>
            </a:r>
            <a:r>
              <a:rPr lang="en-GB" altLang="en-US" sz="1800" i="1" dirty="0">
                <a:latin typeface="OpenDyslexic" panose="00000500000000000000" pitchFamily="50" charset="0"/>
                <a:ea typeface="ＭＳ Ｐゴシック"/>
                <a:cs typeface="Times New Roman"/>
              </a:rPr>
              <a:t>: A transactional/ecological model of readiness and </a:t>
            </a:r>
            <a:r>
              <a:rPr lang="en-GB" altLang="en-US" sz="1800" i="1" dirty="0" err="1">
                <a:latin typeface="OpenDyslexic" panose="00000500000000000000" pitchFamily="50" charset="0"/>
                <a:ea typeface="ＭＳ Ｐゴシック"/>
                <a:cs typeface="Times New Roman"/>
              </a:rPr>
              <a:t>inequality</a:t>
            </a:r>
            <a:r>
              <a:rPr lang="en-GB" altLang="en-US" sz="1800" dirty="0" err="1">
                <a:latin typeface="OpenDyslexic" panose="00000500000000000000" pitchFamily="50" charset="0"/>
                <a:ea typeface="ＭＳ Ｐゴシック"/>
                <a:cs typeface="Times New Roman"/>
              </a:rPr>
              <a:t>.In</a:t>
            </a:r>
            <a:r>
              <a:rPr lang="en-GB" altLang="en-US" sz="1800" dirty="0">
                <a:latin typeface="OpenDyslexic" panose="00000500000000000000" pitchFamily="50" charset="0"/>
                <a:ea typeface="ＭＳ Ｐゴシック"/>
                <a:cs typeface="Times New Roman"/>
              </a:rPr>
              <a:t> A. Booth &amp; A. C. </a:t>
            </a:r>
            <a:r>
              <a:rPr lang="en-GB" altLang="en-US" sz="1800" dirty="0" err="1">
                <a:latin typeface="OpenDyslexic" panose="00000500000000000000" pitchFamily="50" charset="0"/>
                <a:ea typeface="ＭＳ Ｐゴシック"/>
                <a:cs typeface="Times New Roman"/>
              </a:rPr>
              <a:t>Crouter</a:t>
            </a:r>
            <a:r>
              <a:rPr lang="en-GB" altLang="en-US" sz="1800" dirty="0">
                <a:latin typeface="OpenDyslexic" panose="00000500000000000000" pitchFamily="50" charset="0"/>
                <a:ea typeface="ＭＳ Ｐゴシック"/>
                <a:cs typeface="Times New Roman"/>
              </a:rPr>
              <a:t> (Eds.), </a:t>
            </a:r>
            <a:r>
              <a:rPr lang="en-GB" altLang="en-US" sz="1800" i="1" dirty="0">
                <a:latin typeface="OpenDyslexic" panose="00000500000000000000" pitchFamily="50" charset="0"/>
                <a:ea typeface="ＭＳ Ｐゴシック"/>
                <a:cs typeface="Times New Roman"/>
              </a:rPr>
              <a:t>Disparities in school readiness </a:t>
            </a:r>
            <a:r>
              <a:rPr lang="en-GB" altLang="en-US" sz="1800" dirty="0">
                <a:latin typeface="OpenDyslexic" panose="00000500000000000000" pitchFamily="50" charset="0"/>
                <a:ea typeface="ＭＳ Ｐゴシック"/>
                <a:cs typeface="Times New Roman"/>
              </a:rPr>
              <a:t>(pp. 61–78).New York: Lawrence Erlbaum Associates</a:t>
            </a:r>
          </a:p>
          <a:p>
            <a:pPr algn="just" eaLnBrk="1" hangingPunct="1">
              <a:spcBef>
                <a:spcPct val="0"/>
              </a:spcBef>
              <a:buClrTx/>
              <a:buFontTx/>
              <a:buNone/>
            </a:pPr>
            <a:endParaRPr lang="en-GB" altLang="en-US" sz="1800" dirty="0">
              <a:latin typeface="OpenDyslexic" panose="00000500000000000000" pitchFamily="50" charset="0"/>
              <a:cs typeface="Times New Roman" panose="02020603050405020304" pitchFamily="18" charset="0"/>
            </a:endParaRPr>
          </a:p>
          <a:p>
            <a:pPr algn="just" eaLnBrk="1" hangingPunct="1">
              <a:spcBef>
                <a:spcPct val="0"/>
              </a:spcBef>
              <a:buClrTx/>
              <a:buFontTx/>
              <a:buNone/>
            </a:pPr>
            <a:endParaRPr lang="en-GB" altLang="en-US" sz="1800" dirty="0">
              <a:latin typeface="OpenDyslexic" panose="00000500000000000000" pitchFamily="50" charset="0"/>
              <a:ea typeface="ＭＳ Ｐゴシック"/>
              <a:cs typeface="Times New Roman"/>
            </a:endParaRPr>
          </a:p>
          <a:p>
            <a:pPr algn="just" eaLnBrk="1" hangingPunct="1">
              <a:spcBef>
                <a:spcPct val="0"/>
              </a:spcBef>
              <a:buClrTx/>
              <a:buFontTx/>
              <a:buNone/>
            </a:pPr>
            <a:endParaRPr lang="en-GB" altLang="en-US" sz="1800" dirty="0">
              <a:latin typeface="OpenDyslexic" panose="00000500000000000000" pitchFamily="50" charset="0"/>
              <a:cs typeface="Times New Roman" panose="02020603050405020304" pitchFamily="18" charset="0"/>
              <a:hlinkClick r:id="rId5"/>
            </a:endParaRPr>
          </a:p>
          <a:p>
            <a:pPr algn="just">
              <a:spcBef>
                <a:spcPct val="0"/>
              </a:spcBef>
              <a:buClrTx/>
              <a:buNone/>
            </a:pPr>
            <a:endParaRPr lang="en-GB" altLang="en-US" sz="1800" dirty="0">
              <a:latin typeface="OpenDyslexic" panose="00000500000000000000" pitchFamily="50" charset="0"/>
              <a:ea typeface="ＭＳ Ｐゴシック"/>
              <a:cs typeface="Times New Roman"/>
            </a:endParaRPr>
          </a:p>
          <a:p>
            <a:pPr algn="just" eaLnBrk="1" hangingPunct="1">
              <a:spcBef>
                <a:spcPct val="0"/>
              </a:spcBef>
              <a:buClrTx/>
              <a:buFontTx/>
              <a:buNone/>
            </a:pPr>
            <a:endParaRPr lang="en-GB" altLang="en-US" sz="1800" dirty="0">
              <a:solidFill>
                <a:srgbClr val="000000"/>
              </a:solidFill>
              <a:latin typeface="OpenDyslexic" panose="00000500000000000000" pitchFamily="50" charset="0"/>
              <a:cs typeface="Times New Roman" panose="02020603050405020304" pitchFamily="18" charset="0"/>
            </a:endParaRPr>
          </a:p>
          <a:p>
            <a:pPr algn="just" eaLnBrk="1" hangingPunct="1">
              <a:spcBef>
                <a:spcPct val="0"/>
              </a:spcBef>
              <a:buClrTx/>
              <a:buFontTx/>
              <a:buNone/>
            </a:pPr>
            <a:endParaRPr lang="en-GB" altLang="en-US" sz="1800" dirty="0">
              <a:solidFill>
                <a:srgbClr val="000000"/>
              </a:solidFill>
              <a:latin typeface="OpenDyslexic" panose="00000500000000000000" pitchFamily="50" charset="0"/>
              <a:cs typeface="Times New Roman" panose="02020603050405020304" pitchFamily="18" charset="0"/>
            </a:endParaRPr>
          </a:p>
        </p:txBody>
      </p:sp>
    </p:spTree>
    <p:extLst>
      <p:ext uri="{BB962C8B-B14F-4D97-AF65-F5344CB8AC3E}">
        <p14:creationId xmlns:p14="http://schemas.microsoft.com/office/powerpoint/2010/main" val="3202001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F8F4704-C4C8-4D2F-9858-C4D33A22BC61}">
  <ds:schemaRefs>
    <ds:schemaRef ds:uri="http://schemas.microsoft.com/sharepoint/v3/contenttype/forms"/>
  </ds:schemaRefs>
</ds:datastoreItem>
</file>

<file path=customXml/itemProps2.xml><?xml version="1.0" encoding="utf-8"?>
<ds:datastoreItem xmlns:ds="http://schemas.openxmlformats.org/officeDocument/2006/customXml" ds:itemID="{9933550E-FE4D-4034-83BB-8AC8D048FB1E}">
  <ds:schemaRefs>
    <ds:schemaRef ds:uri="http://schemas.openxmlformats.org/package/2006/metadata/core-properties"/>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terms/"/>
    <ds:schemaRef ds:uri="92c24619-d6d5-42cf-b618-23d930ad9f20"/>
    <ds:schemaRef ds:uri="http://purl.org/dc/dcmitype/"/>
    <ds:schemaRef ds:uri="http://purl.org/dc/elements/1.1/"/>
    <ds:schemaRef ds:uri="8ee9550b-f5f4-4dde-bce5-39f4ba45c2f1"/>
  </ds:schemaRefs>
</ds:datastoreItem>
</file>

<file path=customXml/itemProps3.xml><?xml version="1.0" encoding="utf-8"?>
<ds:datastoreItem xmlns:ds="http://schemas.openxmlformats.org/officeDocument/2006/customXml" ds:itemID="{0EDF0BA8-BFC1-47D0-A6FD-A6EF25139B7E}">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Integral</Template>
  <TotalTime>33</TotalTime>
  <Words>3552</Words>
  <Application>Microsoft Office PowerPoint</Application>
  <PresentationFormat>Custom</PresentationFormat>
  <Paragraphs>355</Paragraphs>
  <Slides>28</Slides>
  <Notes>27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Helvetica LT W01 Light</vt:lpstr>
      <vt:lpstr>Arial</vt:lpstr>
      <vt:lpstr>OpenDyslexic</vt:lpstr>
      <vt:lpstr>Tw Cen MT</vt:lpstr>
      <vt:lpstr>Wingdings</vt:lpstr>
      <vt:lpstr>Wingdings 3</vt:lpstr>
      <vt:lpstr>Integral</vt:lpstr>
      <vt:lpstr>PowerPoint Presentation</vt:lpstr>
      <vt:lpstr>Amcanion           AIMS</vt:lpstr>
      <vt:lpstr>PowerPoint Presentation</vt:lpstr>
      <vt:lpstr> Ystyriwch                                             Consider</vt:lpstr>
      <vt:lpstr>O’r cartref i’r ysgol From home to school</vt:lpstr>
      <vt:lpstr>Beth yw'r Oed dechrau ysgol gorfodol yn ...? What is theStatutory school starting age in …?</vt:lpstr>
      <vt:lpstr>Trosglwyddiadau                 Transitions</vt:lpstr>
      <vt:lpstr>Y ffeithiau           The facts</vt:lpstr>
      <vt:lpstr>Beth amdanoch chi? What about you?</vt:lpstr>
      <vt:lpstr>Proses nid digwyddiad  A process not an event</vt:lpstr>
      <vt:lpstr>Tasg                                  Task</vt:lpstr>
      <vt:lpstr>Cwricwlwm i Gymru     Curriculum for Wales</vt:lpstr>
      <vt:lpstr>PowerPoint Presentation</vt:lpstr>
      <vt:lpstr>Gwerthuswch                 Evaluate</vt:lpstr>
      <vt:lpstr>PowerPoint Presentation</vt:lpstr>
      <vt:lpstr>Arfer Effeithiol ar gyfer dysgwyr ag ADY Effective practice for learners with ALN</vt:lpstr>
      <vt:lpstr>PowerPoint Presentation</vt:lpstr>
      <vt:lpstr>PowerPoint Presentation</vt:lpstr>
      <vt:lpstr>dysgwyr ag ADY learners with ALN</vt:lpstr>
      <vt:lpstr>Rhiant ystyriol                    A thoughtful parent</vt:lpstr>
      <vt:lpstr>Damcaniaeth Systemau Ecolegol Bronfenbrenner Bronfenbrenner’s ecological systems model</vt:lpstr>
      <vt:lpstr>PowerPoint Presentation</vt:lpstr>
      <vt:lpstr>Beth yw rhai o’r heriau? What are some of the challenges?</vt:lpstr>
      <vt:lpstr>     </vt:lpstr>
      <vt:lpstr>PowerPoint Presentation</vt:lpstr>
      <vt:lpstr>Enghreifftiau o ddeunyddiau  Examples of resources</vt:lpstr>
      <vt:lpstr>Darllen pellach further reading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Pwy oedd pwy?  Who was who?</dc:title>
  <dc:creator>Carys Jennings</dc:creator>
  <cp:lastModifiedBy>Laura Emanuel</cp:lastModifiedBy>
  <cp:revision>2</cp:revision>
  <dcterms:created xsi:type="dcterms:W3CDTF">2020-07-02T13:40:42Z</dcterms:created>
  <dcterms:modified xsi:type="dcterms:W3CDTF">2023-09-20T18:36:11Z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0x010100E209B251219B0E4FA192FAB8C3136AE6</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ediaServiceImageTags">
    <vt:lpwstr/>
  </property>
</Properties>
</file>