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97" r:id="rId1"/>
  </p:sldMasterIdLst>
  <p:notesMasterIdLst>
    <p:notesMasterId r:id="rId10"/>
  </p:notesMasterIdLst>
  <p:sldIdLst>
    <p:sldId id="256" r:id="rId2"/>
    <p:sldId id="269" r:id="rId3"/>
    <p:sldId id="276" r:id="rId4"/>
    <p:sldId id="272" r:id="rId5"/>
    <p:sldId id="274" r:id="rId6"/>
    <p:sldId id="261" r:id="rId7"/>
    <p:sldId id="275" r:id="rId8"/>
    <p:sldId id="264" r:id="rId9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510" autoAdjust="0"/>
    <p:restoredTop sz="94095" autoAdjust="0"/>
  </p:normalViewPr>
  <p:slideViewPr>
    <p:cSldViewPr>
      <p:cViewPr varScale="1">
        <p:scale>
          <a:sx n="81" d="100"/>
          <a:sy n="81" d="100"/>
        </p:scale>
        <p:origin x="1459" y="5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2678E553-8ED7-4A2B-9A11-A3AA33CDCF07}" type="datetimeFigureOut">
              <a:rPr lang="en-GB"/>
              <a:pPr>
                <a:defRPr/>
              </a:pPr>
              <a:t>04/06/2020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002783A4-16E9-4C15-BBA6-31E801B0CC33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149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/>
          </a:p>
        </p:txBody>
      </p:sp>
      <p:sp>
        <p:nvSpPr>
          <p:cNvPr id="15363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4188599-2F24-4CEB-989A-5E5D2F104E6A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23827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339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D702857-4D9B-40DB-A9DD-1355A9B69494}" type="slidenum">
              <a:rPr lang="en-GB" smtClean="0"/>
              <a:pPr>
                <a:defRPr/>
              </a:pPr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87738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/>
          </a:p>
        </p:txBody>
      </p:sp>
      <p:sp>
        <p:nvSpPr>
          <p:cNvPr id="27651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A012948-DF7F-4216-B9EE-821BF72CD1ED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77400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/>
          </a:p>
        </p:txBody>
      </p:sp>
      <p:sp>
        <p:nvSpPr>
          <p:cNvPr id="33795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C9EBE1B-12DA-4910-8D76-4A59A9025F93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09607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0938678-CCDB-4F1C-8F1B-AAA744724F71}" type="datetimeFigureOut">
              <a:rPr lang="en-GB" smtClean="0"/>
              <a:pPr>
                <a:defRPr/>
              </a:pPr>
              <a:t>04/06/2020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26DECEB-38C6-4C1A-9D88-F0A5B834276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7824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5529EA4-4CE2-4A14-9C83-A1E072C6F988}" type="datetimeFigureOut">
              <a:rPr lang="en-GB" smtClean="0"/>
              <a:pPr>
                <a:defRPr/>
              </a:pPr>
              <a:t>04/06/2020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D39B790-5574-4AF4-A7B1-7E1E551A5A8D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88476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B61915D-DB4B-49A1-A448-DF9CFF36AFF7}" type="datetimeFigureOut">
              <a:rPr lang="en-GB" smtClean="0"/>
              <a:pPr>
                <a:defRPr/>
              </a:pPr>
              <a:t>04/06/2020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6D02985-8881-4FBC-821F-AB2EFB74479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67616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8FE7975-EA11-449D-8838-8D97661F8D55}" type="datetimeFigureOut">
              <a:rPr lang="en-GB" smtClean="0"/>
              <a:pPr>
                <a:defRPr/>
              </a:pPr>
              <a:t>04/06/2020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30C7775-ABD0-4AF7-BE64-9C2F4B54099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6895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A74AEAB-371E-48A4-AE99-1F28EBFA09B3}" type="datetimeFigureOut">
              <a:rPr lang="en-GB" smtClean="0"/>
              <a:pPr>
                <a:defRPr/>
              </a:pPr>
              <a:t>04/06/2020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C822AB4-2EBE-4101-94D1-98A6C31CA93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35506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84D9886-6B44-4377-B2F3-14E86D4FCFEC}" type="datetimeFigureOut">
              <a:rPr lang="en-GB" smtClean="0"/>
              <a:pPr>
                <a:defRPr/>
              </a:pPr>
              <a:t>04/06/2020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3501F53-7EDB-4117-8FFA-CC65814824C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46189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43F00A7-E99F-4268-A2AF-825F2811DB94}" type="datetimeFigureOut">
              <a:rPr lang="en-GB" smtClean="0"/>
              <a:pPr>
                <a:defRPr/>
              </a:pPr>
              <a:t>04/06/2020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B69527D-8CD6-4662-9C81-D186D12DA50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81646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6887243-117F-4046-8F02-A1821E1654D1}" type="datetimeFigureOut">
              <a:rPr lang="en-GB" smtClean="0"/>
              <a:pPr>
                <a:defRPr/>
              </a:pPr>
              <a:t>04/06/2020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41CBE40-E6EA-4EB0-9BC7-29F12BB3AA8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63816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2633329-5D26-4D94-B0DB-D49C04AF3641}" type="datetimeFigureOut">
              <a:rPr lang="en-GB" smtClean="0"/>
              <a:pPr>
                <a:defRPr/>
              </a:pPr>
              <a:t>04/06/2020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42880EE-9B8E-4273-992C-5AFCFCF57F8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84163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B4581BD-A56D-4851-882E-23252C88B7A6}" type="datetimeFigureOut">
              <a:rPr lang="en-GB" smtClean="0"/>
              <a:pPr>
                <a:defRPr/>
              </a:pPr>
              <a:t>04/06/2020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EFEC76D-8A7C-4853-876D-82F71A8AEAB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77944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BDEA444-12CB-481A-BE99-C3053A8F3458}" type="datetimeFigureOut">
              <a:rPr lang="en-GB" smtClean="0"/>
              <a:pPr>
                <a:defRPr/>
              </a:pPr>
              <a:t>04/06/2020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73EBBBF-70B6-4290-8F99-228EB46C70A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73791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16199D8B-7AF2-4951-9F42-1C8F8F666CF0}" type="datetimeFigureOut">
              <a:rPr lang="en-GB" smtClean="0"/>
              <a:pPr>
                <a:defRPr/>
              </a:pPr>
              <a:t>04/06/2020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A901813A-1E20-4999-BE79-0DE7F75F376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125449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98" r:id="rId1"/>
    <p:sldLayoutId id="2147483999" r:id="rId2"/>
    <p:sldLayoutId id="2147484000" r:id="rId3"/>
    <p:sldLayoutId id="2147484001" r:id="rId4"/>
    <p:sldLayoutId id="2147484002" r:id="rId5"/>
    <p:sldLayoutId id="2147484003" r:id="rId6"/>
    <p:sldLayoutId id="2147484004" r:id="rId7"/>
    <p:sldLayoutId id="2147484005" r:id="rId8"/>
    <p:sldLayoutId id="2147484006" r:id="rId9"/>
    <p:sldLayoutId id="2147484007" r:id="rId10"/>
    <p:sldLayoutId id="2147484008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itle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8820150" cy="1470025"/>
          </a:xfrm>
        </p:spPr>
        <p:txBody>
          <a:bodyPr/>
          <a:lstStyle/>
          <a:p>
            <a:pPr algn="r" eaLnBrk="1" hangingPunct="1">
              <a:defRPr/>
            </a:pPr>
            <a:r>
              <a:rPr lang="en-GB" sz="4000" dirty="0"/>
              <a:t>Assignment: The Independent Project proposal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4294967295"/>
          </p:nvPr>
        </p:nvSpPr>
        <p:spPr>
          <a:xfrm>
            <a:off x="-7431" y="4077072"/>
            <a:ext cx="8424863" cy="1593850"/>
          </a:xfrm>
        </p:spPr>
        <p:txBody>
          <a:bodyPr>
            <a:normAutofit/>
          </a:bodyPr>
          <a:lstStyle/>
          <a:p>
            <a:pPr marL="0" indent="0" algn="r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sz="2700" dirty="0"/>
              <a:t>Proposal: things to consider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1"/>
          <p:cNvSpPr>
            <a:spLocks noChangeArrowheads="1"/>
          </p:cNvSpPr>
          <p:nvPr/>
        </p:nvSpPr>
        <p:spPr bwMode="auto">
          <a:xfrm>
            <a:off x="826828" y="2053298"/>
            <a:ext cx="7273563" cy="48628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r>
              <a:rPr lang="en-US" sz="2200" dirty="0"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  <a:ea typeface="Times New Roman" pitchFamily="18" charset="0"/>
                <a:cs typeface="Calibri" pitchFamily="34" charset="0"/>
              </a:rPr>
              <a:t>The project proposal is used to assess your initial engagement with the issues that make up your chosen topic. </a:t>
            </a:r>
          </a:p>
          <a:p>
            <a:endParaRPr lang="en-US" sz="2200" dirty="0">
              <a:effectLst>
                <a:outerShdw blurRad="38100" dist="38100" dir="2700000" algn="tl">
                  <a:srgbClr val="000000"/>
                </a:outerShdw>
              </a:effectLst>
              <a:latin typeface="Calibri" pitchFamily="34" charset="0"/>
              <a:ea typeface="Times New Roman" pitchFamily="18" charset="0"/>
              <a:cs typeface="Calibri" pitchFamily="34" charset="0"/>
            </a:endParaRPr>
          </a:p>
          <a:p>
            <a:r>
              <a:rPr lang="en-US" sz="2200" dirty="0"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  <a:ea typeface="Times New Roman" pitchFamily="18" charset="0"/>
                <a:cs typeface="Calibri" pitchFamily="34" charset="0"/>
              </a:rPr>
              <a:t>A proposal should tell the reader what your idea is, what you want to address, how you want to address it. It may I include the data sources you have identified and intend to use.  </a:t>
            </a:r>
          </a:p>
          <a:p>
            <a:endParaRPr lang="en-US" sz="2200" dirty="0">
              <a:effectLst>
                <a:outerShdw blurRad="38100" dist="38100" dir="2700000" algn="tl">
                  <a:srgbClr val="000000"/>
                </a:outerShdw>
              </a:effectLst>
              <a:latin typeface="Calibri" pitchFamily="34" charset="0"/>
              <a:ea typeface="Times New Roman" pitchFamily="18" charset="0"/>
              <a:cs typeface="Calibri" pitchFamily="34" charset="0"/>
            </a:endParaRPr>
          </a:p>
          <a:p>
            <a:r>
              <a:rPr lang="en-US" sz="2200" dirty="0"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  <a:ea typeface="Times New Roman" pitchFamily="18" charset="0"/>
                <a:cs typeface="Calibri" pitchFamily="34" charset="0"/>
              </a:rPr>
              <a:t>It should also include the wider issues of good scholarship, e.g. peer reviewed sources, that you have identified.</a:t>
            </a:r>
          </a:p>
          <a:p>
            <a:endParaRPr lang="en-US" sz="2200" dirty="0">
              <a:effectLst>
                <a:outerShdw blurRad="38100" dist="38100" dir="2700000" algn="tl">
                  <a:srgbClr val="000000"/>
                </a:outerShdw>
              </a:effectLst>
              <a:latin typeface="Calibri" pitchFamily="34" charset="0"/>
              <a:ea typeface="Times New Roman" pitchFamily="18" charset="0"/>
              <a:cs typeface="Calibri" pitchFamily="34" charset="0"/>
            </a:endParaRPr>
          </a:p>
          <a:p>
            <a:r>
              <a:rPr lang="en-US" sz="2200" dirty="0"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  <a:ea typeface="Times New Roman" pitchFamily="18" charset="0"/>
                <a:cs typeface="Calibri" pitchFamily="34" charset="0"/>
              </a:rPr>
              <a:t>(Some proposals may require you to identify finances, timescales etc. but not needed here)</a:t>
            </a:r>
          </a:p>
          <a:p>
            <a:endParaRPr lang="en-US" sz="1000" dirty="0">
              <a:latin typeface="Comic Sans MS" pitchFamily="66" charset="0"/>
              <a:ea typeface="Times New Roman" pitchFamily="18" charset="0"/>
              <a:cs typeface="Arial" charset="0"/>
            </a:endParaRPr>
          </a:p>
          <a:p>
            <a:endParaRPr lang="en-US" sz="1000" dirty="0">
              <a:latin typeface="Comic Sans MS" pitchFamily="66" charset="0"/>
              <a:ea typeface="Times New Roman" pitchFamily="18" charset="0"/>
              <a:cs typeface="Arial" charset="0"/>
            </a:endParaRPr>
          </a:p>
          <a:p>
            <a:endParaRPr lang="en-GB" sz="800" dirty="0">
              <a:ea typeface="Times New Roman" pitchFamily="18" charset="0"/>
              <a:cs typeface="Arial" charset="0"/>
            </a:endParaRPr>
          </a:p>
          <a:p>
            <a:pPr eaLnBrk="0" hangingPunct="0"/>
            <a:endParaRPr lang="en-GB" dirty="0">
              <a:latin typeface="Calibri" pitchFamily="34" charset="0"/>
              <a:ea typeface="Times New Roman" pitchFamily="18" charset="0"/>
              <a:cs typeface="Arial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23528" y="125760"/>
            <a:ext cx="8229600" cy="1143000"/>
          </a:xfrm>
        </p:spPr>
        <p:txBody>
          <a:bodyPr/>
          <a:lstStyle/>
          <a:p>
            <a:r>
              <a:rPr lang="en-GB" dirty="0"/>
              <a:t>Aim of the proposal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1287016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 assess you/your idea- but how?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32F3EE-85DC-4C47-8AA1-17C9CB475E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Pattern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25EE3B-5CBF-4427-A766-59F19CC304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500 words project proposal, plus references</a:t>
            </a:r>
          </a:p>
          <a:p>
            <a:pPr lvl="1"/>
            <a:r>
              <a:rPr lang="en-GB" dirty="0"/>
              <a:t>You must complete this before proceeding to the final report</a:t>
            </a:r>
          </a:p>
          <a:p>
            <a:pPr lvl="1"/>
            <a:r>
              <a:rPr lang="en-GB" dirty="0"/>
              <a:t>Illustrations are not needed (but you may want to include some as exemplars)</a:t>
            </a:r>
          </a:p>
          <a:p>
            <a:r>
              <a:rPr lang="en-GB" dirty="0"/>
              <a:t>4,500</a:t>
            </a:r>
            <a:r>
              <a:rPr lang="en-GB" b="1" dirty="0"/>
              <a:t> </a:t>
            </a:r>
            <a:r>
              <a:rPr lang="en-GB" dirty="0"/>
              <a:t>words, plus references</a:t>
            </a:r>
          </a:p>
          <a:p>
            <a:pPr lvl="1"/>
            <a:r>
              <a:rPr lang="en-GB" dirty="0"/>
              <a:t>Produced to a high scholarly standard – see Report Writing section PP &amp; slides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04824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Things you should do: once you have your topic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525963"/>
          </a:xfrm>
        </p:spPr>
        <p:txBody>
          <a:bodyPr>
            <a:normAutofit/>
          </a:bodyPr>
          <a:lstStyle/>
          <a:p>
            <a:pPr>
              <a:buFont typeface="Arial" charset="0"/>
              <a:buChar char="•"/>
            </a:pPr>
            <a: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ea typeface="Times New Roman" pitchFamily="18" charset="0"/>
                <a:cs typeface="Calibri" pitchFamily="34" charset="0"/>
              </a:rPr>
              <a:t>You should seek to identify any public statements, undertake a documentation search within the </a:t>
            </a:r>
            <a:r>
              <a:rPr 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ea typeface="Times New Roman" pitchFamily="18" charset="0"/>
                <a:cs typeface="Calibri" pitchFamily="34" charset="0"/>
              </a:rPr>
              <a:t>public domain</a:t>
            </a:r>
          </a:p>
          <a:p>
            <a:pPr lvl="1">
              <a:buFont typeface="Arial" charset="0"/>
              <a:buChar char="•"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ea typeface="Times New Roman" pitchFamily="18" charset="0"/>
                <a:cs typeface="Calibri" pitchFamily="34" charset="0"/>
              </a:rPr>
              <a:t>Internet</a:t>
            </a:r>
          </a:p>
          <a:p>
            <a:pPr lvl="1">
              <a:buFont typeface="Arial" charset="0"/>
              <a:buChar char="•"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ea typeface="Times New Roman" pitchFamily="18" charset="0"/>
                <a:cs typeface="Calibri" pitchFamily="34" charset="0"/>
              </a:rPr>
              <a:t>Leaflets, flyers, etc. from public domains</a:t>
            </a:r>
          </a:p>
          <a:p>
            <a:pPr>
              <a:buFont typeface="Arial" charset="0"/>
              <a:buChar char="•"/>
            </a:pPr>
            <a: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ea typeface="Times New Roman" pitchFamily="18" charset="0"/>
                <a:cs typeface="Calibri" pitchFamily="34" charset="0"/>
              </a:rPr>
              <a:t>Literature Review</a:t>
            </a:r>
          </a:p>
          <a:p>
            <a:pPr lvl="1">
              <a:buFont typeface="Arial" charset="0"/>
              <a:buChar char="•"/>
            </a:pPr>
            <a:r>
              <a:rPr 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ea typeface="Times New Roman" pitchFamily="18" charset="0"/>
                <a:cs typeface="Calibri" pitchFamily="34" charset="0"/>
              </a:rPr>
              <a:t>Books, journals, etc. from libraries/archive etc.</a:t>
            </a:r>
          </a:p>
          <a:p>
            <a:pPr>
              <a:buFont typeface="Arial" charset="0"/>
              <a:buChar char="•"/>
            </a:pPr>
            <a:endParaRPr lang="en-US" sz="3200" dirty="0">
              <a:effectLst>
                <a:outerShdw blurRad="38100" dist="38100" dir="2700000" algn="tl">
                  <a:srgbClr val="000000"/>
                </a:outerShdw>
              </a:effectLst>
              <a:latin typeface="Calibri" pitchFamily="34" charset="0"/>
              <a:ea typeface="Times New Roman" pitchFamily="18" charset="0"/>
              <a:cs typeface="Calibri" pitchFamily="34" charset="0"/>
            </a:endParaRPr>
          </a:p>
          <a:p>
            <a:endParaRPr lang="en-US" sz="3200" dirty="0">
              <a:effectLst>
                <a:outerShdw blurRad="38100" dist="38100" dir="2700000" algn="tl">
                  <a:srgbClr val="000000"/>
                </a:outerShdw>
              </a:effectLst>
              <a:latin typeface="Calibri" pitchFamily="34" charset="0"/>
              <a:ea typeface="Times New Roman" pitchFamily="18" charset="0"/>
              <a:cs typeface="Calibri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71670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Warning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  <a:ea typeface="Times New Roman" pitchFamily="18" charset="0"/>
                <a:cs typeface="Calibri" pitchFamily="34" charset="0"/>
              </a:rPr>
              <a:t>Should your project involve researching the documents or maps/illustrations held by the </a:t>
            </a:r>
            <a:r>
              <a:rPr lang="en-US" dirty="0" err="1"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  <a:ea typeface="Times New Roman" pitchFamily="18" charset="0"/>
                <a:cs typeface="Calibri" pitchFamily="34" charset="0"/>
              </a:rPr>
              <a:t>organisation</a:t>
            </a:r>
            <a:r>
              <a:rPr lang="en-US" dirty="0"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  <a:ea typeface="Times New Roman" pitchFamily="18" charset="0"/>
                <a:cs typeface="Calibri" pitchFamily="34" charset="0"/>
              </a:rPr>
              <a:t>, practitioners or in private hands, then you </a:t>
            </a:r>
            <a:r>
              <a:rPr lang="en-US" b="1" dirty="0"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  <a:ea typeface="Times New Roman" pitchFamily="18" charset="0"/>
                <a:cs typeface="Calibri" pitchFamily="34" charset="0"/>
              </a:rPr>
              <a:t>must seek agreement and permissions </a:t>
            </a:r>
            <a:r>
              <a:rPr lang="en-US" dirty="0"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  <a:ea typeface="Times New Roman" pitchFamily="18" charset="0"/>
                <a:cs typeface="Calibri" pitchFamily="34" charset="0"/>
              </a:rPr>
              <a:t>for their use. Under certain conditions this is not advised and you should contact staff before contacting anyone else.</a:t>
            </a:r>
          </a:p>
          <a:p>
            <a:r>
              <a:rPr lang="en-US" dirty="0"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  <a:ea typeface="Times New Roman" pitchFamily="18" charset="0"/>
                <a:cs typeface="Calibri" pitchFamily="34" charset="0"/>
              </a:rPr>
              <a:t>Some topics fall under ethical scrutiny and an ethics statement may be needed.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59393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Title 1"/>
          <p:cNvSpPr>
            <a:spLocks noGrp="1"/>
          </p:cNvSpPr>
          <p:nvPr>
            <p:ph type="title" idx="4294967295"/>
          </p:nvPr>
        </p:nvSpPr>
        <p:spPr>
          <a:xfrm>
            <a:off x="0" y="381000"/>
            <a:ext cx="8229600" cy="137160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dirty="0"/>
              <a:t>Proposal: What you need to include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539552" y="1628775"/>
            <a:ext cx="7690048" cy="4467225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800" dirty="0"/>
              <a:t>Working title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400" dirty="0"/>
              <a:t>Introduce the topic with title in a format that is appropriate to that topic and discipline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/>
              <a:t>Indicate aims/objectives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/>
              <a:t>Introduce your topic, what you have intend to research, where does the research ‘sit’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/>
              <a:t>Indicate your line of argument,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/>
              <a:t>supported with relevant source materials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/>
              <a:t>Start to REFLECT on your topic, opportunity to achieve what? </a:t>
            </a:r>
            <a:r>
              <a:rPr lang="en-GB" sz="2800" dirty="0" err="1"/>
              <a:t>Idetify</a:t>
            </a:r>
            <a:r>
              <a:rPr lang="en-GB" sz="2800" dirty="0"/>
              <a:t> strengths/weaknesses, etc.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Other elements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057399"/>
            <a:ext cx="7355160" cy="4525963"/>
          </a:xfrm>
        </p:spPr>
        <p:txBody>
          <a:bodyPr>
            <a:normAutofit/>
          </a:bodyPr>
          <a:lstStyle/>
          <a:p>
            <a:r>
              <a:rPr lang="en-US" altLang="en-US" sz="2800" dirty="0"/>
              <a:t>nicely structured, well presented and lucid proposal scores highly </a:t>
            </a:r>
          </a:p>
          <a:p>
            <a:r>
              <a:rPr lang="en-US" altLang="en-US" sz="2800" dirty="0"/>
              <a:t>fully and correctly referenced (Harvard but this may be subject/topic specific)</a:t>
            </a:r>
          </a:p>
          <a:p>
            <a:r>
              <a:rPr lang="en-US" altLang="en-US" sz="2800" dirty="0"/>
              <a:t>carefully edited</a:t>
            </a:r>
          </a:p>
          <a:p>
            <a:endParaRPr lang="en-US" altLang="en-US" sz="2800" dirty="0"/>
          </a:p>
        </p:txBody>
      </p:sp>
    </p:spTree>
    <p:extLst>
      <p:ext uri="{BB962C8B-B14F-4D97-AF65-F5344CB8AC3E}">
        <p14:creationId xmlns:p14="http://schemas.microsoft.com/office/powerpoint/2010/main" val="36906673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Title 1"/>
          <p:cNvSpPr>
            <a:spLocks noGrp="1"/>
          </p:cNvSpPr>
          <p:nvPr>
            <p:ph type="title" idx="4294967295"/>
          </p:nvPr>
        </p:nvSpPr>
        <p:spPr>
          <a:xfrm>
            <a:off x="0" y="381000"/>
            <a:ext cx="8229600" cy="1371600"/>
          </a:xfrm>
        </p:spPr>
        <p:txBody>
          <a:bodyPr/>
          <a:lstStyle/>
          <a:p>
            <a:pPr eaLnBrk="1" hangingPunct="1">
              <a:defRPr/>
            </a:pPr>
            <a:r>
              <a:rPr lang="en-GB"/>
              <a:t>Final thoughts</a:t>
            </a:r>
          </a:p>
        </p:txBody>
      </p:sp>
      <p:sp>
        <p:nvSpPr>
          <p:cNvPr id="32770" name="Content Placeholder 2"/>
          <p:cNvSpPr>
            <a:spLocks noGrp="1"/>
          </p:cNvSpPr>
          <p:nvPr>
            <p:ph idx="4294967295"/>
          </p:nvPr>
        </p:nvSpPr>
        <p:spPr>
          <a:xfrm>
            <a:off x="546956" y="1916832"/>
            <a:ext cx="8050088" cy="4114800"/>
          </a:xfrm>
        </p:spPr>
        <p:txBody>
          <a:bodyPr>
            <a:normAutofit fontScale="85000" lnSpcReduction="20000"/>
          </a:bodyPr>
          <a:lstStyle/>
          <a:p>
            <a:pPr>
              <a:defRPr/>
            </a:pPr>
            <a:r>
              <a:rPr lang="en-GB" dirty="0"/>
              <a:t>Do not be only descriptive of what you are going to do, be critically engaged at </a:t>
            </a:r>
            <a:r>
              <a:rPr lang="en-GB"/>
              <a:t>this stage</a:t>
            </a:r>
            <a:endParaRPr lang="en-GB" dirty="0"/>
          </a:p>
          <a:p>
            <a:pPr eaLnBrk="1" hangingPunct="1">
              <a:defRPr/>
            </a:pPr>
            <a:r>
              <a:rPr lang="en-GB" dirty="0"/>
              <a:t>Be aware of the difference between criticism and critique in setting up your topic</a:t>
            </a:r>
          </a:p>
          <a:p>
            <a:pPr eaLnBrk="1" hangingPunct="1">
              <a:defRPr/>
            </a:pPr>
            <a:r>
              <a:rPr lang="en-GB" dirty="0"/>
              <a:t>Topics can be highly personal, (e.g. a phenomenology of the virtual experience) or, they can be analytical (e.g. analysis of visitor numbers at a site)</a:t>
            </a:r>
          </a:p>
          <a:p>
            <a:pPr marL="0" indent="0" eaLnBrk="1" hangingPunct="1">
              <a:buNone/>
              <a:defRPr/>
            </a:pPr>
            <a:r>
              <a:rPr lang="en-GB" dirty="0"/>
              <a:t>	</a:t>
            </a:r>
          </a:p>
          <a:p>
            <a:pPr marL="0" indent="0" eaLnBrk="1" hangingPunct="1">
              <a:buNone/>
              <a:defRPr/>
            </a:pPr>
            <a:r>
              <a:rPr lang="en-GB" dirty="0"/>
              <a:t>there are many ways of writing a final report and the proposal should reflect this.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313</TotalTime>
  <Words>476</Words>
  <Application>Microsoft Office PowerPoint</Application>
  <PresentationFormat>On-screen Show (4:3)</PresentationFormat>
  <Paragraphs>51</Paragraphs>
  <Slides>8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Calibri</vt:lpstr>
      <vt:lpstr>Comic Sans MS</vt:lpstr>
      <vt:lpstr>Tahoma</vt:lpstr>
      <vt:lpstr>Wingdings</vt:lpstr>
      <vt:lpstr>Office Theme</vt:lpstr>
      <vt:lpstr>Assignment: The Independent Project proposal</vt:lpstr>
      <vt:lpstr>Aim of the proposal</vt:lpstr>
      <vt:lpstr>Assessment Pattern</vt:lpstr>
      <vt:lpstr>Things you should do: once you have your topic</vt:lpstr>
      <vt:lpstr>Warning</vt:lpstr>
      <vt:lpstr>Proposal: What you need to include </vt:lpstr>
      <vt:lpstr>Other elements</vt:lpstr>
      <vt:lpstr>Final thoughts</vt:lpstr>
    </vt:vector>
  </TitlesOfParts>
  <Company>TOSHIBA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Oral presentations and public speaking</dc:title>
  <dc:creator>coard</dc:creator>
  <cp:lastModifiedBy>Ros Coard</cp:lastModifiedBy>
  <cp:revision>47</cp:revision>
  <dcterms:created xsi:type="dcterms:W3CDTF">2012-05-22T19:37:42Z</dcterms:created>
  <dcterms:modified xsi:type="dcterms:W3CDTF">2020-06-04T12:04:21Z</dcterms:modified>
</cp:coreProperties>
</file>