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474" y="-9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extLst/>
          </a:lstStyle>
          <a:p>
            <a:fld id="{16F9C9C3-15B6-4504-8F6F-A38B0B7E7BF0}" type="datetimeFigureOut">
              <a:rPr lang="en-GB" smtClean="0"/>
              <a:t>10/02/2023</a:t>
            </a:fld>
            <a:endParaRPr lang="en-GB"/>
          </a:p>
        </p:txBody>
      </p:sp>
      <p:sp>
        <p:nvSpPr>
          <p:cNvPr id="17" name="Footer Placeholder 16"/>
          <p:cNvSpPr>
            <a:spLocks noGrp="1"/>
          </p:cNvSpPr>
          <p:nvPr>
            <p:ph type="ftr" sz="quarter" idx="11"/>
          </p:nvPr>
        </p:nvSpPr>
        <p:spPr/>
        <p:txBody>
          <a:bodyPr/>
          <a:lstStyle>
            <a:extLst/>
          </a:lstStyle>
          <a:p>
            <a:endParaRPr lang="en-GB"/>
          </a:p>
        </p:txBody>
      </p:sp>
      <p:sp>
        <p:nvSpPr>
          <p:cNvPr id="29" name="Slide Number Placeholder 28"/>
          <p:cNvSpPr>
            <a:spLocks noGrp="1"/>
          </p:cNvSpPr>
          <p:nvPr>
            <p:ph type="sldNum" sz="quarter" idx="12"/>
          </p:nvPr>
        </p:nvSpPr>
        <p:spPr/>
        <p:txBody>
          <a:bodyPr/>
          <a:lstStyle>
            <a:extLst/>
          </a:lstStyle>
          <a:p>
            <a:fld id="{86A3504F-22D3-4BB7-9F84-87E2A13D0682}" type="slidenum">
              <a:rPr lang="en-GB" smtClean="0"/>
              <a:t>‹#›</a:t>
            </a:fld>
            <a:endParaRPr lang="en-GB"/>
          </a:p>
        </p:txBody>
      </p:sp>
      <p:sp>
        <p:nvSpPr>
          <p:cNvPr id="32" name="Rectangle 31"/>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9" name="Rectangle 38"/>
          <p:cNvSpPr/>
          <p:nvPr/>
        </p:nvSpPr>
        <p:spPr>
          <a:xfrm>
            <a:off x="309558" y="680477"/>
            <a:ext cx="4572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0" name="Rectangle 39"/>
          <p:cNvSpPr/>
          <p:nvPr/>
        </p:nvSpPr>
        <p:spPr>
          <a:xfrm>
            <a:off x="269073"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1" name="Rectangle 40"/>
          <p:cNvSpPr/>
          <p:nvPr/>
        </p:nvSpPr>
        <p:spPr>
          <a:xfrm>
            <a:off x="25002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42" name="Rectangle 41"/>
          <p:cNvSpPr/>
          <p:nvPr/>
        </p:nvSpPr>
        <p:spPr>
          <a:xfrm>
            <a:off x="221768"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Title 7"/>
          <p:cNvSpPr>
            <a:spLocks noGrp="1"/>
          </p:cNvSpPr>
          <p:nvPr>
            <p:ph type="ctrTitle"/>
          </p:nvPr>
        </p:nvSpPr>
        <p:spPr>
          <a:xfrm>
            <a:off x="914400" y="4343400"/>
            <a:ext cx="77724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914400" y="2834640"/>
            <a:ext cx="77724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56" name="Rectangle 55"/>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5" name="Rectangle 64"/>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6" name="Rectangle 65"/>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7" name="Rectangle 66"/>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6F9C9C3-15B6-4504-8F6F-A38B0B7E7BF0}" type="datetimeFigureOut">
              <a:rPr lang="en-GB" smtClean="0"/>
              <a:t>10/02/2023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6A3504F-22D3-4BB7-9F84-87E2A13D068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4828952" y="1073888"/>
            <a:ext cx="4322136"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5" name="Freeform 14"/>
          <p:cNvSpPr>
            <a:spLocks/>
          </p:cNvSpPr>
          <p:nvPr/>
        </p:nvSpPr>
        <p:spPr bwMode="auto">
          <a:xfrm>
            <a:off x="373966" y="0"/>
            <a:ext cx="5514536"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3" name="Freeform 12"/>
          <p:cNvSpPr>
            <a:spLocks/>
          </p:cNvSpPr>
          <p:nvPr/>
        </p:nvSpPr>
        <p:spPr bwMode="auto">
          <a:xfrm rot="5236414">
            <a:off x="4462128" y="1483600"/>
            <a:ext cx="41148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6" name="Freeform 15"/>
          <p:cNvSpPr>
            <a:spLocks/>
          </p:cNvSpPr>
          <p:nvPr/>
        </p:nvSpPr>
        <p:spPr bwMode="auto">
          <a:xfrm>
            <a:off x="5943600" y="0"/>
            <a:ext cx="27432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7" name="Freeform 16"/>
          <p:cNvSpPr>
            <a:spLocks/>
          </p:cNvSpPr>
          <p:nvPr/>
        </p:nvSpPr>
        <p:spPr bwMode="auto">
          <a:xfrm>
            <a:off x="5943600" y="4267200"/>
            <a:ext cx="32004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8" name="Freeform 17"/>
          <p:cNvSpPr>
            <a:spLocks/>
          </p:cNvSpPr>
          <p:nvPr/>
        </p:nvSpPr>
        <p:spPr bwMode="auto">
          <a:xfrm>
            <a:off x="5943600" y="0"/>
            <a:ext cx="13716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9" name="Freeform 18"/>
          <p:cNvSpPr>
            <a:spLocks/>
          </p:cNvSpPr>
          <p:nvPr/>
        </p:nvSpPr>
        <p:spPr bwMode="auto">
          <a:xfrm>
            <a:off x="5948363" y="4246563"/>
            <a:ext cx="2090737"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0" name="Freeform 19"/>
          <p:cNvSpPr>
            <a:spLocks/>
          </p:cNvSpPr>
          <p:nvPr/>
        </p:nvSpPr>
        <p:spPr bwMode="auto">
          <a:xfrm>
            <a:off x="5943600" y="4267200"/>
            <a:ext cx="16002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1" name="Freeform 20"/>
          <p:cNvSpPr>
            <a:spLocks/>
          </p:cNvSpPr>
          <p:nvPr/>
        </p:nvSpPr>
        <p:spPr bwMode="auto">
          <a:xfrm>
            <a:off x="5943600" y="1371600"/>
            <a:ext cx="32004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2" name="Freeform 21"/>
          <p:cNvSpPr>
            <a:spLocks/>
          </p:cNvSpPr>
          <p:nvPr/>
        </p:nvSpPr>
        <p:spPr bwMode="auto">
          <a:xfrm>
            <a:off x="5943600" y="1752600"/>
            <a:ext cx="32004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3" name="Freeform 22"/>
          <p:cNvSpPr>
            <a:spLocks/>
          </p:cNvSpPr>
          <p:nvPr/>
        </p:nvSpPr>
        <p:spPr bwMode="auto">
          <a:xfrm>
            <a:off x="990600" y="4267200"/>
            <a:ext cx="4953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4" name="Freeform 23"/>
          <p:cNvSpPr>
            <a:spLocks/>
          </p:cNvSpPr>
          <p:nvPr/>
        </p:nvSpPr>
        <p:spPr bwMode="auto">
          <a:xfrm>
            <a:off x="533400" y="4267200"/>
            <a:ext cx="533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5" name="Freeform 24"/>
          <p:cNvSpPr>
            <a:spLocks/>
          </p:cNvSpPr>
          <p:nvPr/>
        </p:nvSpPr>
        <p:spPr bwMode="auto">
          <a:xfrm>
            <a:off x="366824" y="2438400"/>
            <a:ext cx="56388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6" name="Freeform 25"/>
          <p:cNvSpPr>
            <a:spLocks/>
          </p:cNvSpPr>
          <p:nvPr/>
        </p:nvSpPr>
        <p:spPr bwMode="auto">
          <a:xfrm>
            <a:off x="366824" y="2133600"/>
            <a:ext cx="56388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7" name="Freeform 26"/>
          <p:cNvSpPr>
            <a:spLocks/>
          </p:cNvSpPr>
          <p:nvPr/>
        </p:nvSpPr>
        <p:spPr bwMode="auto">
          <a:xfrm>
            <a:off x="4572000" y="4267200"/>
            <a:ext cx="13716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3" name="Text Placeholder 2"/>
          <p:cNvSpPr>
            <a:spLocks noGrp="1"/>
          </p:cNvSpPr>
          <p:nvPr>
            <p:ph type="body" idx="1"/>
          </p:nvPr>
        </p:nvSpPr>
        <p:spPr>
          <a:xfrm>
            <a:off x="706902" y="1351672"/>
            <a:ext cx="5718048"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6F9C9C3-15B6-4504-8F6F-A38B0B7E7BF0}" type="datetimeFigureOut">
              <a:rPr lang="en-GB" smtClean="0"/>
              <a:t>10/02/2023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6A3504F-22D3-4BB7-9F84-87E2A13D0682}" type="slidenum">
              <a:rPr lang="en-GB" smtClean="0"/>
              <a:t>‹#›</a:t>
            </a:fld>
            <a:endParaRPr lang="en-GB"/>
          </a:p>
        </p:txBody>
      </p:sp>
      <p:sp>
        <p:nvSpPr>
          <p:cNvPr id="7" name="Rectangle 6"/>
          <p:cNvSpPr/>
          <p:nvPr/>
        </p:nvSpPr>
        <p:spPr>
          <a:xfrm>
            <a:off x="363160" y="402264"/>
            <a:ext cx="850392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06902" y="512064"/>
            <a:ext cx="8156448" cy="777240"/>
          </a:xfrm>
        </p:spPr>
        <p:txBody>
          <a:bodyPr tIns="64008"/>
          <a:lstStyle>
            <a:lvl1pPr algn="l">
              <a:buNone/>
              <a:defRPr sz="3800" b="0" cap="none" spc="-150" baseline="0"/>
            </a:lvl1pPr>
            <a:extLst/>
          </a:lstStyle>
          <a:p>
            <a:r>
              <a:rPr kumimoji="0" lang="en-US" smtClean="0"/>
              <a:t>Click to edit Master title style</a:t>
            </a:r>
            <a:endParaRPr kumimoji="0" lang="en-US"/>
          </a:p>
        </p:txBody>
      </p:sp>
      <p:sp>
        <p:nvSpPr>
          <p:cNvPr id="8" name="Rectangle 7"/>
          <p:cNvSpPr/>
          <p:nvPr/>
        </p:nvSpPr>
        <p:spPr>
          <a:xfrm flipH="1">
            <a:off x="371538"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Rectangle 8"/>
          <p:cNvSpPr/>
          <p:nvPr/>
        </p:nvSpPr>
        <p:spPr>
          <a:xfrm flipH="1">
            <a:off x="411109"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0" name="Rectangle 9"/>
          <p:cNvSpPr/>
          <p:nvPr/>
        </p:nvSpPr>
        <p:spPr>
          <a:xfrm flipH="1">
            <a:off x="44845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ectangle 10"/>
          <p:cNvSpPr/>
          <p:nvPr/>
        </p:nvSpPr>
        <p:spPr>
          <a:xfrm flipH="1">
            <a:off x="476702"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Rectangle 11"/>
          <p:cNvSpPr/>
          <p:nvPr/>
        </p:nvSpPr>
        <p:spPr>
          <a:xfrm>
            <a:off x="500478"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12064"/>
            <a:ext cx="8229600" cy="9144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64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55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6F9C9C3-15B6-4504-8F6F-A38B0B7E7BF0}" type="datetimeFigureOut">
              <a:rPr lang="en-GB" smtClean="0"/>
              <a:t>10/02/2023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6A3504F-22D3-4BB7-9F84-87E2A13D068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5"/>
            <a:ext cx="886708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504824" y="512064"/>
            <a:ext cx="7772400" cy="914400"/>
          </a:xfrm>
        </p:spPr>
        <p:txBody>
          <a:bodyPr anchor="t"/>
          <a:lstStyle>
            <a:lvl1pPr>
              <a:defRPr sz="400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09750"/>
            <a:ext cx="4040188"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09750"/>
            <a:ext cx="4041775"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459037"/>
            <a:ext cx="4040188"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459037"/>
            <a:ext cx="4041775"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6F9C9C3-15B6-4504-8F6F-A38B0B7E7BF0}" type="datetimeFigureOut">
              <a:rPr lang="en-GB" smtClean="0"/>
              <a:t>10/02/2023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86A3504F-22D3-4BB7-9F84-87E2A13D0682}" type="slidenum">
              <a:rPr lang="en-GB" smtClean="0"/>
              <a:t>‹#›</a:t>
            </a:fld>
            <a:endParaRPr lang="en-GB"/>
          </a:p>
        </p:txBody>
      </p:sp>
      <p:sp>
        <p:nvSpPr>
          <p:cNvPr id="16" name="Rectangle 15"/>
          <p:cNvSpPr/>
          <p:nvPr/>
        </p:nvSpPr>
        <p:spPr>
          <a:xfrm>
            <a:off x="87790" y="680477"/>
            <a:ext cx="4572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7" name="Rectangle 16"/>
          <p:cNvSpPr/>
          <p:nvPr/>
        </p:nvSpPr>
        <p:spPr>
          <a:xfrm>
            <a:off x="47305"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8" name="Rectangle 17"/>
          <p:cNvSpPr/>
          <p:nvPr/>
        </p:nvSpPr>
        <p:spPr>
          <a:xfrm>
            <a:off x="2825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9" name="Rectangle 18"/>
          <p:cNvSpPr/>
          <p:nvPr/>
        </p:nvSpPr>
        <p:spPr>
          <a:xfrm>
            <a:off x="0"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0" name="Rectangle 19"/>
          <p:cNvSpPr/>
          <p:nvPr/>
        </p:nvSpPr>
        <p:spPr>
          <a:xfrm flipH="1">
            <a:off x="149770"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1" name="Rectangle 20"/>
          <p:cNvSpPr/>
          <p:nvPr/>
        </p:nvSpPr>
        <p:spPr>
          <a:xfrm flipH="1">
            <a:off x="189341"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Rectangle 21"/>
          <p:cNvSpPr/>
          <p:nvPr/>
        </p:nvSpPr>
        <p:spPr>
          <a:xfrm flipH="1">
            <a:off x="22668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9" name="Rectangle 28"/>
          <p:cNvSpPr/>
          <p:nvPr/>
        </p:nvSpPr>
        <p:spPr>
          <a:xfrm flipH="1">
            <a:off x="254934"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0" name="Rectangle 29"/>
          <p:cNvSpPr/>
          <p:nvPr/>
        </p:nvSpPr>
        <p:spPr>
          <a:xfrm>
            <a:off x="278710"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772400" cy="914400"/>
          </a:xfrm>
        </p:spPr>
        <p:txBody>
          <a:bodyPr/>
          <a:lstStyle>
            <a:lvl1pPr>
              <a:defRPr sz="4000" cap="none" baseline="0"/>
            </a:lvl1pPr>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6F9C9C3-15B6-4504-8F6F-A38B0B7E7BF0}" type="datetimeFigureOut">
              <a:rPr lang="en-GB" smtClean="0"/>
              <a:t>10/02/2023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86A3504F-22D3-4BB7-9F84-87E2A13D068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6F9C9C3-15B6-4504-8F6F-A38B0B7E7BF0}" type="datetimeFigureOut">
              <a:rPr lang="en-GB" smtClean="0"/>
              <a:t>10/02/2023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86A3504F-22D3-4BB7-9F84-87E2A13D068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273050"/>
            <a:ext cx="8229600" cy="1162050"/>
          </a:xfrm>
        </p:spPr>
        <p:txBody>
          <a:bodyPr anchor="ctr"/>
          <a:lstStyle>
            <a:lvl1pPr algn="l">
              <a:buNone/>
              <a:defRPr sz="3600" b="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435100"/>
            <a:ext cx="25146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429000" y="1435100"/>
            <a:ext cx="54864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6F9C9C3-15B6-4504-8F6F-A38B0B7E7BF0}" type="datetimeFigureOut">
              <a:rPr lang="en-GB" smtClean="0"/>
              <a:t>10/02/2023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6A3504F-22D3-4BB7-9F84-87E2A13D068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368032" y="0"/>
            <a:ext cx="877824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cxnSp>
        <p:nvCxnSpPr>
          <p:cNvPr id="9" name="Straight Connector 8"/>
          <p:cNvCxnSpPr/>
          <p:nvPr/>
        </p:nvCxnSpPr>
        <p:spPr>
          <a:xfrm flipV="1">
            <a:off x="363195" y="1885028"/>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8514581" y="1219200"/>
            <a:ext cx="132763" cy="128466"/>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914400" y="441251"/>
            <a:ext cx="6858000" cy="701749"/>
          </a:xfrm>
        </p:spPr>
        <p:txBody>
          <a:bodyPr anchor="b"/>
          <a:lstStyle>
            <a:lvl1pPr algn="l">
              <a:buNone/>
              <a:defRPr sz="21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368032" y="1893781"/>
            <a:ext cx="8778240" cy="4960144"/>
          </a:xfrm>
          <a:solidFill>
            <a:schemeClr val="bg2"/>
          </a:solidFill>
        </p:spPr>
        <p:txBody>
          <a:bodyPr/>
          <a:lstStyle>
            <a:lvl1pPr marL="0" indent="0">
              <a:buNone/>
              <a:defRPr sz="3200"/>
            </a:lvl1pPr>
            <a:extLst/>
          </a:lstStyle>
          <a:p>
            <a:r>
              <a:rPr kumimoji="0" lang="en-US" smtClean="0"/>
              <a:t>Click icon to add picture</a:t>
            </a:r>
            <a:endParaRPr kumimoji="0" lang="en-US"/>
          </a:p>
        </p:txBody>
      </p:sp>
      <p:sp>
        <p:nvSpPr>
          <p:cNvPr id="4" name="Text Placeholder 3"/>
          <p:cNvSpPr>
            <a:spLocks noGrp="1"/>
          </p:cNvSpPr>
          <p:nvPr>
            <p:ph type="body" sz="half" idx="2"/>
          </p:nvPr>
        </p:nvSpPr>
        <p:spPr bwMode="grayWhite">
          <a:xfrm>
            <a:off x="914400" y="1150144"/>
            <a:ext cx="6858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grpSp>
        <p:nvGrpSpPr>
          <p:cNvPr id="14" name="Group 13"/>
          <p:cNvGrpSpPr/>
          <p:nvPr/>
        </p:nvGrpSpPr>
        <p:grpSpPr>
          <a:xfrm rot="5400000">
            <a:off x="8666981" y="1371600"/>
            <a:ext cx="132763" cy="128466"/>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8320088" y="1474763"/>
            <a:ext cx="132763" cy="128466"/>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6477000" y="55499"/>
            <a:ext cx="2133600" cy="365125"/>
          </a:xfrm>
        </p:spPr>
        <p:txBody>
          <a:bodyPr/>
          <a:lstStyle>
            <a:extLst/>
          </a:lstStyle>
          <a:p>
            <a:fld id="{16F9C9C3-15B6-4504-8F6F-A38B0B7E7BF0}" type="datetimeFigureOut">
              <a:rPr lang="en-GB" smtClean="0"/>
              <a:t>10/02/2023</a:t>
            </a:fld>
            <a:endParaRPr lang="en-GB"/>
          </a:p>
        </p:txBody>
      </p:sp>
      <p:sp>
        <p:nvSpPr>
          <p:cNvPr id="6" name="Footer Placeholder 5"/>
          <p:cNvSpPr>
            <a:spLocks noGrp="1"/>
          </p:cNvSpPr>
          <p:nvPr>
            <p:ph type="ftr" sz="quarter" idx="11"/>
          </p:nvPr>
        </p:nvSpPr>
        <p:spPr>
          <a:xfrm>
            <a:off x="914400" y="55499"/>
            <a:ext cx="5562600" cy="365125"/>
          </a:xfrm>
        </p:spPr>
        <p:txBody>
          <a:bodyPr/>
          <a:lstStyle>
            <a:extLst/>
          </a:lstStyle>
          <a:p>
            <a:endParaRPr lang="en-GB"/>
          </a:p>
        </p:txBody>
      </p:sp>
      <p:sp>
        <p:nvSpPr>
          <p:cNvPr id="7" name="Slide Number Placeholder 6"/>
          <p:cNvSpPr>
            <a:spLocks noGrp="1"/>
          </p:cNvSpPr>
          <p:nvPr>
            <p:ph type="sldNum" sz="quarter" idx="12"/>
          </p:nvPr>
        </p:nvSpPr>
        <p:spPr>
          <a:xfrm>
            <a:off x="8610600" y="55499"/>
            <a:ext cx="457200" cy="365125"/>
          </a:xfrm>
        </p:spPr>
        <p:txBody>
          <a:bodyPr/>
          <a:lstStyle>
            <a:extLst/>
          </a:lstStyle>
          <a:p>
            <a:fld id="{86A3504F-22D3-4BB7-9F84-87E2A13D068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6F9C9C3-15B6-4504-8F6F-A38B0B7E7BF0}" type="datetimeFigureOut">
              <a:rPr lang="en-GB" smtClean="0"/>
              <a:t>10/02/2023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6A3504F-22D3-4BB7-9F84-87E2A13D068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981200" cy="5851525"/>
          </a:xfrm>
        </p:spPr>
        <p:txBody>
          <a:bodyPr vert="eaVert" anchor="ct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58674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6F9C9C3-15B6-4504-8F6F-A38B0B7E7BF0}" type="datetimeFigureOut">
              <a:rPr lang="en-GB" smtClean="0"/>
              <a:t>10/02/2023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6A3504F-22D3-4BB7-9F84-87E2A13D068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Rectangle 7"/>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Rectangle 8"/>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Rectangle 9"/>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ectangle 10"/>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Rectangle 11"/>
          <p:cNvSpPr/>
          <p:nvPr/>
        </p:nvSpPr>
        <p:spPr>
          <a:xfrm>
            <a:off x="309558" y="680477"/>
            <a:ext cx="4572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5" name="Rectangle 14"/>
          <p:cNvSpPr/>
          <p:nvPr/>
        </p:nvSpPr>
        <p:spPr>
          <a:xfrm>
            <a:off x="269073" y="680477"/>
            <a:ext cx="2743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6" name="Rectangle 15"/>
          <p:cNvSpPr/>
          <p:nvPr/>
        </p:nvSpPr>
        <p:spPr>
          <a:xfrm>
            <a:off x="250020"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7" name="Rectangle 16"/>
          <p:cNvSpPr/>
          <p:nvPr/>
        </p:nvSpPr>
        <p:spPr>
          <a:xfrm>
            <a:off x="221768"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Title Placeholder 21"/>
          <p:cNvSpPr>
            <a:spLocks noGrp="1"/>
          </p:cNvSpPr>
          <p:nvPr>
            <p:ph type="title"/>
          </p:nvPr>
        </p:nvSpPr>
        <p:spPr>
          <a:xfrm>
            <a:off x="914400" y="512064"/>
            <a:ext cx="7772400" cy="914400"/>
          </a:xfrm>
          <a:prstGeom prst="rect">
            <a:avLst/>
          </a:prstGeom>
        </p:spPr>
        <p:txBody>
          <a:bodyPr vert="horz" anchor="t">
            <a:noAutofit/>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783560"/>
            <a:ext cx="7772400" cy="457200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77000" y="6416675"/>
            <a:ext cx="2133600" cy="365125"/>
          </a:xfrm>
          <a:prstGeom prst="rect">
            <a:avLst/>
          </a:prstGeom>
        </p:spPr>
        <p:txBody>
          <a:bodyPr vert="horz" anchor="b"/>
          <a:lstStyle>
            <a:lvl1pPr algn="l" eaLnBrk="1" latinLnBrk="0" hangingPunct="1">
              <a:defRPr kumimoji="0" sz="1100">
                <a:solidFill>
                  <a:schemeClr val="tx2"/>
                </a:solidFill>
              </a:defRPr>
            </a:lvl1pPr>
            <a:extLst/>
          </a:lstStyle>
          <a:p>
            <a:fld id="{16F9C9C3-15B6-4504-8F6F-A38B0B7E7BF0}" type="datetimeFigureOut">
              <a:rPr lang="en-GB" smtClean="0"/>
              <a:t>10/02/2023</a:t>
            </a:fld>
            <a:endParaRPr lang="en-GB"/>
          </a:p>
        </p:txBody>
      </p:sp>
      <p:sp>
        <p:nvSpPr>
          <p:cNvPr id="3" name="Footer Placeholder 2"/>
          <p:cNvSpPr>
            <a:spLocks noGrp="1"/>
          </p:cNvSpPr>
          <p:nvPr>
            <p:ph type="ftr" sz="quarter" idx="3"/>
          </p:nvPr>
        </p:nvSpPr>
        <p:spPr>
          <a:xfrm>
            <a:off x="914400" y="6416675"/>
            <a:ext cx="5562600" cy="365125"/>
          </a:xfrm>
          <a:prstGeom prst="rect">
            <a:avLst/>
          </a:prstGeom>
        </p:spPr>
        <p:txBody>
          <a:bodyPr vert="horz" anchor="b"/>
          <a:lstStyle>
            <a:lvl1pPr algn="r" eaLnBrk="1" latinLnBrk="0" hangingPunct="1">
              <a:defRPr kumimoji="0" sz="1100">
                <a:solidFill>
                  <a:schemeClr val="tx2"/>
                </a:solidFill>
              </a:defRPr>
            </a:lvl1pPr>
            <a:extLst/>
          </a:lstStyle>
          <a:p>
            <a:endParaRPr lang="en-GB"/>
          </a:p>
        </p:txBody>
      </p:sp>
      <p:sp>
        <p:nvSpPr>
          <p:cNvPr id="23" name="Slide Number Placeholder 22"/>
          <p:cNvSpPr>
            <a:spLocks noGrp="1"/>
          </p:cNvSpPr>
          <p:nvPr>
            <p:ph type="sldNum" sz="quarter" idx="4"/>
          </p:nvPr>
        </p:nvSpPr>
        <p:spPr>
          <a:xfrm>
            <a:off x="8610600" y="6416675"/>
            <a:ext cx="457200" cy="365125"/>
          </a:xfrm>
          <a:prstGeom prst="rect">
            <a:avLst/>
          </a:prstGeom>
        </p:spPr>
        <p:txBody>
          <a:bodyPr vert="horz" anchor="b"/>
          <a:lstStyle>
            <a:lvl1pPr algn="l" eaLnBrk="1" latinLnBrk="0" hangingPunct="1">
              <a:defRPr kumimoji="0" sz="1200">
                <a:solidFill>
                  <a:schemeClr val="tx2"/>
                </a:solidFill>
              </a:defRPr>
            </a:lvl1pPr>
            <a:extLst/>
          </a:lstStyle>
          <a:p>
            <a:fld id="{86A3504F-22D3-4BB7-9F84-87E2A13D0682}"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11560" y="1412776"/>
            <a:ext cx="8064896" cy="3096344"/>
          </a:xfrm>
        </p:spPr>
        <p:txBody>
          <a:bodyPr>
            <a:normAutofit fontScale="92500" lnSpcReduction="20000"/>
          </a:bodyPr>
          <a:lstStyle/>
          <a:p>
            <a:endParaRPr lang="en-GB" sz="2500" dirty="0" smtClean="0">
              <a:latin typeface="Arial" panose="020B0604020202020204" pitchFamily="34" charset="0"/>
              <a:cs typeface="Arial" panose="020B0604020202020204" pitchFamily="34" charset="0"/>
            </a:endParaRPr>
          </a:p>
          <a:p>
            <a:r>
              <a:rPr lang="en-GB" sz="2500" dirty="0" smtClean="0">
                <a:latin typeface="Arial" panose="020B0604020202020204" pitchFamily="34" charset="0"/>
                <a:cs typeface="Arial" panose="020B0604020202020204" pitchFamily="34" charset="0"/>
              </a:rPr>
              <a:t>I have chosen the Marriott International hotel brand "Ritz Carlton" for my discussion.</a:t>
            </a:r>
          </a:p>
          <a:p>
            <a:endParaRPr lang="en-GB" sz="2500" dirty="0" smtClean="0">
              <a:latin typeface="Arial" panose="020B0604020202020204" pitchFamily="34" charset="0"/>
              <a:cs typeface="Arial" panose="020B0604020202020204" pitchFamily="34" charset="0"/>
            </a:endParaRPr>
          </a:p>
          <a:p>
            <a:r>
              <a:rPr lang="en-GB" sz="2500" dirty="0" smtClean="0">
                <a:latin typeface="Arial" panose="020B0604020202020204" pitchFamily="34" charset="0"/>
                <a:cs typeface="Arial" panose="020B0604020202020204" pitchFamily="34" charset="0"/>
              </a:rPr>
              <a:t>The Ritz Carlton is a luxury hotel brand that was established in 1983 and is part of Marriott International. The hotel brand has a reputation for providing exceptional service, luxurious amenities and memorable experiences to its guests. It operates a collection of hotels and resorts in 31 countries and territories.</a:t>
            </a:r>
          </a:p>
          <a:p>
            <a:endParaRPr lang="en-GB" dirty="0"/>
          </a:p>
        </p:txBody>
      </p:sp>
      <p:sp>
        <p:nvSpPr>
          <p:cNvPr id="6" name="TextBox 5"/>
          <p:cNvSpPr txBox="1"/>
          <p:nvPr/>
        </p:nvSpPr>
        <p:spPr>
          <a:xfrm>
            <a:off x="2051720" y="548680"/>
            <a:ext cx="5472608" cy="369332"/>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pPr algn="ctr"/>
            <a:r>
              <a:rPr lang="en-GB" dirty="0" smtClean="0"/>
              <a:t>Brief Introduction to Ritz Carlton</a:t>
            </a:r>
            <a:endParaRPr lang="en-GB" dirty="0"/>
          </a:p>
        </p:txBody>
      </p:sp>
      <p:sp>
        <p:nvSpPr>
          <p:cNvPr id="7" name="TextBox 6"/>
          <p:cNvSpPr txBox="1"/>
          <p:nvPr/>
        </p:nvSpPr>
        <p:spPr>
          <a:xfrm>
            <a:off x="5364088" y="5373216"/>
            <a:ext cx="3096344" cy="369332"/>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pPr algn="ctr"/>
            <a:r>
              <a:rPr lang="en-GB" dirty="0" smtClean="0"/>
              <a:t>Presentation card-1</a:t>
            </a:r>
            <a:endParaRPr lang="en-GB" dirty="0"/>
          </a:p>
        </p:txBody>
      </p:sp>
    </p:spTree>
    <p:extLst>
      <p:ext uri="{BB962C8B-B14F-4D97-AF65-F5344CB8AC3E}">
        <p14:creationId xmlns:p14="http://schemas.microsoft.com/office/powerpoint/2010/main" val="3639732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11560" y="1412776"/>
            <a:ext cx="8064896" cy="3096344"/>
          </a:xfrm>
        </p:spPr>
        <p:txBody>
          <a:bodyPr>
            <a:normAutofit/>
          </a:bodyPr>
          <a:lstStyle/>
          <a:p>
            <a:endParaRPr lang="en-GB" sz="2500" dirty="0" smtClean="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The Ritz Carlton caters to affluent travellers who are looking for a luxurious and personalized experience. This includes business travellers, families, and couples seeking a romantic getaway. The hotel brand appeals to guests who are willing to pay a premium price for top-notch service and amenities.</a:t>
            </a:r>
            <a:endParaRPr lang="en-GB" dirty="0"/>
          </a:p>
        </p:txBody>
      </p:sp>
      <p:sp>
        <p:nvSpPr>
          <p:cNvPr id="6" name="TextBox 5"/>
          <p:cNvSpPr txBox="1"/>
          <p:nvPr/>
        </p:nvSpPr>
        <p:spPr>
          <a:xfrm>
            <a:off x="2016426" y="548680"/>
            <a:ext cx="5472608" cy="369332"/>
          </a:xfrm>
          <a:prstGeom prst="rect">
            <a:avLst/>
          </a:prstGeom>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smtClean="0"/>
              <a:t>Main Consumers:</a:t>
            </a:r>
            <a:endParaRPr lang="en-GB" dirty="0"/>
          </a:p>
        </p:txBody>
      </p:sp>
      <p:sp>
        <p:nvSpPr>
          <p:cNvPr id="7" name="TextBox 6"/>
          <p:cNvSpPr txBox="1"/>
          <p:nvPr/>
        </p:nvSpPr>
        <p:spPr>
          <a:xfrm>
            <a:off x="5364088" y="5373216"/>
            <a:ext cx="3096344" cy="369332"/>
          </a:xfrm>
          <a:prstGeom prst="rect">
            <a:avLst/>
          </a:prstGeom>
        </p:spPr>
        <p:style>
          <a:lnRef idx="3">
            <a:schemeClr val="lt1"/>
          </a:lnRef>
          <a:fillRef idx="1">
            <a:schemeClr val="accent3"/>
          </a:fillRef>
          <a:effectRef idx="1">
            <a:schemeClr val="accent3"/>
          </a:effectRef>
          <a:fontRef idx="minor">
            <a:schemeClr val="lt1"/>
          </a:fontRef>
        </p:style>
        <p:txBody>
          <a:bodyPr wrap="square" rtlCol="0">
            <a:spAutoFit/>
          </a:bodyPr>
          <a:lstStyle/>
          <a:p>
            <a:pPr algn="ctr"/>
            <a:r>
              <a:rPr lang="en-GB" dirty="0" smtClean="0"/>
              <a:t>Presentation card-2</a:t>
            </a:r>
            <a:endParaRPr lang="en-GB" dirty="0"/>
          </a:p>
        </p:txBody>
      </p:sp>
    </p:spTree>
    <p:extLst>
      <p:ext uri="{BB962C8B-B14F-4D97-AF65-F5344CB8AC3E}">
        <p14:creationId xmlns:p14="http://schemas.microsoft.com/office/powerpoint/2010/main" val="3628830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11560" y="1412776"/>
            <a:ext cx="8064896" cy="3096344"/>
          </a:xfrm>
        </p:spPr>
        <p:txBody>
          <a:bodyPr>
            <a:normAutofit fontScale="92500" lnSpcReduction="20000"/>
          </a:bodyPr>
          <a:lstStyle/>
          <a:p>
            <a:endParaRPr lang="en-GB" sz="2500" dirty="0" smtClean="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The Ritz Carlton offers a wide range of guest services and facilities to ensure that guests have an exceptional stay. This includes 24-hour room service, concierge services, a spa, a fitness </a:t>
            </a:r>
            <a:r>
              <a:rPr lang="en-GB" sz="2500" dirty="0" err="1">
                <a:latin typeface="Arial" panose="020B0604020202020204" pitchFamily="34" charset="0"/>
                <a:cs typeface="Arial" panose="020B0604020202020204" pitchFamily="34" charset="0"/>
              </a:rPr>
              <a:t>center</a:t>
            </a:r>
            <a:r>
              <a:rPr lang="en-GB" sz="2500" dirty="0">
                <a:latin typeface="Arial" panose="020B0604020202020204" pitchFamily="34" charset="0"/>
                <a:cs typeface="Arial" panose="020B0604020202020204" pitchFamily="34" charset="0"/>
              </a:rPr>
              <a:t>, and fine dining restaurants. The hotel also provides business services such as meeting rooms, conference facilities, and high-speed internet access. The hotel's staff is trained to provide personalized service to guests, ensuring that their stay is comfortable and memorable.</a:t>
            </a:r>
            <a:endParaRPr lang="en-GB" dirty="0"/>
          </a:p>
        </p:txBody>
      </p:sp>
      <p:sp>
        <p:nvSpPr>
          <p:cNvPr id="6" name="TextBox 5"/>
          <p:cNvSpPr txBox="1"/>
          <p:nvPr/>
        </p:nvSpPr>
        <p:spPr>
          <a:xfrm>
            <a:off x="2016426" y="548680"/>
            <a:ext cx="5472608" cy="369332"/>
          </a:xfrm>
          <a:prstGeom prst="rect">
            <a:avLst/>
          </a:prstGeom>
        </p:spPr>
        <p:style>
          <a:lnRef idx="3">
            <a:schemeClr val="lt1"/>
          </a:lnRef>
          <a:fillRef idx="1">
            <a:schemeClr val="accent4"/>
          </a:fillRef>
          <a:effectRef idx="1">
            <a:schemeClr val="accent4"/>
          </a:effectRef>
          <a:fontRef idx="minor">
            <a:schemeClr val="lt1"/>
          </a:fontRef>
        </p:style>
        <p:txBody>
          <a:bodyPr wrap="square" rtlCol="0">
            <a:spAutoFit/>
          </a:bodyPr>
          <a:lstStyle/>
          <a:p>
            <a:pPr algn="ctr"/>
            <a:r>
              <a:rPr lang="en-GB" dirty="0" smtClean="0"/>
              <a:t>Guest Services and Facilities</a:t>
            </a:r>
            <a:endParaRPr lang="en-GB" dirty="0"/>
          </a:p>
        </p:txBody>
      </p:sp>
      <p:sp>
        <p:nvSpPr>
          <p:cNvPr id="7" name="TextBox 6"/>
          <p:cNvSpPr txBox="1"/>
          <p:nvPr/>
        </p:nvSpPr>
        <p:spPr>
          <a:xfrm>
            <a:off x="5364088" y="5373216"/>
            <a:ext cx="3096344" cy="369332"/>
          </a:xfrm>
          <a:prstGeom prst="rect">
            <a:avLst/>
          </a:prstGeom>
        </p:spPr>
        <p:style>
          <a:lnRef idx="3">
            <a:schemeClr val="lt1"/>
          </a:lnRef>
          <a:fillRef idx="1">
            <a:schemeClr val="accent4"/>
          </a:fillRef>
          <a:effectRef idx="1">
            <a:schemeClr val="accent4"/>
          </a:effectRef>
          <a:fontRef idx="minor">
            <a:schemeClr val="lt1"/>
          </a:fontRef>
        </p:style>
        <p:txBody>
          <a:bodyPr wrap="square" rtlCol="0">
            <a:spAutoFit/>
          </a:bodyPr>
          <a:lstStyle/>
          <a:p>
            <a:pPr algn="ctr"/>
            <a:r>
              <a:rPr lang="en-GB" dirty="0" smtClean="0"/>
              <a:t>Presentation card-3</a:t>
            </a:r>
            <a:endParaRPr lang="en-GB" dirty="0"/>
          </a:p>
        </p:txBody>
      </p:sp>
    </p:spTree>
    <p:extLst>
      <p:ext uri="{BB962C8B-B14F-4D97-AF65-F5344CB8AC3E}">
        <p14:creationId xmlns:p14="http://schemas.microsoft.com/office/powerpoint/2010/main" val="2770679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11560" y="1412776"/>
            <a:ext cx="8064896" cy="3096344"/>
          </a:xfrm>
        </p:spPr>
        <p:txBody>
          <a:bodyPr>
            <a:normAutofit fontScale="92500" lnSpcReduction="20000"/>
          </a:bodyPr>
          <a:lstStyle/>
          <a:p>
            <a:r>
              <a:rPr lang="en-GB" sz="2500" dirty="0">
                <a:latin typeface="Arial" panose="020B0604020202020204" pitchFamily="34" charset="0"/>
                <a:cs typeface="Arial" panose="020B0604020202020204" pitchFamily="34" charset="0"/>
              </a:rPr>
              <a:t>Guest services play a critical role in Ritz-Carlton, as they have a direct impact on guest satisfaction and loyalty. Ritz-Carlton understands the needs and expectations of their guests </a:t>
            </a:r>
            <a:r>
              <a:rPr lang="en-GB" sz="2500" dirty="0" smtClean="0">
                <a:latin typeface="Arial" panose="020B0604020202020204" pitchFamily="34" charset="0"/>
                <a:cs typeface="Arial" panose="020B0604020202020204" pitchFamily="34" charset="0"/>
              </a:rPr>
              <a:t>and </a:t>
            </a:r>
            <a:r>
              <a:rPr lang="en-GB" sz="2500" dirty="0">
                <a:latin typeface="Arial" panose="020B0604020202020204" pitchFamily="34" charset="0"/>
                <a:cs typeface="Arial" panose="020B0604020202020204" pitchFamily="34" charset="0"/>
              </a:rPr>
              <a:t>provide the necessary services and facilities to meet </a:t>
            </a:r>
            <a:r>
              <a:rPr lang="en-GB" sz="2500">
                <a:latin typeface="Arial" panose="020B0604020202020204" pitchFamily="34" charset="0"/>
                <a:cs typeface="Arial" panose="020B0604020202020204" pitchFamily="34" charset="0"/>
              </a:rPr>
              <a:t>those </a:t>
            </a:r>
            <a:r>
              <a:rPr lang="en-GB" sz="2500" smtClean="0">
                <a:latin typeface="Arial" panose="020B0604020202020204" pitchFamily="34" charset="0"/>
                <a:cs typeface="Arial" panose="020B0604020202020204" pitchFamily="34" charset="0"/>
              </a:rPr>
              <a:t>needs. </a:t>
            </a:r>
            <a:r>
              <a:rPr lang="en-GB" sz="2500" dirty="0">
                <a:latin typeface="Arial" panose="020B0604020202020204" pitchFamily="34" charset="0"/>
                <a:cs typeface="Arial" panose="020B0604020202020204" pitchFamily="34" charset="0"/>
              </a:rPr>
              <a:t>What Reiss (2008) observed in 2008 about guest services remains consistently true to the present day about Ritz-Carlton’s guest services. By doing so, the hotel brand has created a positive and memorable experience for their guests, leading to repeat business and positive word-of-mouth recommendations.</a:t>
            </a:r>
            <a:endParaRPr lang="en-GB" dirty="0"/>
          </a:p>
        </p:txBody>
      </p:sp>
      <p:sp>
        <p:nvSpPr>
          <p:cNvPr id="6" name="TextBox 5"/>
          <p:cNvSpPr txBox="1"/>
          <p:nvPr/>
        </p:nvSpPr>
        <p:spPr>
          <a:xfrm>
            <a:off x="2016426" y="548680"/>
            <a:ext cx="5472608" cy="646331"/>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pPr algn="ctr"/>
            <a:r>
              <a:rPr lang="en-GB" dirty="0" smtClean="0"/>
              <a:t>Consideration of the Role and Function of Guest Services:</a:t>
            </a:r>
            <a:endParaRPr lang="en-GB" dirty="0"/>
          </a:p>
        </p:txBody>
      </p:sp>
      <p:sp>
        <p:nvSpPr>
          <p:cNvPr id="7" name="TextBox 6"/>
          <p:cNvSpPr txBox="1"/>
          <p:nvPr/>
        </p:nvSpPr>
        <p:spPr>
          <a:xfrm>
            <a:off x="5364088" y="5373216"/>
            <a:ext cx="3096344" cy="369332"/>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pPr algn="ctr"/>
            <a:r>
              <a:rPr lang="en-GB" dirty="0" smtClean="0"/>
              <a:t>Presentation card-4</a:t>
            </a:r>
            <a:endParaRPr lang="en-GB" dirty="0"/>
          </a:p>
        </p:txBody>
      </p:sp>
    </p:spTree>
    <p:extLst>
      <p:ext uri="{BB962C8B-B14F-4D97-AF65-F5344CB8AC3E}">
        <p14:creationId xmlns:p14="http://schemas.microsoft.com/office/powerpoint/2010/main" val="2961327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11560" y="1412776"/>
            <a:ext cx="8064896" cy="3096344"/>
          </a:xfrm>
        </p:spPr>
        <p:txBody>
          <a:bodyPr>
            <a:normAutofit fontScale="85000" lnSpcReduction="10000"/>
          </a:bodyPr>
          <a:lstStyle/>
          <a:p>
            <a:endParaRPr lang="en-GB" sz="2500" dirty="0" smtClean="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Hospitality is the cornerstone of the hotel industry, and it is essential for hotels to provide high-quality service to guests. The Ritz Carlton has set the standard for hospitality and strives to exceed guest expectations. This includes providing personalized service, offering exceptional amenities, and ensuring that guests have a memorable stay. By doing so, the hotel brand can build a loyal following of guests who choose to stay at the hotel repeatedly</a:t>
            </a:r>
            <a:r>
              <a:rPr lang="en-GB" sz="2500" dirty="0" smtClean="0">
                <a:latin typeface="Arial" panose="020B0604020202020204" pitchFamily="34" charset="0"/>
                <a:cs typeface="Arial" panose="020B0604020202020204" pitchFamily="34" charset="0"/>
              </a:rPr>
              <a:t>. All hotels must prioritise exceeding guest expectations to enjoy a loyal following.</a:t>
            </a:r>
            <a:endParaRPr lang="en-GB" dirty="0"/>
          </a:p>
        </p:txBody>
      </p:sp>
      <p:sp>
        <p:nvSpPr>
          <p:cNvPr id="6" name="TextBox 5"/>
          <p:cNvSpPr txBox="1"/>
          <p:nvPr/>
        </p:nvSpPr>
        <p:spPr>
          <a:xfrm>
            <a:off x="2016426" y="548680"/>
            <a:ext cx="5472608" cy="646331"/>
          </a:xfrm>
          <a:prstGeom prst="rect">
            <a:avLst/>
          </a:prstGeom>
        </p:spPr>
        <p:style>
          <a:lnRef idx="3">
            <a:schemeClr val="lt1"/>
          </a:lnRef>
          <a:fillRef idx="1">
            <a:schemeClr val="accent6"/>
          </a:fillRef>
          <a:effectRef idx="1">
            <a:schemeClr val="accent6"/>
          </a:effectRef>
          <a:fontRef idx="minor">
            <a:schemeClr val="lt1"/>
          </a:fontRef>
        </p:style>
        <p:txBody>
          <a:bodyPr wrap="square" rtlCol="0">
            <a:spAutoFit/>
          </a:bodyPr>
          <a:lstStyle/>
          <a:p>
            <a:pPr algn="ctr"/>
            <a:r>
              <a:rPr lang="en-GB" dirty="0" smtClean="0"/>
              <a:t>Conclusion - Importance of Hospitality and Meeting/Exceeding Guest Expectations:</a:t>
            </a:r>
            <a:endParaRPr lang="en-GB" dirty="0"/>
          </a:p>
        </p:txBody>
      </p:sp>
      <p:sp>
        <p:nvSpPr>
          <p:cNvPr id="7" name="TextBox 6"/>
          <p:cNvSpPr txBox="1"/>
          <p:nvPr/>
        </p:nvSpPr>
        <p:spPr>
          <a:xfrm>
            <a:off x="5364088" y="5373216"/>
            <a:ext cx="3096344" cy="369332"/>
          </a:xfrm>
          <a:prstGeom prst="rect">
            <a:avLst/>
          </a:prstGeom>
        </p:spPr>
        <p:style>
          <a:lnRef idx="3">
            <a:schemeClr val="lt1"/>
          </a:lnRef>
          <a:fillRef idx="1">
            <a:schemeClr val="accent6"/>
          </a:fillRef>
          <a:effectRef idx="1">
            <a:schemeClr val="accent6"/>
          </a:effectRef>
          <a:fontRef idx="minor">
            <a:schemeClr val="lt1"/>
          </a:fontRef>
        </p:style>
        <p:txBody>
          <a:bodyPr wrap="square" rtlCol="0">
            <a:spAutoFit/>
          </a:bodyPr>
          <a:lstStyle/>
          <a:p>
            <a:pPr algn="ctr"/>
            <a:r>
              <a:rPr lang="en-GB" dirty="0" smtClean="0"/>
              <a:t>Presentation card-5</a:t>
            </a:r>
            <a:endParaRPr lang="en-GB" dirty="0"/>
          </a:p>
        </p:txBody>
      </p:sp>
    </p:spTree>
    <p:extLst>
      <p:ext uri="{BB962C8B-B14F-4D97-AF65-F5344CB8AC3E}">
        <p14:creationId xmlns:p14="http://schemas.microsoft.com/office/powerpoint/2010/main" val="41480495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16</TotalTime>
  <Words>430</Words>
  <Application>Microsoft Office PowerPoint</Application>
  <PresentationFormat>On-screen Show (4:3)</PresentationFormat>
  <Paragraphs>21</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Metro</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wizwazeer</dc:creator>
  <cp:lastModifiedBy>wizwazeer</cp:lastModifiedBy>
  <cp:revision>3</cp:revision>
  <dcterms:created xsi:type="dcterms:W3CDTF">2023-02-10T21:08:58Z</dcterms:created>
  <dcterms:modified xsi:type="dcterms:W3CDTF">2023-02-10T22:43:42Z</dcterms:modified>
</cp:coreProperties>
</file>