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iQHrZ5txu4U/gH2AEtUzq7+rI8m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4D9DEB-67F4-4AAB-A84D-81CCB946A096}" v="534" dt="2026-10-07T18:14:02.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08"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86" name="Google Shape;86;p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87" name="Google Shape;87;p1: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Opening: Today we explain what business information systems are, compare ERP, CRM and BI/Analytics, assess ethics, and recommend a staged approach for a growing business.</a:t>
            </a:r>
            <a:endParaRPr/>
          </a:p>
          <a:p>
            <a:pPr marL="0" lvl="0" indent="0" algn="l" rtl="0">
              <a:spcBef>
                <a:spcPts val="0"/>
              </a:spcBef>
              <a:spcAft>
                <a:spcPts val="0"/>
              </a:spcAft>
              <a:buNone/>
            </a:pPr>
            <a:r>
              <a:rPr lang="en-US"/>
              <a:t>1</a:t>
            </a:r>
            <a:endParaRPr/>
          </a:p>
        </p:txBody>
      </p:sp>
      <p:sp>
        <p:nvSpPr>
          <p:cNvPr id="89" name="Google Shape;89;p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90" name="Google Shape;90;p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15" name="Google Shape;115;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16" name="Google Shape;116;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Introduce the roadmap: the role of information systems, system types, comparison, ethics and case studies leading to a recommendation.</a:t>
            </a:r>
            <a:endParaRPr/>
          </a:p>
          <a:p>
            <a:pPr marL="0" lvl="0" indent="0" algn="l" rtl="0">
              <a:spcBef>
                <a:spcPts val="0"/>
              </a:spcBef>
              <a:spcAft>
                <a:spcPts val="0"/>
              </a:spcAft>
              <a:buNone/>
            </a:pPr>
            <a:endParaRPr/>
          </a:p>
        </p:txBody>
      </p:sp>
      <p:sp>
        <p:nvSpPr>
          <p:cNvPr id="118" name="Google Shape;118;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19" name="Google Shape;119;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71" name="Google Shape;171;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72" name="Google Shape;172;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An information system combines people, processes, data and technology. Inputs are raw data. Processing validates, stores and analyses that data. Outputs inform staff and managers. Source: Bocij, Greasley and Hickie (2019), Business Information Systems, 6th edn.</a:t>
            </a:r>
            <a:endParaRPr/>
          </a:p>
          <a:p>
            <a:pPr marL="0" lvl="0" indent="0" algn="l" rtl="0">
              <a:spcBef>
                <a:spcPts val="0"/>
              </a:spcBef>
              <a:spcAft>
                <a:spcPts val="0"/>
              </a:spcAft>
              <a:buNone/>
            </a:pPr>
            <a:endParaRPr/>
          </a:p>
        </p:txBody>
      </p:sp>
      <p:sp>
        <p:nvSpPr>
          <p:cNvPr id="174" name="Google Shape;174;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75" name="Google Shape;175;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24" name="Google Shape;224;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25" name="Google Shape;225;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TPS records transactions, MIS produces routine reports, and DSS supports decisions. BI provides reporting and analytical insight, so DSS and BI overlap but are not identical. ERP, CRM and SCM may include these capabilities. Source: Laudon and Laudon (2022), Management Information Systems, 17th edn.</a:t>
            </a:r>
            <a:endParaRPr/>
          </a:p>
          <a:p>
            <a:pPr marL="0" lvl="0" indent="0" algn="l" rtl="0">
              <a:spcBef>
                <a:spcPts val="0"/>
              </a:spcBef>
              <a:spcAft>
                <a:spcPts val="0"/>
              </a:spcAft>
              <a:buNone/>
            </a:pPr>
            <a:endParaRPr/>
          </a:p>
        </p:txBody>
      </p:sp>
      <p:sp>
        <p:nvSpPr>
          <p:cNvPr id="227" name="Google Shape;227;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28" name="Google Shape;228;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02" name="Google Shape;302;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03" name="Google Shape;303;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4" name="Google Shape;304;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ERP benefits depend on process standardisation, staff adoption and reliable migration. Benefits are potential outcomes, not guarantees. Source: Davenport (1998), Putting the enterprise into the enterprise system, Harvard Business Review, 76(4), pp. 121–131.</a:t>
            </a:r>
            <a:endParaRPr/>
          </a:p>
          <a:p>
            <a:pPr marL="0" lvl="0" indent="0" algn="l" rtl="0">
              <a:spcBef>
                <a:spcPts val="0"/>
              </a:spcBef>
              <a:spcAft>
                <a:spcPts val="0"/>
              </a:spcAft>
              <a:buNone/>
            </a:pPr>
            <a:endParaRPr/>
          </a:p>
        </p:txBody>
      </p:sp>
      <p:sp>
        <p:nvSpPr>
          <p:cNvPr id="305" name="Google Shape;305;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06" name="Google Shape;306;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71" name="Google Shape;371;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72" name="Google Shape;372;p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3" name="Google Shape;373;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CRM supports customer retention and customer lifetime value, rather than the lifetime value of data. Consent is one possible lawful basis and is not required for every type of processing. Source: Payne and Frow (2005), Journal of Marketing, 69(4), pp. 167–176. Starbucks example and source are on slide 9.</a:t>
            </a:r>
            <a:endParaRPr/>
          </a:p>
          <a:p>
            <a:pPr marL="0" lvl="0" indent="0" algn="l" rtl="0">
              <a:spcBef>
                <a:spcPts val="0"/>
              </a:spcBef>
              <a:spcAft>
                <a:spcPts val="0"/>
              </a:spcAft>
              <a:buNone/>
            </a:pPr>
            <a:endParaRPr/>
          </a:p>
        </p:txBody>
      </p:sp>
      <p:sp>
        <p:nvSpPr>
          <p:cNvPr id="374" name="Google Shape;374;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75" name="Google Shape;375;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440" name="Google Shape;440;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441" name="Google Shape;441;p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2" name="Google Shape;442;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BI supports managerial judgement. Correlation alone does not establish causation. The rising bars are a conceptual illustration of stages, not measured results. Source: Davenport and Harris (2017), Competing on Analytics, updated edn.</a:t>
            </a:r>
            <a:endParaRPr/>
          </a:p>
          <a:p>
            <a:pPr marL="0" lvl="0" indent="0" algn="l" rtl="0">
              <a:spcBef>
                <a:spcPts val="0"/>
              </a:spcBef>
              <a:spcAft>
                <a:spcPts val="0"/>
              </a:spcAft>
              <a:buNone/>
            </a:pPr>
            <a:endParaRPr/>
          </a:p>
        </p:txBody>
      </p:sp>
      <p:sp>
        <p:nvSpPr>
          <p:cNvPr id="443" name="Google Shape;443;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444" name="Google Shape;444;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496" name="Google Shape;496;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497" name="Google Shape;497;p8: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8" name="Google Shape;498;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Compare each system using the same criteria. ERP integrates internal operations, CRM manages customer relationships, and BI analyses data. These capabilities can overlap and work together. Sources: Davenport (1998), Payne and Frow (2005), Davenport and Harris (2017).</a:t>
            </a:r>
            <a:endParaRPr/>
          </a:p>
          <a:p>
            <a:pPr marL="0" lvl="0" indent="0" algn="l" rtl="0">
              <a:spcBef>
                <a:spcPts val="0"/>
              </a:spcBef>
              <a:spcAft>
                <a:spcPts val="0"/>
              </a:spcAft>
              <a:buNone/>
            </a:pPr>
            <a:endParaRPr/>
          </a:p>
        </p:txBody>
      </p:sp>
      <p:sp>
        <p:nvSpPr>
          <p:cNvPr id="499" name="Google Shape;499;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500" name="Google Shape;500;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Google Shape;604;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605" name="Google Shape;605;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606" name="Google Shape;606;p9: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7" name="Google Shape;607;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Walmart reports AI use for delivery route planning and inventory pickups. Starbucks describes personalised Rewards benefits. The benefits and lessons shown are qualitative, with no invented performance figures.</a:t>
            </a:r>
            <a:endParaRPr/>
          </a:p>
          <a:p>
            <a:pPr marL="0" lvl="0" indent="0" algn="l" rtl="0">
              <a:spcBef>
                <a:spcPts val="0"/>
              </a:spcBef>
              <a:spcAft>
                <a:spcPts val="0"/>
              </a:spcAft>
              <a:buNone/>
            </a:pPr>
            <a:r>
              <a:rPr lang="en-US"/>
              <a:t>Walmart (2024): https://corporate.walmart.com/news/2024/03/14/walmart-commerce-technologies-launches-ai-powered-logistics-product</a:t>
            </a:r>
            <a:endParaRPr/>
          </a:p>
          <a:p>
            <a:pPr marL="0" lvl="0" indent="0" algn="l" rtl="0">
              <a:spcBef>
                <a:spcPts val="0"/>
              </a:spcBef>
              <a:spcAft>
                <a:spcPts val="0"/>
              </a:spcAft>
              <a:buNone/>
            </a:pPr>
            <a:r>
              <a:rPr lang="en-US"/>
              <a:t>Starbucks (2026): https://about.starbucks.com/press/2026/reimagined-starbucks-rewards-loyalty-program-launches-with-new-member-benefits/</a:t>
            </a:r>
            <a:endParaRPr/>
          </a:p>
          <a:p>
            <a:pPr marL="0" lvl="0" indent="0" algn="l" rtl="0">
              <a:spcBef>
                <a:spcPts val="0"/>
              </a:spcBef>
              <a:spcAft>
                <a:spcPts val="0"/>
              </a:spcAft>
              <a:buNone/>
            </a:pPr>
            <a:r>
              <a:rPr lang="en-US"/>
              <a:t>Amazon France Logistique: the Conseil d’État decision of 23 December 2025 overturned certain lawful-basis findings concerning scanner indicators, upheld data minimisation findings and reduced the fine from EUR 32 million to EUR 15 million. This is a French case, not evidence of a matching Italian finding. Source: https://www.conseil-etat.fr/fr/arianeweb/CE/decision/2025-12-23/492830</a:t>
            </a:r>
            <a:endParaRPr/>
          </a:p>
          <a:p>
            <a:pPr marL="0" lvl="0" indent="0" algn="l" rtl="0">
              <a:spcBef>
                <a:spcPts val="0"/>
              </a:spcBef>
              <a:spcAft>
                <a:spcPts val="0"/>
              </a:spcAft>
              <a:buNone/>
            </a:pPr>
            <a:r>
              <a:rPr lang="en-US"/>
              <a:t>All web sources accessed 9 October 2026.</a:t>
            </a:r>
            <a:endParaRPr/>
          </a:p>
        </p:txBody>
      </p:sp>
      <p:sp>
        <p:nvSpPr>
          <p:cNvPr id="608" name="Google Shape;608;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609" name="Google Shape;609;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663" name="Google Shape;663;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664" name="Google Shape;664;p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Choose controls in proportion to the risks and document responsibilities. A data protection impact assessment (DPIA) is required where processing is likely to pose a high risk. Inform workers about the purpose and scope of monitoring and consider less intrusive methods. MFA means multi-factor authentication.</a:t>
            </a:r>
            <a:endParaRPr/>
          </a:p>
          <a:p>
            <a:pPr marL="0" lvl="0" indent="0" algn="l" rtl="0">
              <a:spcBef>
                <a:spcPts val="0"/>
              </a:spcBef>
              <a:spcAft>
                <a:spcPts val="0"/>
              </a:spcAft>
              <a:buNone/>
            </a:pPr>
            <a:r>
              <a:rPr lang="en-US"/>
              <a:t>ICO monitoring guidance: https://ico.org.uk/for-organisations/uk-gdpr-guidance-and-resources/employment/monitoring-workers/data-protection-and-monitoring-workers</a:t>
            </a:r>
            <a:endParaRPr/>
          </a:p>
          <a:p>
            <a:pPr marL="0" lvl="0" indent="0" algn="l" rtl="0">
              <a:spcBef>
                <a:spcPts val="0"/>
              </a:spcBef>
              <a:spcAft>
                <a:spcPts val="0"/>
              </a:spcAft>
              <a:buNone/>
            </a:pPr>
            <a:r>
              <a:rPr lang="en-US"/>
              <a:t>ICO AI fairness guidance: https://ico.org.uk/for-organisations/uk-gdpr-guidance-and-resources/artificial-intelligence/guidance-on-ai-and-data-protection/how-do-we-ensure-fairness-in-ai/</a:t>
            </a:r>
            <a:endParaRPr/>
          </a:p>
          <a:p>
            <a:pPr marL="0" lvl="0" indent="0" algn="l" rtl="0">
              <a:spcBef>
                <a:spcPts val="0"/>
              </a:spcBef>
              <a:spcAft>
                <a:spcPts val="0"/>
              </a:spcAft>
              <a:buNone/>
            </a:pPr>
            <a:r>
              <a:rPr lang="en-US"/>
              <a:t>Accessed 9 October 2026. The ICO flags its AI guidance as under review following the Data (Use and Access) Act. The slide presents governance recommendations, not a complete statement of legal obligations.</a:t>
            </a:r>
            <a:endParaRPr/>
          </a:p>
        </p:txBody>
      </p:sp>
      <p:sp>
        <p:nvSpPr>
          <p:cNvPr id="666" name="Google Shape;666;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667" name="Google Shape;667;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2"/>
        <p:cNvGrpSpPr/>
        <p:nvPr/>
      </p:nvGrpSpPr>
      <p:grpSpPr>
        <a:xfrm>
          <a:off x="0" y="0"/>
          <a:ext cx="0" cy="0"/>
          <a:chOff x="0" y="0"/>
          <a:chExt cx="0" cy="0"/>
        </a:xfrm>
      </p:grpSpPr>
      <p:sp>
        <p:nvSpPr>
          <p:cNvPr id="703" name="Google Shape;703;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704" name="Google Shape;704;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705" name="Google Shape;705;p11: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06" name="Google Shape;706;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phased sequence is a proposal for the growing business, subject to its needs, budget and existing systems. If finance or stock control is the main bottleneck, prioritise those ERP capabilities earlier. Assign process and data owners, assess total costs and integration, then pilot before rollout. Set baselines for data accuracy, response time, stock errors, staff adoption and cost. Proceed only when the pilot meets agreed success criteria. Sources: Davenport (1998), Davis (1989), DeLone and McLean (2003).</a:t>
            </a:r>
            <a:endParaRPr/>
          </a:p>
          <a:p>
            <a:pPr marL="0" lvl="0" indent="0" algn="l" rtl="0">
              <a:spcBef>
                <a:spcPts val="0"/>
              </a:spcBef>
              <a:spcAft>
                <a:spcPts val="0"/>
              </a:spcAft>
              <a:buNone/>
            </a:pPr>
            <a:endParaRPr/>
          </a:p>
        </p:txBody>
      </p:sp>
      <p:sp>
        <p:nvSpPr>
          <p:cNvPr id="707" name="Google Shape;707;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708" name="Google Shape;708;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0"/>
        <p:cNvGrpSpPr/>
        <p:nvPr/>
      </p:nvGrpSpPr>
      <p:grpSpPr>
        <a:xfrm>
          <a:off x="0" y="0"/>
          <a:ext cx="0" cy="0"/>
          <a:chOff x="0" y="0"/>
          <a:chExt cx="0" cy="0"/>
        </a:xfrm>
      </p:grpSpPr>
      <p:sp>
        <p:nvSpPr>
          <p:cNvPr id="751" name="Google Shape;751;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752" name="Google Shape;752;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753" name="Google Shape;753;p1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4" name="Google Shape;754;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Web references and full links:</a:t>
            </a:r>
            <a:endParaRPr/>
          </a:p>
          <a:p>
            <a:pPr marL="0" lvl="0" indent="0" algn="l" rtl="0">
              <a:spcBef>
                <a:spcPts val="0"/>
              </a:spcBef>
              <a:spcAft>
                <a:spcPts val="0"/>
              </a:spcAft>
              <a:buNone/>
            </a:pPr>
            <a:r>
              <a:rPr lang="en-US"/>
              <a:t>Conseil d’État (2025), decision 492830: https://www.conseil-etat.fr/fr/arianeweb/CE/decision/2025-12-23/492830</a:t>
            </a:r>
            <a:endParaRPr/>
          </a:p>
          <a:p>
            <a:pPr marL="0" lvl="0" indent="0" algn="l" rtl="0">
              <a:spcBef>
                <a:spcPts val="0"/>
              </a:spcBef>
              <a:spcAft>
                <a:spcPts val="0"/>
              </a:spcAft>
              <a:buNone/>
            </a:pPr>
            <a:r>
              <a:rPr lang="en-US"/>
              <a:t>ICO (2023), Data protection and monitoring workers: https://ico.org.uk/for-organisations/uk-gdpr-guidance-and-resources/employment/monitoring-workers/data-protection-and-monitoring-workers</a:t>
            </a:r>
            <a:endParaRPr/>
          </a:p>
          <a:p>
            <a:pPr marL="0" lvl="0" indent="0" algn="l" rtl="0">
              <a:spcBef>
                <a:spcPts val="0"/>
              </a:spcBef>
              <a:spcAft>
                <a:spcPts val="0"/>
              </a:spcAft>
              <a:buNone/>
            </a:pPr>
            <a:r>
              <a:rPr lang="en-US"/>
              <a:t>Walmart (2024), 14 March: https://corporate.walmart.com/news/2024/03/14/walmart-commerce-technologies-launches-ai-powered-logistics-product</a:t>
            </a:r>
            <a:endParaRPr/>
          </a:p>
          <a:p>
            <a:pPr marL="0" lvl="0" indent="0" algn="l" rtl="0">
              <a:spcBef>
                <a:spcPts val="0"/>
              </a:spcBef>
              <a:spcAft>
                <a:spcPts val="0"/>
              </a:spcAft>
              <a:buNone/>
            </a:pPr>
            <a:r>
              <a:rPr lang="en-US"/>
              <a:t>Starbucks (2026), 10 March: https://about.starbucks.com/press/2026/reimagined-starbucks-rewards-loyalty-program-launches-with-new-member-benefits/</a:t>
            </a:r>
            <a:endParaRPr/>
          </a:p>
          <a:p>
            <a:pPr marL="0" lvl="0" indent="0" algn="l" rtl="0">
              <a:spcBef>
                <a:spcPts val="0"/>
              </a:spcBef>
              <a:spcAft>
                <a:spcPts val="0"/>
              </a:spcAft>
              <a:buNone/>
            </a:pPr>
            <a:r>
              <a:rPr lang="en-US"/>
              <a:t>Additional ethics source: ICO, How do we ensure fairness in AI? https://ico.org.uk/for-organisations/uk-gdpr-guidance-and-resources/artificial-intelligence/guidance-on-ai-and-data-protection/how-do-we-ensure-fairness-in-ai/</a:t>
            </a:r>
            <a:endParaRPr/>
          </a:p>
          <a:p>
            <a:pPr marL="0" lvl="0" indent="0" algn="l" rtl="0">
              <a:spcBef>
                <a:spcPts val="0"/>
              </a:spcBef>
              <a:spcAft>
                <a:spcPts val="0"/>
              </a:spcAft>
              <a:buNone/>
            </a:pPr>
            <a:r>
              <a:rPr lang="en-US"/>
              <a:t>Accessed 9 October 2026. Academic references retain the original editions and use consistent page-range spacing.</a:t>
            </a:r>
            <a:endParaRPr/>
          </a:p>
        </p:txBody>
      </p:sp>
      <p:sp>
        <p:nvSpPr>
          <p:cNvPr id="755" name="Google Shape;755;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756" name="Google Shape;756;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a:spLocks noGrp="1"/>
          </p:cNvSpPr>
          <p:nvPr>
            <p:ph type="pic" idx="2"/>
          </p:nvPr>
        </p:nvSpPr>
        <p:spPr>
          <a:xfrm>
            <a:off x="1792288" y="612775"/>
            <a:ext cx="5486400" cy="4114800"/>
          </a:xfrm>
          <a:prstGeom prst="rect">
            <a:avLst/>
          </a:prstGeom>
          <a:noFill/>
          <a:ln>
            <a:noFill/>
          </a:ln>
        </p:spPr>
      </p:sp>
      <p:sp>
        <p:nvSpPr>
          <p:cNvPr id="68" name="Google Shape;68;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2B4D"/>
        </a:solidFill>
        <a:effectLst/>
      </p:bgPr>
    </p:bg>
    <p:spTree>
      <p:nvGrpSpPr>
        <p:cNvPr id="1" name="Shape 91"/>
        <p:cNvGrpSpPr/>
        <p:nvPr/>
      </p:nvGrpSpPr>
      <p:grpSpPr>
        <a:xfrm>
          <a:off x="0" y="0"/>
          <a:ext cx="0" cy="0"/>
          <a:chOff x="0" y="0"/>
          <a:chExt cx="0" cy="0"/>
        </a:xfrm>
      </p:grpSpPr>
      <p:grpSp>
        <p:nvGrpSpPr>
          <p:cNvPr id="92" name="Google Shape;92;p1"/>
          <p:cNvGrpSpPr/>
          <p:nvPr/>
        </p:nvGrpSpPr>
        <p:grpSpPr>
          <a:xfrm>
            <a:off x="1097280" y="2118836"/>
            <a:ext cx="9189720" cy="2133124"/>
            <a:chOff x="0" y="-9525"/>
            <a:chExt cx="12252960" cy="2844165"/>
          </a:xfrm>
        </p:grpSpPr>
        <p:sp>
          <p:nvSpPr>
            <p:cNvPr id="93" name="Google Shape;93;p1"/>
            <p:cNvSpPr/>
            <p:nvPr/>
          </p:nvSpPr>
          <p:spPr>
            <a:xfrm>
              <a:off x="0" y="0"/>
              <a:ext cx="12252960" cy="2834640"/>
            </a:xfrm>
            <a:custGeom>
              <a:avLst/>
              <a:gdLst/>
              <a:ahLst/>
              <a:cxnLst/>
              <a:rect l="l" t="t" r="r" b="b"/>
              <a:pathLst>
                <a:path w="12252960" h="2834640" extrusionOk="0">
                  <a:moveTo>
                    <a:pt x="0" y="0"/>
                  </a:moveTo>
                  <a:lnTo>
                    <a:pt x="12252960" y="0"/>
                  </a:lnTo>
                  <a:lnTo>
                    <a:pt x="12252960" y="2834640"/>
                  </a:lnTo>
                  <a:lnTo>
                    <a:pt x="0" y="2834640"/>
                  </a:lnTo>
                  <a:close/>
                </a:path>
              </a:pathLst>
            </a:custGeom>
            <a:blipFill rotWithShape="1">
              <a:blip r:embed="rId3">
                <a:alphaModFix amt="0"/>
              </a:blip>
              <a:stretch>
                <a:fillRect t="-34226" b="-34226"/>
              </a:stretch>
            </a:blipFill>
            <a:ln>
              <a:noFill/>
            </a:ln>
          </p:spPr>
          <p:txBody>
            <a:bodyPr/>
            <a:lstStyle/>
            <a:p>
              <a:endParaRPr lang="en-GB"/>
            </a:p>
          </p:txBody>
        </p:sp>
        <p:sp>
          <p:nvSpPr>
            <p:cNvPr id="94" name="Google Shape;94;p1"/>
            <p:cNvSpPr txBox="1"/>
            <p:nvPr/>
          </p:nvSpPr>
          <p:spPr>
            <a:xfrm>
              <a:off x="0" y="-9525"/>
              <a:ext cx="12252960" cy="2844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6600" b="1" i="0" u="none" strike="noStrike" cap="none">
                  <a:solidFill>
                    <a:srgbClr val="FFFFFF"/>
                  </a:solidFill>
                  <a:latin typeface="Arial"/>
                  <a:ea typeface="Arial"/>
                  <a:cs typeface="Arial"/>
                  <a:sym typeface="Arial"/>
                </a:rPr>
                <a:t>Modernising Business</a:t>
              </a:r>
              <a:endParaRPr/>
            </a:p>
            <a:p>
              <a:pPr marL="0" marR="0" lvl="0" indent="0" algn="l" rtl="0">
                <a:lnSpc>
                  <a:spcPct val="120000"/>
                </a:lnSpc>
                <a:spcBef>
                  <a:spcPts val="0"/>
                </a:spcBef>
                <a:spcAft>
                  <a:spcPts val="0"/>
                </a:spcAft>
                <a:buNone/>
              </a:pPr>
              <a:r>
                <a:rPr lang="en-US" sz="6600" b="1" i="0" u="none" strike="noStrike" cap="none">
                  <a:solidFill>
                    <a:srgbClr val="FFFFFF"/>
                  </a:solidFill>
                  <a:latin typeface="Arial"/>
                  <a:ea typeface="Arial"/>
                  <a:cs typeface="Arial"/>
                  <a:sym typeface="Arial"/>
                </a:rPr>
                <a:t>Information Systems</a:t>
              </a:r>
              <a:endParaRPr/>
            </a:p>
          </p:txBody>
        </p:sp>
      </p:grpSp>
      <p:grpSp>
        <p:nvGrpSpPr>
          <p:cNvPr id="95" name="Google Shape;95;p1"/>
          <p:cNvGrpSpPr/>
          <p:nvPr/>
        </p:nvGrpSpPr>
        <p:grpSpPr>
          <a:xfrm>
            <a:off x="1348083" y="4920129"/>
            <a:ext cx="9189720" cy="438912"/>
            <a:chOff x="0" y="0"/>
            <a:chExt cx="12252960" cy="585216"/>
          </a:xfrm>
        </p:grpSpPr>
        <p:sp>
          <p:nvSpPr>
            <p:cNvPr id="96" name="Google Shape;96;p1"/>
            <p:cNvSpPr/>
            <p:nvPr/>
          </p:nvSpPr>
          <p:spPr>
            <a:xfrm>
              <a:off x="0" y="0"/>
              <a:ext cx="12252960" cy="585216"/>
            </a:xfrm>
            <a:custGeom>
              <a:avLst/>
              <a:gdLst/>
              <a:ahLst/>
              <a:cxnLst/>
              <a:rect l="l" t="t" r="r" b="b"/>
              <a:pathLst>
                <a:path w="12252960" h="585216" extrusionOk="0">
                  <a:moveTo>
                    <a:pt x="0" y="0"/>
                  </a:moveTo>
                  <a:lnTo>
                    <a:pt x="12252960" y="0"/>
                  </a:lnTo>
                  <a:lnTo>
                    <a:pt x="12252960" y="585216"/>
                  </a:lnTo>
                  <a:lnTo>
                    <a:pt x="0" y="585216"/>
                  </a:lnTo>
                  <a:close/>
                </a:path>
              </a:pathLst>
            </a:custGeom>
            <a:blipFill rotWithShape="1">
              <a:blip r:embed="rId3">
                <a:alphaModFix amt="0"/>
              </a:blip>
              <a:stretch>
                <a:fillRect t="-357963" b="-357963"/>
              </a:stretch>
            </a:blipFill>
            <a:ln>
              <a:noFill/>
            </a:ln>
          </p:spPr>
          <p:txBody>
            <a:bodyPr/>
            <a:lstStyle/>
            <a:p>
              <a:endParaRPr lang="en-GB"/>
            </a:p>
          </p:txBody>
        </p:sp>
        <p:sp>
          <p:nvSpPr>
            <p:cNvPr id="97" name="Google Shape;97;p1"/>
            <p:cNvSpPr txBox="1"/>
            <p:nvPr/>
          </p:nvSpPr>
          <p:spPr>
            <a:xfrm>
              <a:off x="0" y="0"/>
              <a:ext cx="12252960" cy="58521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0" i="0" u="none" strike="noStrike" cap="none">
                  <a:solidFill>
                    <a:srgbClr val="D7E5FF"/>
                  </a:solidFill>
                  <a:latin typeface="Arial"/>
                  <a:ea typeface="Arial"/>
                  <a:cs typeface="Arial"/>
                  <a:sym typeface="Arial"/>
                </a:rPr>
                <a:t>Efficiency • Better decisions • Stronger customer experience</a:t>
              </a:r>
              <a:endParaRPr/>
            </a:p>
          </p:txBody>
        </p:sp>
      </p:grpSp>
      <p:sp>
        <p:nvSpPr>
          <p:cNvPr id="98" name="Google Shape;98;p1"/>
          <p:cNvSpPr/>
          <p:nvPr/>
        </p:nvSpPr>
        <p:spPr>
          <a:xfrm>
            <a:off x="12334875" y="184213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sp>
        <p:nvSpPr>
          <p:cNvPr id="99" name="Google Shape;99;p1"/>
          <p:cNvSpPr/>
          <p:nvPr/>
        </p:nvSpPr>
        <p:spPr>
          <a:xfrm>
            <a:off x="14117955" y="348805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sp>
        <p:nvSpPr>
          <p:cNvPr id="100" name="Google Shape;100;p1"/>
          <p:cNvSpPr/>
          <p:nvPr/>
        </p:nvSpPr>
        <p:spPr>
          <a:xfrm>
            <a:off x="15901035" y="513397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101" name="Google Shape;101;p1"/>
          <p:cNvGrpSpPr/>
          <p:nvPr/>
        </p:nvGrpSpPr>
        <p:grpSpPr>
          <a:xfrm>
            <a:off x="12577572" y="2235708"/>
            <a:ext cx="795528" cy="164592"/>
            <a:chOff x="0" y="0"/>
            <a:chExt cx="1060704" cy="219456"/>
          </a:xfrm>
        </p:grpSpPr>
        <p:sp>
          <p:nvSpPr>
            <p:cNvPr id="102" name="Google Shape;102;p1"/>
            <p:cNvSpPr/>
            <p:nvPr/>
          </p:nvSpPr>
          <p:spPr>
            <a:xfrm>
              <a:off x="0" y="0"/>
              <a:ext cx="1060704" cy="219456"/>
            </a:xfrm>
            <a:custGeom>
              <a:avLst/>
              <a:gdLst/>
              <a:ahLst/>
              <a:cxnLst/>
              <a:rect l="l" t="t" r="r" b="b"/>
              <a:pathLst>
                <a:path w="1060704" h="219456" extrusionOk="0">
                  <a:moveTo>
                    <a:pt x="0" y="0"/>
                  </a:moveTo>
                  <a:lnTo>
                    <a:pt x="1060704" y="0"/>
                  </a:lnTo>
                  <a:lnTo>
                    <a:pt x="1060704" y="219456"/>
                  </a:lnTo>
                  <a:lnTo>
                    <a:pt x="0" y="219456"/>
                  </a:lnTo>
                  <a:close/>
                </a:path>
              </a:pathLst>
            </a:custGeom>
            <a:blipFill rotWithShape="1">
              <a:blip r:embed="rId3">
                <a:alphaModFix amt="0"/>
              </a:blip>
              <a:stretch>
                <a:fillRect t="-44176" b="-44176"/>
              </a:stretch>
            </a:blipFill>
            <a:ln>
              <a:noFill/>
            </a:ln>
          </p:spPr>
          <p:txBody>
            <a:bodyPr/>
            <a:lstStyle/>
            <a:p>
              <a:endParaRPr lang="en-GB"/>
            </a:p>
          </p:txBody>
        </p:sp>
        <p:sp>
          <p:nvSpPr>
            <p:cNvPr id="103" name="Google Shape;103;p1"/>
            <p:cNvSpPr txBox="1"/>
            <p:nvPr/>
          </p:nvSpPr>
          <p:spPr>
            <a:xfrm>
              <a:off x="0" y="0"/>
              <a:ext cx="1060704"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ERP</a:t>
              </a:r>
              <a:endParaRPr/>
            </a:p>
          </p:txBody>
        </p:sp>
      </p:grpSp>
      <p:grpSp>
        <p:nvGrpSpPr>
          <p:cNvPr id="104" name="Google Shape;104;p1"/>
          <p:cNvGrpSpPr/>
          <p:nvPr/>
        </p:nvGrpSpPr>
        <p:grpSpPr>
          <a:xfrm>
            <a:off x="14346936" y="3881628"/>
            <a:ext cx="850392" cy="164592"/>
            <a:chOff x="0" y="0"/>
            <a:chExt cx="1133856" cy="219456"/>
          </a:xfrm>
        </p:grpSpPr>
        <p:sp>
          <p:nvSpPr>
            <p:cNvPr id="105" name="Google Shape;105;p1"/>
            <p:cNvSpPr/>
            <p:nvPr/>
          </p:nvSpPr>
          <p:spPr>
            <a:xfrm>
              <a:off x="0" y="0"/>
              <a:ext cx="1133856" cy="219456"/>
            </a:xfrm>
            <a:custGeom>
              <a:avLst/>
              <a:gdLst/>
              <a:ahLst/>
              <a:cxnLst/>
              <a:rect l="l" t="t" r="r" b="b"/>
              <a:pathLst>
                <a:path w="1133856" h="219456" extrusionOk="0">
                  <a:moveTo>
                    <a:pt x="0" y="0"/>
                  </a:moveTo>
                  <a:lnTo>
                    <a:pt x="1133856" y="0"/>
                  </a:lnTo>
                  <a:lnTo>
                    <a:pt x="1133856" y="219456"/>
                  </a:lnTo>
                  <a:lnTo>
                    <a:pt x="0" y="219456"/>
                  </a:lnTo>
                  <a:close/>
                </a:path>
              </a:pathLst>
            </a:custGeom>
            <a:blipFill rotWithShape="1">
              <a:blip r:embed="rId3">
                <a:alphaModFix amt="0"/>
              </a:blip>
              <a:stretch>
                <a:fillRect t="-50672" b="-50672"/>
              </a:stretch>
            </a:blipFill>
            <a:ln>
              <a:noFill/>
            </a:ln>
          </p:spPr>
          <p:txBody>
            <a:bodyPr/>
            <a:lstStyle/>
            <a:p>
              <a:endParaRPr lang="en-GB"/>
            </a:p>
          </p:txBody>
        </p:sp>
        <p:sp>
          <p:nvSpPr>
            <p:cNvPr id="106" name="Google Shape;106;p1"/>
            <p:cNvSpPr txBox="1"/>
            <p:nvPr/>
          </p:nvSpPr>
          <p:spPr>
            <a:xfrm>
              <a:off x="0" y="0"/>
              <a:ext cx="1133856"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CRM</a:t>
              </a:r>
              <a:endParaRPr/>
            </a:p>
          </p:txBody>
        </p:sp>
      </p:grpSp>
      <p:grpSp>
        <p:nvGrpSpPr>
          <p:cNvPr id="107" name="Google Shape;107;p1"/>
          <p:cNvGrpSpPr/>
          <p:nvPr/>
        </p:nvGrpSpPr>
        <p:grpSpPr>
          <a:xfrm>
            <a:off x="16239744" y="5527548"/>
            <a:ext cx="466344" cy="164592"/>
            <a:chOff x="0" y="0"/>
            <a:chExt cx="621792" cy="219456"/>
          </a:xfrm>
        </p:grpSpPr>
        <p:sp>
          <p:nvSpPr>
            <p:cNvPr id="108" name="Google Shape;108;p1"/>
            <p:cNvSpPr/>
            <p:nvPr/>
          </p:nvSpPr>
          <p:spPr>
            <a:xfrm>
              <a:off x="0" y="0"/>
              <a:ext cx="621792" cy="219456"/>
            </a:xfrm>
            <a:custGeom>
              <a:avLst/>
              <a:gdLst/>
              <a:ahLst/>
              <a:cxnLst/>
              <a:rect l="l" t="t" r="r" b="b"/>
              <a:pathLst>
                <a:path w="621792" h="219456" extrusionOk="0">
                  <a:moveTo>
                    <a:pt x="0" y="0"/>
                  </a:moveTo>
                  <a:lnTo>
                    <a:pt x="621792" y="0"/>
                  </a:lnTo>
                  <a:lnTo>
                    <a:pt x="621792" y="219456"/>
                  </a:lnTo>
                  <a:lnTo>
                    <a:pt x="0" y="219456"/>
                  </a:lnTo>
                  <a:close/>
                </a:path>
              </a:pathLst>
            </a:custGeom>
            <a:blipFill rotWithShape="1">
              <a:blip r:embed="rId3">
                <a:alphaModFix amt="0"/>
              </a:blip>
              <a:stretch>
                <a:fillRect t="-5207" b="-5207"/>
              </a:stretch>
            </a:blipFill>
            <a:ln>
              <a:noFill/>
            </a:ln>
          </p:spPr>
          <p:txBody>
            <a:bodyPr/>
            <a:lstStyle/>
            <a:p>
              <a:endParaRPr lang="en-GB"/>
            </a:p>
          </p:txBody>
        </p:sp>
        <p:sp>
          <p:nvSpPr>
            <p:cNvPr id="109" name="Google Shape;109;p1"/>
            <p:cNvSpPr txBox="1"/>
            <p:nvPr/>
          </p:nvSpPr>
          <p:spPr>
            <a:xfrm>
              <a:off x="0" y="0"/>
              <a:ext cx="621792"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BI</a:t>
              </a:r>
              <a:endParaRPr/>
            </a:p>
          </p:txBody>
        </p:sp>
      </p:grpSp>
      <p:grpSp>
        <p:nvGrpSpPr>
          <p:cNvPr id="110" name="Google Shape;110;p1"/>
          <p:cNvGrpSpPr/>
          <p:nvPr/>
        </p:nvGrpSpPr>
        <p:grpSpPr>
          <a:xfrm>
            <a:off x="1172461" y="7017115"/>
            <a:ext cx="11165481" cy="2512171"/>
            <a:chOff x="0" y="0"/>
            <a:chExt cx="14887308" cy="3349562"/>
          </a:xfrm>
        </p:grpSpPr>
        <p:sp>
          <p:nvSpPr>
            <p:cNvPr id="111" name="Google Shape;111;p1"/>
            <p:cNvSpPr/>
            <p:nvPr/>
          </p:nvSpPr>
          <p:spPr>
            <a:xfrm>
              <a:off x="0" y="0"/>
              <a:ext cx="14887302" cy="3349556"/>
            </a:xfrm>
            <a:custGeom>
              <a:avLst/>
              <a:gdLst/>
              <a:ahLst/>
              <a:cxnLst/>
              <a:rect l="l" t="t" r="r" b="b"/>
              <a:pathLst>
                <a:path w="14887302" h="3349556" extrusionOk="0">
                  <a:moveTo>
                    <a:pt x="0" y="0"/>
                  </a:moveTo>
                  <a:lnTo>
                    <a:pt x="14887302" y="0"/>
                  </a:lnTo>
                  <a:lnTo>
                    <a:pt x="14887302" y="3349556"/>
                  </a:lnTo>
                  <a:lnTo>
                    <a:pt x="0" y="3349556"/>
                  </a:lnTo>
                  <a:close/>
                </a:path>
              </a:pathLst>
            </a:custGeom>
            <a:blipFill rotWithShape="1">
              <a:blip r:embed="rId3">
                <a:alphaModFix amt="0"/>
              </a:blip>
              <a:stretch>
                <a:fillRect t="-36601" b="-36601"/>
              </a:stretch>
            </a:blipFill>
            <a:ln>
              <a:noFill/>
            </a:ln>
          </p:spPr>
          <p:txBody>
            <a:bodyPr/>
            <a:lstStyle/>
            <a:p>
              <a:endParaRPr lang="en-GB"/>
            </a:p>
          </p:txBody>
        </p:sp>
        <p:sp>
          <p:nvSpPr>
            <p:cNvPr id="112" name="Google Shape;112;p1"/>
            <p:cNvSpPr txBox="1"/>
            <p:nvPr/>
          </p:nvSpPr>
          <p:spPr>
            <a:xfrm>
              <a:off x="0" y="0"/>
              <a:ext cx="14887308" cy="3349562"/>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MODULE NAME: MANAGING BUSINESS INFORMATION LCLM 5004</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LECTURER NAME: OLUBUKOLA ADEGBITE</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ADRIANA MARIA MARTIN-2434646</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IANINA MARIA PANAITE-2434312</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MIHAI-HORIA ZBIRCEA-2435086</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BENIAMIN PLEASCA-2439009</a:t>
              </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
          <p:cNvSpPr/>
          <p:nvPr/>
        </p:nvSpPr>
        <p:spPr>
          <a:xfrm>
            <a:off x="5406425" y="3112700"/>
            <a:ext cx="7078542" cy="893191"/>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122" name="Google Shape;122;p2"/>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123" name="Google Shape;123;p2"/>
          <p:cNvGrpSpPr/>
          <p:nvPr/>
        </p:nvGrpSpPr>
        <p:grpSpPr>
          <a:xfrm>
            <a:off x="891540" y="576072"/>
            <a:ext cx="14127480" cy="658368"/>
            <a:chOff x="0" y="0"/>
            <a:chExt cx="18836640" cy="877824"/>
          </a:xfrm>
        </p:grpSpPr>
        <p:sp>
          <p:nvSpPr>
            <p:cNvPr id="124" name="Google Shape;124;p2"/>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125" name="Google Shape;125;p2"/>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Presentation Roadmap</a:t>
              </a:r>
              <a:endParaRPr/>
            </a:p>
          </p:txBody>
        </p:sp>
      </p:grpSp>
      <p:grpSp>
        <p:nvGrpSpPr>
          <p:cNvPr id="126" name="Google Shape;126;p2"/>
          <p:cNvGrpSpPr/>
          <p:nvPr/>
        </p:nvGrpSpPr>
        <p:grpSpPr>
          <a:xfrm>
            <a:off x="1208351" y="1967370"/>
            <a:ext cx="636270" cy="636270"/>
            <a:chOff x="0" y="0"/>
            <a:chExt cx="848360" cy="848360"/>
          </a:xfrm>
        </p:grpSpPr>
        <p:sp>
          <p:nvSpPr>
            <p:cNvPr id="127" name="Google Shape;127;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1</a:t>
              </a:r>
              <a:endParaRPr/>
            </a:p>
          </p:txBody>
        </p:sp>
      </p:grpSp>
      <p:grpSp>
        <p:nvGrpSpPr>
          <p:cNvPr id="129" name="Google Shape;129;p2"/>
          <p:cNvGrpSpPr/>
          <p:nvPr/>
        </p:nvGrpSpPr>
        <p:grpSpPr>
          <a:xfrm>
            <a:off x="2125980" y="2098548"/>
            <a:ext cx="2880360" cy="329184"/>
            <a:chOff x="0" y="0"/>
            <a:chExt cx="3840480" cy="438912"/>
          </a:xfrm>
        </p:grpSpPr>
        <p:sp>
          <p:nvSpPr>
            <p:cNvPr id="130" name="Google Shape;130;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31" name="Google Shape;131;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Role of IS</a:t>
              </a:r>
              <a:endParaRPr/>
            </a:p>
          </p:txBody>
        </p:sp>
      </p:grpSp>
      <p:sp>
        <p:nvSpPr>
          <p:cNvPr id="132" name="Google Shape;132;p2"/>
          <p:cNvSpPr/>
          <p:nvPr/>
        </p:nvSpPr>
        <p:spPr>
          <a:xfrm>
            <a:off x="5287705" y="1822094"/>
            <a:ext cx="10876722" cy="674205"/>
          </a:xfrm>
          <a:custGeom>
            <a:avLst/>
            <a:gdLst/>
            <a:ahLst/>
            <a:cxnLst/>
            <a:rect l="l" t="t" r="r" b="b"/>
            <a:pathLst>
              <a:path w="14502296" h="898940" extrusionOk="0">
                <a:moveTo>
                  <a:pt x="0" y="0"/>
                </a:moveTo>
                <a:lnTo>
                  <a:pt x="14502296" y="0"/>
                </a:lnTo>
                <a:lnTo>
                  <a:pt x="14502296" y="898940"/>
                </a:lnTo>
                <a:lnTo>
                  <a:pt x="0" y="898940"/>
                </a:lnTo>
                <a:close/>
              </a:path>
            </a:pathLst>
          </a:custGeom>
          <a:blipFill rotWithShape="1">
            <a:blip r:embed="rId3">
              <a:alphaModFix amt="0"/>
            </a:blip>
            <a:stretch>
              <a:fillRect t="-264347" b="-264347"/>
            </a:stretch>
          </a:blipFill>
          <a:ln>
            <a:noFill/>
          </a:ln>
        </p:spPr>
        <p:txBody>
          <a:bodyPr/>
          <a:lstStyle/>
          <a:p>
            <a:endParaRPr lang="en-GB"/>
          </a:p>
        </p:txBody>
      </p:sp>
      <p:cxnSp>
        <p:nvCxnSpPr>
          <p:cNvPr id="133" name="Google Shape;133;p2"/>
          <p:cNvCxnSpPr/>
          <p:nvPr/>
        </p:nvCxnSpPr>
        <p:spPr>
          <a:xfrm rot="5267460">
            <a:off x="1221819" y="3047048"/>
            <a:ext cx="642461" cy="0"/>
          </a:xfrm>
          <a:prstGeom prst="straightConnector1">
            <a:avLst/>
          </a:prstGeom>
          <a:noFill/>
          <a:ln w="9525" cap="rnd" cmpd="sng">
            <a:solidFill>
              <a:srgbClr val="D7DEE9"/>
            </a:solidFill>
            <a:prstDash val="solid"/>
            <a:round/>
            <a:headEnd type="none" w="sm" len="sm"/>
            <a:tailEnd type="none" w="sm" len="sm"/>
          </a:ln>
        </p:spPr>
      </p:cxnSp>
      <p:grpSp>
        <p:nvGrpSpPr>
          <p:cNvPr id="134" name="Google Shape;134;p2"/>
          <p:cNvGrpSpPr/>
          <p:nvPr/>
        </p:nvGrpSpPr>
        <p:grpSpPr>
          <a:xfrm>
            <a:off x="1224915" y="3350895"/>
            <a:ext cx="636270" cy="636270"/>
            <a:chOff x="0" y="0"/>
            <a:chExt cx="848360" cy="848360"/>
          </a:xfrm>
        </p:grpSpPr>
        <p:sp>
          <p:nvSpPr>
            <p:cNvPr id="135" name="Google Shape;135;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2</a:t>
              </a:r>
              <a:endParaRPr/>
            </a:p>
          </p:txBody>
        </p:sp>
      </p:grpSp>
      <p:grpSp>
        <p:nvGrpSpPr>
          <p:cNvPr id="137" name="Google Shape;137;p2"/>
          <p:cNvGrpSpPr/>
          <p:nvPr/>
        </p:nvGrpSpPr>
        <p:grpSpPr>
          <a:xfrm>
            <a:off x="2125980" y="3332988"/>
            <a:ext cx="2880360" cy="329184"/>
            <a:chOff x="0" y="0"/>
            <a:chExt cx="3840480" cy="438912"/>
          </a:xfrm>
        </p:grpSpPr>
        <p:sp>
          <p:nvSpPr>
            <p:cNvPr id="138" name="Google Shape;138;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39" name="Google Shape;139;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System types</a:t>
              </a:r>
              <a:endParaRPr/>
            </a:p>
          </p:txBody>
        </p:sp>
      </p:grpSp>
      <p:sp>
        <p:nvSpPr>
          <p:cNvPr id="140" name="Google Shape;140;p2"/>
          <p:cNvSpPr/>
          <p:nvPr/>
        </p:nvSpPr>
        <p:spPr>
          <a:xfrm rot="4221540">
            <a:off x="4867811" y="3514056"/>
            <a:ext cx="6182136" cy="343452"/>
          </a:xfrm>
          <a:custGeom>
            <a:avLst/>
            <a:gdLst/>
            <a:ahLst/>
            <a:cxnLst/>
            <a:rect l="l" t="t" r="r" b="b"/>
            <a:pathLst>
              <a:path w="8229600" h="457200" extrusionOk="0">
                <a:moveTo>
                  <a:pt x="0" y="0"/>
                </a:moveTo>
                <a:lnTo>
                  <a:pt x="8229600" y="0"/>
                </a:lnTo>
                <a:lnTo>
                  <a:pt x="8229600" y="457200"/>
                </a:lnTo>
                <a:lnTo>
                  <a:pt x="0" y="457200"/>
                </a:lnTo>
                <a:close/>
              </a:path>
            </a:pathLst>
          </a:custGeom>
          <a:blipFill rotWithShape="1">
            <a:blip r:embed="rId3">
              <a:alphaModFix amt="0"/>
            </a:blip>
            <a:stretch>
              <a:fillRect t="-300730" b="-300730"/>
            </a:stretch>
          </a:blipFill>
          <a:ln>
            <a:noFill/>
          </a:ln>
        </p:spPr>
        <p:txBody>
          <a:bodyPr/>
          <a:lstStyle/>
          <a:p>
            <a:endParaRPr lang="en-GB"/>
          </a:p>
        </p:txBody>
      </p:sp>
      <p:cxnSp>
        <p:nvCxnSpPr>
          <p:cNvPr id="141" name="Google Shape;141;p2"/>
          <p:cNvCxnSpPr/>
          <p:nvPr/>
        </p:nvCxnSpPr>
        <p:spPr>
          <a:xfrm rot="5267460">
            <a:off x="1221819" y="4281488"/>
            <a:ext cx="642461" cy="0"/>
          </a:xfrm>
          <a:prstGeom prst="straightConnector1">
            <a:avLst/>
          </a:prstGeom>
          <a:noFill/>
          <a:ln w="9525" cap="rnd" cmpd="sng">
            <a:solidFill>
              <a:srgbClr val="D7DEE9"/>
            </a:solidFill>
            <a:prstDash val="solid"/>
            <a:round/>
            <a:headEnd type="none" w="sm" len="sm"/>
            <a:tailEnd type="none" w="sm" len="sm"/>
          </a:ln>
        </p:spPr>
      </p:cxnSp>
      <p:grpSp>
        <p:nvGrpSpPr>
          <p:cNvPr id="142" name="Google Shape;142;p2"/>
          <p:cNvGrpSpPr/>
          <p:nvPr/>
        </p:nvGrpSpPr>
        <p:grpSpPr>
          <a:xfrm>
            <a:off x="1224915" y="4585335"/>
            <a:ext cx="636270" cy="636270"/>
            <a:chOff x="0" y="0"/>
            <a:chExt cx="848360" cy="848360"/>
          </a:xfrm>
        </p:grpSpPr>
        <p:sp>
          <p:nvSpPr>
            <p:cNvPr id="143" name="Google Shape;143;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3</a:t>
              </a:r>
              <a:endParaRPr/>
            </a:p>
          </p:txBody>
        </p:sp>
      </p:grpSp>
      <p:grpSp>
        <p:nvGrpSpPr>
          <p:cNvPr id="145" name="Google Shape;145;p2"/>
          <p:cNvGrpSpPr/>
          <p:nvPr/>
        </p:nvGrpSpPr>
        <p:grpSpPr>
          <a:xfrm>
            <a:off x="2125980" y="4567428"/>
            <a:ext cx="2880360" cy="329184"/>
            <a:chOff x="0" y="0"/>
            <a:chExt cx="3840480" cy="438912"/>
          </a:xfrm>
        </p:grpSpPr>
        <p:sp>
          <p:nvSpPr>
            <p:cNvPr id="146" name="Google Shape;146;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47" name="Google Shape;147;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Comparison</a:t>
              </a:r>
              <a:endParaRPr/>
            </a:p>
          </p:txBody>
        </p:sp>
      </p:grpSp>
      <p:sp>
        <p:nvSpPr>
          <p:cNvPr id="148" name="Google Shape;148;p2"/>
          <p:cNvSpPr txBox="1"/>
          <p:nvPr/>
        </p:nvSpPr>
        <p:spPr>
          <a:xfrm>
            <a:off x="5413781" y="4327773"/>
            <a:ext cx="9399300" cy="774900"/>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350" dirty="0">
                <a:solidFill>
                  <a:schemeClr val="dk1"/>
                </a:solidFill>
              </a:rPr>
              <a:t>Functions, benefits, risks and limitations</a:t>
            </a:r>
            <a:endParaRPr sz="2600" dirty="0"/>
          </a:p>
        </p:txBody>
      </p:sp>
      <p:cxnSp>
        <p:nvCxnSpPr>
          <p:cNvPr id="149" name="Google Shape;149;p2"/>
          <p:cNvCxnSpPr/>
          <p:nvPr/>
        </p:nvCxnSpPr>
        <p:spPr>
          <a:xfrm rot="5267460">
            <a:off x="1221819" y="5515928"/>
            <a:ext cx="642461" cy="0"/>
          </a:xfrm>
          <a:prstGeom prst="straightConnector1">
            <a:avLst/>
          </a:prstGeom>
          <a:noFill/>
          <a:ln w="9525" cap="rnd" cmpd="sng">
            <a:solidFill>
              <a:srgbClr val="D7DEE9"/>
            </a:solidFill>
            <a:prstDash val="solid"/>
            <a:round/>
            <a:headEnd type="none" w="sm" len="sm"/>
            <a:tailEnd type="none" w="sm" len="sm"/>
          </a:ln>
        </p:spPr>
      </p:cxnSp>
      <p:grpSp>
        <p:nvGrpSpPr>
          <p:cNvPr id="150" name="Google Shape;150;p2"/>
          <p:cNvGrpSpPr/>
          <p:nvPr/>
        </p:nvGrpSpPr>
        <p:grpSpPr>
          <a:xfrm>
            <a:off x="1224915" y="5819775"/>
            <a:ext cx="636270" cy="636270"/>
            <a:chOff x="0" y="0"/>
            <a:chExt cx="848360" cy="848360"/>
          </a:xfrm>
        </p:grpSpPr>
        <p:sp>
          <p:nvSpPr>
            <p:cNvPr id="151" name="Google Shape;151;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4</a:t>
              </a:r>
              <a:endParaRPr/>
            </a:p>
          </p:txBody>
        </p:sp>
      </p:grpSp>
      <p:grpSp>
        <p:nvGrpSpPr>
          <p:cNvPr id="153" name="Google Shape;153;p2"/>
          <p:cNvGrpSpPr/>
          <p:nvPr/>
        </p:nvGrpSpPr>
        <p:grpSpPr>
          <a:xfrm>
            <a:off x="2125980" y="5801868"/>
            <a:ext cx="2880360" cy="329184"/>
            <a:chOff x="0" y="0"/>
            <a:chExt cx="3840480" cy="438912"/>
          </a:xfrm>
        </p:grpSpPr>
        <p:sp>
          <p:nvSpPr>
            <p:cNvPr id="154" name="Google Shape;154;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55" name="Google Shape;155;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Ethics</a:t>
              </a:r>
              <a:endParaRPr/>
            </a:p>
          </p:txBody>
        </p:sp>
      </p:grpSp>
      <p:grpSp>
        <p:nvGrpSpPr>
          <p:cNvPr id="156" name="Google Shape;156;p2"/>
          <p:cNvGrpSpPr/>
          <p:nvPr/>
        </p:nvGrpSpPr>
        <p:grpSpPr>
          <a:xfrm>
            <a:off x="5279315" y="5806294"/>
            <a:ext cx="6877676" cy="636300"/>
            <a:chOff x="0" y="-17"/>
            <a:chExt cx="9170234" cy="848400"/>
          </a:xfrm>
        </p:grpSpPr>
        <p:sp>
          <p:nvSpPr>
            <p:cNvPr id="157" name="Google Shape;157;p2"/>
            <p:cNvSpPr/>
            <p:nvPr/>
          </p:nvSpPr>
          <p:spPr>
            <a:xfrm>
              <a:off x="0" y="0"/>
              <a:ext cx="8229600" cy="457200"/>
            </a:xfrm>
            <a:custGeom>
              <a:avLst/>
              <a:gdLst/>
              <a:ahLst/>
              <a:cxnLst/>
              <a:rect l="l" t="t" r="r" b="b"/>
              <a:pathLst>
                <a:path w="8229600" h="457200" extrusionOk="0">
                  <a:moveTo>
                    <a:pt x="0" y="0"/>
                  </a:moveTo>
                  <a:lnTo>
                    <a:pt x="8229600" y="0"/>
                  </a:lnTo>
                  <a:lnTo>
                    <a:pt x="8229600" y="457200"/>
                  </a:lnTo>
                  <a:lnTo>
                    <a:pt x="0" y="457200"/>
                  </a:lnTo>
                  <a:close/>
                </a:path>
              </a:pathLst>
            </a:custGeom>
            <a:blipFill rotWithShape="1">
              <a:blip r:embed="rId3">
                <a:alphaModFix amt="0"/>
              </a:blip>
              <a:stretch>
                <a:fillRect t="-300730" b="-300730"/>
              </a:stretch>
            </a:blipFill>
            <a:ln>
              <a:noFill/>
            </a:ln>
          </p:spPr>
          <p:txBody>
            <a:bodyPr/>
            <a:lstStyle/>
            <a:p>
              <a:endParaRPr lang="en-GB"/>
            </a:p>
          </p:txBody>
        </p:sp>
        <p:sp>
          <p:nvSpPr>
            <p:cNvPr id="158" name="Google Shape;158;p2"/>
            <p:cNvSpPr txBox="1"/>
            <p:nvPr/>
          </p:nvSpPr>
          <p:spPr>
            <a:xfrm>
              <a:off x="268935" y="-17"/>
              <a:ext cx="8901299" cy="848400"/>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150" dirty="0">
                  <a:solidFill>
                    <a:schemeClr val="dk1"/>
                  </a:solidFill>
                </a:rPr>
                <a:t>Data privacy, security, AI bias and employee monitoring</a:t>
              </a:r>
              <a:endParaRPr sz="2400" dirty="0"/>
            </a:p>
          </p:txBody>
        </p:sp>
      </p:grpSp>
      <p:cxnSp>
        <p:nvCxnSpPr>
          <p:cNvPr id="159" name="Google Shape;159;p2"/>
          <p:cNvCxnSpPr/>
          <p:nvPr/>
        </p:nvCxnSpPr>
        <p:spPr>
          <a:xfrm rot="5267460">
            <a:off x="1221819" y="6750368"/>
            <a:ext cx="642461" cy="0"/>
          </a:xfrm>
          <a:prstGeom prst="straightConnector1">
            <a:avLst/>
          </a:prstGeom>
          <a:noFill/>
          <a:ln w="9525" cap="rnd" cmpd="sng">
            <a:solidFill>
              <a:srgbClr val="D7DEE9"/>
            </a:solidFill>
            <a:prstDash val="solid"/>
            <a:round/>
            <a:headEnd type="none" w="sm" len="sm"/>
            <a:tailEnd type="none" w="sm" len="sm"/>
          </a:ln>
        </p:spPr>
      </p:cxnSp>
      <p:grpSp>
        <p:nvGrpSpPr>
          <p:cNvPr id="160" name="Google Shape;160;p2"/>
          <p:cNvGrpSpPr/>
          <p:nvPr/>
        </p:nvGrpSpPr>
        <p:grpSpPr>
          <a:xfrm>
            <a:off x="1224915" y="7054215"/>
            <a:ext cx="636270" cy="636270"/>
            <a:chOff x="0" y="0"/>
            <a:chExt cx="848360" cy="848360"/>
          </a:xfrm>
        </p:grpSpPr>
        <p:sp>
          <p:nvSpPr>
            <p:cNvPr id="161" name="Google Shape;161;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5</a:t>
              </a:r>
              <a:endParaRPr/>
            </a:p>
          </p:txBody>
        </p:sp>
      </p:grpSp>
      <p:grpSp>
        <p:nvGrpSpPr>
          <p:cNvPr id="163" name="Google Shape;163;p2"/>
          <p:cNvGrpSpPr/>
          <p:nvPr/>
        </p:nvGrpSpPr>
        <p:grpSpPr>
          <a:xfrm>
            <a:off x="2125980" y="7036308"/>
            <a:ext cx="2880360" cy="329184"/>
            <a:chOff x="0" y="0"/>
            <a:chExt cx="3840480" cy="438912"/>
          </a:xfrm>
        </p:grpSpPr>
        <p:sp>
          <p:nvSpPr>
            <p:cNvPr id="164" name="Google Shape;164;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65" name="Google Shape;165;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Cases + proposal</a:t>
              </a:r>
              <a:endParaRPr/>
            </a:p>
          </p:txBody>
        </p:sp>
      </p:grpSp>
      <p:sp>
        <p:nvSpPr>
          <p:cNvPr id="166" name="Google Shape;166;p2"/>
          <p:cNvSpPr txBox="1"/>
          <p:nvPr/>
        </p:nvSpPr>
        <p:spPr>
          <a:xfrm>
            <a:off x="5287700" y="1918673"/>
            <a:ext cx="93993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2250" dirty="0">
                <a:solidFill>
                  <a:schemeClr val="dk1"/>
                </a:solidFill>
              </a:rPr>
              <a:t>How systems support operations, decisions and competitive advantage</a:t>
            </a:r>
            <a:endParaRPr sz="2500" dirty="0"/>
          </a:p>
        </p:txBody>
      </p:sp>
      <p:sp>
        <p:nvSpPr>
          <p:cNvPr id="167" name="Google Shape;167;p2"/>
          <p:cNvSpPr txBox="1"/>
          <p:nvPr/>
        </p:nvSpPr>
        <p:spPr>
          <a:xfrm>
            <a:off x="5288763" y="2793841"/>
            <a:ext cx="8175600" cy="1049488"/>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lang="ro-RO" sz="2800" dirty="0"/>
          </a:p>
          <a:p>
            <a:pPr marL="0" lvl="0" indent="0" algn="l" rtl="0">
              <a:spcBef>
                <a:spcPts val="0"/>
              </a:spcBef>
              <a:spcAft>
                <a:spcPts val="0"/>
              </a:spcAft>
              <a:buNone/>
            </a:pPr>
            <a:r>
              <a:rPr lang="en-US" sz="2400" dirty="0">
                <a:solidFill>
                  <a:schemeClr val="dk1"/>
                </a:solidFill>
              </a:rPr>
              <a:t>ERP, CRM, BI/Analytics, SCM and TPS/MIS/DSS </a:t>
            </a:r>
            <a:endParaRPr sz="2400" dirty="0">
              <a:solidFill>
                <a:schemeClr val="dk1"/>
              </a:solidFill>
            </a:endParaRPr>
          </a:p>
        </p:txBody>
      </p:sp>
      <p:sp>
        <p:nvSpPr>
          <p:cNvPr id="168" name="Google Shape;168;p2"/>
          <p:cNvSpPr txBox="1"/>
          <p:nvPr/>
        </p:nvSpPr>
        <p:spPr>
          <a:xfrm>
            <a:off x="5408812" y="6782891"/>
            <a:ext cx="5892300" cy="915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500" dirty="0"/>
          </a:p>
          <a:p>
            <a:pPr marL="0" lvl="0" indent="0" algn="l" rtl="0">
              <a:spcBef>
                <a:spcPts val="0"/>
              </a:spcBef>
              <a:spcAft>
                <a:spcPts val="0"/>
              </a:spcAft>
              <a:buNone/>
            </a:pPr>
            <a:r>
              <a:rPr lang="en-US" sz="2250" dirty="0">
                <a:solidFill>
                  <a:schemeClr val="dk1"/>
                </a:solidFill>
              </a:rPr>
              <a:t>Real companies, lessons and final proposal</a:t>
            </a:r>
            <a:endParaRPr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p3"/>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179" name="Google Shape;179;p3"/>
          <p:cNvGrpSpPr/>
          <p:nvPr/>
        </p:nvGrpSpPr>
        <p:grpSpPr>
          <a:xfrm>
            <a:off x="891540" y="576072"/>
            <a:ext cx="14127480" cy="658368"/>
            <a:chOff x="0" y="0"/>
            <a:chExt cx="18836640" cy="877824"/>
          </a:xfrm>
        </p:grpSpPr>
        <p:sp>
          <p:nvSpPr>
            <p:cNvPr id="180" name="Google Shape;180;p3"/>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181" name="Google Shape;181;p3"/>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1. Why Information Systems Matter</a:t>
              </a:r>
              <a:endParaRPr/>
            </a:p>
          </p:txBody>
        </p:sp>
      </p:grpSp>
      <p:sp>
        <p:nvSpPr>
          <p:cNvPr id="182" name="Google Shape;182;p3"/>
          <p:cNvSpPr/>
          <p:nvPr/>
        </p:nvSpPr>
        <p:spPr>
          <a:xfrm>
            <a:off x="1087755" y="1883283"/>
            <a:ext cx="4133850" cy="1733550"/>
          </a:xfrm>
          <a:custGeom>
            <a:avLst/>
            <a:gdLst/>
            <a:ahLst/>
            <a:cxnLst/>
            <a:rect l="l" t="t" r="r" b="b"/>
            <a:pathLst>
              <a:path w="5511800" h="2311400" extrusionOk="0">
                <a:moveTo>
                  <a:pt x="0" y="221869"/>
                </a:moveTo>
                <a:cubicBezTo>
                  <a:pt x="0" y="99314"/>
                  <a:pt x="99314" y="0"/>
                  <a:pt x="221869" y="0"/>
                </a:cubicBezTo>
                <a:lnTo>
                  <a:pt x="5289931" y="0"/>
                </a:lnTo>
                <a:cubicBezTo>
                  <a:pt x="5412486" y="0"/>
                  <a:pt x="5511800" y="99314"/>
                  <a:pt x="5511800" y="221869"/>
                </a:cubicBezTo>
                <a:lnTo>
                  <a:pt x="5511800" y="2089531"/>
                </a:lnTo>
                <a:cubicBezTo>
                  <a:pt x="5511800" y="2212086"/>
                  <a:pt x="5412486" y="2311400"/>
                  <a:pt x="5289931" y="2311400"/>
                </a:cubicBezTo>
                <a:lnTo>
                  <a:pt x="221869" y="2311400"/>
                </a:lnTo>
                <a:cubicBezTo>
                  <a:pt x="99314" y="2311400"/>
                  <a:pt x="0" y="2212086"/>
                  <a:pt x="0" y="2089531"/>
                </a:cubicBezTo>
                <a:close/>
              </a:path>
            </a:pathLst>
          </a:custGeom>
          <a:solidFill>
            <a:srgbClr val="F7F9FC"/>
          </a:solidFill>
          <a:ln w="19050" cap="sq" cmpd="sng">
            <a:solidFill>
              <a:srgbClr val="D7DEE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3" name="Google Shape;183;p3"/>
          <p:cNvGrpSpPr/>
          <p:nvPr/>
        </p:nvGrpSpPr>
        <p:grpSpPr>
          <a:xfrm>
            <a:off x="1437865" y="2271684"/>
            <a:ext cx="1508760" cy="274320"/>
            <a:chOff x="0" y="0"/>
            <a:chExt cx="2011680" cy="365760"/>
          </a:xfrm>
        </p:grpSpPr>
        <p:sp>
          <p:nvSpPr>
            <p:cNvPr id="184" name="Google Shape;184;p3"/>
            <p:cNvSpPr/>
            <p:nvPr/>
          </p:nvSpPr>
          <p:spPr>
            <a:xfrm>
              <a:off x="0" y="0"/>
              <a:ext cx="2011680" cy="365760"/>
            </a:xfrm>
            <a:custGeom>
              <a:avLst/>
              <a:gdLst/>
              <a:ahLst/>
              <a:cxnLst/>
              <a:rect l="l" t="t" r="r" b="b"/>
              <a:pathLst>
                <a:path w="2011680" h="365760" extrusionOk="0">
                  <a:moveTo>
                    <a:pt x="0" y="0"/>
                  </a:moveTo>
                  <a:lnTo>
                    <a:pt x="2011680" y="0"/>
                  </a:lnTo>
                  <a:lnTo>
                    <a:pt x="2011680" y="365760"/>
                  </a:lnTo>
                  <a:lnTo>
                    <a:pt x="0" y="365760"/>
                  </a:lnTo>
                  <a:close/>
                </a:path>
              </a:pathLst>
            </a:custGeom>
            <a:blipFill rotWithShape="1">
              <a:blip r:embed="rId3">
                <a:alphaModFix amt="0"/>
              </a:blip>
              <a:stretch>
                <a:fillRect t="-57167" b="-57167"/>
              </a:stretch>
            </a:blipFill>
            <a:ln>
              <a:noFill/>
            </a:ln>
          </p:spPr>
          <p:txBody>
            <a:bodyPr/>
            <a:lstStyle/>
            <a:p>
              <a:endParaRPr lang="en-GB"/>
            </a:p>
          </p:txBody>
        </p:sp>
        <p:sp>
          <p:nvSpPr>
            <p:cNvPr id="185" name="Google Shape;185;p3"/>
            <p:cNvSpPr txBox="1"/>
            <p:nvPr/>
          </p:nvSpPr>
          <p:spPr>
            <a:xfrm>
              <a:off x="0" y="0"/>
              <a:ext cx="2011680" cy="365760"/>
            </a:xfrm>
            <a:prstGeom prst="rect">
              <a:avLst/>
            </a:prstGeom>
            <a:noFill/>
            <a:ln>
              <a:noFill/>
            </a:ln>
          </p:spPr>
          <p:txBody>
            <a:bodyPr spcFirstLastPara="1" wrap="square" lIns="0" tIns="0" rIns="0" bIns="0" anchor="ctr" anchorCtr="0">
              <a:noAutofit/>
            </a:bodyPr>
            <a:lstStyle/>
            <a:p>
              <a:pPr marL="0" marR="0" lvl="0" indent="0" algn="l" rtl="0">
                <a:lnSpc>
                  <a:spcPct val="120009"/>
                </a:lnSpc>
                <a:spcBef>
                  <a:spcPts val="0"/>
                </a:spcBef>
                <a:spcAft>
                  <a:spcPts val="0"/>
                </a:spcAft>
                <a:buNone/>
              </a:pPr>
              <a:r>
                <a:rPr lang="en-US" sz="2000" b="1" i="0" u="none" strike="noStrike" cap="none" dirty="0">
                  <a:solidFill>
                    <a:srgbClr val="2F6FED"/>
                  </a:solidFill>
                  <a:latin typeface="Arial"/>
                  <a:ea typeface="Arial"/>
                  <a:cs typeface="Arial"/>
                  <a:sym typeface="Arial"/>
                </a:rPr>
                <a:t>INPUTS</a:t>
              </a:r>
              <a:endParaRPr sz="2000" dirty="0"/>
            </a:p>
          </p:txBody>
        </p:sp>
      </p:grpSp>
      <p:grpSp>
        <p:nvGrpSpPr>
          <p:cNvPr id="186" name="Google Shape;186;p3"/>
          <p:cNvGrpSpPr/>
          <p:nvPr/>
        </p:nvGrpSpPr>
        <p:grpSpPr>
          <a:xfrm>
            <a:off x="1288771" y="2746924"/>
            <a:ext cx="3287201" cy="374628"/>
            <a:chOff x="0" y="-9525"/>
            <a:chExt cx="4382935" cy="499505"/>
          </a:xfrm>
        </p:grpSpPr>
        <p:sp>
          <p:nvSpPr>
            <p:cNvPr id="187" name="Google Shape;187;p3"/>
            <p:cNvSpPr/>
            <p:nvPr/>
          </p:nvSpPr>
          <p:spPr>
            <a:xfrm>
              <a:off x="0" y="0"/>
              <a:ext cx="4382934" cy="489980"/>
            </a:xfrm>
            <a:custGeom>
              <a:avLst/>
              <a:gdLst/>
              <a:ahLst/>
              <a:cxnLst/>
              <a:rect l="l" t="t" r="r" b="b"/>
              <a:pathLst>
                <a:path w="4382934" h="489980" extrusionOk="0">
                  <a:moveTo>
                    <a:pt x="0" y="0"/>
                  </a:moveTo>
                  <a:lnTo>
                    <a:pt x="4382934" y="0"/>
                  </a:lnTo>
                  <a:lnTo>
                    <a:pt x="4382934" y="489980"/>
                  </a:lnTo>
                  <a:lnTo>
                    <a:pt x="0" y="489980"/>
                  </a:lnTo>
                  <a:close/>
                </a:path>
              </a:pathLst>
            </a:custGeom>
            <a:blipFill rotWithShape="1">
              <a:blip r:embed="rId3">
                <a:alphaModFix amt="0"/>
              </a:blip>
              <a:stretch>
                <a:fillRect t="-124301" b="-124301"/>
              </a:stretch>
            </a:blipFill>
            <a:ln>
              <a:noFill/>
            </a:ln>
          </p:spPr>
          <p:txBody>
            <a:bodyPr/>
            <a:lstStyle/>
            <a:p>
              <a:endParaRPr lang="en-GB"/>
            </a:p>
          </p:txBody>
        </p:sp>
        <p:sp>
          <p:nvSpPr>
            <p:cNvPr id="188" name="Google Shape;188;p3"/>
            <p:cNvSpPr txBox="1"/>
            <p:nvPr/>
          </p:nvSpPr>
          <p:spPr>
            <a:xfrm>
              <a:off x="0" y="-9525"/>
              <a:ext cx="4382935" cy="499504"/>
            </a:xfrm>
            <a:prstGeom prst="rect">
              <a:avLst/>
            </a:prstGeom>
            <a:noFill/>
            <a:ln>
              <a:noFill/>
            </a:ln>
          </p:spPr>
          <p:txBody>
            <a:bodyPr spcFirstLastPara="1" wrap="square" lIns="0" tIns="0" rIns="0" bIns="0" anchor="ctr" anchorCtr="0">
              <a:noAutofit/>
            </a:bodyPr>
            <a:lstStyle/>
            <a:p>
              <a:pPr marL="0" marR="0" lvl="0" indent="0" algn="l" rtl="0">
                <a:lnSpc>
                  <a:spcPct val="120087"/>
                </a:lnSpc>
                <a:spcBef>
                  <a:spcPts val="0"/>
                </a:spcBef>
                <a:spcAft>
                  <a:spcPts val="0"/>
                </a:spcAft>
                <a:buNone/>
              </a:pPr>
              <a:endParaRPr/>
            </a:p>
          </p:txBody>
        </p:sp>
      </p:grpSp>
      <p:sp>
        <p:nvSpPr>
          <p:cNvPr id="189" name="Google Shape;189;p3"/>
          <p:cNvSpPr/>
          <p:nvPr/>
        </p:nvSpPr>
        <p:spPr>
          <a:xfrm>
            <a:off x="5408295" y="2418207"/>
            <a:ext cx="1116330" cy="499110"/>
          </a:xfrm>
          <a:custGeom>
            <a:avLst/>
            <a:gdLst/>
            <a:ahLst/>
            <a:cxnLst/>
            <a:rect l="l" t="t" r="r" b="b"/>
            <a:pathLst>
              <a:path w="1488440" h="665480" extrusionOk="0">
                <a:moveTo>
                  <a:pt x="0" y="166370"/>
                </a:moveTo>
                <a:lnTo>
                  <a:pt x="1155700" y="166370"/>
                </a:lnTo>
                <a:lnTo>
                  <a:pt x="1155700" y="0"/>
                </a:lnTo>
                <a:lnTo>
                  <a:pt x="1488440" y="332740"/>
                </a:lnTo>
                <a:lnTo>
                  <a:pt x="1155700" y="665480"/>
                </a:lnTo>
                <a:lnTo>
                  <a:pt x="1155700" y="499110"/>
                </a:lnTo>
                <a:lnTo>
                  <a:pt x="0" y="499110"/>
                </a:lnTo>
                <a:close/>
              </a:path>
            </a:pathLst>
          </a:custGeom>
          <a:solidFill>
            <a:srgbClr val="D7DEE9"/>
          </a:solidFill>
          <a:ln w="19050" cap="sq" cmpd="sng">
            <a:solidFill>
              <a:srgbClr val="D7DEE9"/>
            </a:solidFill>
            <a:prstDash val="solid"/>
            <a:miter lim="8000"/>
            <a:headEnd type="none" w="sm" len="sm"/>
            <a:tailEnd type="none" w="sm" len="sm"/>
          </a:ln>
        </p:spPr>
        <p:txBody>
          <a:bodyPr/>
          <a:lstStyle/>
          <a:p>
            <a:endParaRPr lang="en-GB"/>
          </a:p>
        </p:txBody>
      </p:sp>
      <p:sp>
        <p:nvSpPr>
          <p:cNvPr id="190" name="Google Shape;190;p3"/>
          <p:cNvSpPr/>
          <p:nvPr/>
        </p:nvSpPr>
        <p:spPr>
          <a:xfrm>
            <a:off x="6711315" y="1663827"/>
            <a:ext cx="4682490" cy="2145030"/>
          </a:xfrm>
          <a:custGeom>
            <a:avLst/>
            <a:gdLst/>
            <a:ahLst/>
            <a:cxnLst/>
            <a:rect l="l" t="t" r="r" b="b"/>
            <a:pathLst>
              <a:path w="6243320" h="2860040" extrusionOk="0">
                <a:moveTo>
                  <a:pt x="0" y="221361"/>
                </a:moveTo>
                <a:cubicBezTo>
                  <a:pt x="0" y="99187"/>
                  <a:pt x="99187" y="0"/>
                  <a:pt x="221361" y="0"/>
                </a:cubicBezTo>
                <a:lnTo>
                  <a:pt x="6021959" y="0"/>
                </a:lnTo>
                <a:cubicBezTo>
                  <a:pt x="6144260" y="0"/>
                  <a:pt x="6243320" y="99187"/>
                  <a:pt x="6243320" y="221361"/>
                </a:cubicBezTo>
                <a:lnTo>
                  <a:pt x="6243320" y="2638679"/>
                </a:lnTo>
                <a:cubicBezTo>
                  <a:pt x="6243320" y="2760980"/>
                  <a:pt x="6144133" y="2860040"/>
                  <a:pt x="6021959" y="2860040"/>
                </a:cubicBezTo>
                <a:lnTo>
                  <a:pt x="221361" y="2860040"/>
                </a:lnTo>
                <a:cubicBezTo>
                  <a:pt x="99187" y="2860040"/>
                  <a:pt x="0" y="2760853"/>
                  <a:pt x="0" y="2638679"/>
                </a:cubicBezTo>
                <a:close/>
              </a:path>
            </a:pathLst>
          </a:custGeom>
          <a:solidFill>
            <a:srgbClr val="EAF2FF"/>
          </a:solidFill>
          <a:ln w="19050" cap="sq" cmpd="sng">
            <a:solidFill>
              <a:srgbClr val="BFD7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 name="Google Shape;191;p3"/>
          <p:cNvGrpSpPr/>
          <p:nvPr/>
        </p:nvGrpSpPr>
        <p:grpSpPr>
          <a:xfrm>
            <a:off x="7132320" y="2125980"/>
            <a:ext cx="2194560" cy="274320"/>
            <a:chOff x="0" y="0"/>
            <a:chExt cx="2926080" cy="365760"/>
          </a:xfrm>
        </p:grpSpPr>
        <p:sp>
          <p:nvSpPr>
            <p:cNvPr id="192" name="Google Shape;192;p3"/>
            <p:cNvSpPr/>
            <p:nvPr/>
          </p:nvSpPr>
          <p:spPr>
            <a:xfrm>
              <a:off x="0" y="0"/>
              <a:ext cx="2926080" cy="365760"/>
            </a:xfrm>
            <a:custGeom>
              <a:avLst/>
              <a:gdLst/>
              <a:ahLst/>
              <a:cxnLst/>
              <a:rect l="l" t="t" r="r" b="b"/>
              <a:pathLst>
                <a:path w="2926080" h="365760" extrusionOk="0">
                  <a:moveTo>
                    <a:pt x="0" y="0"/>
                  </a:moveTo>
                  <a:lnTo>
                    <a:pt x="2926080" y="0"/>
                  </a:lnTo>
                  <a:lnTo>
                    <a:pt x="2926080" y="365760"/>
                  </a:lnTo>
                  <a:lnTo>
                    <a:pt x="0" y="365760"/>
                  </a:lnTo>
                  <a:close/>
                </a:path>
              </a:pathLst>
            </a:custGeom>
            <a:blipFill rotWithShape="1">
              <a:blip r:embed="rId3">
                <a:alphaModFix amt="0"/>
              </a:blip>
              <a:stretch>
                <a:fillRect t="-105880" b="-105880"/>
              </a:stretch>
            </a:blipFill>
            <a:ln>
              <a:noFill/>
            </a:ln>
          </p:spPr>
          <p:txBody>
            <a:bodyPr/>
            <a:lstStyle/>
            <a:p>
              <a:endParaRPr lang="en-GB"/>
            </a:p>
          </p:txBody>
        </p:sp>
        <p:sp>
          <p:nvSpPr>
            <p:cNvPr id="193" name="Google Shape;193;p3"/>
            <p:cNvSpPr txBox="1"/>
            <p:nvPr/>
          </p:nvSpPr>
          <p:spPr>
            <a:xfrm>
              <a:off x="0" y="0"/>
              <a:ext cx="2926080" cy="365760"/>
            </a:xfrm>
            <a:prstGeom prst="rect">
              <a:avLst/>
            </a:prstGeom>
            <a:noFill/>
            <a:ln>
              <a:noFill/>
            </a:ln>
          </p:spPr>
          <p:txBody>
            <a:bodyPr spcFirstLastPara="1" wrap="square" lIns="0" tIns="0" rIns="0" bIns="0" anchor="ctr" anchorCtr="0">
              <a:noAutofit/>
            </a:bodyPr>
            <a:lstStyle/>
            <a:p>
              <a:pPr marL="0" marR="0" lvl="0" indent="0" algn="l" rtl="0">
                <a:lnSpc>
                  <a:spcPct val="119990"/>
                </a:lnSpc>
                <a:spcBef>
                  <a:spcPts val="0"/>
                </a:spcBef>
                <a:spcAft>
                  <a:spcPts val="0"/>
                </a:spcAft>
                <a:buNone/>
              </a:pPr>
              <a:r>
                <a:rPr lang="en-US" sz="2000" b="1" i="0" u="none" strike="noStrike" cap="none" dirty="0">
                  <a:solidFill>
                    <a:srgbClr val="2F6FED"/>
                  </a:solidFill>
                  <a:latin typeface="Arial"/>
                  <a:ea typeface="Arial"/>
                  <a:cs typeface="Arial"/>
                  <a:sym typeface="Arial"/>
                </a:rPr>
                <a:t>PROCESSING</a:t>
              </a:r>
              <a:endParaRPr sz="2000" dirty="0"/>
            </a:p>
          </p:txBody>
        </p:sp>
      </p:grpSp>
      <p:grpSp>
        <p:nvGrpSpPr>
          <p:cNvPr id="194" name="Google Shape;194;p3"/>
          <p:cNvGrpSpPr/>
          <p:nvPr/>
        </p:nvGrpSpPr>
        <p:grpSpPr>
          <a:xfrm>
            <a:off x="7132320" y="2743200"/>
            <a:ext cx="3794855" cy="846675"/>
            <a:chOff x="0" y="0"/>
            <a:chExt cx="5059807" cy="1128900"/>
          </a:xfrm>
        </p:grpSpPr>
        <p:sp>
          <p:nvSpPr>
            <p:cNvPr id="195" name="Google Shape;195;p3"/>
            <p:cNvSpPr/>
            <p:nvPr/>
          </p:nvSpPr>
          <p:spPr>
            <a:xfrm>
              <a:off x="0" y="0"/>
              <a:ext cx="4572000" cy="512064"/>
            </a:xfrm>
            <a:custGeom>
              <a:avLst/>
              <a:gdLst/>
              <a:ahLst/>
              <a:cxnLst/>
              <a:rect l="l" t="t" r="r" b="b"/>
              <a:pathLst>
                <a:path w="4572000" h="512064" extrusionOk="0">
                  <a:moveTo>
                    <a:pt x="0" y="0"/>
                  </a:moveTo>
                  <a:lnTo>
                    <a:pt x="4572000" y="0"/>
                  </a:lnTo>
                  <a:lnTo>
                    <a:pt x="4572000" y="512064"/>
                  </a:lnTo>
                  <a:lnTo>
                    <a:pt x="0" y="512064"/>
                  </a:lnTo>
                  <a:close/>
                </a:path>
              </a:pathLst>
            </a:custGeom>
            <a:blipFill rotWithShape="1">
              <a:blip r:embed="rId3">
                <a:alphaModFix amt="0"/>
              </a:blip>
              <a:stretch>
                <a:fillRect t="-123974" b="-123974"/>
              </a:stretch>
            </a:blipFill>
            <a:ln>
              <a:noFill/>
            </a:ln>
          </p:spPr>
          <p:txBody>
            <a:bodyPr/>
            <a:lstStyle/>
            <a:p>
              <a:endParaRPr lang="en-GB"/>
            </a:p>
          </p:txBody>
        </p:sp>
        <p:sp>
          <p:nvSpPr>
            <p:cNvPr id="196" name="Google Shape;196;p3"/>
            <p:cNvSpPr txBox="1"/>
            <p:nvPr/>
          </p:nvSpPr>
          <p:spPr>
            <a:xfrm>
              <a:off x="7" y="0"/>
              <a:ext cx="5059800" cy="1128900"/>
            </a:xfrm>
            <a:prstGeom prst="rect">
              <a:avLst/>
            </a:prstGeom>
            <a:noFill/>
            <a:ln>
              <a:noFill/>
            </a:ln>
          </p:spPr>
          <p:txBody>
            <a:bodyPr spcFirstLastPara="1" wrap="square" lIns="0" tIns="0" rIns="0" bIns="0" anchor="ctr" anchorCtr="0">
              <a:noAutofit/>
            </a:bodyPr>
            <a:lstStyle/>
            <a:p>
              <a:pPr marL="0" marR="0" lvl="0" indent="0" algn="l" rtl="0">
                <a:lnSpc>
                  <a:spcPct val="119986"/>
                </a:lnSpc>
                <a:spcBef>
                  <a:spcPts val="0"/>
                </a:spcBef>
                <a:spcAft>
                  <a:spcPts val="0"/>
                </a:spcAft>
                <a:buNone/>
              </a:pPr>
              <a:r>
                <a:rPr lang="en-US" sz="1600" dirty="0">
                  <a:solidFill>
                    <a:schemeClr val="dk1"/>
                  </a:solidFill>
                </a:rPr>
                <a:t>Validate, store and </a:t>
              </a:r>
              <a:r>
                <a:rPr lang="en-US" sz="1600" dirty="0" err="1">
                  <a:solidFill>
                    <a:schemeClr val="dk1"/>
                  </a:solidFill>
                </a:rPr>
                <a:t>analyse</a:t>
              </a:r>
              <a:r>
                <a:rPr lang="en-US" sz="1600" dirty="0">
                  <a:solidFill>
                    <a:schemeClr val="dk1"/>
                  </a:solidFill>
                </a:rPr>
                <a:t> data</a:t>
              </a:r>
              <a:endParaRPr sz="1600" dirty="0">
                <a:solidFill>
                  <a:schemeClr val="dk1"/>
                </a:solidFill>
              </a:endParaRPr>
            </a:p>
            <a:p>
              <a:pPr marL="0" lvl="0" indent="0" algn="l" rtl="0">
                <a:lnSpc>
                  <a:spcPct val="119986"/>
                </a:lnSpc>
                <a:spcBef>
                  <a:spcPts val="0"/>
                </a:spcBef>
                <a:spcAft>
                  <a:spcPts val="0"/>
                </a:spcAft>
                <a:buClr>
                  <a:schemeClr val="dk1"/>
                </a:buClr>
                <a:buSzPts val="1100"/>
                <a:buFont typeface="Arial"/>
                <a:buNone/>
              </a:pPr>
              <a:endParaRPr sz="1100" dirty="0">
                <a:solidFill>
                  <a:schemeClr val="dk1"/>
                </a:solidFill>
              </a:endParaRPr>
            </a:p>
          </p:txBody>
        </p:sp>
      </p:grpSp>
      <p:sp>
        <p:nvSpPr>
          <p:cNvPr id="197" name="Google Shape;197;p3"/>
          <p:cNvSpPr/>
          <p:nvPr/>
        </p:nvSpPr>
        <p:spPr>
          <a:xfrm>
            <a:off x="11580495" y="2418207"/>
            <a:ext cx="1116330" cy="499110"/>
          </a:xfrm>
          <a:custGeom>
            <a:avLst/>
            <a:gdLst/>
            <a:ahLst/>
            <a:cxnLst/>
            <a:rect l="l" t="t" r="r" b="b"/>
            <a:pathLst>
              <a:path w="1488440" h="665480" extrusionOk="0">
                <a:moveTo>
                  <a:pt x="0" y="166370"/>
                </a:moveTo>
                <a:lnTo>
                  <a:pt x="1155700" y="166370"/>
                </a:lnTo>
                <a:lnTo>
                  <a:pt x="1155700" y="0"/>
                </a:lnTo>
                <a:lnTo>
                  <a:pt x="1488440" y="332740"/>
                </a:lnTo>
                <a:lnTo>
                  <a:pt x="1155700" y="665480"/>
                </a:lnTo>
                <a:lnTo>
                  <a:pt x="1155700" y="499110"/>
                </a:lnTo>
                <a:lnTo>
                  <a:pt x="0" y="499110"/>
                </a:lnTo>
                <a:close/>
              </a:path>
            </a:pathLst>
          </a:custGeom>
          <a:solidFill>
            <a:srgbClr val="D7DEE9"/>
          </a:solidFill>
          <a:ln w="19050" cap="sq" cmpd="sng">
            <a:solidFill>
              <a:srgbClr val="D7DEE9"/>
            </a:solidFill>
            <a:prstDash val="solid"/>
            <a:miter lim="8000"/>
            <a:headEnd type="none" w="sm" len="sm"/>
            <a:tailEnd type="none" w="sm" len="sm"/>
          </a:ln>
        </p:spPr>
        <p:txBody>
          <a:bodyPr/>
          <a:lstStyle/>
          <a:p>
            <a:endParaRPr lang="en-GB"/>
          </a:p>
        </p:txBody>
      </p:sp>
      <p:sp>
        <p:nvSpPr>
          <p:cNvPr id="198" name="Google Shape;198;p3"/>
          <p:cNvSpPr/>
          <p:nvPr/>
        </p:nvSpPr>
        <p:spPr>
          <a:xfrm>
            <a:off x="12883514" y="1883282"/>
            <a:ext cx="4208249" cy="1805939"/>
          </a:xfrm>
          <a:custGeom>
            <a:avLst/>
            <a:gdLst/>
            <a:ahLst/>
            <a:cxnLst/>
            <a:rect l="l" t="t" r="r" b="b"/>
            <a:pathLst>
              <a:path w="5511800" h="2311400" extrusionOk="0">
                <a:moveTo>
                  <a:pt x="0" y="221869"/>
                </a:moveTo>
                <a:cubicBezTo>
                  <a:pt x="0" y="99314"/>
                  <a:pt x="99314" y="0"/>
                  <a:pt x="221869" y="0"/>
                </a:cubicBezTo>
                <a:lnTo>
                  <a:pt x="5289931" y="0"/>
                </a:lnTo>
                <a:cubicBezTo>
                  <a:pt x="5412486" y="0"/>
                  <a:pt x="5511800" y="99314"/>
                  <a:pt x="5511800" y="221869"/>
                </a:cubicBezTo>
                <a:lnTo>
                  <a:pt x="5511800" y="2089531"/>
                </a:lnTo>
                <a:cubicBezTo>
                  <a:pt x="5511800" y="2212086"/>
                  <a:pt x="5412486" y="2311400"/>
                  <a:pt x="5289931" y="2311400"/>
                </a:cubicBezTo>
                <a:lnTo>
                  <a:pt x="221869" y="2311400"/>
                </a:lnTo>
                <a:cubicBezTo>
                  <a:pt x="99314" y="2311400"/>
                  <a:pt x="0" y="2212086"/>
                  <a:pt x="0" y="2089531"/>
                </a:cubicBezTo>
                <a:close/>
              </a:path>
            </a:pathLst>
          </a:custGeom>
          <a:solidFill>
            <a:srgbClr val="DFF7EE"/>
          </a:solidFill>
          <a:ln w="19050" cap="sq" cmpd="sng">
            <a:solidFill>
              <a:srgbClr val="A7E8C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3"/>
          <p:cNvGrpSpPr/>
          <p:nvPr/>
        </p:nvGrpSpPr>
        <p:grpSpPr>
          <a:xfrm>
            <a:off x="13277088" y="2221992"/>
            <a:ext cx="1920240" cy="274320"/>
            <a:chOff x="0" y="0"/>
            <a:chExt cx="2560320" cy="365760"/>
          </a:xfrm>
        </p:grpSpPr>
        <p:sp>
          <p:nvSpPr>
            <p:cNvPr id="200" name="Google Shape;200;p3"/>
            <p:cNvSpPr/>
            <p:nvPr/>
          </p:nvSpPr>
          <p:spPr>
            <a:xfrm>
              <a:off x="0" y="0"/>
              <a:ext cx="2560320" cy="365760"/>
            </a:xfrm>
            <a:custGeom>
              <a:avLst/>
              <a:gdLst/>
              <a:ahLst/>
              <a:cxnLst/>
              <a:rect l="l" t="t" r="r" b="b"/>
              <a:pathLst>
                <a:path w="2560320" h="365760" extrusionOk="0">
                  <a:moveTo>
                    <a:pt x="0" y="0"/>
                  </a:moveTo>
                  <a:lnTo>
                    <a:pt x="2560320" y="0"/>
                  </a:lnTo>
                  <a:lnTo>
                    <a:pt x="2560320" y="365760"/>
                  </a:lnTo>
                  <a:lnTo>
                    <a:pt x="0" y="365760"/>
                  </a:lnTo>
                  <a:close/>
                </a:path>
              </a:pathLst>
            </a:custGeom>
            <a:blipFill rotWithShape="1">
              <a:blip r:embed="rId3">
                <a:alphaModFix amt="0"/>
              </a:blip>
              <a:stretch>
                <a:fillRect t="-86396" b="-86396"/>
              </a:stretch>
            </a:blipFill>
            <a:ln>
              <a:noFill/>
            </a:ln>
          </p:spPr>
          <p:txBody>
            <a:bodyPr/>
            <a:lstStyle/>
            <a:p>
              <a:endParaRPr lang="en-GB"/>
            </a:p>
          </p:txBody>
        </p:sp>
        <p:sp>
          <p:nvSpPr>
            <p:cNvPr id="201" name="Google Shape;201;p3"/>
            <p:cNvSpPr txBox="1"/>
            <p:nvPr/>
          </p:nvSpPr>
          <p:spPr>
            <a:xfrm>
              <a:off x="0" y="0"/>
              <a:ext cx="2560320" cy="365760"/>
            </a:xfrm>
            <a:prstGeom prst="rect">
              <a:avLst/>
            </a:prstGeom>
            <a:noFill/>
            <a:ln>
              <a:noFill/>
            </a:ln>
          </p:spPr>
          <p:txBody>
            <a:bodyPr spcFirstLastPara="1" wrap="square" lIns="0" tIns="0" rIns="0" bIns="0" anchor="ctr" anchorCtr="0">
              <a:noAutofit/>
            </a:bodyPr>
            <a:lstStyle/>
            <a:p>
              <a:pPr marL="0" marR="0" lvl="0" indent="0" algn="l" rtl="0">
                <a:lnSpc>
                  <a:spcPct val="119990"/>
                </a:lnSpc>
                <a:spcBef>
                  <a:spcPts val="0"/>
                </a:spcBef>
                <a:spcAft>
                  <a:spcPts val="0"/>
                </a:spcAft>
                <a:buNone/>
              </a:pPr>
              <a:r>
                <a:rPr lang="en-US" sz="2000" b="1" i="0" u="none" strike="noStrike" cap="none" dirty="0">
                  <a:solidFill>
                    <a:srgbClr val="26A269"/>
                  </a:solidFill>
                  <a:latin typeface="Arial"/>
                  <a:ea typeface="Arial"/>
                  <a:cs typeface="Arial"/>
                  <a:sym typeface="Arial"/>
                </a:rPr>
                <a:t>OUTPUTS</a:t>
              </a:r>
              <a:endParaRPr sz="2000" dirty="0"/>
            </a:p>
          </p:txBody>
        </p:sp>
      </p:grpSp>
      <p:sp>
        <p:nvSpPr>
          <p:cNvPr id="202" name="Google Shape;202;p3"/>
          <p:cNvSpPr/>
          <p:nvPr/>
        </p:nvSpPr>
        <p:spPr>
          <a:xfrm>
            <a:off x="13277088" y="2770632"/>
            <a:ext cx="3017520" cy="384048"/>
          </a:xfrm>
          <a:custGeom>
            <a:avLst/>
            <a:gdLst/>
            <a:ahLst/>
            <a:cxnLst/>
            <a:rect l="l" t="t" r="r" b="b"/>
            <a:pathLst>
              <a:path w="4023360" h="512064" extrusionOk="0">
                <a:moveTo>
                  <a:pt x="0" y="0"/>
                </a:moveTo>
                <a:lnTo>
                  <a:pt x="4023360" y="0"/>
                </a:lnTo>
                <a:lnTo>
                  <a:pt x="4023360" y="512064"/>
                </a:lnTo>
                <a:lnTo>
                  <a:pt x="0" y="512064"/>
                </a:lnTo>
                <a:close/>
              </a:path>
            </a:pathLst>
          </a:custGeom>
          <a:blipFill rotWithShape="1">
            <a:blip r:embed="rId3">
              <a:alphaModFix amt="0"/>
            </a:blip>
            <a:stretch>
              <a:fillRect t="-103092" b="-103092"/>
            </a:stretch>
          </a:blipFill>
          <a:ln>
            <a:noFill/>
          </a:ln>
        </p:spPr>
        <p:txBody>
          <a:bodyPr/>
          <a:lstStyle/>
          <a:p>
            <a:endParaRPr lang="en-GB"/>
          </a:p>
        </p:txBody>
      </p:sp>
      <p:grpSp>
        <p:nvGrpSpPr>
          <p:cNvPr id="203" name="Google Shape;203;p3"/>
          <p:cNvGrpSpPr/>
          <p:nvPr/>
        </p:nvGrpSpPr>
        <p:grpSpPr>
          <a:xfrm>
            <a:off x="1234440" y="4594860"/>
            <a:ext cx="2880360" cy="342900"/>
            <a:chOff x="0" y="0"/>
            <a:chExt cx="3840480" cy="457200"/>
          </a:xfrm>
        </p:grpSpPr>
        <p:sp>
          <p:nvSpPr>
            <p:cNvPr id="204" name="Google Shape;204;p3"/>
            <p:cNvSpPr/>
            <p:nvPr/>
          </p:nvSpPr>
          <p:spPr>
            <a:xfrm>
              <a:off x="0" y="0"/>
              <a:ext cx="3840480" cy="457200"/>
            </a:xfrm>
            <a:custGeom>
              <a:avLst/>
              <a:gdLst/>
              <a:ahLst/>
              <a:cxnLst/>
              <a:rect l="l" t="t" r="r" b="b"/>
              <a:pathLst>
                <a:path w="3840480" h="457200" extrusionOk="0">
                  <a:moveTo>
                    <a:pt x="0" y="0"/>
                  </a:moveTo>
                  <a:lnTo>
                    <a:pt x="3840480" y="0"/>
                  </a:lnTo>
                  <a:lnTo>
                    <a:pt x="3840480" y="457200"/>
                  </a:lnTo>
                  <a:lnTo>
                    <a:pt x="0" y="457200"/>
                  </a:lnTo>
                  <a:close/>
                </a:path>
              </a:pathLst>
            </a:custGeom>
            <a:blipFill rotWithShape="1">
              <a:blip r:embed="rId3">
                <a:alphaModFix amt="0"/>
              </a:blip>
              <a:stretch>
                <a:fillRect t="-113677" b="-113677"/>
              </a:stretch>
            </a:blipFill>
            <a:ln>
              <a:noFill/>
            </a:ln>
          </p:spPr>
          <p:txBody>
            <a:bodyPr/>
            <a:lstStyle/>
            <a:p>
              <a:endParaRPr lang="en-GB"/>
            </a:p>
          </p:txBody>
        </p:sp>
        <p:sp>
          <p:nvSpPr>
            <p:cNvPr id="205" name="Google Shape;205;p3"/>
            <p:cNvSpPr txBox="1"/>
            <p:nvPr/>
          </p:nvSpPr>
          <p:spPr>
            <a:xfrm>
              <a:off x="0" y="0"/>
              <a:ext cx="384048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Business impact</a:t>
              </a:r>
              <a:endParaRPr/>
            </a:p>
          </p:txBody>
        </p:sp>
      </p:grpSp>
      <p:sp>
        <p:nvSpPr>
          <p:cNvPr id="206" name="Google Shape;206;p3"/>
          <p:cNvSpPr/>
          <p:nvPr/>
        </p:nvSpPr>
        <p:spPr>
          <a:xfrm>
            <a:off x="1412770" y="5194798"/>
            <a:ext cx="14813279" cy="576072"/>
          </a:xfrm>
          <a:custGeom>
            <a:avLst/>
            <a:gdLst/>
            <a:ahLst/>
            <a:cxnLst/>
            <a:rect l="l" t="t" r="r" b="b"/>
            <a:pathLst>
              <a:path w="19751039" h="768096" extrusionOk="0">
                <a:moveTo>
                  <a:pt x="0" y="0"/>
                </a:moveTo>
                <a:lnTo>
                  <a:pt x="19751039" y="0"/>
                </a:lnTo>
                <a:lnTo>
                  <a:pt x="19751039" y="768096"/>
                </a:lnTo>
                <a:lnTo>
                  <a:pt x="0" y="768096"/>
                </a:lnTo>
                <a:close/>
              </a:path>
            </a:pathLst>
          </a:custGeom>
          <a:blipFill rotWithShape="1">
            <a:blip r:embed="rId3">
              <a:alphaModFix amt="0"/>
            </a:blip>
            <a:stretch>
              <a:fillRect t="-451002" b="-451002"/>
            </a:stretch>
          </a:blipFill>
          <a:ln>
            <a:noFill/>
          </a:ln>
        </p:spPr>
        <p:txBody>
          <a:bodyPr/>
          <a:lstStyle/>
          <a:p>
            <a:endParaRPr lang="en-GB"/>
          </a:p>
        </p:txBody>
      </p:sp>
      <p:sp>
        <p:nvSpPr>
          <p:cNvPr id="208" name="Google Shape;208;p3"/>
          <p:cNvSpPr/>
          <p:nvPr/>
        </p:nvSpPr>
        <p:spPr>
          <a:xfrm>
            <a:off x="541782" y="5934188"/>
            <a:ext cx="15712814" cy="634794"/>
          </a:xfrm>
          <a:custGeom>
            <a:avLst/>
            <a:gdLst/>
            <a:ahLst/>
            <a:cxnLst/>
            <a:rect l="l" t="t" r="r" b="b"/>
            <a:pathLst>
              <a:path w="19751039" h="768096" extrusionOk="0">
                <a:moveTo>
                  <a:pt x="0" y="0"/>
                </a:moveTo>
                <a:lnTo>
                  <a:pt x="19751039" y="0"/>
                </a:lnTo>
                <a:lnTo>
                  <a:pt x="19751039" y="768096"/>
                </a:lnTo>
                <a:lnTo>
                  <a:pt x="0" y="768096"/>
                </a:lnTo>
                <a:close/>
              </a:path>
            </a:pathLst>
          </a:custGeom>
          <a:blipFill rotWithShape="1">
            <a:blip r:embed="rId3">
              <a:alphaModFix amt="0"/>
            </a:blip>
            <a:stretch>
              <a:fillRect t="-451002" b="-451002"/>
            </a:stretch>
          </a:blipFill>
          <a:ln>
            <a:noFill/>
          </a:ln>
        </p:spPr>
        <p:txBody>
          <a:bodyPr/>
          <a:lstStyle/>
          <a:p>
            <a:endParaRPr lang="en-GB"/>
          </a:p>
        </p:txBody>
      </p:sp>
      <p:sp>
        <p:nvSpPr>
          <p:cNvPr id="219" name="Google Shape;219;p3"/>
          <p:cNvSpPr txBox="1"/>
          <p:nvPr/>
        </p:nvSpPr>
        <p:spPr>
          <a:xfrm>
            <a:off x="1654675" y="2796700"/>
            <a:ext cx="3000000" cy="892522"/>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600" dirty="0">
                <a:solidFill>
                  <a:schemeClr val="dk1"/>
                </a:solidFill>
              </a:rPr>
              <a:t>Orders • stock • customer data • transactions </a:t>
            </a:r>
            <a:endParaRPr sz="1600" dirty="0">
              <a:solidFill>
                <a:schemeClr val="dk1"/>
              </a:solidFill>
            </a:endParaRPr>
          </a:p>
          <a:p>
            <a:pPr marL="0" lvl="0" indent="0" algn="l" rtl="0">
              <a:spcBef>
                <a:spcPts val="0"/>
              </a:spcBef>
              <a:spcAft>
                <a:spcPts val="0"/>
              </a:spcAft>
              <a:buNone/>
            </a:pPr>
            <a:endParaRPr dirty="0">
              <a:solidFill>
                <a:schemeClr val="dk1"/>
              </a:solidFill>
            </a:endParaRPr>
          </a:p>
        </p:txBody>
      </p:sp>
      <p:sp>
        <p:nvSpPr>
          <p:cNvPr id="220" name="Google Shape;220;p3"/>
          <p:cNvSpPr txBox="1"/>
          <p:nvPr/>
        </p:nvSpPr>
        <p:spPr>
          <a:xfrm>
            <a:off x="13350150" y="2546000"/>
            <a:ext cx="3000000" cy="1241848"/>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sz="1800" dirty="0"/>
          </a:p>
          <a:p>
            <a:pPr marL="0" lvl="0" indent="0" algn="l" rtl="0">
              <a:spcBef>
                <a:spcPts val="0"/>
              </a:spcBef>
              <a:spcAft>
                <a:spcPts val="0"/>
              </a:spcAft>
              <a:buNone/>
            </a:pPr>
            <a:r>
              <a:rPr lang="en-US" sz="1600" dirty="0">
                <a:solidFill>
                  <a:schemeClr val="dk1"/>
                </a:solidFill>
              </a:rPr>
              <a:t>Reports and alerts support decisions and customer service</a:t>
            </a:r>
            <a:r>
              <a:rPr lang="en-US" dirty="0">
                <a:solidFill>
                  <a:schemeClr val="dk1"/>
                </a:solidFill>
              </a:rPr>
              <a:t>.</a:t>
            </a:r>
            <a:endParaRPr dirty="0"/>
          </a:p>
        </p:txBody>
      </p:sp>
      <p:sp>
        <p:nvSpPr>
          <p:cNvPr id="221" name="Google Shape;221;p3"/>
          <p:cNvSpPr txBox="1"/>
          <p:nvPr/>
        </p:nvSpPr>
        <p:spPr>
          <a:xfrm>
            <a:off x="1250025" y="5071075"/>
            <a:ext cx="12100125" cy="3477845"/>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200" dirty="0"/>
          </a:p>
          <a:p>
            <a:pPr marL="0" lvl="0" indent="0" algn="l" rtl="0">
              <a:spcBef>
                <a:spcPts val="0"/>
              </a:spcBef>
              <a:spcAft>
                <a:spcPts val="0"/>
              </a:spcAft>
              <a:buNone/>
            </a:pPr>
            <a:r>
              <a:rPr lang="en-US" sz="2400" dirty="0">
                <a:solidFill>
                  <a:schemeClr val="dk1"/>
                </a:solidFill>
              </a:rPr>
              <a:t>Efficient operations: less duplication, faster processes and fewer manual errors.</a:t>
            </a:r>
          </a:p>
          <a:p>
            <a:pPr marL="0" lvl="0" indent="0" algn="l" rtl="0">
              <a:spcBef>
                <a:spcPts val="0"/>
              </a:spcBef>
              <a:spcAft>
                <a:spcPts val="0"/>
              </a:spcAft>
              <a:buNone/>
            </a:pPr>
            <a:endParaRPr lang="en-US" sz="2400" dirty="0">
              <a:solidFill>
                <a:schemeClr val="dk1"/>
              </a:solidFill>
            </a:endParaRPr>
          </a:p>
          <a:p>
            <a:pPr marL="0" lvl="0" indent="0" algn="l" rtl="0">
              <a:spcBef>
                <a:spcPts val="0"/>
              </a:spcBef>
              <a:spcAft>
                <a:spcPts val="0"/>
              </a:spcAft>
              <a:buNone/>
            </a:pPr>
            <a:r>
              <a:rPr lang="en-US" sz="2400" dirty="0">
                <a:solidFill>
                  <a:schemeClr val="dk1"/>
                </a:solidFill>
              </a:rPr>
              <a:t>Decision-making: timely, accurate information supports managerial judgment.</a:t>
            </a:r>
          </a:p>
          <a:p>
            <a:pPr marL="0" lvl="0" indent="0" algn="l" rtl="0">
              <a:spcBef>
                <a:spcPts val="0"/>
              </a:spcBef>
              <a:spcAft>
                <a:spcPts val="0"/>
              </a:spcAft>
              <a:buNone/>
            </a:pPr>
            <a:endParaRPr lang="en-US" sz="2400" dirty="0">
              <a:solidFill>
                <a:schemeClr val="dk1"/>
              </a:solidFill>
            </a:endParaRPr>
          </a:p>
          <a:p>
            <a:pPr marL="0" lvl="0" indent="0" algn="l" rtl="0">
              <a:spcBef>
                <a:spcPts val="0"/>
              </a:spcBef>
              <a:spcAft>
                <a:spcPts val="0"/>
              </a:spcAft>
              <a:buNone/>
            </a:pPr>
            <a:r>
              <a:rPr lang="en-US" sz="2400" dirty="0">
                <a:solidFill>
                  <a:schemeClr val="dk1"/>
                </a:solidFill>
              </a:rPr>
              <a:t>Competitive advantage: systems support growth, responsiveness and innovation.</a:t>
            </a:r>
          </a:p>
          <a:p>
            <a:pPr marL="0" lvl="0" indent="0" algn="l" rtl="0">
              <a:spcBef>
                <a:spcPts val="0"/>
              </a:spcBef>
              <a:spcAft>
                <a:spcPts val="0"/>
              </a:spcAft>
              <a:buNone/>
            </a:pPr>
            <a:r>
              <a:rPr lang="en-US" sz="2400" dirty="0">
                <a:solidFill>
                  <a:schemeClr val="dk1"/>
                </a:solidFill>
              </a:rPr>
              <a:t> </a:t>
            </a:r>
          </a:p>
          <a:p>
            <a:pPr marL="0" lvl="0" indent="0" algn="l" rtl="0">
              <a:spcBef>
                <a:spcPts val="0"/>
              </a:spcBef>
              <a:spcAft>
                <a:spcPts val="0"/>
              </a:spcAft>
              <a:buNone/>
            </a:pPr>
            <a:r>
              <a:rPr lang="en-US" sz="2400" dirty="0">
                <a:solidFill>
                  <a:schemeClr val="dk1"/>
                </a:solidFill>
              </a:rPr>
              <a:t>Customer Experience: shared data supports personalization, faster service and</a:t>
            </a:r>
          </a:p>
          <a:p>
            <a:pPr marL="0" lvl="0" indent="0" algn="l" rtl="0">
              <a:spcBef>
                <a:spcPts val="0"/>
              </a:spcBef>
              <a:spcAft>
                <a:spcPts val="0"/>
              </a:spcAft>
              <a:buNone/>
            </a:pPr>
            <a:r>
              <a:rPr lang="en-US" sz="2400" dirty="0">
                <a:solidFill>
                  <a:schemeClr val="dk1"/>
                </a:solidFill>
              </a:rPr>
              <a:t> follow- up.</a:t>
            </a:r>
            <a:endParaRPr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4"/>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231" name="Google Shape;231;p4"/>
          <p:cNvGrpSpPr/>
          <p:nvPr/>
        </p:nvGrpSpPr>
        <p:grpSpPr>
          <a:xfrm>
            <a:off x="891540" y="576072"/>
            <a:ext cx="14127480" cy="658368"/>
            <a:chOff x="0" y="0"/>
            <a:chExt cx="18836640" cy="877824"/>
          </a:xfrm>
        </p:grpSpPr>
        <p:sp>
          <p:nvSpPr>
            <p:cNvPr id="232" name="Google Shape;232;p4"/>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233" name="Google Shape;233;p4"/>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2. Main Types of Business Information Systems</a:t>
              </a:r>
              <a:endParaRPr/>
            </a:p>
          </p:txBody>
        </p:sp>
      </p:grpSp>
      <p:sp>
        <p:nvSpPr>
          <p:cNvPr id="234" name="Google Shape;234;p4"/>
          <p:cNvSpPr/>
          <p:nvPr/>
        </p:nvSpPr>
        <p:spPr>
          <a:xfrm>
            <a:off x="1087755" y="184213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4"/>
          <p:cNvSpPr/>
          <p:nvPr/>
        </p:nvSpPr>
        <p:spPr>
          <a:xfrm>
            <a:off x="1087755" y="184213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236" name="Google Shape;236;p4"/>
          <p:cNvGrpSpPr/>
          <p:nvPr/>
        </p:nvGrpSpPr>
        <p:grpSpPr>
          <a:xfrm>
            <a:off x="1481328" y="2098548"/>
            <a:ext cx="1124712" cy="301752"/>
            <a:chOff x="0" y="0"/>
            <a:chExt cx="1499616" cy="402336"/>
          </a:xfrm>
        </p:grpSpPr>
        <p:sp>
          <p:nvSpPr>
            <p:cNvPr id="237" name="Google Shape;237;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38" name="Google Shape;238;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2F6FED"/>
                  </a:solidFill>
                  <a:latin typeface="Arial"/>
                  <a:ea typeface="Arial"/>
                  <a:cs typeface="Arial"/>
                  <a:sym typeface="Arial"/>
                </a:rPr>
                <a:t>TPS</a:t>
              </a:r>
              <a:endParaRPr/>
            </a:p>
          </p:txBody>
        </p:sp>
      </p:grpSp>
      <p:grpSp>
        <p:nvGrpSpPr>
          <p:cNvPr id="239" name="Google Shape;239;p4"/>
          <p:cNvGrpSpPr/>
          <p:nvPr/>
        </p:nvGrpSpPr>
        <p:grpSpPr>
          <a:xfrm>
            <a:off x="2948940" y="2105120"/>
            <a:ext cx="2263140" cy="322612"/>
            <a:chOff x="0" y="-9525"/>
            <a:chExt cx="3017520" cy="430149"/>
          </a:xfrm>
        </p:grpSpPr>
        <p:sp>
          <p:nvSpPr>
            <p:cNvPr id="240" name="Google Shape;240;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41" name="Google Shape;241;p4"/>
            <p:cNvSpPr txBox="1"/>
            <p:nvPr/>
          </p:nvSpPr>
          <p:spPr>
            <a:xfrm>
              <a:off x="0" y="-9525"/>
              <a:ext cx="3017520" cy="430149"/>
            </a:xfrm>
            <a:prstGeom prst="rect">
              <a:avLst/>
            </a:prstGeom>
            <a:noFill/>
            <a:ln>
              <a:noFill/>
            </a:ln>
          </p:spPr>
          <p:txBody>
            <a:bodyPr spcFirstLastPara="1" wrap="square" lIns="0" tIns="0" rIns="0" bIns="0" anchor="ctr" anchorCtr="0">
              <a:noAutofit/>
            </a:bodyPr>
            <a:lstStyle/>
            <a:p>
              <a:pPr marL="0" marR="0" lvl="0" indent="0" algn="l" rtl="0">
                <a:lnSpc>
                  <a:spcPct val="119964"/>
                </a:lnSpc>
                <a:spcBef>
                  <a:spcPts val="0"/>
                </a:spcBef>
                <a:spcAft>
                  <a:spcPts val="0"/>
                </a:spcAft>
                <a:buNone/>
              </a:pPr>
              <a:r>
                <a:rPr lang="en-US" sz="1683" b="1" i="0" u="none" strike="noStrike" cap="none">
                  <a:solidFill>
                    <a:srgbClr val="172B4D"/>
                  </a:solidFill>
                  <a:latin typeface="Arial"/>
                  <a:ea typeface="Arial"/>
                  <a:cs typeface="Arial"/>
                  <a:sym typeface="Arial"/>
                </a:rPr>
                <a:t>Transaction Processing</a:t>
              </a:r>
              <a:endParaRPr/>
            </a:p>
          </p:txBody>
        </p:sp>
      </p:grpSp>
      <p:grpSp>
        <p:nvGrpSpPr>
          <p:cNvPr id="242" name="Google Shape;242;p4"/>
          <p:cNvGrpSpPr/>
          <p:nvPr/>
        </p:nvGrpSpPr>
        <p:grpSpPr>
          <a:xfrm>
            <a:off x="1536192" y="2702052"/>
            <a:ext cx="3703320" cy="576072"/>
            <a:chOff x="0" y="0"/>
            <a:chExt cx="4937760" cy="768096"/>
          </a:xfrm>
        </p:grpSpPr>
        <p:sp>
          <p:nvSpPr>
            <p:cNvPr id="243" name="Google Shape;243;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44" name="Google Shape;244;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600" b="0" i="0" u="none" strike="noStrike" cap="none" dirty="0">
                  <a:solidFill>
                    <a:srgbClr val="1F2937"/>
                  </a:solidFill>
                  <a:sym typeface="Arial"/>
                </a:rPr>
                <a:t>Records daily stock movements, orders, payments and sales.</a:t>
              </a:r>
              <a:endParaRPr lang="ro-RO" sz="1600" dirty="0"/>
            </a:p>
          </p:txBody>
        </p:sp>
      </p:grpSp>
      <p:sp>
        <p:nvSpPr>
          <p:cNvPr id="245" name="Google Shape;245;p4"/>
          <p:cNvSpPr/>
          <p:nvPr/>
        </p:nvSpPr>
        <p:spPr>
          <a:xfrm>
            <a:off x="6703914" y="171938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4"/>
          <p:cNvSpPr/>
          <p:nvPr/>
        </p:nvSpPr>
        <p:spPr>
          <a:xfrm>
            <a:off x="6880748" y="1724473"/>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grpSp>
        <p:nvGrpSpPr>
          <p:cNvPr id="247" name="Google Shape;247;p4"/>
          <p:cNvGrpSpPr/>
          <p:nvPr/>
        </p:nvGrpSpPr>
        <p:grpSpPr>
          <a:xfrm>
            <a:off x="7173468" y="2098548"/>
            <a:ext cx="1124712" cy="301752"/>
            <a:chOff x="0" y="0"/>
            <a:chExt cx="1499616" cy="402336"/>
          </a:xfrm>
        </p:grpSpPr>
        <p:sp>
          <p:nvSpPr>
            <p:cNvPr id="248" name="Google Shape;248;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49" name="Google Shape;249;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26A269"/>
                  </a:solidFill>
                  <a:latin typeface="Arial"/>
                  <a:ea typeface="Arial"/>
                  <a:cs typeface="Arial"/>
                  <a:sym typeface="Arial"/>
                </a:rPr>
                <a:t>MIS</a:t>
              </a:r>
              <a:endParaRPr/>
            </a:p>
          </p:txBody>
        </p:sp>
      </p:grpSp>
      <p:grpSp>
        <p:nvGrpSpPr>
          <p:cNvPr id="250" name="Google Shape;250;p4"/>
          <p:cNvGrpSpPr/>
          <p:nvPr/>
        </p:nvGrpSpPr>
        <p:grpSpPr>
          <a:xfrm>
            <a:off x="8641080" y="2112264"/>
            <a:ext cx="2263140" cy="315468"/>
            <a:chOff x="0" y="0"/>
            <a:chExt cx="3017520" cy="420624"/>
          </a:xfrm>
        </p:grpSpPr>
        <p:sp>
          <p:nvSpPr>
            <p:cNvPr id="251" name="Google Shape;251;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52" name="Google Shape;252;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13"/>
                </a:lnSpc>
                <a:spcBef>
                  <a:spcPts val="0"/>
                </a:spcBef>
                <a:spcAft>
                  <a:spcPts val="0"/>
                </a:spcAft>
                <a:buNone/>
              </a:pPr>
              <a:r>
                <a:rPr lang="en-US" sz="1534" b="1" i="0" u="none" strike="noStrike" cap="none">
                  <a:solidFill>
                    <a:srgbClr val="172B4D"/>
                  </a:solidFill>
                  <a:latin typeface="Arial"/>
                  <a:ea typeface="Arial"/>
                  <a:cs typeface="Arial"/>
                  <a:sym typeface="Arial"/>
                </a:rPr>
                <a:t>Management Information</a:t>
              </a:r>
              <a:endParaRPr/>
            </a:p>
          </p:txBody>
        </p:sp>
      </p:grpSp>
      <p:grpSp>
        <p:nvGrpSpPr>
          <p:cNvPr id="253" name="Google Shape;253;p4"/>
          <p:cNvGrpSpPr/>
          <p:nvPr/>
        </p:nvGrpSpPr>
        <p:grpSpPr>
          <a:xfrm>
            <a:off x="7223508" y="2707248"/>
            <a:ext cx="3761817" cy="751783"/>
            <a:chOff x="-1" y="-1"/>
            <a:chExt cx="5015756" cy="1002377"/>
          </a:xfrm>
        </p:grpSpPr>
        <p:sp>
          <p:nvSpPr>
            <p:cNvPr id="254" name="Google Shape;254;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55" name="Google Shape;255;p4"/>
            <p:cNvSpPr txBox="1"/>
            <p:nvPr/>
          </p:nvSpPr>
          <p:spPr>
            <a:xfrm>
              <a:off x="-1" y="-1"/>
              <a:ext cx="5015756" cy="1002377"/>
            </a:xfrm>
            <a:prstGeom prst="rect">
              <a:avLst/>
            </a:prstGeom>
            <a:noFill/>
            <a:ln>
              <a:noFill/>
            </a:ln>
          </p:spPr>
          <p:txBody>
            <a:bodyPr spcFirstLastPara="1" wrap="square" lIns="0" tIns="0" rIns="0" bIns="0" anchor="ctr" anchorCtr="0">
              <a:noAutofit/>
            </a:bodyPr>
            <a:lstStyle/>
            <a:p>
              <a:pPr>
                <a:lnSpc>
                  <a:spcPct val="120000"/>
                </a:lnSpc>
              </a:pPr>
              <a:br>
                <a:rPr lang="en-US" dirty="0"/>
              </a:br>
              <a:r>
                <a:rPr lang="en-US" sz="1600" b="0" i="0" u="none" strike="noStrike" cap="none" dirty="0">
                  <a:solidFill>
                    <a:srgbClr val="1F2937"/>
                  </a:solidFill>
                  <a:latin typeface="+mj-lt"/>
                  <a:sym typeface="Arial"/>
                </a:rPr>
                <a:t>Produces routine reports and summaries for managers</a:t>
              </a:r>
              <a:r>
                <a:rPr lang="en-US" sz="1800" b="0" i="0" u="none" strike="noStrike" cap="none" dirty="0">
                  <a:solidFill>
                    <a:srgbClr val="1F2937"/>
                  </a:solidFill>
                  <a:latin typeface="+mj-lt"/>
                  <a:sym typeface="Arial"/>
                </a:rPr>
                <a:t>.</a:t>
              </a:r>
              <a:endParaRPr lang="ro-RO" sz="2000" dirty="0">
                <a:latin typeface="+mj-lt"/>
              </a:endParaRPr>
            </a:p>
          </p:txBody>
        </p:sp>
      </p:grpSp>
      <p:sp>
        <p:nvSpPr>
          <p:cNvPr id="256" name="Google Shape;256;p4"/>
          <p:cNvSpPr/>
          <p:nvPr/>
        </p:nvSpPr>
        <p:spPr>
          <a:xfrm>
            <a:off x="12472035" y="184213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
          <p:cNvSpPr/>
          <p:nvPr/>
        </p:nvSpPr>
        <p:spPr>
          <a:xfrm>
            <a:off x="12472035" y="184213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258" name="Google Shape;258;p4"/>
          <p:cNvGrpSpPr/>
          <p:nvPr/>
        </p:nvGrpSpPr>
        <p:grpSpPr>
          <a:xfrm>
            <a:off x="12865608" y="2098548"/>
            <a:ext cx="1124712" cy="301752"/>
            <a:chOff x="0" y="0"/>
            <a:chExt cx="1499616" cy="402336"/>
          </a:xfrm>
        </p:grpSpPr>
        <p:sp>
          <p:nvSpPr>
            <p:cNvPr id="259" name="Google Shape;259;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60" name="Google Shape;260;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7C3AED"/>
                  </a:solidFill>
                  <a:latin typeface="Arial"/>
                  <a:ea typeface="Arial"/>
                  <a:cs typeface="Arial"/>
                  <a:sym typeface="Arial"/>
                </a:rPr>
                <a:t>DSS / BI</a:t>
              </a:r>
              <a:endParaRPr/>
            </a:p>
          </p:txBody>
        </p:sp>
      </p:grpSp>
      <p:grpSp>
        <p:nvGrpSpPr>
          <p:cNvPr id="261" name="Google Shape;261;p4"/>
          <p:cNvGrpSpPr/>
          <p:nvPr/>
        </p:nvGrpSpPr>
        <p:grpSpPr>
          <a:xfrm>
            <a:off x="14333220" y="2112264"/>
            <a:ext cx="2263140" cy="315468"/>
            <a:chOff x="0" y="0"/>
            <a:chExt cx="3017520" cy="420624"/>
          </a:xfrm>
        </p:grpSpPr>
        <p:sp>
          <p:nvSpPr>
            <p:cNvPr id="262" name="Google Shape;262;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63" name="Google Shape;263;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b="1" i="0" u="none" strike="noStrike" cap="none" dirty="0">
                  <a:solidFill>
                    <a:srgbClr val="172B4D"/>
                  </a:solidFill>
                  <a:latin typeface="Arial"/>
                  <a:ea typeface="Arial"/>
                  <a:cs typeface="Arial"/>
                  <a:sym typeface="Arial"/>
                </a:rPr>
                <a:t>Decision Support &amp; Analytics</a:t>
              </a:r>
              <a:endParaRPr dirty="0"/>
            </a:p>
          </p:txBody>
        </p:sp>
      </p:grpSp>
      <p:grpSp>
        <p:nvGrpSpPr>
          <p:cNvPr id="264" name="Google Shape;264;p4"/>
          <p:cNvGrpSpPr/>
          <p:nvPr/>
        </p:nvGrpSpPr>
        <p:grpSpPr>
          <a:xfrm>
            <a:off x="12870046" y="2702052"/>
            <a:ext cx="3753746" cy="576072"/>
            <a:chOff x="-67235" y="0"/>
            <a:chExt cx="5004995" cy="768096"/>
          </a:xfrm>
        </p:grpSpPr>
        <p:sp>
          <p:nvSpPr>
            <p:cNvPr id="265" name="Google Shape;265;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66" name="Google Shape;266;p4"/>
            <p:cNvSpPr txBox="1"/>
            <p:nvPr/>
          </p:nvSpPr>
          <p:spPr>
            <a:xfrm>
              <a:off x="-67235" y="0"/>
              <a:ext cx="4937760" cy="768096"/>
            </a:xfrm>
            <a:prstGeom prst="rect">
              <a:avLst/>
            </a:prstGeom>
            <a:noFill/>
            <a:ln>
              <a:noFill/>
            </a:ln>
          </p:spPr>
          <p:txBody>
            <a:bodyPr spcFirstLastPara="1" wrap="square" lIns="0" tIns="0" rIns="0" bIns="0" anchor="ctr" anchorCtr="0">
              <a:noAutofit/>
            </a:bodyPr>
            <a:lstStyle/>
            <a:p>
              <a:pPr marL="0" marR="0" lvl="0" indent="0" algn="l">
                <a:lnSpc>
                  <a:spcPct val="120000"/>
                </a:lnSpc>
                <a:spcBef>
                  <a:spcPts val="0"/>
                </a:spcBef>
                <a:spcAft>
                  <a:spcPts val="0"/>
                </a:spcAft>
                <a:buNone/>
              </a:pPr>
              <a:r>
                <a:rPr lang="en-US" sz="1600" b="0" i="0" u="none" strike="noStrike" cap="none" dirty="0">
                  <a:solidFill>
                    <a:srgbClr val="1F2937"/>
                  </a:solidFill>
                  <a:latin typeface="+mj-lt"/>
                  <a:sym typeface="Arial"/>
                </a:rPr>
                <a:t>Supports dashboards, forecasts, scenarios and KPI tracking.</a:t>
              </a:r>
              <a:endParaRPr lang="ro-RO" sz="1600" dirty="0">
                <a:latin typeface="+mj-lt"/>
              </a:endParaRPr>
            </a:p>
          </p:txBody>
        </p:sp>
      </p:grpSp>
      <p:sp>
        <p:nvSpPr>
          <p:cNvPr id="267" name="Google Shape;267;p4"/>
          <p:cNvSpPr/>
          <p:nvPr/>
        </p:nvSpPr>
        <p:spPr>
          <a:xfrm>
            <a:off x="108775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4"/>
          <p:cNvSpPr/>
          <p:nvPr/>
        </p:nvSpPr>
        <p:spPr>
          <a:xfrm>
            <a:off x="108775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269" name="Google Shape;269;p4"/>
          <p:cNvGrpSpPr/>
          <p:nvPr/>
        </p:nvGrpSpPr>
        <p:grpSpPr>
          <a:xfrm>
            <a:off x="1481328" y="4978908"/>
            <a:ext cx="1124712" cy="301752"/>
            <a:chOff x="0" y="0"/>
            <a:chExt cx="1499616" cy="402336"/>
          </a:xfrm>
        </p:grpSpPr>
        <p:sp>
          <p:nvSpPr>
            <p:cNvPr id="270" name="Google Shape;270;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71" name="Google Shape;271;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F59E0B"/>
                  </a:solidFill>
                  <a:latin typeface="Arial"/>
                  <a:ea typeface="Arial"/>
                  <a:cs typeface="Arial"/>
                  <a:sym typeface="Arial"/>
                </a:rPr>
                <a:t>ERP</a:t>
              </a:r>
              <a:endParaRPr/>
            </a:p>
          </p:txBody>
        </p:sp>
      </p:grpSp>
      <p:grpSp>
        <p:nvGrpSpPr>
          <p:cNvPr id="272" name="Google Shape;272;p4"/>
          <p:cNvGrpSpPr/>
          <p:nvPr/>
        </p:nvGrpSpPr>
        <p:grpSpPr>
          <a:xfrm>
            <a:off x="2948939" y="4992624"/>
            <a:ext cx="2459355" cy="315468"/>
            <a:chOff x="-1" y="0"/>
            <a:chExt cx="3279140" cy="420624"/>
          </a:xfrm>
        </p:grpSpPr>
        <p:sp>
          <p:nvSpPr>
            <p:cNvPr id="273" name="Google Shape;273;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74" name="Google Shape;274;p4"/>
            <p:cNvSpPr txBox="1"/>
            <p:nvPr/>
          </p:nvSpPr>
          <p:spPr>
            <a:xfrm>
              <a:off x="-1" y="0"/>
              <a:ext cx="327914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b="1" i="0" u="none" strike="noStrike" cap="none" dirty="0">
                  <a:solidFill>
                    <a:srgbClr val="172B4D"/>
                  </a:solidFill>
                  <a:latin typeface="Arial"/>
                  <a:ea typeface="Arial"/>
                  <a:cs typeface="Arial"/>
                  <a:sym typeface="Arial"/>
                </a:rPr>
                <a:t>Enterprise Resource Planning</a:t>
              </a:r>
              <a:endParaRPr dirty="0"/>
            </a:p>
          </p:txBody>
        </p:sp>
      </p:grpSp>
      <p:grpSp>
        <p:nvGrpSpPr>
          <p:cNvPr id="275" name="Google Shape;275;p4"/>
          <p:cNvGrpSpPr/>
          <p:nvPr/>
        </p:nvGrpSpPr>
        <p:grpSpPr>
          <a:xfrm>
            <a:off x="1536192" y="5582412"/>
            <a:ext cx="3703320" cy="576072"/>
            <a:chOff x="0" y="0"/>
            <a:chExt cx="4937760" cy="768096"/>
          </a:xfrm>
        </p:grpSpPr>
        <p:sp>
          <p:nvSpPr>
            <p:cNvPr id="276" name="Google Shape;276;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77" name="Google Shape;277;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b="0" i="0" u="none" strike="noStrike" cap="none" dirty="0">
                  <a:solidFill>
                    <a:srgbClr val="1F2937"/>
                  </a:solidFill>
                  <a:latin typeface="+mj-lt"/>
                  <a:sym typeface="Arial"/>
                </a:rPr>
                <a:t>Integrates finance, HR, operations and inventory data</a:t>
              </a:r>
              <a:r>
                <a:rPr lang="en-US" sz="1800" b="0" i="0" u="none" strike="noStrike" cap="none" dirty="0">
                  <a:solidFill>
                    <a:srgbClr val="1F2937"/>
                  </a:solidFill>
                  <a:latin typeface="Geist"/>
                  <a:sym typeface="Arial"/>
                </a:rPr>
                <a:t>.</a:t>
              </a:r>
              <a:br>
                <a:rPr lang="en-US" sz="1100" dirty="0">
                  <a:solidFill>
                    <a:srgbClr val="1F2937"/>
                  </a:solidFill>
                  <a:latin typeface="Geist"/>
                </a:rPr>
              </a:br>
              <a:endParaRPr lang="en-US" sz="1100" dirty="0">
                <a:solidFill>
                  <a:srgbClr val="1F2937"/>
                </a:solidFill>
                <a:latin typeface="Geist"/>
              </a:endParaRPr>
            </a:p>
          </p:txBody>
        </p:sp>
      </p:grpSp>
      <p:sp>
        <p:nvSpPr>
          <p:cNvPr id="278" name="Google Shape;278;p4"/>
          <p:cNvSpPr/>
          <p:nvPr/>
        </p:nvSpPr>
        <p:spPr>
          <a:xfrm>
            <a:off x="677989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4"/>
          <p:cNvSpPr/>
          <p:nvPr/>
        </p:nvSpPr>
        <p:spPr>
          <a:xfrm>
            <a:off x="677989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E84A5F"/>
          </a:solidFill>
          <a:ln w="19050" cap="sq" cmpd="sng">
            <a:solidFill>
              <a:srgbClr val="E84A5F"/>
            </a:solidFill>
            <a:prstDash val="solid"/>
            <a:miter lim="8000"/>
            <a:headEnd type="none" w="sm" len="sm"/>
            <a:tailEnd type="none" w="sm" len="sm"/>
          </a:ln>
        </p:spPr>
        <p:txBody>
          <a:bodyPr/>
          <a:lstStyle/>
          <a:p>
            <a:endParaRPr lang="en-GB"/>
          </a:p>
        </p:txBody>
      </p:sp>
      <p:grpSp>
        <p:nvGrpSpPr>
          <p:cNvPr id="280" name="Google Shape;280;p4"/>
          <p:cNvGrpSpPr/>
          <p:nvPr/>
        </p:nvGrpSpPr>
        <p:grpSpPr>
          <a:xfrm>
            <a:off x="7173468" y="4978908"/>
            <a:ext cx="1124712" cy="301752"/>
            <a:chOff x="0" y="0"/>
            <a:chExt cx="1499616" cy="402336"/>
          </a:xfrm>
        </p:grpSpPr>
        <p:sp>
          <p:nvSpPr>
            <p:cNvPr id="281" name="Google Shape;281;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82" name="Google Shape;282;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dirty="0">
                  <a:solidFill>
                    <a:srgbClr val="E84A5F"/>
                  </a:solidFill>
                  <a:latin typeface="Arial"/>
                  <a:ea typeface="Arial"/>
                  <a:cs typeface="Arial"/>
                  <a:sym typeface="Arial"/>
                </a:rPr>
                <a:t>CRM</a:t>
              </a:r>
              <a:endParaRPr dirty="0"/>
            </a:p>
          </p:txBody>
        </p:sp>
      </p:grpSp>
      <p:grpSp>
        <p:nvGrpSpPr>
          <p:cNvPr id="283" name="Google Shape;283;p4"/>
          <p:cNvGrpSpPr/>
          <p:nvPr/>
        </p:nvGrpSpPr>
        <p:grpSpPr>
          <a:xfrm>
            <a:off x="8641080" y="4992624"/>
            <a:ext cx="2263140" cy="315468"/>
            <a:chOff x="0" y="0"/>
            <a:chExt cx="3017520" cy="420624"/>
          </a:xfrm>
        </p:grpSpPr>
        <p:sp>
          <p:nvSpPr>
            <p:cNvPr id="284" name="Google Shape;284;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85" name="Google Shape;285;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b="1" i="0" u="none" strike="noStrike" cap="none" dirty="0">
                  <a:solidFill>
                    <a:srgbClr val="172B4D"/>
                  </a:solidFill>
                  <a:latin typeface="Arial"/>
                  <a:ea typeface="Arial"/>
                  <a:cs typeface="Arial"/>
                  <a:sym typeface="Arial"/>
                </a:rPr>
                <a:t>Customer Relationship Management</a:t>
              </a:r>
              <a:endParaRPr dirty="0"/>
            </a:p>
          </p:txBody>
        </p:sp>
      </p:grpSp>
      <p:grpSp>
        <p:nvGrpSpPr>
          <p:cNvPr id="286" name="Google Shape;286;p4"/>
          <p:cNvGrpSpPr/>
          <p:nvPr/>
        </p:nvGrpSpPr>
        <p:grpSpPr>
          <a:xfrm>
            <a:off x="7211523" y="5582412"/>
            <a:ext cx="3720129" cy="576072"/>
            <a:chOff x="-22412" y="0"/>
            <a:chExt cx="4960172" cy="768096"/>
          </a:xfrm>
        </p:grpSpPr>
        <p:sp>
          <p:nvSpPr>
            <p:cNvPr id="287" name="Google Shape;287;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88" name="Google Shape;288;p4"/>
            <p:cNvSpPr txBox="1"/>
            <p:nvPr/>
          </p:nvSpPr>
          <p:spPr>
            <a:xfrm>
              <a:off x="-22412" y="0"/>
              <a:ext cx="4937760" cy="768096"/>
            </a:xfrm>
            <a:prstGeom prst="rect">
              <a:avLst/>
            </a:prstGeom>
            <a:noFill/>
            <a:ln>
              <a:noFill/>
            </a:ln>
          </p:spPr>
          <p:txBody>
            <a:bodyPr spcFirstLastPara="1" wrap="square" lIns="0" tIns="0" rIns="0" bIns="0" anchor="ctr" anchorCtr="0">
              <a:noAutofit/>
            </a:bodyPr>
            <a:lstStyle/>
            <a:p>
              <a:pPr>
                <a:lnSpc>
                  <a:spcPct val="120000"/>
                </a:lnSpc>
              </a:pPr>
              <a:br>
                <a:rPr lang="en-US" dirty="0">
                  <a:latin typeface="+mj-lt"/>
                </a:rPr>
              </a:br>
              <a:r>
                <a:rPr lang="en-US" dirty="0">
                  <a:solidFill>
                    <a:srgbClr val="1F2937"/>
                  </a:solidFill>
                  <a:latin typeface="+mj-lt"/>
                </a:rPr>
                <a:t>Tracks customer interactions, sales pipelines and service history.</a:t>
              </a:r>
              <a:endParaRPr lang="ro-RO" dirty="0">
                <a:latin typeface="+mj-lt"/>
              </a:endParaRPr>
            </a:p>
          </p:txBody>
        </p:sp>
      </p:grpSp>
      <p:sp>
        <p:nvSpPr>
          <p:cNvPr id="289" name="Google Shape;289;p4"/>
          <p:cNvSpPr/>
          <p:nvPr/>
        </p:nvSpPr>
        <p:spPr>
          <a:xfrm>
            <a:off x="1247203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
          <p:cNvSpPr/>
          <p:nvPr/>
        </p:nvSpPr>
        <p:spPr>
          <a:xfrm>
            <a:off x="1247203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172B4D"/>
          </a:solidFill>
          <a:ln w="19050" cap="sq" cmpd="sng">
            <a:solidFill>
              <a:srgbClr val="172B4D"/>
            </a:solidFill>
            <a:prstDash val="solid"/>
            <a:miter lim="8000"/>
            <a:headEnd type="none" w="sm" len="sm"/>
            <a:tailEnd type="none" w="sm" len="sm"/>
          </a:ln>
        </p:spPr>
        <p:txBody>
          <a:bodyPr/>
          <a:lstStyle/>
          <a:p>
            <a:endParaRPr lang="en-GB"/>
          </a:p>
        </p:txBody>
      </p:sp>
      <p:grpSp>
        <p:nvGrpSpPr>
          <p:cNvPr id="291" name="Google Shape;291;p4"/>
          <p:cNvGrpSpPr/>
          <p:nvPr/>
        </p:nvGrpSpPr>
        <p:grpSpPr>
          <a:xfrm>
            <a:off x="12865608" y="4978908"/>
            <a:ext cx="1124712" cy="301752"/>
            <a:chOff x="0" y="0"/>
            <a:chExt cx="1499616" cy="402336"/>
          </a:xfrm>
        </p:grpSpPr>
        <p:sp>
          <p:nvSpPr>
            <p:cNvPr id="292" name="Google Shape;292;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93" name="Google Shape;293;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dirty="0">
                  <a:solidFill>
                    <a:srgbClr val="172B4D"/>
                  </a:solidFill>
                  <a:latin typeface="Arial"/>
                  <a:ea typeface="Arial"/>
                  <a:cs typeface="Arial"/>
                  <a:sym typeface="Arial"/>
                </a:rPr>
                <a:t>SCM</a:t>
              </a:r>
              <a:endParaRPr dirty="0"/>
            </a:p>
          </p:txBody>
        </p:sp>
      </p:grpSp>
      <p:grpSp>
        <p:nvGrpSpPr>
          <p:cNvPr id="294" name="Google Shape;294;p4"/>
          <p:cNvGrpSpPr/>
          <p:nvPr/>
        </p:nvGrpSpPr>
        <p:grpSpPr>
          <a:xfrm>
            <a:off x="14333220" y="4992624"/>
            <a:ext cx="2263140" cy="315468"/>
            <a:chOff x="0" y="0"/>
            <a:chExt cx="3017520" cy="420624"/>
          </a:xfrm>
        </p:grpSpPr>
        <p:sp>
          <p:nvSpPr>
            <p:cNvPr id="295" name="Google Shape;295;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96" name="Google Shape;296;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19985"/>
                </a:lnSpc>
                <a:spcBef>
                  <a:spcPts val="0"/>
                </a:spcBef>
                <a:spcAft>
                  <a:spcPts val="0"/>
                </a:spcAft>
                <a:buNone/>
              </a:pPr>
              <a:r>
                <a:rPr lang="en-US" b="1" i="0" u="none" strike="noStrike" cap="none" dirty="0">
                  <a:solidFill>
                    <a:srgbClr val="172B4D"/>
                  </a:solidFill>
                  <a:latin typeface="Arial"/>
                  <a:ea typeface="Arial"/>
                  <a:cs typeface="Arial"/>
                  <a:sym typeface="Arial"/>
                </a:rPr>
                <a:t>Supply Chain Management</a:t>
              </a:r>
              <a:endParaRPr dirty="0"/>
            </a:p>
          </p:txBody>
        </p:sp>
      </p:grpSp>
      <p:grpSp>
        <p:nvGrpSpPr>
          <p:cNvPr id="297" name="Google Shape;297;p4"/>
          <p:cNvGrpSpPr/>
          <p:nvPr/>
        </p:nvGrpSpPr>
        <p:grpSpPr>
          <a:xfrm>
            <a:off x="12920472" y="5582412"/>
            <a:ext cx="3703320" cy="576072"/>
            <a:chOff x="0" y="0"/>
            <a:chExt cx="4937760" cy="768096"/>
          </a:xfrm>
        </p:grpSpPr>
        <p:sp>
          <p:nvSpPr>
            <p:cNvPr id="298" name="Google Shape;298;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99" name="Google Shape;299;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dirty="0">
                  <a:solidFill>
                    <a:srgbClr val="1F2937"/>
                  </a:solidFill>
                  <a:latin typeface="+mj-lt"/>
                </a:rPr>
                <a:t>Manages suppliers, logistics, inventory and fulfilment.</a:t>
              </a:r>
              <a:endParaRPr lang="ro-RO" dirty="0">
                <a:latin typeface="+mj-lt"/>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9" name="Google Shape;309;p5"/>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10" name="Google Shape;310;p5"/>
          <p:cNvGrpSpPr/>
          <p:nvPr/>
        </p:nvGrpSpPr>
        <p:grpSpPr>
          <a:xfrm>
            <a:off x="891540" y="576072"/>
            <a:ext cx="14127480" cy="658368"/>
            <a:chOff x="0" y="0"/>
            <a:chExt cx="18836640" cy="877824"/>
          </a:xfrm>
        </p:grpSpPr>
        <p:sp>
          <p:nvSpPr>
            <p:cNvPr id="311" name="Google Shape;311;p5"/>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312" name="Google Shape;312;p5"/>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3. ERP: Integrated Operations System</a:t>
              </a:r>
              <a:endParaRPr/>
            </a:p>
          </p:txBody>
        </p:sp>
      </p:grpSp>
      <p:sp>
        <p:nvSpPr>
          <p:cNvPr id="313" name="Google Shape;313;p5"/>
          <p:cNvSpPr/>
          <p:nvPr/>
        </p:nvSpPr>
        <p:spPr>
          <a:xfrm>
            <a:off x="1293495" y="1773555"/>
            <a:ext cx="5916930" cy="6602730"/>
          </a:xfrm>
          <a:custGeom>
            <a:avLst/>
            <a:gdLst/>
            <a:ahLst/>
            <a:cxnLst/>
            <a:rect l="l" t="t" r="r" b="b"/>
            <a:pathLst>
              <a:path w="7889240" h="8803640" extrusionOk="0">
                <a:moveTo>
                  <a:pt x="0" y="220218"/>
                </a:moveTo>
                <a:cubicBezTo>
                  <a:pt x="0" y="98552"/>
                  <a:pt x="98552" y="0"/>
                  <a:pt x="220218" y="0"/>
                </a:cubicBezTo>
                <a:lnTo>
                  <a:pt x="7669022" y="0"/>
                </a:lnTo>
                <a:cubicBezTo>
                  <a:pt x="7790688" y="0"/>
                  <a:pt x="7889240" y="98552"/>
                  <a:pt x="7889240" y="220218"/>
                </a:cubicBezTo>
                <a:lnTo>
                  <a:pt x="7889240" y="8583422"/>
                </a:lnTo>
                <a:cubicBezTo>
                  <a:pt x="7889240" y="8705088"/>
                  <a:pt x="7790688" y="8803640"/>
                  <a:pt x="7669022" y="8803640"/>
                </a:cubicBezTo>
                <a:lnTo>
                  <a:pt x="220218" y="8803640"/>
                </a:lnTo>
                <a:cubicBezTo>
                  <a:pt x="98552" y="8803640"/>
                  <a:pt x="0" y="8705088"/>
                  <a:pt x="0" y="8583422"/>
                </a:cubicBezTo>
                <a:close/>
              </a:path>
            </a:pathLst>
          </a:custGeom>
          <a:solidFill>
            <a:srgbClr val="EAF2FF"/>
          </a:solidFill>
          <a:ln w="19050" cap="sq" cmpd="sng">
            <a:solidFill>
              <a:srgbClr val="BFD7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5"/>
          <p:cNvGrpSpPr/>
          <p:nvPr/>
        </p:nvGrpSpPr>
        <p:grpSpPr>
          <a:xfrm>
            <a:off x="1714500" y="2324576"/>
            <a:ext cx="3634740" cy="391192"/>
            <a:chOff x="0" y="-9525"/>
            <a:chExt cx="4846320" cy="521589"/>
          </a:xfrm>
        </p:grpSpPr>
        <p:sp>
          <p:nvSpPr>
            <p:cNvPr id="315" name="Google Shape;315;p5"/>
            <p:cNvSpPr/>
            <p:nvPr/>
          </p:nvSpPr>
          <p:spPr>
            <a:xfrm>
              <a:off x="0" y="0"/>
              <a:ext cx="4846320" cy="512064"/>
            </a:xfrm>
            <a:custGeom>
              <a:avLst/>
              <a:gdLst/>
              <a:ahLst/>
              <a:cxnLst/>
              <a:rect l="l" t="t" r="r" b="b"/>
              <a:pathLst>
                <a:path w="4846320" h="512064" extrusionOk="0">
                  <a:moveTo>
                    <a:pt x="0" y="0"/>
                  </a:moveTo>
                  <a:lnTo>
                    <a:pt x="4846320" y="0"/>
                  </a:lnTo>
                  <a:lnTo>
                    <a:pt x="4846320" y="512064"/>
                  </a:lnTo>
                  <a:lnTo>
                    <a:pt x="0" y="512064"/>
                  </a:lnTo>
                  <a:close/>
                </a:path>
              </a:pathLst>
            </a:custGeom>
            <a:blipFill rotWithShape="1">
              <a:blip r:embed="rId3">
                <a:alphaModFix amt="0"/>
              </a:blip>
              <a:stretch>
                <a:fillRect t="-134407" b="-134407"/>
              </a:stretch>
            </a:blipFill>
            <a:ln>
              <a:noFill/>
            </a:ln>
          </p:spPr>
          <p:txBody>
            <a:bodyPr/>
            <a:lstStyle/>
            <a:p>
              <a:endParaRPr lang="en-GB"/>
            </a:p>
          </p:txBody>
        </p:sp>
        <p:sp>
          <p:nvSpPr>
            <p:cNvPr id="316" name="Google Shape;316;p5"/>
            <p:cNvSpPr txBox="1"/>
            <p:nvPr/>
          </p:nvSpPr>
          <p:spPr>
            <a:xfrm>
              <a:off x="0" y="-9525"/>
              <a:ext cx="4846320" cy="521589"/>
            </a:xfrm>
            <a:prstGeom prst="rect">
              <a:avLst/>
            </a:prstGeom>
            <a:noFill/>
            <a:ln>
              <a:noFill/>
            </a:ln>
          </p:spPr>
          <p:txBody>
            <a:bodyPr spcFirstLastPara="1" wrap="square" lIns="0" tIns="0" rIns="0" bIns="0" anchor="ctr" anchorCtr="0">
              <a:noAutofit/>
            </a:bodyPr>
            <a:lstStyle/>
            <a:p>
              <a:pPr marL="0" marR="0" lvl="0" indent="0" algn="l" rtl="0">
                <a:lnSpc>
                  <a:spcPct val="119991"/>
                </a:lnSpc>
                <a:spcBef>
                  <a:spcPts val="0"/>
                </a:spcBef>
                <a:spcAft>
                  <a:spcPts val="0"/>
                </a:spcAft>
                <a:buNone/>
              </a:pPr>
              <a:r>
                <a:rPr lang="en-US" sz="2441" b="1" i="0" u="none" strike="noStrike" cap="none">
                  <a:solidFill>
                    <a:srgbClr val="172B4D"/>
                  </a:solidFill>
                  <a:latin typeface="Arial"/>
                  <a:ea typeface="Arial"/>
                  <a:cs typeface="Arial"/>
                  <a:sym typeface="Arial"/>
                </a:rPr>
                <a:t>ERP links core functions</a:t>
              </a:r>
              <a:endParaRPr/>
            </a:p>
          </p:txBody>
        </p:sp>
      </p:grpSp>
      <p:sp>
        <p:nvSpPr>
          <p:cNvPr id="317" name="Google Shape;317;p5"/>
          <p:cNvSpPr/>
          <p:nvPr/>
        </p:nvSpPr>
        <p:spPr>
          <a:xfrm>
            <a:off x="1773555" y="314515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18" name="Google Shape;318;p5"/>
          <p:cNvGrpSpPr/>
          <p:nvPr/>
        </p:nvGrpSpPr>
        <p:grpSpPr>
          <a:xfrm>
            <a:off x="2606040" y="3182112"/>
            <a:ext cx="1508760" cy="246888"/>
            <a:chOff x="0" y="0"/>
            <a:chExt cx="2011680" cy="329184"/>
          </a:xfrm>
        </p:grpSpPr>
        <p:sp>
          <p:nvSpPr>
            <p:cNvPr id="319" name="Google Shape;319;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20" name="Google Shape;320;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dirty="0">
                  <a:solidFill>
                    <a:srgbClr val="1F2937"/>
                  </a:solidFill>
                  <a:latin typeface="Arial"/>
                  <a:ea typeface="Arial"/>
                  <a:cs typeface="Arial"/>
                  <a:sym typeface="Arial"/>
                </a:rPr>
                <a:t>Finance</a:t>
              </a:r>
              <a:endParaRPr dirty="0"/>
            </a:p>
          </p:txBody>
        </p:sp>
      </p:grpSp>
      <p:grpSp>
        <p:nvGrpSpPr>
          <p:cNvPr id="321" name="Google Shape;321;p5"/>
          <p:cNvGrpSpPr/>
          <p:nvPr/>
        </p:nvGrpSpPr>
        <p:grpSpPr>
          <a:xfrm>
            <a:off x="4114800" y="3174968"/>
            <a:ext cx="2537460" cy="254032"/>
            <a:chOff x="0" y="-9525"/>
            <a:chExt cx="3383280" cy="338709"/>
          </a:xfrm>
        </p:grpSpPr>
        <p:sp>
          <p:nvSpPr>
            <p:cNvPr id="322" name="Google Shape;322;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23" name="Google Shape;323;p5"/>
            <p:cNvSpPr txBox="1"/>
            <p:nvPr/>
          </p:nvSpPr>
          <p:spPr>
            <a:xfrm>
              <a:off x="0" y="-9525"/>
              <a:ext cx="3383280" cy="338709"/>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95" b="0" i="0" u="none" strike="noStrike" cap="none" dirty="0">
                  <a:solidFill>
                    <a:srgbClr val="6B7280"/>
                  </a:solidFill>
                  <a:latin typeface="Arial"/>
                  <a:ea typeface="Arial"/>
                  <a:cs typeface="Arial"/>
                  <a:sym typeface="Arial"/>
                </a:rPr>
                <a:t>Invoices, budgets, reporting</a:t>
              </a:r>
              <a:endParaRPr dirty="0"/>
            </a:p>
          </p:txBody>
        </p:sp>
      </p:grpSp>
      <p:sp>
        <p:nvSpPr>
          <p:cNvPr id="324" name="Google Shape;324;p5"/>
          <p:cNvSpPr/>
          <p:nvPr/>
        </p:nvSpPr>
        <p:spPr>
          <a:xfrm>
            <a:off x="1773555" y="410527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25" name="Google Shape;325;p5"/>
          <p:cNvGrpSpPr/>
          <p:nvPr/>
        </p:nvGrpSpPr>
        <p:grpSpPr>
          <a:xfrm>
            <a:off x="2606040" y="4142232"/>
            <a:ext cx="1508760" cy="246888"/>
            <a:chOff x="0" y="0"/>
            <a:chExt cx="2011680" cy="329184"/>
          </a:xfrm>
        </p:grpSpPr>
        <p:sp>
          <p:nvSpPr>
            <p:cNvPr id="326" name="Google Shape;326;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27" name="Google Shape;327;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dirty="0">
                  <a:solidFill>
                    <a:srgbClr val="1F2937"/>
                  </a:solidFill>
                  <a:latin typeface="Arial"/>
                  <a:ea typeface="Arial"/>
                  <a:cs typeface="Arial"/>
                  <a:sym typeface="Arial"/>
                </a:rPr>
                <a:t>Inventory</a:t>
              </a:r>
              <a:endParaRPr dirty="0"/>
            </a:p>
          </p:txBody>
        </p:sp>
      </p:grpSp>
      <p:grpSp>
        <p:nvGrpSpPr>
          <p:cNvPr id="328" name="Google Shape;328;p5"/>
          <p:cNvGrpSpPr/>
          <p:nvPr/>
        </p:nvGrpSpPr>
        <p:grpSpPr>
          <a:xfrm>
            <a:off x="4114800" y="4135088"/>
            <a:ext cx="2537460" cy="254032"/>
            <a:chOff x="0" y="-9525"/>
            <a:chExt cx="3383280" cy="338709"/>
          </a:xfrm>
        </p:grpSpPr>
        <p:sp>
          <p:nvSpPr>
            <p:cNvPr id="329" name="Google Shape;329;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30" name="Google Shape;330;p5"/>
            <p:cNvSpPr txBox="1"/>
            <p:nvPr/>
          </p:nvSpPr>
          <p:spPr>
            <a:xfrm>
              <a:off x="0" y="-9525"/>
              <a:ext cx="3383280" cy="338709"/>
            </a:xfrm>
            <a:prstGeom prst="rect">
              <a:avLst/>
            </a:prstGeom>
            <a:noFill/>
            <a:ln>
              <a:noFill/>
            </a:ln>
          </p:spPr>
          <p:txBody>
            <a:bodyPr spcFirstLastPara="1" wrap="square" lIns="0" tIns="0" rIns="0" bIns="0" anchor="ctr" anchorCtr="0">
              <a:noAutofit/>
            </a:bodyPr>
            <a:lstStyle/>
            <a:p>
              <a:pPr marL="0" marR="0" lvl="0" indent="0" algn="l" rtl="0">
                <a:lnSpc>
                  <a:spcPct val="120059"/>
                </a:lnSpc>
                <a:spcBef>
                  <a:spcPts val="0"/>
                </a:spcBef>
                <a:spcAft>
                  <a:spcPts val="0"/>
                </a:spcAft>
                <a:buNone/>
              </a:pPr>
              <a:r>
                <a:rPr lang="en-US" sz="1600" b="0" i="0" u="none" strike="noStrike" cap="none" dirty="0">
                  <a:solidFill>
                    <a:srgbClr val="6B7280"/>
                  </a:solidFill>
                  <a:latin typeface="Arial"/>
                  <a:ea typeface="Arial"/>
                  <a:cs typeface="Arial"/>
                  <a:sym typeface="Arial"/>
                </a:rPr>
                <a:t>Stock, purchasing, replenishment</a:t>
              </a:r>
              <a:endParaRPr sz="1600" dirty="0"/>
            </a:p>
          </p:txBody>
        </p:sp>
      </p:grpSp>
      <p:sp>
        <p:nvSpPr>
          <p:cNvPr id="331" name="Google Shape;331;p5"/>
          <p:cNvSpPr/>
          <p:nvPr/>
        </p:nvSpPr>
        <p:spPr>
          <a:xfrm>
            <a:off x="1773555" y="506539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32" name="Google Shape;332;p5"/>
          <p:cNvGrpSpPr/>
          <p:nvPr/>
        </p:nvGrpSpPr>
        <p:grpSpPr>
          <a:xfrm>
            <a:off x="2606040" y="5102352"/>
            <a:ext cx="1508760" cy="246888"/>
            <a:chOff x="0" y="0"/>
            <a:chExt cx="2011680" cy="329184"/>
          </a:xfrm>
        </p:grpSpPr>
        <p:sp>
          <p:nvSpPr>
            <p:cNvPr id="333" name="Google Shape;333;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34" name="Google Shape;334;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dirty="0">
                  <a:solidFill>
                    <a:srgbClr val="1F2937"/>
                  </a:solidFill>
                  <a:latin typeface="Arial"/>
                  <a:ea typeface="Arial"/>
                  <a:cs typeface="Arial"/>
                  <a:sym typeface="Arial"/>
                </a:rPr>
                <a:t>HR</a:t>
              </a:r>
              <a:endParaRPr dirty="0"/>
            </a:p>
          </p:txBody>
        </p:sp>
      </p:grpSp>
      <p:grpSp>
        <p:nvGrpSpPr>
          <p:cNvPr id="335" name="Google Shape;335;p5"/>
          <p:cNvGrpSpPr/>
          <p:nvPr/>
        </p:nvGrpSpPr>
        <p:grpSpPr>
          <a:xfrm>
            <a:off x="4114800" y="5102352"/>
            <a:ext cx="2537460" cy="246888"/>
            <a:chOff x="0" y="0"/>
            <a:chExt cx="3383280" cy="329184"/>
          </a:xfrm>
        </p:grpSpPr>
        <p:sp>
          <p:nvSpPr>
            <p:cNvPr id="336" name="Google Shape;336;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37" name="Google Shape;337;p5"/>
            <p:cNvSpPr txBox="1"/>
            <p:nvPr/>
          </p:nvSpPr>
          <p:spPr>
            <a:xfrm>
              <a:off x="0" y="0"/>
              <a:ext cx="3383280" cy="329184"/>
            </a:xfrm>
            <a:prstGeom prst="rect">
              <a:avLst/>
            </a:prstGeom>
            <a:noFill/>
            <a:ln>
              <a:noFill/>
            </a:ln>
          </p:spPr>
          <p:txBody>
            <a:bodyPr spcFirstLastPara="1" wrap="square" lIns="0" tIns="0" rIns="0" bIns="0" anchor="ctr" anchorCtr="0">
              <a:noAutofit/>
            </a:bodyPr>
            <a:lstStyle/>
            <a:p>
              <a:pPr marL="0" marR="0" lvl="0" indent="0" algn="l" rtl="0">
                <a:lnSpc>
                  <a:spcPct val="120049"/>
                </a:lnSpc>
                <a:spcBef>
                  <a:spcPts val="0"/>
                </a:spcBef>
                <a:spcAft>
                  <a:spcPts val="0"/>
                </a:spcAft>
                <a:buNone/>
              </a:pPr>
              <a:r>
                <a:rPr lang="en-US" sz="1600" b="0" i="0" u="none" strike="noStrike" cap="none" dirty="0">
                  <a:solidFill>
                    <a:srgbClr val="6B7280"/>
                  </a:solidFill>
                  <a:latin typeface="Arial"/>
                  <a:ea typeface="Arial"/>
                  <a:cs typeface="Arial"/>
                  <a:sym typeface="Arial"/>
                </a:rPr>
                <a:t>Payroll, training, workforce records</a:t>
              </a:r>
              <a:endParaRPr sz="1600" dirty="0"/>
            </a:p>
          </p:txBody>
        </p:sp>
      </p:grpSp>
      <p:sp>
        <p:nvSpPr>
          <p:cNvPr id="338" name="Google Shape;338;p5"/>
          <p:cNvSpPr/>
          <p:nvPr/>
        </p:nvSpPr>
        <p:spPr>
          <a:xfrm>
            <a:off x="1773555" y="602551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39" name="Google Shape;339;p5"/>
          <p:cNvGrpSpPr/>
          <p:nvPr/>
        </p:nvGrpSpPr>
        <p:grpSpPr>
          <a:xfrm>
            <a:off x="2606040" y="6062472"/>
            <a:ext cx="1508760" cy="246888"/>
            <a:chOff x="0" y="0"/>
            <a:chExt cx="2011680" cy="329184"/>
          </a:xfrm>
        </p:grpSpPr>
        <p:sp>
          <p:nvSpPr>
            <p:cNvPr id="340" name="Google Shape;340;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41" name="Google Shape;341;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dirty="0">
                  <a:solidFill>
                    <a:srgbClr val="1F2937"/>
                  </a:solidFill>
                  <a:latin typeface="Arial"/>
                  <a:ea typeface="Arial"/>
                  <a:cs typeface="Arial"/>
                  <a:sym typeface="Arial"/>
                </a:rPr>
                <a:t>Operations</a:t>
              </a:r>
              <a:endParaRPr dirty="0"/>
            </a:p>
          </p:txBody>
        </p:sp>
      </p:grpSp>
      <p:grpSp>
        <p:nvGrpSpPr>
          <p:cNvPr id="342" name="Google Shape;342;p5"/>
          <p:cNvGrpSpPr/>
          <p:nvPr/>
        </p:nvGrpSpPr>
        <p:grpSpPr>
          <a:xfrm>
            <a:off x="4114800" y="6062472"/>
            <a:ext cx="2537460" cy="246888"/>
            <a:chOff x="0" y="0"/>
            <a:chExt cx="3383280" cy="329184"/>
          </a:xfrm>
        </p:grpSpPr>
        <p:sp>
          <p:nvSpPr>
            <p:cNvPr id="343" name="Google Shape;343;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44" name="Google Shape;344;p5"/>
            <p:cNvSpPr txBox="1"/>
            <p:nvPr/>
          </p:nvSpPr>
          <p:spPr>
            <a:xfrm>
              <a:off x="0" y="0"/>
              <a:ext cx="3383280" cy="329184"/>
            </a:xfrm>
            <a:prstGeom prst="rect">
              <a:avLst/>
            </a:prstGeom>
            <a:noFill/>
            <a:ln>
              <a:noFill/>
            </a:ln>
          </p:spPr>
          <p:txBody>
            <a:bodyPr spcFirstLastPara="1" wrap="square" lIns="0" tIns="0" rIns="0" bIns="0" anchor="ctr" anchorCtr="0">
              <a:noAutofit/>
            </a:bodyPr>
            <a:lstStyle/>
            <a:p>
              <a:pPr marL="0" marR="0" lvl="0" indent="0" algn="l" rtl="0">
                <a:lnSpc>
                  <a:spcPct val="119986"/>
                </a:lnSpc>
                <a:spcBef>
                  <a:spcPts val="0"/>
                </a:spcBef>
                <a:spcAft>
                  <a:spcPts val="0"/>
                </a:spcAft>
                <a:buNone/>
              </a:pPr>
              <a:r>
                <a:rPr lang="en-US" sz="1600" b="0" i="0" u="none" strike="noStrike" cap="none" dirty="0">
                  <a:solidFill>
                    <a:srgbClr val="6B7280"/>
                  </a:solidFill>
                  <a:latin typeface="Arial"/>
                  <a:ea typeface="Arial"/>
                  <a:cs typeface="Arial"/>
                  <a:sym typeface="Arial"/>
                </a:rPr>
                <a:t>Scheduling, quality, workflows</a:t>
              </a:r>
              <a:endParaRPr sz="1600" dirty="0"/>
            </a:p>
          </p:txBody>
        </p:sp>
      </p:grpSp>
      <p:grpSp>
        <p:nvGrpSpPr>
          <p:cNvPr id="345" name="Google Shape;345;p5"/>
          <p:cNvGrpSpPr/>
          <p:nvPr/>
        </p:nvGrpSpPr>
        <p:grpSpPr>
          <a:xfrm>
            <a:off x="8229600" y="1851660"/>
            <a:ext cx="2194560" cy="342900"/>
            <a:chOff x="0" y="0"/>
            <a:chExt cx="2926080" cy="457200"/>
          </a:xfrm>
        </p:grpSpPr>
        <p:sp>
          <p:nvSpPr>
            <p:cNvPr id="346" name="Google Shape;346;p5"/>
            <p:cNvSpPr/>
            <p:nvPr/>
          </p:nvSpPr>
          <p:spPr>
            <a:xfrm>
              <a:off x="0" y="0"/>
              <a:ext cx="2926080" cy="457200"/>
            </a:xfrm>
            <a:custGeom>
              <a:avLst/>
              <a:gdLst/>
              <a:ahLst/>
              <a:cxnLst/>
              <a:rect l="l" t="t" r="r" b="b"/>
              <a:pathLst>
                <a:path w="2926080" h="457200" extrusionOk="0">
                  <a:moveTo>
                    <a:pt x="0" y="0"/>
                  </a:moveTo>
                  <a:lnTo>
                    <a:pt x="2926080" y="0"/>
                  </a:lnTo>
                  <a:lnTo>
                    <a:pt x="2926080" y="457200"/>
                  </a:lnTo>
                  <a:lnTo>
                    <a:pt x="0" y="457200"/>
                  </a:lnTo>
                  <a:close/>
                </a:path>
              </a:pathLst>
            </a:custGeom>
            <a:blipFill rotWithShape="1">
              <a:blip r:embed="rId3">
                <a:alphaModFix amt="0"/>
              </a:blip>
              <a:stretch>
                <a:fillRect t="-74707" b="-74707"/>
              </a:stretch>
            </a:blipFill>
            <a:ln>
              <a:noFill/>
            </a:ln>
          </p:spPr>
          <p:txBody>
            <a:bodyPr/>
            <a:lstStyle/>
            <a:p>
              <a:endParaRPr lang="en-GB"/>
            </a:p>
          </p:txBody>
        </p:sp>
        <p:sp>
          <p:nvSpPr>
            <p:cNvPr id="347" name="Google Shape;347;p5"/>
            <p:cNvSpPr txBox="1"/>
            <p:nvPr/>
          </p:nvSpPr>
          <p:spPr>
            <a:xfrm>
              <a:off x="0" y="0"/>
              <a:ext cx="292608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Benefits</a:t>
              </a:r>
              <a:endParaRPr dirty="0"/>
            </a:p>
          </p:txBody>
        </p:sp>
      </p:grpSp>
      <p:grpSp>
        <p:nvGrpSpPr>
          <p:cNvPr id="348" name="Google Shape;348;p5"/>
          <p:cNvGrpSpPr/>
          <p:nvPr/>
        </p:nvGrpSpPr>
        <p:grpSpPr>
          <a:xfrm>
            <a:off x="7947885" y="2571078"/>
            <a:ext cx="8442735" cy="2160942"/>
            <a:chOff x="-336176" y="0"/>
            <a:chExt cx="10943216" cy="2753218"/>
          </a:xfrm>
        </p:grpSpPr>
        <p:sp>
          <p:nvSpPr>
            <p:cNvPr id="349" name="Google Shape;349;p5"/>
            <p:cNvSpPr/>
            <p:nvPr/>
          </p:nvSpPr>
          <p:spPr>
            <a:xfrm>
              <a:off x="0" y="0"/>
              <a:ext cx="10607040" cy="822960"/>
            </a:xfrm>
            <a:custGeom>
              <a:avLst/>
              <a:gdLst/>
              <a:ahLst/>
              <a:cxnLst/>
              <a:rect l="l" t="t" r="r" b="b"/>
              <a:pathLst>
                <a:path w="10607040" h="822960" extrusionOk="0">
                  <a:moveTo>
                    <a:pt x="0" y="0"/>
                  </a:moveTo>
                  <a:lnTo>
                    <a:pt x="10607040" y="0"/>
                  </a:lnTo>
                  <a:lnTo>
                    <a:pt x="10607040" y="822960"/>
                  </a:lnTo>
                  <a:lnTo>
                    <a:pt x="0" y="822960"/>
                  </a:lnTo>
                  <a:close/>
                </a:path>
              </a:pathLst>
            </a:custGeom>
            <a:blipFill rotWithShape="1">
              <a:blip r:embed="rId3">
                <a:alphaModFix amt="0"/>
              </a:blip>
              <a:stretch>
                <a:fillRect t="-201130" b="-201130"/>
              </a:stretch>
            </a:blipFill>
            <a:ln>
              <a:noFill/>
            </a:ln>
          </p:spPr>
          <p:txBody>
            <a:bodyPr/>
            <a:lstStyle/>
            <a:p>
              <a:endParaRPr lang="en-GB"/>
            </a:p>
          </p:txBody>
        </p:sp>
        <p:sp>
          <p:nvSpPr>
            <p:cNvPr id="350" name="Google Shape;350;p5"/>
            <p:cNvSpPr txBox="1"/>
            <p:nvPr/>
          </p:nvSpPr>
          <p:spPr>
            <a:xfrm>
              <a:off x="-336176" y="517011"/>
              <a:ext cx="10943216" cy="2236208"/>
            </a:xfrm>
            <a:prstGeom prst="rect">
              <a:avLst/>
            </a:prstGeom>
            <a:noFill/>
            <a:ln>
              <a:noFill/>
            </a:ln>
          </p:spPr>
          <p:txBody>
            <a:bodyPr spcFirstLastPara="1" wrap="square" lIns="0" tIns="0" rIns="0" bIns="0" anchor="ctr" anchorCtr="0">
              <a:noAutofit/>
            </a:bodyPr>
            <a:lstStyle/>
            <a:p>
              <a:pPr marL="0" marR="0" lvl="0" indent="0" algn="l">
                <a:lnSpc>
                  <a:spcPct val="120000"/>
                </a:lnSpc>
                <a:spcBef>
                  <a:spcPts val="0"/>
                </a:spcBef>
                <a:spcAft>
                  <a:spcPts val="0"/>
                </a:spcAft>
                <a:buNone/>
              </a:pPr>
              <a:r>
                <a:rPr lang="en-US" sz="2400" b="0" i="0" u="none" strike="noStrike" cap="none" dirty="0">
                  <a:solidFill>
                    <a:srgbClr val="1F2937"/>
                  </a:solidFill>
                  <a:sym typeface="Arial"/>
                </a:rPr>
                <a:t>Reduces duplication and manual reconciliation.</a:t>
              </a:r>
            </a:p>
            <a:p>
              <a:pPr marL="0" marR="0" lvl="0" indent="0" algn="l">
                <a:lnSpc>
                  <a:spcPct val="120000"/>
                </a:lnSpc>
                <a:spcBef>
                  <a:spcPts val="0"/>
                </a:spcBef>
                <a:spcAft>
                  <a:spcPts val="0"/>
                </a:spcAft>
                <a:buNone/>
              </a:pPr>
              <a:endParaRPr lang="en-US" sz="2400" b="0" i="0" u="none" strike="noStrike" cap="none" dirty="0">
                <a:solidFill>
                  <a:srgbClr val="1F2937"/>
                </a:solidFill>
                <a:sym typeface="Arial"/>
              </a:endParaRPr>
            </a:p>
            <a:p>
              <a:pPr marL="0" marR="0" lvl="0" indent="0" algn="l">
                <a:lnSpc>
                  <a:spcPct val="120000"/>
                </a:lnSpc>
                <a:spcBef>
                  <a:spcPts val="0"/>
                </a:spcBef>
                <a:spcAft>
                  <a:spcPts val="0"/>
                </a:spcAft>
                <a:buNone/>
              </a:pPr>
              <a:r>
                <a:rPr lang="en-US" sz="2400" dirty="0">
                  <a:solidFill>
                    <a:srgbClr val="1F2937"/>
                  </a:solidFill>
                </a:rPr>
                <a:t>Standard processes improve control, compliance and scalability.</a:t>
              </a:r>
            </a:p>
            <a:p>
              <a:pPr marL="0" marR="0" lvl="0" indent="0" algn="l">
                <a:lnSpc>
                  <a:spcPct val="120000"/>
                </a:lnSpc>
                <a:spcBef>
                  <a:spcPts val="0"/>
                </a:spcBef>
                <a:spcAft>
                  <a:spcPts val="0"/>
                </a:spcAft>
                <a:buNone/>
              </a:pPr>
              <a:endParaRPr lang="en-US" sz="2400" dirty="0">
                <a:solidFill>
                  <a:srgbClr val="1F2937"/>
                </a:solidFill>
              </a:endParaRPr>
            </a:p>
            <a:p>
              <a:pPr marL="0" marR="0" lvl="0" indent="0" algn="l">
                <a:lnSpc>
                  <a:spcPct val="120000"/>
                </a:lnSpc>
                <a:spcBef>
                  <a:spcPts val="0"/>
                </a:spcBef>
                <a:spcAft>
                  <a:spcPts val="0"/>
                </a:spcAft>
                <a:buNone/>
              </a:pPr>
              <a:r>
                <a:rPr lang="en-US" sz="2400" dirty="0">
                  <a:solidFill>
                    <a:srgbClr val="1F2937"/>
                  </a:solidFill>
                </a:rPr>
                <a:t>Timely data supports planning, costing and service delivery </a:t>
              </a:r>
              <a:endParaRPr lang="ro-RO" sz="2400" dirty="0"/>
            </a:p>
          </p:txBody>
        </p:sp>
      </p:grpSp>
      <p:grpSp>
        <p:nvGrpSpPr>
          <p:cNvPr id="357" name="Google Shape;357;p5"/>
          <p:cNvGrpSpPr/>
          <p:nvPr/>
        </p:nvGrpSpPr>
        <p:grpSpPr>
          <a:xfrm>
            <a:off x="8229600" y="5461000"/>
            <a:ext cx="2468880" cy="736600"/>
            <a:chOff x="0" y="0"/>
            <a:chExt cx="3291840" cy="457200"/>
          </a:xfrm>
        </p:grpSpPr>
        <p:sp>
          <p:nvSpPr>
            <p:cNvPr id="358" name="Google Shape;358;p5"/>
            <p:cNvSpPr/>
            <p:nvPr/>
          </p:nvSpPr>
          <p:spPr>
            <a:xfrm>
              <a:off x="0" y="0"/>
              <a:ext cx="3291840" cy="457200"/>
            </a:xfrm>
            <a:custGeom>
              <a:avLst/>
              <a:gdLst/>
              <a:ahLst/>
              <a:cxnLst/>
              <a:rect l="l" t="t" r="r" b="b"/>
              <a:pathLst>
                <a:path w="3291840" h="457200" extrusionOk="0">
                  <a:moveTo>
                    <a:pt x="0" y="0"/>
                  </a:moveTo>
                  <a:lnTo>
                    <a:pt x="3291840" y="0"/>
                  </a:lnTo>
                  <a:lnTo>
                    <a:pt x="3291840" y="457200"/>
                  </a:lnTo>
                  <a:lnTo>
                    <a:pt x="0" y="457200"/>
                  </a:lnTo>
                  <a:close/>
                </a:path>
              </a:pathLst>
            </a:custGeom>
            <a:blipFill rotWithShape="1">
              <a:blip r:embed="rId3">
                <a:alphaModFix amt="0"/>
              </a:blip>
              <a:stretch>
                <a:fillRect t="-90292" b="-90292"/>
              </a:stretch>
            </a:blipFill>
            <a:ln>
              <a:noFill/>
            </a:ln>
          </p:spPr>
          <p:txBody>
            <a:bodyPr/>
            <a:lstStyle/>
            <a:p>
              <a:endParaRPr lang="en-GB"/>
            </a:p>
          </p:txBody>
        </p:sp>
        <p:sp>
          <p:nvSpPr>
            <p:cNvPr id="359" name="Google Shape;359;p5"/>
            <p:cNvSpPr txBox="1"/>
            <p:nvPr/>
          </p:nvSpPr>
          <p:spPr>
            <a:xfrm>
              <a:off x="0" y="0"/>
              <a:ext cx="329184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Limitations</a:t>
              </a:r>
              <a:endParaRPr dirty="0"/>
            </a:p>
          </p:txBody>
        </p:sp>
      </p:grpSp>
      <p:grpSp>
        <p:nvGrpSpPr>
          <p:cNvPr id="360" name="Google Shape;360;p5"/>
          <p:cNvGrpSpPr/>
          <p:nvPr/>
        </p:nvGrpSpPr>
        <p:grpSpPr>
          <a:xfrm>
            <a:off x="7690485" y="6062472"/>
            <a:ext cx="8700135" cy="2598928"/>
            <a:chOff x="0" y="-9525"/>
            <a:chExt cx="10607040" cy="2230642"/>
          </a:xfrm>
        </p:grpSpPr>
        <p:sp>
          <p:nvSpPr>
            <p:cNvPr id="361" name="Google Shape;361;p5"/>
            <p:cNvSpPr/>
            <p:nvPr/>
          </p:nvSpPr>
          <p:spPr>
            <a:xfrm>
              <a:off x="0" y="0"/>
              <a:ext cx="10607040" cy="822960"/>
            </a:xfrm>
            <a:custGeom>
              <a:avLst/>
              <a:gdLst/>
              <a:ahLst/>
              <a:cxnLst/>
              <a:rect l="l" t="t" r="r" b="b"/>
              <a:pathLst>
                <a:path w="10607040" h="822960" extrusionOk="0">
                  <a:moveTo>
                    <a:pt x="0" y="0"/>
                  </a:moveTo>
                  <a:lnTo>
                    <a:pt x="10607040" y="0"/>
                  </a:lnTo>
                  <a:lnTo>
                    <a:pt x="10607040" y="822960"/>
                  </a:lnTo>
                  <a:lnTo>
                    <a:pt x="0" y="822960"/>
                  </a:lnTo>
                  <a:close/>
                </a:path>
              </a:pathLst>
            </a:custGeom>
            <a:blipFill rotWithShape="1">
              <a:blip r:embed="rId3">
                <a:alphaModFix amt="0"/>
              </a:blip>
              <a:stretch>
                <a:fillRect t="-201130" b="-201130"/>
              </a:stretch>
            </a:blipFill>
            <a:ln>
              <a:noFill/>
            </a:ln>
          </p:spPr>
          <p:txBody>
            <a:bodyPr/>
            <a:lstStyle/>
            <a:p>
              <a:endParaRPr lang="en-GB"/>
            </a:p>
          </p:txBody>
        </p:sp>
        <p:sp>
          <p:nvSpPr>
            <p:cNvPr id="362" name="Google Shape;362;p5"/>
            <p:cNvSpPr txBox="1"/>
            <p:nvPr/>
          </p:nvSpPr>
          <p:spPr>
            <a:xfrm>
              <a:off x="0" y="-9525"/>
              <a:ext cx="10607040" cy="2230642"/>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j-lt"/>
                </a:rPr>
                <a:t>High implementation costs and disruption during transition.</a:t>
              </a:r>
            </a:p>
            <a:p>
              <a:pPr>
                <a:lnSpc>
                  <a:spcPct val="120000"/>
                </a:lnSpc>
              </a:pPr>
              <a:endParaRPr lang="en-US" sz="2400" dirty="0">
                <a:solidFill>
                  <a:srgbClr val="1F2937"/>
                </a:solidFill>
                <a:latin typeface="+mj-lt"/>
              </a:endParaRPr>
            </a:p>
            <a:p>
              <a:pPr>
                <a:lnSpc>
                  <a:spcPct val="120000"/>
                </a:lnSpc>
              </a:pPr>
              <a:r>
                <a:rPr lang="en-US" sz="2400" dirty="0">
                  <a:solidFill>
                    <a:srgbClr val="1F2937"/>
                  </a:solidFill>
                  <a:latin typeface="+mj-lt"/>
                </a:rPr>
                <a:t>Requires process redesign, training and reliable data migration</a:t>
              </a:r>
              <a:endParaRPr lang="ro-RO" sz="2400" dirty="0">
                <a:latin typeface="+mj-lt"/>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8" name="Google Shape;378;p6"/>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79" name="Google Shape;379;p6"/>
          <p:cNvGrpSpPr/>
          <p:nvPr/>
        </p:nvGrpSpPr>
        <p:grpSpPr>
          <a:xfrm>
            <a:off x="891540" y="576072"/>
            <a:ext cx="14127480" cy="658368"/>
            <a:chOff x="0" y="0"/>
            <a:chExt cx="18836640" cy="877824"/>
          </a:xfrm>
        </p:grpSpPr>
        <p:sp>
          <p:nvSpPr>
            <p:cNvPr id="380" name="Google Shape;380;p6"/>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381" name="Google Shape;381;p6"/>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4. CRM: Customer Relationship System</a:t>
              </a:r>
              <a:endParaRPr/>
            </a:p>
          </p:txBody>
        </p:sp>
      </p:grpSp>
      <p:sp>
        <p:nvSpPr>
          <p:cNvPr id="382" name="Google Shape;382;p6"/>
          <p:cNvSpPr/>
          <p:nvPr/>
        </p:nvSpPr>
        <p:spPr>
          <a:xfrm>
            <a:off x="1224915" y="1842135"/>
            <a:ext cx="7151370" cy="6739890"/>
          </a:xfrm>
          <a:custGeom>
            <a:avLst/>
            <a:gdLst/>
            <a:ahLst/>
            <a:cxnLst/>
            <a:rect l="l" t="t" r="r" b="b"/>
            <a:pathLst>
              <a:path w="9535160" h="8986520" extrusionOk="0">
                <a:moveTo>
                  <a:pt x="0" y="220091"/>
                </a:moveTo>
                <a:cubicBezTo>
                  <a:pt x="0" y="98552"/>
                  <a:pt x="98552" y="0"/>
                  <a:pt x="220091" y="0"/>
                </a:cubicBezTo>
                <a:lnTo>
                  <a:pt x="9315069" y="0"/>
                </a:lnTo>
                <a:cubicBezTo>
                  <a:pt x="9436608" y="0"/>
                  <a:pt x="9535160" y="98552"/>
                  <a:pt x="9535160" y="220091"/>
                </a:cubicBezTo>
                <a:lnTo>
                  <a:pt x="9535160" y="8766429"/>
                </a:lnTo>
                <a:cubicBezTo>
                  <a:pt x="9535160" y="8887968"/>
                  <a:pt x="9436608" y="8986520"/>
                  <a:pt x="9315069" y="8986520"/>
                </a:cubicBezTo>
                <a:lnTo>
                  <a:pt x="220091" y="8986520"/>
                </a:lnTo>
                <a:cubicBezTo>
                  <a:pt x="98552" y="8986520"/>
                  <a:pt x="0" y="8887968"/>
                  <a:pt x="0" y="8766429"/>
                </a:cubicBezTo>
                <a:close/>
              </a:path>
            </a:pathLst>
          </a:custGeom>
          <a:solidFill>
            <a:srgbClr val="DFF7EE"/>
          </a:solidFill>
          <a:ln w="19050" cap="sq" cmpd="sng">
            <a:solidFill>
              <a:srgbClr val="A7E8C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 name="Google Shape;383;p6"/>
          <p:cNvGrpSpPr/>
          <p:nvPr/>
        </p:nvGrpSpPr>
        <p:grpSpPr>
          <a:xfrm>
            <a:off x="1755648" y="2359152"/>
            <a:ext cx="3566160" cy="356616"/>
            <a:chOff x="0" y="0"/>
            <a:chExt cx="4754880" cy="475488"/>
          </a:xfrm>
        </p:grpSpPr>
        <p:sp>
          <p:nvSpPr>
            <p:cNvPr id="384" name="Google Shape;384;p6"/>
            <p:cNvSpPr/>
            <p:nvPr/>
          </p:nvSpPr>
          <p:spPr>
            <a:xfrm>
              <a:off x="0" y="0"/>
              <a:ext cx="4754880" cy="475488"/>
            </a:xfrm>
            <a:custGeom>
              <a:avLst/>
              <a:gdLst/>
              <a:ahLst/>
              <a:cxnLst/>
              <a:rect l="l" t="t" r="r" b="b"/>
              <a:pathLst>
                <a:path w="4754880" h="475488" extrusionOk="0">
                  <a:moveTo>
                    <a:pt x="0" y="0"/>
                  </a:moveTo>
                  <a:lnTo>
                    <a:pt x="4754880" y="0"/>
                  </a:lnTo>
                  <a:lnTo>
                    <a:pt x="4754880" y="475488"/>
                  </a:lnTo>
                  <a:lnTo>
                    <a:pt x="0" y="475488"/>
                  </a:lnTo>
                  <a:close/>
                </a:path>
              </a:pathLst>
            </a:custGeom>
            <a:blipFill rotWithShape="1">
              <a:blip r:embed="rId3">
                <a:alphaModFix amt="0"/>
              </a:blip>
              <a:stretch>
                <a:fillRect t="-144856" b="-144856"/>
              </a:stretch>
            </a:blipFill>
            <a:ln>
              <a:noFill/>
            </a:ln>
          </p:spPr>
          <p:txBody>
            <a:bodyPr/>
            <a:lstStyle/>
            <a:p>
              <a:endParaRPr lang="en-GB"/>
            </a:p>
          </p:txBody>
        </p:sp>
        <p:sp>
          <p:nvSpPr>
            <p:cNvPr id="385" name="Google Shape;385;p6"/>
            <p:cNvSpPr txBox="1"/>
            <p:nvPr/>
          </p:nvSpPr>
          <p:spPr>
            <a:xfrm>
              <a:off x="0" y="0"/>
              <a:ext cx="4754880" cy="475488"/>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2677" b="1" i="0" u="none" strike="noStrike" cap="none">
                  <a:solidFill>
                    <a:srgbClr val="172B4D"/>
                  </a:solidFill>
                  <a:latin typeface="Arial"/>
                  <a:ea typeface="Arial"/>
                  <a:cs typeface="Arial"/>
                  <a:sym typeface="Arial"/>
                </a:rPr>
                <a:t>CRM customer journey</a:t>
              </a:r>
              <a:endParaRPr/>
            </a:p>
          </p:txBody>
        </p:sp>
      </p:grpSp>
      <p:sp>
        <p:nvSpPr>
          <p:cNvPr id="386" name="Google Shape;386;p6"/>
          <p:cNvSpPr/>
          <p:nvPr/>
        </p:nvSpPr>
        <p:spPr>
          <a:xfrm>
            <a:off x="170497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7" name="Google Shape;387;p6"/>
          <p:cNvGrpSpPr/>
          <p:nvPr/>
        </p:nvGrpSpPr>
        <p:grpSpPr>
          <a:xfrm>
            <a:off x="1865376" y="3991356"/>
            <a:ext cx="726948" cy="137160"/>
            <a:chOff x="0" y="0"/>
            <a:chExt cx="969264" cy="182880"/>
          </a:xfrm>
        </p:grpSpPr>
        <p:sp>
          <p:nvSpPr>
            <p:cNvPr id="388" name="Google Shape;388;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389" name="Google Shape;389;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Lead</a:t>
              </a:r>
              <a:endParaRPr/>
            </a:p>
          </p:txBody>
        </p:sp>
      </p:grpSp>
      <p:grpSp>
        <p:nvGrpSpPr>
          <p:cNvPr id="390" name="Google Shape;390;p6"/>
          <p:cNvGrpSpPr/>
          <p:nvPr/>
        </p:nvGrpSpPr>
        <p:grpSpPr>
          <a:xfrm>
            <a:off x="1577340" y="4869180"/>
            <a:ext cx="1303020" cy="192024"/>
            <a:chOff x="0" y="0"/>
            <a:chExt cx="1737360" cy="256032"/>
          </a:xfrm>
        </p:grpSpPr>
        <p:sp>
          <p:nvSpPr>
            <p:cNvPr id="391" name="Google Shape;391;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392" name="Google Shape;392;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dirty="0">
                  <a:solidFill>
                    <a:srgbClr val="1F2937"/>
                  </a:solidFill>
                  <a:latin typeface="Arial"/>
                  <a:ea typeface="Arial"/>
                  <a:cs typeface="Arial"/>
                  <a:sym typeface="Arial"/>
                </a:rPr>
                <a:t>new enquiry</a:t>
              </a:r>
              <a:endParaRPr dirty="0"/>
            </a:p>
          </p:txBody>
        </p:sp>
      </p:grpSp>
      <p:cxnSp>
        <p:nvCxnSpPr>
          <p:cNvPr id="393" name="Google Shape;393;p6"/>
          <p:cNvCxnSpPr/>
          <p:nvPr/>
        </p:nvCxnSpPr>
        <p:spPr>
          <a:xfrm rot="222900">
            <a:off x="272353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394" name="Google Shape;394;p6"/>
          <p:cNvSpPr/>
          <p:nvPr/>
        </p:nvSpPr>
        <p:spPr>
          <a:xfrm>
            <a:off x="328231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26A269"/>
          </a:solidFill>
          <a:ln w="19050" cap="sq" cmpd="sng">
            <a:solidFill>
              <a:srgbClr val="26A26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5" name="Google Shape;395;p6"/>
          <p:cNvGrpSpPr/>
          <p:nvPr/>
        </p:nvGrpSpPr>
        <p:grpSpPr>
          <a:xfrm>
            <a:off x="3442716" y="3991356"/>
            <a:ext cx="726948" cy="137160"/>
            <a:chOff x="0" y="0"/>
            <a:chExt cx="969264" cy="182880"/>
          </a:xfrm>
        </p:grpSpPr>
        <p:sp>
          <p:nvSpPr>
            <p:cNvPr id="396" name="Google Shape;396;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397" name="Google Shape;397;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Sale</a:t>
              </a:r>
              <a:endParaRPr/>
            </a:p>
          </p:txBody>
        </p:sp>
      </p:grpSp>
      <p:grpSp>
        <p:nvGrpSpPr>
          <p:cNvPr id="398" name="Google Shape;398;p6"/>
          <p:cNvGrpSpPr/>
          <p:nvPr/>
        </p:nvGrpSpPr>
        <p:grpSpPr>
          <a:xfrm>
            <a:off x="3154680" y="4869180"/>
            <a:ext cx="1303020" cy="192024"/>
            <a:chOff x="0" y="0"/>
            <a:chExt cx="1737360" cy="256032"/>
          </a:xfrm>
        </p:grpSpPr>
        <p:sp>
          <p:nvSpPr>
            <p:cNvPr id="399" name="Google Shape;399;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00" name="Google Shape;400;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dirty="0">
                  <a:solidFill>
                    <a:srgbClr val="1F2937"/>
                  </a:solidFill>
                  <a:latin typeface="Arial"/>
                  <a:ea typeface="Arial"/>
                  <a:cs typeface="Arial"/>
                  <a:sym typeface="Arial"/>
                </a:rPr>
                <a:t>quote/order</a:t>
              </a:r>
              <a:endParaRPr dirty="0"/>
            </a:p>
          </p:txBody>
        </p:sp>
      </p:grpSp>
      <p:cxnSp>
        <p:nvCxnSpPr>
          <p:cNvPr id="401" name="Google Shape;401;p6"/>
          <p:cNvCxnSpPr/>
          <p:nvPr/>
        </p:nvCxnSpPr>
        <p:spPr>
          <a:xfrm rot="222900">
            <a:off x="430087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402" name="Google Shape;402;p6"/>
          <p:cNvSpPr/>
          <p:nvPr/>
        </p:nvSpPr>
        <p:spPr>
          <a:xfrm>
            <a:off x="485965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F59E0B"/>
          </a:solidFill>
          <a:ln w="19050" cap="sq" cmpd="sng">
            <a:solidFill>
              <a:srgbClr val="F59E0B"/>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6"/>
          <p:cNvGrpSpPr/>
          <p:nvPr/>
        </p:nvGrpSpPr>
        <p:grpSpPr>
          <a:xfrm>
            <a:off x="5020056" y="3991356"/>
            <a:ext cx="726948" cy="137160"/>
            <a:chOff x="0" y="0"/>
            <a:chExt cx="969264" cy="182880"/>
          </a:xfrm>
        </p:grpSpPr>
        <p:sp>
          <p:nvSpPr>
            <p:cNvPr id="404" name="Google Shape;404;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405" name="Google Shape;405;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Service</a:t>
              </a:r>
              <a:endParaRPr/>
            </a:p>
          </p:txBody>
        </p:sp>
      </p:grpSp>
      <p:grpSp>
        <p:nvGrpSpPr>
          <p:cNvPr id="406" name="Google Shape;406;p6"/>
          <p:cNvGrpSpPr/>
          <p:nvPr/>
        </p:nvGrpSpPr>
        <p:grpSpPr>
          <a:xfrm>
            <a:off x="4732020" y="4869180"/>
            <a:ext cx="1303020" cy="192024"/>
            <a:chOff x="0" y="0"/>
            <a:chExt cx="1737360" cy="256032"/>
          </a:xfrm>
        </p:grpSpPr>
        <p:sp>
          <p:nvSpPr>
            <p:cNvPr id="407" name="Google Shape;407;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08" name="Google Shape;408;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dirty="0">
                  <a:solidFill>
                    <a:srgbClr val="1F2937"/>
                  </a:solidFill>
                  <a:latin typeface="Arial"/>
                  <a:ea typeface="Arial"/>
                  <a:cs typeface="Arial"/>
                  <a:sym typeface="Arial"/>
                </a:rPr>
                <a:t>support</a:t>
              </a:r>
              <a:endParaRPr dirty="0"/>
            </a:p>
          </p:txBody>
        </p:sp>
      </p:grpSp>
      <p:cxnSp>
        <p:nvCxnSpPr>
          <p:cNvPr id="409" name="Google Shape;409;p6"/>
          <p:cNvCxnSpPr/>
          <p:nvPr/>
        </p:nvCxnSpPr>
        <p:spPr>
          <a:xfrm rot="222900">
            <a:off x="587821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410" name="Google Shape;410;p6"/>
          <p:cNvSpPr/>
          <p:nvPr/>
        </p:nvSpPr>
        <p:spPr>
          <a:xfrm>
            <a:off x="643699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7C3AED"/>
          </a:solidFill>
          <a:ln w="19050" cap="sq" cmpd="sng">
            <a:solidFill>
              <a:srgbClr val="7C3A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 name="Google Shape;411;p6"/>
          <p:cNvGrpSpPr/>
          <p:nvPr/>
        </p:nvGrpSpPr>
        <p:grpSpPr>
          <a:xfrm>
            <a:off x="6597396" y="3991356"/>
            <a:ext cx="726948" cy="137160"/>
            <a:chOff x="0" y="0"/>
            <a:chExt cx="969264" cy="182880"/>
          </a:xfrm>
        </p:grpSpPr>
        <p:sp>
          <p:nvSpPr>
            <p:cNvPr id="412" name="Google Shape;412;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413" name="Google Shape;413;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Loyalty</a:t>
              </a:r>
              <a:endParaRPr/>
            </a:p>
          </p:txBody>
        </p:sp>
      </p:grpSp>
      <p:grpSp>
        <p:nvGrpSpPr>
          <p:cNvPr id="414" name="Google Shape;414;p6"/>
          <p:cNvGrpSpPr/>
          <p:nvPr/>
        </p:nvGrpSpPr>
        <p:grpSpPr>
          <a:xfrm>
            <a:off x="6309360" y="4869180"/>
            <a:ext cx="1303020" cy="192024"/>
            <a:chOff x="0" y="0"/>
            <a:chExt cx="1737360" cy="256032"/>
          </a:xfrm>
        </p:grpSpPr>
        <p:sp>
          <p:nvSpPr>
            <p:cNvPr id="415" name="Google Shape;415;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16" name="Google Shape;416;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dirty="0">
                  <a:solidFill>
                    <a:srgbClr val="1F2937"/>
                  </a:solidFill>
                  <a:latin typeface="Arial"/>
                  <a:ea typeface="Arial"/>
                  <a:cs typeface="Arial"/>
                  <a:sym typeface="Arial"/>
                </a:rPr>
                <a:t>repeat purchase</a:t>
              </a:r>
              <a:endParaRPr dirty="0"/>
            </a:p>
          </p:txBody>
        </p:sp>
      </p:grpSp>
      <p:grpSp>
        <p:nvGrpSpPr>
          <p:cNvPr id="417" name="Google Shape;417;p6"/>
          <p:cNvGrpSpPr/>
          <p:nvPr/>
        </p:nvGrpSpPr>
        <p:grpSpPr>
          <a:xfrm>
            <a:off x="9326880" y="1851660"/>
            <a:ext cx="2057400" cy="342900"/>
            <a:chOff x="0" y="0"/>
            <a:chExt cx="2743200" cy="457200"/>
          </a:xfrm>
        </p:grpSpPr>
        <p:sp>
          <p:nvSpPr>
            <p:cNvPr id="418" name="Google Shape;418;p6"/>
            <p:cNvSpPr/>
            <p:nvPr/>
          </p:nvSpPr>
          <p:spPr>
            <a:xfrm>
              <a:off x="0" y="0"/>
              <a:ext cx="2743200" cy="457200"/>
            </a:xfrm>
            <a:custGeom>
              <a:avLst/>
              <a:gdLst/>
              <a:ahLst/>
              <a:cxnLst/>
              <a:rect l="l" t="t" r="r" b="b"/>
              <a:pathLst>
                <a:path w="2743200" h="457200" extrusionOk="0">
                  <a:moveTo>
                    <a:pt x="0" y="0"/>
                  </a:moveTo>
                  <a:lnTo>
                    <a:pt x="2743200" y="0"/>
                  </a:lnTo>
                  <a:lnTo>
                    <a:pt x="2743200" y="457200"/>
                  </a:lnTo>
                  <a:lnTo>
                    <a:pt x="0" y="457200"/>
                  </a:lnTo>
                  <a:close/>
                </a:path>
              </a:pathLst>
            </a:custGeom>
            <a:blipFill rotWithShape="1">
              <a:blip r:embed="rId3">
                <a:alphaModFix amt="0"/>
              </a:blip>
              <a:stretch>
                <a:fillRect t="-66910" b="-66910"/>
              </a:stretch>
            </a:blipFill>
            <a:ln>
              <a:noFill/>
            </a:ln>
          </p:spPr>
          <p:txBody>
            <a:bodyPr/>
            <a:lstStyle/>
            <a:p>
              <a:endParaRPr lang="en-GB"/>
            </a:p>
          </p:txBody>
        </p:sp>
        <p:sp>
          <p:nvSpPr>
            <p:cNvPr id="419" name="Google Shape;419;p6"/>
            <p:cNvSpPr txBox="1"/>
            <p:nvPr/>
          </p:nvSpPr>
          <p:spPr>
            <a:xfrm>
              <a:off x="0" y="0"/>
              <a:ext cx="27432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Strengths</a:t>
              </a:r>
              <a:endParaRPr dirty="0"/>
            </a:p>
          </p:txBody>
        </p:sp>
      </p:grpSp>
      <p:grpSp>
        <p:nvGrpSpPr>
          <p:cNvPr id="420" name="Google Shape;420;p6"/>
          <p:cNvGrpSpPr/>
          <p:nvPr/>
        </p:nvGrpSpPr>
        <p:grpSpPr>
          <a:xfrm>
            <a:off x="9026338" y="2544033"/>
            <a:ext cx="7501442" cy="3084904"/>
            <a:chOff x="-675042" y="-9525"/>
            <a:chExt cx="10001922" cy="1239482"/>
          </a:xfrm>
        </p:grpSpPr>
        <p:sp>
          <p:nvSpPr>
            <p:cNvPr id="421" name="Google Shape;421;p6"/>
            <p:cNvSpPr/>
            <p:nvPr/>
          </p:nvSpPr>
          <p:spPr>
            <a:xfrm>
              <a:off x="0" y="0"/>
              <a:ext cx="9326880" cy="1005840"/>
            </a:xfrm>
            <a:custGeom>
              <a:avLst/>
              <a:gdLst/>
              <a:ahLst/>
              <a:cxnLst/>
              <a:rect l="l" t="t" r="r" b="b"/>
              <a:pathLst>
                <a:path w="9326880" h="1005840" extrusionOk="0">
                  <a:moveTo>
                    <a:pt x="0" y="0"/>
                  </a:moveTo>
                  <a:lnTo>
                    <a:pt x="9326880" y="0"/>
                  </a:lnTo>
                  <a:lnTo>
                    <a:pt x="9326880" y="1005840"/>
                  </a:lnTo>
                  <a:lnTo>
                    <a:pt x="0" y="1005840"/>
                  </a:lnTo>
                  <a:close/>
                </a:path>
              </a:pathLst>
            </a:custGeom>
            <a:blipFill rotWithShape="1">
              <a:blip r:embed="rId3">
                <a:alphaModFix amt="0"/>
              </a:blip>
              <a:stretch>
                <a:fillRect t="-130675" b="-130675"/>
              </a:stretch>
            </a:blipFill>
            <a:ln>
              <a:noFill/>
            </a:ln>
          </p:spPr>
          <p:txBody>
            <a:bodyPr/>
            <a:lstStyle/>
            <a:p>
              <a:endParaRPr lang="en-GB"/>
            </a:p>
          </p:txBody>
        </p:sp>
        <p:sp>
          <p:nvSpPr>
            <p:cNvPr id="422" name="Google Shape;422;p6"/>
            <p:cNvSpPr txBox="1"/>
            <p:nvPr/>
          </p:nvSpPr>
          <p:spPr>
            <a:xfrm>
              <a:off x="-675042" y="-9525"/>
              <a:ext cx="9504082" cy="1239482"/>
            </a:xfrm>
            <a:prstGeom prst="rect">
              <a:avLst/>
            </a:prstGeom>
            <a:noFill/>
            <a:ln>
              <a:noFill/>
            </a:ln>
          </p:spPr>
          <p:txBody>
            <a:bodyPr spcFirstLastPara="1" wrap="square" lIns="0" tIns="0" rIns="0" bIns="0" anchor="ctr" anchorCtr="0">
              <a:noAutofit/>
            </a:bodyPr>
            <a:lstStyle/>
            <a:p>
              <a:pPr>
                <a:lnSpc>
                  <a:spcPct val="120000"/>
                </a:lnSpc>
              </a:pPr>
              <a:r>
                <a:rPr lang="en-US" sz="2400" b="0" i="0" u="none" strike="noStrike" cap="none" dirty="0">
                  <a:solidFill>
                    <a:srgbClr val="1F2937"/>
                  </a:solidFill>
                  <a:latin typeface="+mj-lt"/>
                  <a:sym typeface="Arial"/>
                </a:rPr>
                <a:t>Improves sales tracking, customer segmentation and marketing follow-up.</a:t>
              </a:r>
            </a:p>
            <a:p>
              <a:pPr>
                <a:lnSpc>
                  <a:spcPct val="120000"/>
                </a:lnSpc>
              </a:pPr>
              <a:r>
                <a:rPr lang="en-US" sz="2400" dirty="0">
                  <a:solidFill>
                    <a:srgbClr val="1F2937"/>
                  </a:solidFill>
                  <a:latin typeface="+mj-lt"/>
                </a:rPr>
                <a:t>Staff cam view customer history and resolve issues faster</a:t>
              </a:r>
            </a:p>
            <a:p>
              <a:pPr>
                <a:lnSpc>
                  <a:spcPct val="120000"/>
                </a:lnSpc>
              </a:pPr>
              <a:r>
                <a:rPr lang="en-US" sz="2400" dirty="0">
                  <a:solidFill>
                    <a:srgbClr val="1F2937"/>
                  </a:solidFill>
                  <a:latin typeface="+mj-lt"/>
                </a:rPr>
                <a:t>Supports customer retention and lifetime value when data is accurate and used ethically</a:t>
              </a:r>
              <a:endParaRPr lang="ro-RO" sz="2400" dirty="0">
                <a:latin typeface="+mj-lt"/>
              </a:endParaRPr>
            </a:p>
          </p:txBody>
        </p:sp>
      </p:grpSp>
      <p:grpSp>
        <p:nvGrpSpPr>
          <p:cNvPr id="429" name="Google Shape;429;p6"/>
          <p:cNvGrpSpPr/>
          <p:nvPr/>
        </p:nvGrpSpPr>
        <p:grpSpPr>
          <a:xfrm>
            <a:off x="9326880" y="5966460"/>
            <a:ext cx="2125980" cy="342900"/>
            <a:chOff x="0" y="0"/>
            <a:chExt cx="2834640" cy="457200"/>
          </a:xfrm>
        </p:grpSpPr>
        <p:sp>
          <p:nvSpPr>
            <p:cNvPr id="430" name="Google Shape;430;p6"/>
            <p:cNvSpPr/>
            <p:nvPr/>
          </p:nvSpPr>
          <p:spPr>
            <a:xfrm>
              <a:off x="0" y="0"/>
              <a:ext cx="2834640" cy="457200"/>
            </a:xfrm>
            <a:custGeom>
              <a:avLst/>
              <a:gdLst/>
              <a:ahLst/>
              <a:cxnLst/>
              <a:rect l="l" t="t" r="r" b="b"/>
              <a:pathLst>
                <a:path w="2834640" h="457200" extrusionOk="0">
                  <a:moveTo>
                    <a:pt x="0" y="0"/>
                  </a:moveTo>
                  <a:lnTo>
                    <a:pt x="2834640" y="0"/>
                  </a:lnTo>
                  <a:lnTo>
                    <a:pt x="2834640" y="457200"/>
                  </a:lnTo>
                  <a:lnTo>
                    <a:pt x="0" y="457200"/>
                  </a:lnTo>
                  <a:close/>
                </a:path>
              </a:pathLst>
            </a:custGeom>
            <a:blipFill rotWithShape="1">
              <a:blip r:embed="rId3">
                <a:alphaModFix amt="0"/>
              </a:blip>
              <a:stretch>
                <a:fillRect t="-70808" b="-70808"/>
              </a:stretch>
            </a:blipFill>
            <a:ln>
              <a:noFill/>
            </a:ln>
          </p:spPr>
          <p:txBody>
            <a:bodyPr/>
            <a:lstStyle/>
            <a:p>
              <a:endParaRPr lang="en-GB"/>
            </a:p>
          </p:txBody>
        </p:sp>
        <p:sp>
          <p:nvSpPr>
            <p:cNvPr id="431" name="Google Shape;431;p6"/>
            <p:cNvSpPr txBox="1"/>
            <p:nvPr/>
          </p:nvSpPr>
          <p:spPr>
            <a:xfrm>
              <a:off x="0" y="0"/>
              <a:ext cx="283464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Weaknesses</a:t>
              </a:r>
              <a:endParaRPr dirty="0"/>
            </a:p>
          </p:txBody>
        </p:sp>
      </p:grpSp>
      <p:grpSp>
        <p:nvGrpSpPr>
          <p:cNvPr id="432" name="Google Shape;432;p6"/>
          <p:cNvGrpSpPr/>
          <p:nvPr/>
        </p:nvGrpSpPr>
        <p:grpSpPr>
          <a:xfrm>
            <a:off x="9599855" y="6594690"/>
            <a:ext cx="7196866" cy="910114"/>
            <a:chOff x="-268941" y="-390525"/>
            <a:chExt cx="9595821" cy="1213485"/>
          </a:xfrm>
        </p:grpSpPr>
        <p:sp>
          <p:nvSpPr>
            <p:cNvPr id="433" name="Google Shape;433;p6"/>
            <p:cNvSpPr/>
            <p:nvPr/>
          </p:nvSpPr>
          <p:spPr>
            <a:xfrm>
              <a:off x="0" y="-89646"/>
              <a:ext cx="9326880" cy="912606"/>
            </a:xfrm>
            <a:custGeom>
              <a:avLst/>
              <a:gdLst/>
              <a:ahLst/>
              <a:cxnLst/>
              <a:rect l="l" t="t" r="r" b="b"/>
              <a:pathLst>
                <a:path w="9326880" h="822960" extrusionOk="0">
                  <a:moveTo>
                    <a:pt x="0" y="0"/>
                  </a:moveTo>
                  <a:lnTo>
                    <a:pt x="9326880" y="0"/>
                  </a:lnTo>
                  <a:lnTo>
                    <a:pt x="9326880" y="822960"/>
                  </a:lnTo>
                  <a:lnTo>
                    <a:pt x="0" y="822960"/>
                  </a:lnTo>
                  <a:close/>
                </a:path>
              </a:pathLst>
            </a:custGeom>
            <a:blipFill rotWithShape="1">
              <a:blip r:embed="rId3">
                <a:alphaModFix amt="0"/>
              </a:blip>
              <a:stretch>
                <a:fillRect t="-170829" b="-170829"/>
              </a:stretch>
            </a:blipFill>
            <a:ln>
              <a:noFill/>
            </a:ln>
          </p:spPr>
          <p:txBody>
            <a:bodyPr/>
            <a:lstStyle/>
            <a:p>
              <a:endParaRPr lang="en-GB"/>
            </a:p>
          </p:txBody>
        </p:sp>
        <p:sp>
          <p:nvSpPr>
            <p:cNvPr id="434" name="Google Shape;434;p6"/>
            <p:cNvSpPr txBox="1"/>
            <p:nvPr/>
          </p:nvSpPr>
          <p:spPr>
            <a:xfrm>
              <a:off x="-268941" y="-390525"/>
              <a:ext cx="9326880" cy="121348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endParaRPr lang="en-US" sz="2100" dirty="0">
                <a:solidFill>
                  <a:srgbClr val="1F2937"/>
                </a:solidFill>
              </a:endParaRPr>
            </a:p>
          </p:txBody>
        </p:sp>
      </p:grpSp>
      <p:sp>
        <p:nvSpPr>
          <p:cNvPr id="436" name="Google Shape;436;p6"/>
          <p:cNvSpPr/>
          <p:nvPr/>
        </p:nvSpPr>
        <p:spPr>
          <a:xfrm>
            <a:off x="9522937" y="7561764"/>
            <a:ext cx="6819946" cy="833234"/>
          </a:xfrm>
          <a:custGeom>
            <a:avLst/>
            <a:gdLst/>
            <a:ahLst/>
            <a:cxnLst/>
            <a:rect l="l" t="t" r="r" b="b"/>
            <a:pathLst>
              <a:path w="9326880" h="822960" extrusionOk="0">
                <a:moveTo>
                  <a:pt x="0" y="0"/>
                </a:moveTo>
                <a:lnTo>
                  <a:pt x="9326880" y="0"/>
                </a:lnTo>
                <a:lnTo>
                  <a:pt x="9326880" y="822960"/>
                </a:lnTo>
                <a:lnTo>
                  <a:pt x="0" y="822960"/>
                </a:lnTo>
                <a:close/>
              </a:path>
            </a:pathLst>
          </a:custGeom>
          <a:blipFill rotWithShape="1">
            <a:blip r:embed="rId3">
              <a:alphaModFix amt="0"/>
            </a:blip>
            <a:stretch>
              <a:fillRect t="-170829" b="-170829"/>
            </a:stretch>
          </a:blipFill>
          <a:ln>
            <a:noFill/>
          </a:ln>
        </p:spPr>
        <p:txBody>
          <a:bodyPr/>
          <a:lstStyle/>
          <a:p>
            <a:endParaRPr lang="en-GB"/>
          </a:p>
        </p:txBody>
      </p:sp>
      <p:sp>
        <p:nvSpPr>
          <p:cNvPr id="3" name="CasetăText 2">
            <a:extLst>
              <a:ext uri="{FF2B5EF4-FFF2-40B4-BE49-F238E27FC236}">
                <a16:creationId xmlns:a16="http://schemas.microsoft.com/office/drawing/2014/main" id="{3BAE9542-B449-DF36-B837-F078328ABDD1}"/>
              </a:ext>
            </a:extLst>
          </p:cNvPr>
          <p:cNvSpPr txBox="1"/>
          <p:nvPr/>
        </p:nvSpPr>
        <p:spPr>
          <a:xfrm>
            <a:off x="9026338" y="6589059"/>
            <a:ext cx="7765676"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0" i="0" dirty="0">
                <a:latin typeface="+mj-lt"/>
                <a:ea typeface="Geist"/>
                <a:cs typeface="Geist"/>
              </a:rPr>
              <a:t>Outdated records reduce value if staff do not maintain them.</a:t>
            </a:r>
          </a:p>
          <a:p>
            <a:endParaRPr lang="en-US" sz="2400" b="0" i="0" dirty="0">
              <a:latin typeface="+mj-lt"/>
              <a:ea typeface="Geist"/>
              <a:cs typeface="Geist"/>
            </a:endParaRPr>
          </a:p>
          <a:p>
            <a:r>
              <a:rPr lang="en-US" sz="2400" dirty="0">
                <a:latin typeface="+mj-lt"/>
              </a:rPr>
              <a:t>Personalization can intrude on privacy without a lawful basis and transparency </a:t>
            </a:r>
          </a:p>
          <a:p>
            <a:pPr algn="ctr"/>
            <a:endParaRPr lang="ro-RO"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7"/>
          <p:cNvSpPr/>
          <p:nvPr/>
        </p:nvSpPr>
        <p:spPr>
          <a:xfrm>
            <a:off x="-639842" y="-19050"/>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447" name="Google Shape;447;p7"/>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448" name="Google Shape;448;p7"/>
          <p:cNvGrpSpPr/>
          <p:nvPr/>
        </p:nvGrpSpPr>
        <p:grpSpPr>
          <a:xfrm>
            <a:off x="891540" y="576072"/>
            <a:ext cx="14127480" cy="658368"/>
            <a:chOff x="0" y="0"/>
            <a:chExt cx="18836640" cy="877824"/>
          </a:xfrm>
        </p:grpSpPr>
        <p:sp>
          <p:nvSpPr>
            <p:cNvPr id="449" name="Google Shape;449;p7"/>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450" name="Google Shape;450;p7"/>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5. BI &amp; Analytics: Decision Support</a:t>
              </a:r>
              <a:endParaRPr/>
            </a:p>
          </p:txBody>
        </p:sp>
      </p:grpSp>
      <p:sp>
        <p:nvSpPr>
          <p:cNvPr id="451" name="Google Shape;451;p7"/>
          <p:cNvSpPr/>
          <p:nvPr/>
        </p:nvSpPr>
        <p:spPr>
          <a:xfrm>
            <a:off x="1087755" y="1773555"/>
            <a:ext cx="7425690" cy="6739890"/>
          </a:xfrm>
          <a:custGeom>
            <a:avLst/>
            <a:gdLst/>
            <a:ahLst/>
            <a:cxnLst/>
            <a:rect l="l" t="t" r="r" b="b"/>
            <a:pathLst>
              <a:path w="9900920" h="8986520" extrusionOk="0">
                <a:moveTo>
                  <a:pt x="0" y="220091"/>
                </a:moveTo>
                <a:cubicBezTo>
                  <a:pt x="0" y="98552"/>
                  <a:pt x="98552" y="0"/>
                  <a:pt x="220091" y="0"/>
                </a:cubicBezTo>
                <a:lnTo>
                  <a:pt x="9680829" y="0"/>
                </a:lnTo>
                <a:cubicBezTo>
                  <a:pt x="9802368" y="0"/>
                  <a:pt x="9900920" y="98552"/>
                  <a:pt x="9900920" y="220091"/>
                </a:cubicBezTo>
                <a:lnTo>
                  <a:pt x="9900920" y="8766429"/>
                </a:lnTo>
                <a:cubicBezTo>
                  <a:pt x="9900920" y="8887968"/>
                  <a:pt x="9802368" y="8986520"/>
                  <a:pt x="9680829" y="8986520"/>
                </a:cubicBezTo>
                <a:lnTo>
                  <a:pt x="220091" y="8986520"/>
                </a:lnTo>
                <a:cubicBezTo>
                  <a:pt x="98552" y="8986520"/>
                  <a:pt x="0" y="8887968"/>
                  <a:pt x="0" y="8766429"/>
                </a:cubicBezTo>
                <a:close/>
              </a:path>
            </a:pathLst>
          </a:custGeom>
          <a:solidFill>
            <a:srgbClr val="F7F9FC"/>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2" name="Google Shape;452;p7"/>
          <p:cNvGrpSpPr/>
          <p:nvPr/>
        </p:nvGrpSpPr>
        <p:grpSpPr>
          <a:xfrm>
            <a:off x="1645920" y="2331720"/>
            <a:ext cx="3291840" cy="342900"/>
            <a:chOff x="0" y="0"/>
            <a:chExt cx="4389120" cy="457200"/>
          </a:xfrm>
        </p:grpSpPr>
        <p:sp>
          <p:nvSpPr>
            <p:cNvPr id="453" name="Google Shape;453;p7"/>
            <p:cNvSpPr/>
            <p:nvPr/>
          </p:nvSpPr>
          <p:spPr>
            <a:xfrm>
              <a:off x="0" y="0"/>
              <a:ext cx="4389120" cy="457200"/>
            </a:xfrm>
            <a:custGeom>
              <a:avLst/>
              <a:gdLst/>
              <a:ahLst/>
              <a:cxnLst/>
              <a:rect l="l" t="t" r="r" b="b"/>
              <a:pathLst>
                <a:path w="4389120" h="457200" extrusionOk="0">
                  <a:moveTo>
                    <a:pt x="0" y="0"/>
                  </a:moveTo>
                  <a:lnTo>
                    <a:pt x="4389120" y="0"/>
                  </a:lnTo>
                  <a:lnTo>
                    <a:pt x="4389120" y="457200"/>
                  </a:lnTo>
                  <a:lnTo>
                    <a:pt x="0" y="457200"/>
                  </a:lnTo>
                  <a:close/>
                </a:path>
              </a:pathLst>
            </a:custGeom>
            <a:blipFill rotWithShape="1">
              <a:blip r:embed="rId3">
                <a:alphaModFix amt="0"/>
              </a:blip>
              <a:stretch>
                <a:fillRect t="-137056" b="-137056"/>
              </a:stretch>
            </a:blipFill>
            <a:ln>
              <a:noFill/>
            </a:ln>
          </p:spPr>
          <p:txBody>
            <a:bodyPr/>
            <a:lstStyle/>
            <a:p>
              <a:endParaRPr lang="en-GB"/>
            </a:p>
          </p:txBody>
        </p:sp>
        <p:sp>
          <p:nvSpPr>
            <p:cNvPr id="454" name="Google Shape;454;p7"/>
            <p:cNvSpPr txBox="1"/>
            <p:nvPr/>
          </p:nvSpPr>
          <p:spPr>
            <a:xfrm>
              <a:off x="0" y="0"/>
              <a:ext cx="438912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From data to decision</a:t>
              </a:r>
              <a:endParaRPr/>
            </a:p>
          </p:txBody>
        </p:sp>
      </p:grpSp>
      <p:sp>
        <p:nvSpPr>
          <p:cNvPr id="455" name="Google Shape;455;p7"/>
          <p:cNvSpPr/>
          <p:nvPr/>
        </p:nvSpPr>
        <p:spPr>
          <a:xfrm>
            <a:off x="1773555" y="5819775"/>
            <a:ext cx="814578" cy="1390650"/>
          </a:xfrm>
          <a:custGeom>
            <a:avLst/>
            <a:gdLst/>
            <a:ahLst/>
            <a:cxnLst/>
            <a:rect l="l" t="t" r="r" b="b"/>
            <a:pathLst>
              <a:path w="1086104" h="1854200" extrusionOk="0">
                <a:moveTo>
                  <a:pt x="0" y="0"/>
                </a:moveTo>
                <a:lnTo>
                  <a:pt x="1086104" y="0"/>
                </a:lnTo>
                <a:lnTo>
                  <a:pt x="1086104" y="1854200"/>
                </a:lnTo>
                <a:lnTo>
                  <a:pt x="0" y="18542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456" name="Google Shape;456;p7"/>
          <p:cNvGrpSpPr/>
          <p:nvPr/>
        </p:nvGrpSpPr>
        <p:grpSpPr>
          <a:xfrm>
            <a:off x="1508760" y="7372064"/>
            <a:ext cx="1303020" cy="254032"/>
            <a:chOff x="0" y="-9525"/>
            <a:chExt cx="1737360" cy="338709"/>
          </a:xfrm>
        </p:grpSpPr>
        <p:sp>
          <p:nvSpPr>
            <p:cNvPr id="457" name="Google Shape;457;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58" name="Google Shape;458;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Clean data</a:t>
              </a:r>
              <a:endParaRPr/>
            </a:p>
          </p:txBody>
        </p:sp>
      </p:grpSp>
      <p:sp>
        <p:nvSpPr>
          <p:cNvPr id="459" name="Google Shape;459;p7"/>
          <p:cNvSpPr/>
          <p:nvPr/>
        </p:nvSpPr>
        <p:spPr>
          <a:xfrm>
            <a:off x="3213735" y="4928235"/>
            <a:ext cx="814578" cy="2282190"/>
          </a:xfrm>
          <a:custGeom>
            <a:avLst/>
            <a:gdLst/>
            <a:ahLst/>
            <a:cxnLst/>
            <a:rect l="l" t="t" r="r" b="b"/>
            <a:pathLst>
              <a:path w="1086104" h="3042920" extrusionOk="0">
                <a:moveTo>
                  <a:pt x="0" y="0"/>
                </a:moveTo>
                <a:lnTo>
                  <a:pt x="1086104" y="0"/>
                </a:lnTo>
                <a:lnTo>
                  <a:pt x="1086104" y="3042920"/>
                </a:lnTo>
                <a:lnTo>
                  <a:pt x="0" y="3042920"/>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grpSp>
        <p:nvGrpSpPr>
          <p:cNvPr id="460" name="Google Shape;460;p7"/>
          <p:cNvGrpSpPr/>
          <p:nvPr/>
        </p:nvGrpSpPr>
        <p:grpSpPr>
          <a:xfrm>
            <a:off x="2948940" y="7372064"/>
            <a:ext cx="1303020" cy="254032"/>
            <a:chOff x="0" y="-9525"/>
            <a:chExt cx="1737360" cy="338709"/>
          </a:xfrm>
        </p:grpSpPr>
        <p:sp>
          <p:nvSpPr>
            <p:cNvPr id="461" name="Google Shape;461;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62" name="Google Shape;462;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Dashboard</a:t>
              </a:r>
              <a:endParaRPr/>
            </a:p>
          </p:txBody>
        </p:sp>
      </p:grpSp>
      <p:sp>
        <p:nvSpPr>
          <p:cNvPr id="463" name="Google Shape;463;p7"/>
          <p:cNvSpPr/>
          <p:nvPr/>
        </p:nvSpPr>
        <p:spPr>
          <a:xfrm>
            <a:off x="4653915" y="3693795"/>
            <a:ext cx="814578" cy="3516630"/>
          </a:xfrm>
          <a:custGeom>
            <a:avLst/>
            <a:gdLst/>
            <a:ahLst/>
            <a:cxnLst/>
            <a:rect l="l" t="t" r="r" b="b"/>
            <a:pathLst>
              <a:path w="1086104" h="4688840" extrusionOk="0">
                <a:moveTo>
                  <a:pt x="0" y="0"/>
                </a:moveTo>
                <a:lnTo>
                  <a:pt x="1086104" y="0"/>
                </a:lnTo>
                <a:lnTo>
                  <a:pt x="1086104" y="4688840"/>
                </a:lnTo>
                <a:lnTo>
                  <a:pt x="0" y="4688840"/>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464" name="Google Shape;464;p7"/>
          <p:cNvGrpSpPr/>
          <p:nvPr/>
        </p:nvGrpSpPr>
        <p:grpSpPr>
          <a:xfrm>
            <a:off x="4389120" y="7372064"/>
            <a:ext cx="1303020" cy="254032"/>
            <a:chOff x="0" y="-9525"/>
            <a:chExt cx="1737360" cy="338709"/>
          </a:xfrm>
        </p:grpSpPr>
        <p:sp>
          <p:nvSpPr>
            <p:cNvPr id="465" name="Google Shape;465;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66" name="Google Shape;466;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Forecast</a:t>
              </a:r>
              <a:endParaRPr/>
            </a:p>
          </p:txBody>
        </p:sp>
      </p:grpSp>
      <p:sp>
        <p:nvSpPr>
          <p:cNvPr id="467" name="Google Shape;467;p7"/>
          <p:cNvSpPr/>
          <p:nvPr/>
        </p:nvSpPr>
        <p:spPr>
          <a:xfrm>
            <a:off x="6094095" y="2390775"/>
            <a:ext cx="814578" cy="4819650"/>
          </a:xfrm>
          <a:custGeom>
            <a:avLst/>
            <a:gdLst/>
            <a:ahLst/>
            <a:cxnLst/>
            <a:rect l="l" t="t" r="r" b="b"/>
            <a:pathLst>
              <a:path w="1086104" h="6426200" extrusionOk="0">
                <a:moveTo>
                  <a:pt x="0" y="0"/>
                </a:moveTo>
                <a:lnTo>
                  <a:pt x="1086104" y="0"/>
                </a:lnTo>
                <a:lnTo>
                  <a:pt x="1086104" y="6426200"/>
                </a:lnTo>
                <a:lnTo>
                  <a:pt x="0" y="6426200"/>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468" name="Google Shape;468;p7"/>
          <p:cNvGrpSpPr/>
          <p:nvPr/>
        </p:nvGrpSpPr>
        <p:grpSpPr>
          <a:xfrm>
            <a:off x="5829300" y="7372064"/>
            <a:ext cx="1303020" cy="254032"/>
            <a:chOff x="0" y="-9525"/>
            <a:chExt cx="1737360" cy="338709"/>
          </a:xfrm>
        </p:grpSpPr>
        <p:sp>
          <p:nvSpPr>
            <p:cNvPr id="469" name="Google Shape;469;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70" name="Google Shape;470;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Action</a:t>
              </a:r>
              <a:endParaRPr/>
            </a:p>
          </p:txBody>
        </p:sp>
      </p:grpSp>
      <p:cxnSp>
        <p:nvCxnSpPr>
          <p:cNvPr id="471" name="Google Shape;471;p7"/>
          <p:cNvCxnSpPr/>
          <p:nvPr/>
        </p:nvCxnSpPr>
        <p:spPr>
          <a:xfrm rot="10440">
            <a:off x="1430636" y="7237286"/>
            <a:ext cx="6259859" cy="0"/>
          </a:xfrm>
          <a:prstGeom prst="straightConnector1">
            <a:avLst/>
          </a:prstGeom>
          <a:noFill/>
          <a:ln w="9525" cap="rnd" cmpd="sng">
            <a:solidFill>
              <a:srgbClr val="6B7280"/>
            </a:solidFill>
            <a:prstDash val="solid"/>
            <a:round/>
            <a:headEnd type="none" w="sm" len="sm"/>
            <a:tailEnd type="none" w="sm" len="sm"/>
          </a:ln>
        </p:spPr>
      </p:cxnSp>
      <p:cxnSp>
        <p:nvCxnSpPr>
          <p:cNvPr id="472" name="Google Shape;472;p7"/>
          <p:cNvCxnSpPr/>
          <p:nvPr/>
        </p:nvCxnSpPr>
        <p:spPr>
          <a:xfrm rot="5385780">
            <a:off x="-866794" y="4967288"/>
            <a:ext cx="4613948" cy="0"/>
          </a:xfrm>
          <a:prstGeom prst="straightConnector1">
            <a:avLst/>
          </a:prstGeom>
          <a:noFill/>
          <a:ln w="9525" cap="rnd" cmpd="sng">
            <a:solidFill>
              <a:srgbClr val="6B7280"/>
            </a:solidFill>
            <a:prstDash val="solid"/>
            <a:round/>
            <a:headEnd type="none" w="sm" len="sm"/>
            <a:tailEnd type="none" w="sm" len="sm"/>
          </a:ln>
        </p:spPr>
      </p:cxnSp>
      <p:grpSp>
        <p:nvGrpSpPr>
          <p:cNvPr id="473" name="Google Shape;473;p7"/>
          <p:cNvGrpSpPr/>
          <p:nvPr/>
        </p:nvGrpSpPr>
        <p:grpSpPr>
          <a:xfrm>
            <a:off x="9276207" y="1339930"/>
            <a:ext cx="2245233" cy="854630"/>
            <a:chOff x="-433324" y="-682307"/>
            <a:chExt cx="2993644" cy="1139507"/>
          </a:xfrm>
        </p:grpSpPr>
        <p:sp>
          <p:nvSpPr>
            <p:cNvPr id="474" name="Google Shape;474;p7"/>
            <p:cNvSpPr/>
            <p:nvPr/>
          </p:nvSpPr>
          <p:spPr>
            <a:xfrm>
              <a:off x="0" y="0"/>
              <a:ext cx="2560320" cy="457200"/>
            </a:xfrm>
            <a:custGeom>
              <a:avLst/>
              <a:gdLst/>
              <a:ahLst/>
              <a:cxnLst/>
              <a:rect l="l" t="t" r="r" b="b"/>
              <a:pathLst>
                <a:path w="2560320" h="457200" extrusionOk="0">
                  <a:moveTo>
                    <a:pt x="0" y="0"/>
                  </a:moveTo>
                  <a:lnTo>
                    <a:pt x="2560320" y="0"/>
                  </a:lnTo>
                  <a:lnTo>
                    <a:pt x="2560320" y="457200"/>
                  </a:lnTo>
                  <a:lnTo>
                    <a:pt x="0" y="457200"/>
                  </a:lnTo>
                  <a:close/>
                </a:path>
              </a:pathLst>
            </a:custGeom>
            <a:blipFill rotWithShape="1">
              <a:blip r:embed="rId3">
                <a:alphaModFix amt="0"/>
              </a:blip>
              <a:stretch>
                <a:fillRect t="-59118" b="-59118"/>
              </a:stretch>
            </a:blipFill>
            <a:ln>
              <a:noFill/>
            </a:ln>
          </p:spPr>
          <p:txBody>
            <a:bodyPr/>
            <a:lstStyle/>
            <a:p>
              <a:endParaRPr lang="en-GB"/>
            </a:p>
          </p:txBody>
        </p:sp>
        <p:sp>
          <p:nvSpPr>
            <p:cNvPr id="475" name="Google Shape;475;p7"/>
            <p:cNvSpPr txBox="1"/>
            <p:nvPr/>
          </p:nvSpPr>
          <p:spPr>
            <a:xfrm>
              <a:off x="-433324" y="-682307"/>
              <a:ext cx="2993644" cy="113950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Benefits</a:t>
              </a:r>
              <a:endParaRPr dirty="0"/>
            </a:p>
          </p:txBody>
        </p:sp>
      </p:grpSp>
      <p:grpSp>
        <p:nvGrpSpPr>
          <p:cNvPr id="476" name="Google Shape;476;p7"/>
          <p:cNvGrpSpPr/>
          <p:nvPr/>
        </p:nvGrpSpPr>
        <p:grpSpPr>
          <a:xfrm>
            <a:off x="9276207" y="2537460"/>
            <a:ext cx="7320153" cy="2606040"/>
            <a:chOff x="-707644" y="0"/>
            <a:chExt cx="9760204" cy="3474720"/>
          </a:xfrm>
        </p:grpSpPr>
        <p:sp>
          <p:nvSpPr>
            <p:cNvPr id="477" name="Google Shape;477;p7"/>
            <p:cNvSpPr/>
            <p:nvPr/>
          </p:nvSpPr>
          <p:spPr>
            <a:xfrm>
              <a:off x="0" y="0"/>
              <a:ext cx="9052560" cy="822960"/>
            </a:xfrm>
            <a:custGeom>
              <a:avLst/>
              <a:gdLst/>
              <a:ahLst/>
              <a:cxnLst/>
              <a:rect l="l" t="t" r="r" b="b"/>
              <a:pathLst>
                <a:path w="9052560" h="822960" extrusionOk="0">
                  <a:moveTo>
                    <a:pt x="0" y="0"/>
                  </a:moveTo>
                  <a:lnTo>
                    <a:pt x="9052560" y="0"/>
                  </a:lnTo>
                  <a:lnTo>
                    <a:pt x="9052560" y="822960"/>
                  </a:lnTo>
                  <a:lnTo>
                    <a:pt x="0" y="822960"/>
                  </a:lnTo>
                  <a:close/>
                </a:path>
              </a:pathLst>
            </a:custGeom>
            <a:blipFill rotWithShape="1">
              <a:blip r:embed="rId3">
                <a:alphaModFix amt="0"/>
              </a:blip>
              <a:stretch>
                <a:fillRect t="-164335" b="-164335"/>
              </a:stretch>
            </a:blipFill>
            <a:ln>
              <a:noFill/>
            </a:ln>
          </p:spPr>
          <p:txBody>
            <a:bodyPr/>
            <a:lstStyle/>
            <a:p>
              <a:endParaRPr lang="en-GB"/>
            </a:p>
          </p:txBody>
        </p:sp>
        <p:sp>
          <p:nvSpPr>
            <p:cNvPr id="478" name="Google Shape;478;p7"/>
            <p:cNvSpPr txBox="1"/>
            <p:nvPr/>
          </p:nvSpPr>
          <p:spPr>
            <a:xfrm>
              <a:off x="-707644" y="214592"/>
              <a:ext cx="9760204" cy="3260128"/>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n-lt"/>
                </a:rPr>
                <a:t>Turns business data into dashboards, KPIs and forecasts.</a:t>
              </a:r>
            </a:p>
            <a:p>
              <a:pPr>
                <a:lnSpc>
                  <a:spcPct val="120000"/>
                </a:lnSpc>
              </a:pPr>
              <a:endParaRPr lang="en-US" sz="2400" dirty="0">
                <a:solidFill>
                  <a:srgbClr val="1F2937"/>
                </a:solidFill>
                <a:latin typeface="+mn-lt"/>
              </a:endParaRPr>
            </a:p>
            <a:p>
              <a:pPr>
                <a:lnSpc>
                  <a:spcPct val="120000"/>
                </a:lnSpc>
              </a:pPr>
              <a:r>
                <a:rPr lang="en-US" sz="2400" dirty="0">
                  <a:solidFill>
                    <a:srgbClr val="1F2937"/>
                  </a:solidFill>
                  <a:latin typeface="+mn-lt"/>
                </a:rPr>
                <a:t>Helps identify trends, stock risks and customer behavior.</a:t>
              </a:r>
            </a:p>
            <a:p>
              <a:pPr>
                <a:lnSpc>
                  <a:spcPct val="120000"/>
                </a:lnSpc>
              </a:pPr>
              <a:endParaRPr lang="en-US" sz="2400" dirty="0">
                <a:solidFill>
                  <a:srgbClr val="1F2937"/>
                </a:solidFill>
                <a:latin typeface="+mn-lt"/>
              </a:endParaRPr>
            </a:p>
            <a:p>
              <a:pPr>
                <a:lnSpc>
                  <a:spcPct val="120000"/>
                </a:lnSpc>
              </a:pPr>
              <a:r>
                <a:rPr lang="en-US" sz="2400" dirty="0">
                  <a:solidFill>
                    <a:srgbClr val="1F2937"/>
                  </a:solidFill>
                  <a:latin typeface="+mn-lt"/>
                </a:rPr>
                <a:t>Supports evidence-based decisions and continuous improvement</a:t>
              </a:r>
              <a:r>
                <a:rPr lang="en-US" sz="2000" dirty="0">
                  <a:solidFill>
                    <a:srgbClr val="1F2937"/>
                  </a:solidFill>
                  <a:latin typeface="Geist"/>
                </a:rPr>
                <a:t>.</a:t>
              </a:r>
              <a:endParaRPr lang="ro-RO" sz="2000" dirty="0"/>
            </a:p>
          </p:txBody>
        </p:sp>
      </p:grpSp>
      <p:grpSp>
        <p:nvGrpSpPr>
          <p:cNvPr id="485" name="Google Shape;485;p7"/>
          <p:cNvGrpSpPr/>
          <p:nvPr/>
        </p:nvGrpSpPr>
        <p:grpSpPr>
          <a:xfrm>
            <a:off x="9276206" y="5623560"/>
            <a:ext cx="2519554" cy="1183639"/>
            <a:chOff x="-616204" y="0"/>
            <a:chExt cx="3542284" cy="1578186"/>
          </a:xfrm>
        </p:grpSpPr>
        <p:sp>
          <p:nvSpPr>
            <p:cNvPr id="486" name="Google Shape;486;p7"/>
            <p:cNvSpPr/>
            <p:nvPr/>
          </p:nvSpPr>
          <p:spPr>
            <a:xfrm>
              <a:off x="0" y="0"/>
              <a:ext cx="2926080" cy="457200"/>
            </a:xfrm>
            <a:custGeom>
              <a:avLst/>
              <a:gdLst/>
              <a:ahLst/>
              <a:cxnLst/>
              <a:rect l="l" t="t" r="r" b="b"/>
              <a:pathLst>
                <a:path w="2926080" h="457200" extrusionOk="0">
                  <a:moveTo>
                    <a:pt x="0" y="0"/>
                  </a:moveTo>
                  <a:lnTo>
                    <a:pt x="2926080" y="0"/>
                  </a:lnTo>
                  <a:lnTo>
                    <a:pt x="2926080" y="457200"/>
                  </a:lnTo>
                  <a:lnTo>
                    <a:pt x="0" y="457200"/>
                  </a:lnTo>
                  <a:close/>
                </a:path>
              </a:pathLst>
            </a:custGeom>
            <a:blipFill rotWithShape="1">
              <a:blip r:embed="rId3">
                <a:alphaModFix amt="0"/>
              </a:blip>
              <a:stretch>
                <a:fillRect t="-74707" b="-74707"/>
              </a:stretch>
            </a:blipFill>
            <a:ln>
              <a:noFill/>
            </a:ln>
          </p:spPr>
          <p:txBody>
            <a:bodyPr/>
            <a:lstStyle/>
            <a:p>
              <a:endParaRPr lang="en-GB"/>
            </a:p>
          </p:txBody>
        </p:sp>
        <p:sp>
          <p:nvSpPr>
            <p:cNvPr id="487" name="Google Shape;487;p7"/>
            <p:cNvSpPr txBox="1"/>
            <p:nvPr/>
          </p:nvSpPr>
          <p:spPr>
            <a:xfrm>
              <a:off x="-616204" y="261619"/>
              <a:ext cx="3542284" cy="131656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Limitations</a:t>
              </a:r>
              <a:endParaRPr dirty="0"/>
            </a:p>
          </p:txBody>
        </p:sp>
      </p:grpSp>
      <p:grpSp>
        <p:nvGrpSpPr>
          <p:cNvPr id="488" name="Google Shape;488;p7"/>
          <p:cNvGrpSpPr/>
          <p:nvPr/>
        </p:nvGrpSpPr>
        <p:grpSpPr>
          <a:xfrm>
            <a:off x="9276206" y="6203870"/>
            <a:ext cx="7754493" cy="3032284"/>
            <a:chOff x="-1097285" y="-140653"/>
            <a:chExt cx="10149845" cy="4043044"/>
          </a:xfrm>
        </p:grpSpPr>
        <p:sp>
          <p:nvSpPr>
            <p:cNvPr id="489" name="Google Shape;489;p7"/>
            <p:cNvSpPr/>
            <p:nvPr/>
          </p:nvSpPr>
          <p:spPr>
            <a:xfrm>
              <a:off x="0" y="0"/>
              <a:ext cx="9052560" cy="822960"/>
            </a:xfrm>
            <a:custGeom>
              <a:avLst/>
              <a:gdLst/>
              <a:ahLst/>
              <a:cxnLst/>
              <a:rect l="l" t="t" r="r" b="b"/>
              <a:pathLst>
                <a:path w="9052560" h="822960" extrusionOk="0">
                  <a:moveTo>
                    <a:pt x="0" y="0"/>
                  </a:moveTo>
                  <a:lnTo>
                    <a:pt x="9052560" y="0"/>
                  </a:lnTo>
                  <a:lnTo>
                    <a:pt x="9052560" y="822960"/>
                  </a:lnTo>
                  <a:lnTo>
                    <a:pt x="0" y="822960"/>
                  </a:lnTo>
                  <a:close/>
                </a:path>
              </a:pathLst>
            </a:custGeom>
            <a:blipFill rotWithShape="1">
              <a:blip r:embed="rId3">
                <a:alphaModFix amt="0"/>
              </a:blip>
              <a:stretch>
                <a:fillRect t="-164335" b="-164335"/>
              </a:stretch>
            </a:blipFill>
            <a:ln>
              <a:noFill/>
            </a:ln>
          </p:spPr>
          <p:txBody>
            <a:bodyPr/>
            <a:lstStyle/>
            <a:p>
              <a:endParaRPr lang="en-GB"/>
            </a:p>
          </p:txBody>
        </p:sp>
        <p:sp>
          <p:nvSpPr>
            <p:cNvPr id="490" name="Google Shape;490;p7"/>
            <p:cNvSpPr txBox="1"/>
            <p:nvPr/>
          </p:nvSpPr>
          <p:spPr>
            <a:xfrm>
              <a:off x="-1097285" y="-140653"/>
              <a:ext cx="9679916" cy="4043044"/>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j-lt"/>
                </a:rPr>
                <a:t>Poor data quality can produce misleading dashboards.</a:t>
              </a:r>
            </a:p>
            <a:p>
              <a:pPr>
                <a:lnSpc>
                  <a:spcPct val="120000"/>
                </a:lnSpc>
              </a:pPr>
              <a:endParaRPr lang="en-US" sz="2400" dirty="0">
                <a:solidFill>
                  <a:srgbClr val="1F2937"/>
                </a:solidFill>
                <a:latin typeface="+mj-lt"/>
              </a:endParaRPr>
            </a:p>
            <a:p>
              <a:pPr>
                <a:lnSpc>
                  <a:spcPct val="120000"/>
                </a:lnSpc>
              </a:pPr>
              <a:r>
                <a:rPr lang="en-US" sz="2400" dirty="0">
                  <a:solidFill>
                    <a:srgbClr val="1F2937"/>
                  </a:solidFill>
                  <a:latin typeface="+mj-lt"/>
                </a:rPr>
                <a:t>Outputs require human judgement. Correlation does not prove causation.</a:t>
              </a:r>
              <a:endParaRPr lang="ro-RO" sz="2400" dirty="0">
                <a:latin typeface="+mj-lt"/>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3" name="Google Shape;503;p8"/>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504" name="Google Shape;504;p8"/>
          <p:cNvGrpSpPr/>
          <p:nvPr/>
        </p:nvGrpSpPr>
        <p:grpSpPr>
          <a:xfrm>
            <a:off x="891540" y="576072"/>
            <a:ext cx="14127480" cy="658368"/>
            <a:chOff x="0" y="0"/>
            <a:chExt cx="18836640" cy="877824"/>
          </a:xfrm>
        </p:grpSpPr>
        <p:sp>
          <p:nvSpPr>
            <p:cNvPr id="505" name="Google Shape;505;p8"/>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506" name="Google Shape;506;p8"/>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6. Comparison: ERP vs CRM vs BI/Analytics</a:t>
              </a:r>
              <a:endParaRPr/>
            </a:p>
          </p:txBody>
        </p:sp>
      </p:grpSp>
      <p:sp>
        <p:nvSpPr>
          <p:cNvPr id="507" name="Google Shape;507;p8"/>
          <p:cNvSpPr/>
          <p:nvPr/>
        </p:nvSpPr>
        <p:spPr>
          <a:xfrm>
            <a:off x="950595" y="1704975"/>
            <a:ext cx="2762250" cy="677418"/>
          </a:xfrm>
          <a:custGeom>
            <a:avLst/>
            <a:gdLst/>
            <a:ahLst/>
            <a:cxnLst/>
            <a:rect l="l" t="t" r="r" b="b"/>
            <a:pathLst>
              <a:path w="3683000" h="903224" extrusionOk="0">
                <a:moveTo>
                  <a:pt x="0" y="225806"/>
                </a:moveTo>
                <a:cubicBezTo>
                  <a:pt x="0" y="101092"/>
                  <a:pt x="101092" y="0"/>
                  <a:pt x="225806" y="0"/>
                </a:cubicBezTo>
                <a:lnTo>
                  <a:pt x="3457194" y="0"/>
                </a:lnTo>
                <a:cubicBezTo>
                  <a:pt x="3581908" y="0"/>
                  <a:pt x="3683000" y="101092"/>
                  <a:pt x="3683000" y="225806"/>
                </a:cubicBezTo>
                <a:lnTo>
                  <a:pt x="3683000" y="677418"/>
                </a:lnTo>
                <a:cubicBezTo>
                  <a:pt x="3683000" y="802132"/>
                  <a:pt x="3581908" y="903224"/>
                  <a:pt x="3457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8"/>
          <p:cNvGrpSpPr/>
          <p:nvPr/>
        </p:nvGrpSpPr>
        <p:grpSpPr>
          <a:xfrm>
            <a:off x="1069848" y="1920240"/>
            <a:ext cx="2523744" cy="137160"/>
            <a:chOff x="0" y="0"/>
            <a:chExt cx="3364992" cy="182880"/>
          </a:xfrm>
        </p:grpSpPr>
        <p:sp>
          <p:nvSpPr>
            <p:cNvPr id="509" name="Google Shape;509;p8"/>
            <p:cNvSpPr/>
            <p:nvPr/>
          </p:nvSpPr>
          <p:spPr>
            <a:xfrm>
              <a:off x="0" y="0"/>
              <a:ext cx="3364992" cy="182880"/>
            </a:xfrm>
            <a:custGeom>
              <a:avLst/>
              <a:gdLst/>
              <a:ahLst/>
              <a:cxnLst/>
              <a:rect l="l" t="t" r="r" b="b"/>
              <a:pathLst>
                <a:path w="3364992" h="182880" extrusionOk="0">
                  <a:moveTo>
                    <a:pt x="0" y="0"/>
                  </a:moveTo>
                  <a:lnTo>
                    <a:pt x="3364992" y="0"/>
                  </a:lnTo>
                  <a:lnTo>
                    <a:pt x="3364992" y="182880"/>
                  </a:lnTo>
                  <a:lnTo>
                    <a:pt x="0" y="182880"/>
                  </a:lnTo>
                  <a:close/>
                </a:path>
              </a:pathLst>
            </a:custGeom>
            <a:blipFill rotWithShape="1">
              <a:blip r:embed="rId3">
                <a:alphaModFix amt="0"/>
              </a:blip>
              <a:stretch>
                <a:fillRect t="-308526" b="-308526"/>
              </a:stretch>
            </a:blipFill>
            <a:ln>
              <a:noFill/>
            </a:ln>
          </p:spPr>
          <p:txBody>
            <a:bodyPr/>
            <a:lstStyle/>
            <a:p>
              <a:endParaRPr lang="en-GB"/>
            </a:p>
          </p:txBody>
        </p:sp>
        <p:sp>
          <p:nvSpPr>
            <p:cNvPr id="510" name="Google Shape;510;p8"/>
            <p:cNvSpPr txBox="1"/>
            <p:nvPr/>
          </p:nvSpPr>
          <p:spPr>
            <a:xfrm>
              <a:off x="0" y="0"/>
              <a:ext cx="3364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Criteria</a:t>
              </a:r>
              <a:endParaRPr/>
            </a:p>
          </p:txBody>
        </p:sp>
      </p:grpSp>
      <p:sp>
        <p:nvSpPr>
          <p:cNvPr id="511" name="Google Shape;511;p8"/>
          <p:cNvSpPr/>
          <p:nvPr/>
        </p:nvSpPr>
        <p:spPr>
          <a:xfrm>
            <a:off x="36937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2" name="Google Shape;512;p8"/>
          <p:cNvGrpSpPr/>
          <p:nvPr/>
        </p:nvGrpSpPr>
        <p:grpSpPr>
          <a:xfrm>
            <a:off x="3813048" y="1920240"/>
            <a:ext cx="4238244" cy="137160"/>
            <a:chOff x="0" y="0"/>
            <a:chExt cx="5650992" cy="182880"/>
          </a:xfrm>
        </p:grpSpPr>
        <p:sp>
          <p:nvSpPr>
            <p:cNvPr id="513" name="Google Shape;513;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14" name="Google Shape;514;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ERP</a:t>
              </a:r>
              <a:endParaRPr/>
            </a:p>
          </p:txBody>
        </p:sp>
      </p:grpSp>
      <p:sp>
        <p:nvSpPr>
          <p:cNvPr id="515" name="Google Shape;515;p8"/>
          <p:cNvSpPr/>
          <p:nvPr/>
        </p:nvSpPr>
        <p:spPr>
          <a:xfrm>
            <a:off x="81514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6" name="Google Shape;516;p8"/>
          <p:cNvGrpSpPr/>
          <p:nvPr/>
        </p:nvGrpSpPr>
        <p:grpSpPr>
          <a:xfrm>
            <a:off x="8270748" y="1920240"/>
            <a:ext cx="4238244" cy="137160"/>
            <a:chOff x="0" y="0"/>
            <a:chExt cx="5650992" cy="182880"/>
          </a:xfrm>
        </p:grpSpPr>
        <p:sp>
          <p:nvSpPr>
            <p:cNvPr id="517" name="Google Shape;517;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18" name="Google Shape;518;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CRM</a:t>
              </a:r>
              <a:endParaRPr/>
            </a:p>
          </p:txBody>
        </p:sp>
      </p:grpSp>
      <p:sp>
        <p:nvSpPr>
          <p:cNvPr id="519" name="Google Shape;519;p8"/>
          <p:cNvSpPr/>
          <p:nvPr/>
        </p:nvSpPr>
        <p:spPr>
          <a:xfrm>
            <a:off x="126091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0" name="Google Shape;520;p8"/>
          <p:cNvGrpSpPr/>
          <p:nvPr/>
        </p:nvGrpSpPr>
        <p:grpSpPr>
          <a:xfrm>
            <a:off x="12728448" y="1920240"/>
            <a:ext cx="4238244" cy="137160"/>
            <a:chOff x="0" y="0"/>
            <a:chExt cx="5650992" cy="182880"/>
          </a:xfrm>
        </p:grpSpPr>
        <p:sp>
          <p:nvSpPr>
            <p:cNvPr id="521" name="Google Shape;521;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22" name="Google Shape;522;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BI / Analytics</a:t>
              </a:r>
              <a:endParaRPr/>
            </a:p>
          </p:txBody>
        </p:sp>
      </p:grpSp>
      <p:sp>
        <p:nvSpPr>
          <p:cNvPr id="523" name="Google Shape;523;p8"/>
          <p:cNvSpPr/>
          <p:nvPr/>
        </p:nvSpPr>
        <p:spPr>
          <a:xfrm>
            <a:off x="952500" y="2461260"/>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24" name="Google Shape;524;p8"/>
          <p:cNvGrpSpPr/>
          <p:nvPr/>
        </p:nvGrpSpPr>
        <p:grpSpPr>
          <a:xfrm>
            <a:off x="1069848" y="2633472"/>
            <a:ext cx="2523744" cy="713232"/>
            <a:chOff x="0" y="0"/>
            <a:chExt cx="3364992" cy="950976"/>
          </a:xfrm>
        </p:grpSpPr>
        <p:sp>
          <p:nvSpPr>
            <p:cNvPr id="525" name="Google Shape;525;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26" name="Google Shape;526;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Main focus</a:t>
              </a:r>
              <a:endParaRPr/>
            </a:p>
          </p:txBody>
        </p:sp>
      </p:grpSp>
      <p:sp>
        <p:nvSpPr>
          <p:cNvPr id="527" name="Google Shape;527;p8"/>
          <p:cNvSpPr/>
          <p:nvPr/>
        </p:nvSpPr>
        <p:spPr>
          <a:xfrm>
            <a:off x="36957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sp>
        <p:nvSpPr>
          <p:cNvPr id="529" name="Google Shape;529;p8"/>
          <p:cNvSpPr/>
          <p:nvPr/>
        </p:nvSpPr>
        <p:spPr>
          <a:xfrm>
            <a:off x="3813048" y="2683899"/>
            <a:ext cx="4238244" cy="713232"/>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1" name="Google Shape;531;p8"/>
          <p:cNvSpPr/>
          <p:nvPr/>
        </p:nvSpPr>
        <p:spPr>
          <a:xfrm>
            <a:off x="81534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32" name="Google Shape;532;p8"/>
          <p:cNvGrpSpPr/>
          <p:nvPr/>
        </p:nvGrpSpPr>
        <p:grpSpPr>
          <a:xfrm>
            <a:off x="8153086" y="2633472"/>
            <a:ext cx="4238244" cy="713232"/>
            <a:chOff x="0" y="0"/>
            <a:chExt cx="5650992" cy="950976"/>
          </a:xfrm>
        </p:grpSpPr>
        <p:sp>
          <p:nvSpPr>
            <p:cNvPr id="533" name="Google Shape;53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4" name="Google Shape;53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marL="0" marR="0" lvl="0" indent="0" algn="l" rtl="0">
                <a:lnSpc>
                  <a:spcPct val="119931"/>
                </a:lnSpc>
                <a:spcBef>
                  <a:spcPts val="0"/>
                </a:spcBef>
                <a:spcAft>
                  <a:spcPts val="0"/>
                </a:spcAft>
                <a:buNone/>
              </a:pPr>
              <a:endParaRPr lang="en-US" sz="1450" dirty="0">
                <a:solidFill>
                  <a:srgbClr val="1F2937"/>
                </a:solidFill>
              </a:endParaRPr>
            </a:p>
          </p:txBody>
        </p:sp>
      </p:grpSp>
      <p:sp>
        <p:nvSpPr>
          <p:cNvPr id="535" name="Google Shape;535;p8"/>
          <p:cNvSpPr/>
          <p:nvPr/>
        </p:nvSpPr>
        <p:spPr>
          <a:xfrm>
            <a:off x="126111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36" name="Google Shape;536;p8"/>
          <p:cNvGrpSpPr/>
          <p:nvPr/>
        </p:nvGrpSpPr>
        <p:grpSpPr>
          <a:xfrm>
            <a:off x="12644405" y="2599855"/>
            <a:ext cx="4540801" cy="780466"/>
            <a:chOff x="-89647" y="0"/>
            <a:chExt cx="5740639" cy="995799"/>
          </a:xfrm>
        </p:grpSpPr>
        <p:sp>
          <p:nvSpPr>
            <p:cNvPr id="537" name="Google Shape;53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8" name="Google Shape;538;p8"/>
            <p:cNvSpPr txBox="1"/>
            <p:nvPr/>
          </p:nvSpPr>
          <p:spPr>
            <a:xfrm>
              <a:off x="-89647" y="0"/>
              <a:ext cx="5673404" cy="995799"/>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Analysis for decisions and performance insight</a:t>
              </a:r>
              <a:endParaRPr lang="ro-RO" sz="2000" dirty="0">
                <a:latin typeface="+mj-lt"/>
              </a:endParaRPr>
            </a:p>
          </p:txBody>
        </p:sp>
      </p:grpSp>
      <p:sp>
        <p:nvSpPr>
          <p:cNvPr id="539" name="Google Shape;539;p8"/>
          <p:cNvSpPr/>
          <p:nvPr/>
        </p:nvSpPr>
        <p:spPr>
          <a:xfrm>
            <a:off x="952500" y="3448812"/>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40" name="Google Shape;540;p8"/>
          <p:cNvGrpSpPr/>
          <p:nvPr/>
        </p:nvGrpSpPr>
        <p:grpSpPr>
          <a:xfrm>
            <a:off x="1069848" y="3621024"/>
            <a:ext cx="2523744" cy="713232"/>
            <a:chOff x="0" y="0"/>
            <a:chExt cx="3364992" cy="950976"/>
          </a:xfrm>
        </p:grpSpPr>
        <p:sp>
          <p:nvSpPr>
            <p:cNvPr id="541" name="Google Shape;541;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42" name="Google Shape;542;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Best for</a:t>
              </a:r>
              <a:endParaRPr/>
            </a:p>
          </p:txBody>
        </p:sp>
      </p:grpSp>
      <p:sp>
        <p:nvSpPr>
          <p:cNvPr id="543" name="Google Shape;543;p8"/>
          <p:cNvSpPr/>
          <p:nvPr/>
        </p:nvSpPr>
        <p:spPr>
          <a:xfrm>
            <a:off x="36957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44" name="Google Shape;544;p8"/>
          <p:cNvGrpSpPr/>
          <p:nvPr/>
        </p:nvGrpSpPr>
        <p:grpSpPr>
          <a:xfrm>
            <a:off x="3913901" y="3401290"/>
            <a:ext cx="4255052" cy="966584"/>
            <a:chOff x="0" y="-203332"/>
            <a:chExt cx="5673403" cy="1288779"/>
          </a:xfrm>
        </p:grpSpPr>
        <p:sp>
          <p:nvSpPr>
            <p:cNvPr id="545" name="Google Shape;54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46" name="Google Shape;546;p8"/>
            <p:cNvSpPr txBox="1"/>
            <p:nvPr/>
          </p:nvSpPr>
          <p:spPr>
            <a:xfrm>
              <a:off x="22411" y="-203332"/>
              <a:ext cx="5650992" cy="1288779"/>
            </a:xfrm>
            <a:prstGeom prst="rect">
              <a:avLst/>
            </a:prstGeom>
            <a:noFill/>
            <a:ln>
              <a:noFill/>
            </a:ln>
          </p:spPr>
          <p:txBody>
            <a:bodyPr spcFirstLastPara="1" wrap="square" lIns="0" tIns="0" rIns="0" bIns="0" anchor="ctr" anchorCtr="0">
              <a:noAutofit/>
            </a:bodyPr>
            <a:lstStyle/>
            <a:p>
              <a:pPr>
                <a:lnSpc>
                  <a:spcPct val="119931"/>
                </a:lnSpc>
              </a:pPr>
              <a:br>
                <a:rPr lang="en-US" dirty="0"/>
              </a:br>
              <a:r>
                <a:rPr lang="en-US" sz="2000" b="0" i="0" u="none" strike="noStrike" cap="none" dirty="0">
                  <a:solidFill>
                    <a:srgbClr val="1F2937"/>
                  </a:solidFill>
                  <a:latin typeface="+mj-lt"/>
                  <a:sym typeface="Arial"/>
                </a:rPr>
                <a:t>Complex operations across departments</a:t>
              </a:r>
              <a:endParaRPr lang="ro-RO" sz="2000" dirty="0">
                <a:latin typeface="+mj-lt"/>
              </a:endParaRPr>
            </a:p>
          </p:txBody>
        </p:sp>
      </p:grpSp>
      <p:sp>
        <p:nvSpPr>
          <p:cNvPr id="547" name="Google Shape;547;p8"/>
          <p:cNvSpPr/>
          <p:nvPr/>
        </p:nvSpPr>
        <p:spPr>
          <a:xfrm>
            <a:off x="81534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48" name="Google Shape;548;p8"/>
          <p:cNvGrpSpPr/>
          <p:nvPr/>
        </p:nvGrpSpPr>
        <p:grpSpPr>
          <a:xfrm>
            <a:off x="8270748" y="3654642"/>
            <a:ext cx="4238244" cy="713232"/>
            <a:chOff x="0" y="0"/>
            <a:chExt cx="5650992" cy="950976"/>
          </a:xfrm>
        </p:grpSpPr>
        <p:sp>
          <p:nvSpPr>
            <p:cNvPr id="549" name="Google Shape;549;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50" name="Google Shape;550;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A growing customer base and repeat sales</a:t>
              </a:r>
              <a:endParaRPr lang="ro-RO" sz="2000" dirty="0">
                <a:latin typeface="+mj-lt"/>
              </a:endParaRPr>
            </a:p>
          </p:txBody>
        </p:sp>
      </p:grpSp>
      <p:sp>
        <p:nvSpPr>
          <p:cNvPr id="551" name="Google Shape;551;p8"/>
          <p:cNvSpPr/>
          <p:nvPr/>
        </p:nvSpPr>
        <p:spPr>
          <a:xfrm>
            <a:off x="126111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52" name="Google Shape;552;p8"/>
          <p:cNvGrpSpPr/>
          <p:nvPr/>
        </p:nvGrpSpPr>
        <p:grpSpPr>
          <a:xfrm>
            <a:off x="12728448" y="3621024"/>
            <a:ext cx="4238244" cy="713232"/>
            <a:chOff x="0" y="0"/>
            <a:chExt cx="5650992" cy="950976"/>
          </a:xfrm>
        </p:grpSpPr>
        <p:sp>
          <p:nvSpPr>
            <p:cNvPr id="553" name="Google Shape;55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54" name="Google Shape;55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Managers needing insights and forecasts</a:t>
              </a:r>
              <a:endParaRPr lang="ro-RO" sz="2000" dirty="0">
                <a:latin typeface="+mj-lt"/>
              </a:endParaRPr>
            </a:p>
          </p:txBody>
        </p:sp>
      </p:grpSp>
      <p:sp>
        <p:nvSpPr>
          <p:cNvPr id="555" name="Google Shape;555;p8"/>
          <p:cNvSpPr/>
          <p:nvPr/>
        </p:nvSpPr>
        <p:spPr>
          <a:xfrm>
            <a:off x="952500" y="4436364"/>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56" name="Google Shape;556;p8"/>
          <p:cNvGrpSpPr/>
          <p:nvPr/>
        </p:nvGrpSpPr>
        <p:grpSpPr>
          <a:xfrm>
            <a:off x="1069848" y="4608576"/>
            <a:ext cx="2523744" cy="713232"/>
            <a:chOff x="0" y="0"/>
            <a:chExt cx="3364992" cy="950976"/>
          </a:xfrm>
        </p:grpSpPr>
        <p:sp>
          <p:nvSpPr>
            <p:cNvPr id="557" name="Google Shape;557;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58" name="Google Shape;558;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Benefits</a:t>
              </a:r>
              <a:endParaRPr/>
            </a:p>
          </p:txBody>
        </p:sp>
      </p:grpSp>
      <p:sp>
        <p:nvSpPr>
          <p:cNvPr id="559" name="Google Shape;559;p8"/>
          <p:cNvSpPr/>
          <p:nvPr/>
        </p:nvSpPr>
        <p:spPr>
          <a:xfrm>
            <a:off x="36957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0" name="Google Shape;560;p8"/>
          <p:cNvGrpSpPr/>
          <p:nvPr/>
        </p:nvGrpSpPr>
        <p:grpSpPr>
          <a:xfrm>
            <a:off x="3712194" y="4608576"/>
            <a:ext cx="4323857" cy="713232"/>
            <a:chOff x="-1" y="0"/>
            <a:chExt cx="5765143" cy="950976"/>
          </a:xfrm>
        </p:grpSpPr>
        <p:sp>
          <p:nvSpPr>
            <p:cNvPr id="561" name="Google Shape;56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62" name="Google Shape;562;p8"/>
            <p:cNvSpPr txBox="1"/>
            <p:nvPr/>
          </p:nvSpPr>
          <p:spPr>
            <a:xfrm>
              <a:off x="-1" y="0"/>
              <a:ext cx="5765143"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Efficiency, control and consistent data</a:t>
              </a:r>
              <a:endParaRPr lang="ro-RO" sz="2000" dirty="0">
                <a:latin typeface="+mj-lt"/>
              </a:endParaRPr>
            </a:p>
          </p:txBody>
        </p:sp>
      </p:grpSp>
      <p:sp>
        <p:nvSpPr>
          <p:cNvPr id="563" name="Google Shape;563;p8"/>
          <p:cNvSpPr/>
          <p:nvPr/>
        </p:nvSpPr>
        <p:spPr>
          <a:xfrm>
            <a:off x="81534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4" name="Google Shape;564;p8"/>
          <p:cNvGrpSpPr/>
          <p:nvPr/>
        </p:nvGrpSpPr>
        <p:grpSpPr>
          <a:xfrm>
            <a:off x="8270748" y="4608576"/>
            <a:ext cx="4238244" cy="713232"/>
            <a:chOff x="0" y="0"/>
            <a:chExt cx="5650992" cy="950976"/>
          </a:xfrm>
        </p:grpSpPr>
        <p:sp>
          <p:nvSpPr>
            <p:cNvPr id="565" name="Google Shape;56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66" name="Google Shape;566;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Personalisation, service and pipeline visibility</a:t>
              </a:r>
              <a:endParaRPr lang="ro-RO" sz="2000" dirty="0">
                <a:latin typeface="+mj-lt"/>
              </a:endParaRPr>
            </a:p>
          </p:txBody>
        </p:sp>
      </p:grpSp>
      <p:sp>
        <p:nvSpPr>
          <p:cNvPr id="567" name="Google Shape;567;p8"/>
          <p:cNvSpPr/>
          <p:nvPr/>
        </p:nvSpPr>
        <p:spPr>
          <a:xfrm>
            <a:off x="126111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8" name="Google Shape;568;p8"/>
          <p:cNvGrpSpPr/>
          <p:nvPr/>
        </p:nvGrpSpPr>
        <p:grpSpPr>
          <a:xfrm>
            <a:off x="12846110" y="4541341"/>
            <a:ext cx="4238244" cy="713232"/>
            <a:chOff x="0" y="0"/>
            <a:chExt cx="5650992" cy="950976"/>
          </a:xfrm>
        </p:grpSpPr>
        <p:sp>
          <p:nvSpPr>
            <p:cNvPr id="569" name="Google Shape;569;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70" name="Google Shape;570;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Trend detection, forecasts and KPI tracking</a:t>
              </a:r>
              <a:endParaRPr lang="ro-RO" sz="2000" dirty="0">
                <a:latin typeface="+mj-lt"/>
              </a:endParaRPr>
            </a:p>
          </p:txBody>
        </p:sp>
      </p:grpSp>
      <p:sp>
        <p:nvSpPr>
          <p:cNvPr id="571" name="Google Shape;571;p8"/>
          <p:cNvSpPr/>
          <p:nvPr/>
        </p:nvSpPr>
        <p:spPr>
          <a:xfrm>
            <a:off x="952500" y="5423916"/>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72" name="Google Shape;572;p8"/>
          <p:cNvGrpSpPr/>
          <p:nvPr/>
        </p:nvGrpSpPr>
        <p:grpSpPr>
          <a:xfrm>
            <a:off x="1069848" y="5596128"/>
            <a:ext cx="2523744" cy="713232"/>
            <a:chOff x="0" y="0"/>
            <a:chExt cx="3364992" cy="950976"/>
          </a:xfrm>
        </p:grpSpPr>
        <p:sp>
          <p:nvSpPr>
            <p:cNvPr id="573" name="Google Shape;573;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74" name="Google Shape;574;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Risks</a:t>
              </a:r>
              <a:endParaRPr/>
            </a:p>
          </p:txBody>
        </p:sp>
      </p:grpSp>
      <p:sp>
        <p:nvSpPr>
          <p:cNvPr id="575" name="Google Shape;575;p8"/>
          <p:cNvSpPr/>
          <p:nvPr/>
        </p:nvSpPr>
        <p:spPr>
          <a:xfrm>
            <a:off x="36957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76" name="Google Shape;576;p8"/>
          <p:cNvGrpSpPr/>
          <p:nvPr/>
        </p:nvGrpSpPr>
        <p:grpSpPr>
          <a:xfrm>
            <a:off x="3913901" y="5528893"/>
            <a:ext cx="4238244" cy="713232"/>
            <a:chOff x="0" y="0"/>
            <a:chExt cx="5650992" cy="950976"/>
          </a:xfrm>
        </p:grpSpPr>
        <p:sp>
          <p:nvSpPr>
            <p:cNvPr id="577" name="Google Shape;57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78" name="Google Shape;578;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Cost, disruption and resistance to change</a:t>
              </a:r>
              <a:endParaRPr lang="ro-RO" sz="2000" dirty="0">
                <a:latin typeface="+mj-lt"/>
              </a:endParaRPr>
            </a:p>
          </p:txBody>
        </p:sp>
      </p:grpSp>
      <p:sp>
        <p:nvSpPr>
          <p:cNvPr id="579" name="Google Shape;579;p8"/>
          <p:cNvSpPr/>
          <p:nvPr/>
        </p:nvSpPr>
        <p:spPr>
          <a:xfrm>
            <a:off x="81534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80" name="Google Shape;580;p8"/>
          <p:cNvGrpSpPr/>
          <p:nvPr/>
        </p:nvGrpSpPr>
        <p:grpSpPr>
          <a:xfrm>
            <a:off x="8153086" y="5596128"/>
            <a:ext cx="4238244" cy="713232"/>
            <a:chOff x="0" y="0"/>
            <a:chExt cx="5650992" cy="950976"/>
          </a:xfrm>
        </p:grpSpPr>
        <p:sp>
          <p:nvSpPr>
            <p:cNvPr id="581" name="Google Shape;58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82" name="Google Shape;582;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Privacy risks and low staff adoption</a:t>
              </a:r>
              <a:endParaRPr lang="ro-RO" sz="2000" dirty="0">
                <a:latin typeface="+mj-lt"/>
              </a:endParaRPr>
            </a:p>
          </p:txBody>
        </p:sp>
      </p:grpSp>
      <p:sp>
        <p:nvSpPr>
          <p:cNvPr id="583" name="Google Shape;583;p8"/>
          <p:cNvSpPr/>
          <p:nvPr/>
        </p:nvSpPr>
        <p:spPr>
          <a:xfrm>
            <a:off x="126111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84" name="Google Shape;584;p8"/>
          <p:cNvGrpSpPr/>
          <p:nvPr/>
        </p:nvGrpSpPr>
        <p:grpSpPr>
          <a:xfrm>
            <a:off x="12728448" y="5596128"/>
            <a:ext cx="4238244" cy="713232"/>
            <a:chOff x="0" y="0"/>
            <a:chExt cx="5650992" cy="950976"/>
          </a:xfrm>
        </p:grpSpPr>
        <p:sp>
          <p:nvSpPr>
            <p:cNvPr id="585" name="Google Shape;58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86" name="Google Shape;586;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Poor data, bias and misinterpretation</a:t>
              </a:r>
              <a:endParaRPr lang="ro-RO" sz="2000" dirty="0">
                <a:latin typeface="+mj-lt"/>
              </a:endParaRPr>
            </a:p>
          </p:txBody>
        </p:sp>
      </p:grpSp>
      <p:sp>
        <p:nvSpPr>
          <p:cNvPr id="587" name="Google Shape;587;p8"/>
          <p:cNvSpPr/>
          <p:nvPr/>
        </p:nvSpPr>
        <p:spPr>
          <a:xfrm>
            <a:off x="952500" y="6411468"/>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88" name="Google Shape;588;p8"/>
          <p:cNvGrpSpPr/>
          <p:nvPr/>
        </p:nvGrpSpPr>
        <p:grpSpPr>
          <a:xfrm>
            <a:off x="1069848" y="6583680"/>
            <a:ext cx="2523744" cy="713232"/>
            <a:chOff x="0" y="0"/>
            <a:chExt cx="3364992" cy="950976"/>
          </a:xfrm>
        </p:grpSpPr>
        <p:sp>
          <p:nvSpPr>
            <p:cNvPr id="589" name="Google Shape;589;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90" name="Google Shape;590;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Success factors</a:t>
              </a:r>
              <a:endParaRPr/>
            </a:p>
          </p:txBody>
        </p:sp>
      </p:grpSp>
      <p:sp>
        <p:nvSpPr>
          <p:cNvPr id="591" name="Google Shape;591;p8"/>
          <p:cNvSpPr/>
          <p:nvPr/>
        </p:nvSpPr>
        <p:spPr>
          <a:xfrm>
            <a:off x="36957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92" name="Google Shape;592;p8"/>
          <p:cNvGrpSpPr/>
          <p:nvPr/>
        </p:nvGrpSpPr>
        <p:grpSpPr>
          <a:xfrm>
            <a:off x="3813048" y="6583680"/>
            <a:ext cx="4238244" cy="713232"/>
            <a:chOff x="0" y="0"/>
            <a:chExt cx="5650992" cy="950976"/>
          </a:xfrm>
        </p:grpSpPr>
        <p:sp>
          <p:nvSpPr>
            <p:cNvPr id="593" name="Google Shape;59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94" name="Google Shape;59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Process redesign and staff training</a:t>
              </a:r>
              <a:endParaRPr lang="ro-RO" sz="2800" dirty="0">
                <a:latin typeface="+mj-lt"/>
              </a:endParaRPr>
            </a:p>
          </p:txBody>
        </p:sp>
      </p:grpSp>
      <p:sp>
        <p:nvSpPr>
          <p:cNvPr id="595" name="Google Shape;595;p8"/>
          <p:cNvSpPr/>
          <p:nvPr/>
        </p:nvSpPr>
        <p:spPr>
          <a:xfrm>
            <a:off x="81534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96" name="Google Shape;596;p8"/>
          <p:cNvGrpSpPr/>
          <p:nvPr/>
        </p:nvGrpSpPr>
        <p:grpSpPr>
          <a:xfrm>
            <a:off x="8270748" y="6516445"/>
            <a:ext cx="4238244" cy="713232"/>
            <a:chOff x="0" y="0"/>
            <a:chExt cx="5650992" cy="950976"/>
          </a:xfrm>
        </p:grpSpPr>
        <p:sp>
          <p:nvSpPr>
            <p:cNvPr id="597" name="Google Shape;59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98" name="Google Shape;598;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Clear data rules and regular staff use</a:t>
              </a:r>
              <a:endParaRPr lang="ro-RO" sz="2000" dirty="0">
                <a:latin typeface="+mj-lt"/>
              </a:endParaRPr>
            </a:p>
          </p:txBody>
        </p:sp>
      </p:grpSp>
      <p:sp>
        <p:nvSpPr>
          <p:cNvPr id="599" name="Google Shape;599;p8"/>
          <p:cNvSpPr/>
          <p:nvPr/>
        </p:nvSpPr>
        <p:spPr>
          <a:xfrm>
            <a:off x="126111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600" name="Google Shape;600;p8"/>
          <p:cNvGrpSpPr/>
          <p:nvPr/>
        </p:nvGrpSpPr>
        <p:grpSpPr>
          <a:xfrm>
            <a:off x="12728448" y="6583680"/>
            <a:ext cx="4238244" cy="713232"/>
            <a:chOff x="0" y="0"/>
            <a:chExt cx="5650992" cy="950976"/>
          </a:xfrm>
        </p:grpSpPr>
        <p:sp>
          <p:nvSpPr>
            <p:cNvPr id="601" name="Google Shape;60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602" name="Google Shape;602;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Data governance and human judgement</a:t>
              </a:r>
              <a:endParaRPr lang="ro-RO" sz="2000" dirty="0">
                <a:latin typeface="+mj-lt"/>
              </a:endParaRPr>
            </a:p>
          </p:txBody>
        </p:sp>
      </p:grpSp>
      <p:sp>
        <p:nvSpPr>
          <p:cNvPr id="2" name="CasetăText 1">
            <a:extLst>
              <a:ext uri="{FF2B5EF4-FFF2-40B4-BE49-F238E27FC236}">
                <a16:creationId xmlns:a16="http://schemas.microsoft.com/office/drawing/2014/main" id="{A152C638-B26F-059A-A94C-C8CE212613A9}"/>
              </a:ext>
            </a:extLst>
          </p:cNvPr>
          <p:cNvSpPr txBox="1"/>
          <p:nvPr/>
        </p:nvSpPr>
        <p:spPr>
          <a:xfrm>
            <a:off x="8269941" y="2470896"/>
            <a:ext cx="35634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Customer relationships, sales and service</a:t>
            </a:r>
            <a:endParaRPr lang="en-US" sz="2000" dirty="0">
              <a:latin typeface="+mj-lt"/>
            </a:endParaRPr>
          </a:p>
          <a:p>
            <a:pPr algn="ctr"/>
            <a:endParaRPr lang="ro-RO" dirty="0"/>
          </a:p>
        </p:txBody>
      </p:sp>
      <p:sp>
        <p:nvSpPr>
          <p:cNvPr id="3" name="CasetăText 2">
            <a:extLst>
              <a:ext uri="{FF2B5EF4-FFF2-40B4-BE49-F238E27FC236}">
                <a16:creationId xmlns:a16="http://schemas.microsoft.com/office/drawing/2014/main" id="{699998D4-BD49-9792-7519-375D71EA1497}"/>
              </a:ext>
            </a:extLst>
          </p:cNvPr>
          <p:cNvSpPr txBox="1"/>
          <p:nvPr/>
        </p:nvSpPr>
        <p:spPr>
          <a:xfrm>
            <a:off x="3899646" y="2571750"/>
            <a:ext cx="415178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Integration of internal processes</a:t>
            </a:r>
            <a:endParaRPr lang="en-US" sz="2000" dirty="0">
              <a:latin typeface="+mj-lt"/>
            </a:endParaRPr>
          </a:p>
          <a:p>
            <a:pPr algn="ctr"/>
            <a:endParaRPr lang="ro-RO"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10"/>
        <p:cNvGrpSpPr/>
        <p:nvPr/>
      </p:nvGrpSpPr>
      <p:grpSpPr>
        <a:xfrm>
          <a:off x="0" y="0"/>
          <a:ext cx="0" cy="0"/>
          <a:chOff x="0" y="0"/>
          <a:chExt cx="0" cy="0"/>
        </a:xfrm>
      </p:grpSpPr>
      <p:sp>
        <p:nvSpPr>
          <p:cNvPr id="611" name="Google Shape;611;p9"/>
          <p:cNvSpPr/>
          <p:nvPr/>
        </p:nvSpPr>
        <p:spPr>
          <a:xfrm>
            <a:off x="-493700" y="-9525"/>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612" name="Google Shape;612;p9"/>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13" name="Google Shape;613;p9"/>
          <p:cNvGrpSpPr/>
          <p:nvPr/>
        </p:nvGrpSpPr>
        <p:grpSpPr>
          <a:xfrm>
            <a:off x="891540" y="576072"/>
            <a:ext cx="14127480" cy="658368"/>
            <a:chOff x="0" y="0"/>
            <a:chExt cx="18836640" cy="877824"/>
          </a:xfrm>
        </p:grpSpPr>
        <p:sp>
          <p:nvSpPr>
            <p:cNvPr id="614" name="Google Shape;614;p9"/>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615" name="Google Shape;615;p9"/>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7. Real-World Case Studies</a:t>
              </a:r>
              <a:endParaRPr/>
            </a:p>
          </p:txBody>
        </p:sp>
      </p:grpSp>
      <p:sp>
        <p:nvSpPr>
          <p:cNvPr id="616" name="Google Shape;616;p9"/>
          <p:cNvSpPr/>
          <p:nvPr/>
        </p:nvSpPr>
        <p:spPr>
          <a:xfrm>
            <a:off x="111518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9"/>
          <p:cNvSpPr/>
          <p:nvPr/>
        </p:nvSpPr>
        <p:spPr>
          <a:xfrm>
            <a:off x="155409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2F6F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8" name="Google Shape;618;p9"/>
          <p:cNvGrpSpPr/>
          <p:nvPr/>
        </p:nvGrpSpPr>
        <p:grpSpPr>
          <a:xfrm>
            <a:off x="1673352" y="2420874"/>
            <a:ext cx="2866644" cy="164592"/>
            <a:chOff x="0" y="0"/>
            <a:chExt cx="3822192" cy="219456"/>
          </a:xfrm>
        </p:grpSpPr>
        <p:sp>
          <p:nvSpPr>
            <p:cNvPr id="619" name="Google Shape;619;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20" name="Google Shape;620;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SCM + BI/AI</a:t>
              </a:r>
              <a:endParaRPr/>
            </a:p>
          </p:txBody>
        </p:sp>
      </p:grpSp>
      <p:grpSp>
        <p:nvGrpSpPr>
          <p:cNvPr id="621" name="Google Shape;621;p9"/>
          <p:cNvGrpSpPr/>
          <p:nvPr/>
        </p:nvGrpSpPr>
        <p:grpSpPr>
          <a:xfrm>
            <a:off x="1563624" y="3044952"/>
            <a:ext cx="3429000" cy="342900"/>
            <a:chOff x="0" y="0"/>
            <a:chExt cx="4572000" cy="457200"/>
          </a:xfrm>
        </p:grpSpPr>
        <p:sp>
          <p:nvSpPr>
            <p:cNvPr id="622" name="Google Shape;622;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23" name="Google Shape;623;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Walmart</a:t>
              </a:r>
              <a:endParaRPr dirty="0"/>
            </a:p>
          </p:txBody>
        </p:sp>
      </p:grpSp>
      <p:grpSp>
        <p:nvGrpSpPr>
          <p:cNvPr id="624" name="Google Shape;624;p9"/>
          <p:cNvGrpSpPr/>
          <p:nvPr/>
        </p:nvGrpSpPr>
        <p:grpSpPr>
          <a:xfrm>
            <a:off x="1563624" y="3909060"/>
            <a:ext cx="3867912" cy="1165860"/>
            <a:chOff x="0" y="0"/>
            <a:chExt cx="5157216" cy="1554480"/>
          </a:xfrm>
        </p:grpSpPr>
        <p:sp>
          <p:nvSpPr>
            <p:cNvPr id="625" name="Google Shape;625;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26" name="Google Shape;626;p9"/>
            <p:cNvSpPr txBox="1"/>
            <p:nvPr/>
          </p:nvSpPr>
          <p:spPr>
            <a:xfrm>
              <a:off x="0" y="0"/>
              <a:ext cx="5157216" cy="1554480"/>
            </a:xfrm>
            <a:prstGeom prst="rect">
              <a:avLst/>
            </a:prstGeom>
            <a:noFill/>
            <a:ln>
              <a:noFill/>
            </a:ln>
          </p:spPr>
          <p:txBody>
            <a:bodyPr spcFirstLastPara="1" wrap="square" lIns="0" tIns="0" rIns="0" bIns="0" anchor="ctr" anchorCtr="0">
              <a:noAutofit/>
            </a:bodyPr>
            <a:lstStyle/>
            <a:p>
              <a:pPr>
                <a:lnSpc>
                  <a:spcPct val="120000"/>
                </a:lnSpc>
              </a:pPr>
              <a:r>
                <a:rPr lang="en-US" sz="2000" b="0" i="0" u="none" strike="noStrike" cap="none" dirty="0">
                  <a:solidFill>
                    <a:srgbClr val="1F2937"/>
                  </a:solidFill>
                  <a:sym typeface="Arial"/>
                </a:rPr>
                <a:t>Uses AI to plan delivery routes and inventory pickups (Walmart, 2024).</a:t>
              </a:r>
              <a:endParaRPr lang="ro-RO" sz="2000" dirty="0"/>
            </a:p>
          </p:txBody>
        </p:sp>
      </p:grpSp>
      <p:cxnSp>
        <p:nvCxnSpPr>
          <p:cNvPr id="627" name="Google Shape;627;p9"/>
          <p:cNvCxnSpPr/>
          <p:nvPr/>
        </p:nvCxnSpPr>
        <p:spPr>
          <a:xfrm rot="16980">
            <a:off x="1554080" y="5454206"/>
            <a:ext cx="3859578" cy="0"/>
          </a:xfrm>
          <a:prstGeom prst="straightConnector1">
            <a:avLst/>
          </a:prstGeom>
          <a:noFill/>
          <a:ln w="9525" cap="rnd" cmpd="sng">
            <a:solidFill>
              <a:srgbClr val="D7DEE9"/>
            </a:solidFill>
            <a:prstDash val="solid"/>
            <a:round/>
            <a:headEnd type="none" w="sm" len="sm"/>
            <a:tailEnd type="none" w="sm" len="sm"/>
          </a:ln>
        </p:spPr>
      </p:cxnSp>
      <p:grpSp>
        <p:nvGrpSpPr>
          <p:cNvPr id="628" name="Google Shape;628;p9"/>
          <p:cNvGrpSpPr/>
          <p:nvPr/>
        </p:nvGrpSpPr>
        <p:grpSpPr>
          <a:xfrm>
            <a:off x="1563624" y="5829300"/>
            <a:ext cx="3867912" cy="1234440"/>
            <a:chOff x="0" y="0"/>
            <a:chExt cx="5157216" cy="1645920"/>
          </a:xfrm>
        </p:grpSpPr>
        <p:sp>
          <p:nvSpPr>
            <p:cNvPr id="629" name="Google Shape;629;p9"/>
            <p:cNvSpPr/>
            <p:nvPr/>
          </p:nvSpPr>
          <p:spPr>
            <a:xfrm>
              <a:off x="0" y="0"/>
              <a:ext cx="5157216" cy="1645920"/>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630" name="Google Shape;630;p9"/>
            <p:cNvSpPr txBox="1"/>
            <p:nvPr/>
          </p:nvSpPr>
          <p:spPr>
            <a:xfrm>
              <a:off x="0" y="0"/>
              <a:ext cx="5157216" cy="164592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Benefit: more efficient logistics. Lesson: train staff and govern automation.</a:t>
              </a:r>
              <a:endParaRPr lang="ro-RO" sz="2000" dirty="0">
                <a:latin typeface="+mj-lt"/>
              </a:endParaRPr>
            </a:p>
          </p:txBody>
        </p:sp>
      </p:grpSp>
      <p:sp>
        <p:nvSpPr>
          <p:cNvPr id="631" name="Google Shape;631;p9"/>
          <p:cNvSpPr/>
          <p:nvPr/>
        </p:nvSpPr>
        <p:spPr>
          <a:xfrm>
            <a:off x="680732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9"/>
          <p:cNvSpPr/>
          <p:nvPr/>
        </p:nvSpPr>
        <p:spPr>
          <a:xfrm>
            <a:off x="724623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26A2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3" name="Google Shape;633;p9"/>
          <p:cNvGrpSpPr/>
          <p:nvPr/>
        </p:nvGrpSpPr>
        <p:grpSpPr>
          <a:xfrm>
            <a:off x="7365492" y="2420874"/>
            <a:ext cx="2866644" cy="164592"/>
            <a:chOff x="0" y="0"/>
            <a:chExt cx="3822192" cy="219456"/>
          </a:xfrm>
        </p:grpSpPr>
        <p:sp>
          <p:nvSpPr>
            <p:cNvPr id="634" name="Google Shape;634;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35" name="Google Shape;635;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CRM + loyalty app</a:t>
              </a:r>
              <a:endParaRPr/>
            </a:p>
          </p:txBody>
        </p:sp>
      </p:grpSp>
      <p:grpSp>
        <p:nvGrpSpPr>
          <p:cNvPr id="636" name="Google Shape;636;p9"/>
          <p:cNvGrpSpPr/>
          <p:nvPr/>
        </p:nvGrpSpPr>
        <p:grpSpPr>
          <a:xfrm>
            <a:off x="7255764" y="3044952"/>
            <a:ext cx="3429000" cy="342900"/>
            <a:chOff x="0" y="0"/>
            <a:chExt cx="4572000" cy="457200"/>
          </a:xfrm>
        </p:grpSpPr>
        <p:sp>
          <p:nvSpPr>
            <p:cNvPr id="637" name="Google Shape;637;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38" name="Google Shape;638;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Starbucks</a:t>
              </a:r>
              <a:endParaRPr dirty="0"/>
            </a:p>
          </p:txBody>
        </p:sp>
      </p:grpSp>
      <p:grpSp>
        <p:nvGrpSpPr>
          <p:cNvPr id="639" name="Google Shape;639;p9"/>
          <p:cNvGrpSpPr/>
          <p:nvPr/>
        </p:nvGrpSpPr>
        <p:grpSpPr>
          <a:xfrm>
            <a:off x="7255764" y="3909060"/>
            <a:ext cx="3867912" cy="1165860"/>
            <a:chOff x="0" y="0"/>
            <a:chExt cx="5157216" cy="1554480"/>
          </a:xfrm>
        </p:grpSpPr>
        <p:sp>
          <p:nvSpPr>
            <p:cNvPr id="640" name="Google Shape;640;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41" name="Google Shape;641;p9"/>
            <p:cNvSpPr txBox="1"/>
            <p:nvPr/>
          </p:nvSpPr>
          <p:spPr>
            <a:xfrm>
              <a:off x="0" y="0"/>
              <a:ext cx="5134805" cy="1532069"/>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rPr>
                <a:t>Rewards offers </a:t>
              </a:r>
              <a:r>
                <a:rPr lang="en-US" sz="2000" dirty="0" err="1">
                  <a:solidFill>
                    <a:srgbClr val="1F2937"/>
                  </a:solidFill>
                </a:rPr>
                <a:t>personalised</a:t>
              </a:r>
              <a:r>
                <a:rPr lang="en-US" sz="2000" dirty="0">
                  <a:solidFill>
                    <a:srgbClr val="1F2937"/>
                  </a:solidFill>
                </a:rPr>
                <a:t> benefits to encourage engagement (Starbucks, 2026).</a:t>
              </a:r>
              <a:endParaRPr lang="ro-RO" sz="2000" dirty="0"/>
            </a:p>
          </p:txBody>
        </p:sp>
      </p:grpSp>
      <p:cxnSp>
        <p:nvCxnSpPr>
          <p:cNvPr id="642" name="Google Shape;642;p9"/>
          <p:cNvCxnSpPr/>
          <p:nvPr/>
        </p:nvCxnSpPr>
        <p:spPr>
          <a:xfrm rot="16980">
            <a:off x="7246220" y="5454206"/>
            <a:ext cx="3859578" cy="0"/>
          </a:xfrm>
          <a:prstGeom prst="straightConnector1">
            <a:avLst/>
          </a:prstGeom>
          <a:noFill/>
          <a:ln w="9525" cap="rnd" cmpd="sng">
            <a:solidFill>
              <a:srgbClr val="D7DEE9"/>
            </a:solidFill>
            <a:prstDash val="solid"/>
            <a:round/>
            <a:headEnd type="none" w="sm" len="sm"/>
            <a:tailEnd type="none" w="sm" len="sm"/>
          </a:ln>
        </p:spPr>
      </p:cxnSp>
      <p:grpSp>
        <p:nvGrpSpPr>
          <p:cNvPr id="643" name="Google Shape;643;p9"/>
          <p:cNvGrpSpPr/>
          <p:nvPr/>
        </p:nvGrpSpPr>
        <p:grpSpPr>
          <a:xfrm>
            <a:off x="7255764" y="5829300"/>
            <a:ext cx="3985574" cy="1234440"/>
            <a:chOff x="0" y="0"/>
            <a:chExt cx="5314099" cy="1645920"/>
          </a:xfrm>
        </p:grpSpPr>
        <p:sp>
          <p:nvSpPr>
            <p:cNvPr id="644" name="Google Shape;644;p9"/>
            <p:cNvSpPr/>
            <p:nvPr/>
          </p:nvSpPr>
          <p:spPr>
            <a:xfrm>
              <a:off x="0" y="0"/>
              <a:ext cx="5157216" cy="1645920"/>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645" name="Google Shape;645;p9"/>
            <p:cNvSpPr txBox="1"/>
            <p:nvPr/>
          </p:nvSpPr>
          <p:spPr>
            <a:xfrm>
              <a:off x="156883" y="0"/>
              <a:ext cx="5157216" cy="164592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Lesson: explain data use clearly. </a:t>
              </a:r>
              <a:r>
                <a:rPr lang="en-US" sz="2000" dirty="0" err="1">
                  <a:solidFill>
                    <a:srgbClr val="1F2937"/>
                  </a:solidFill>
                  <a:latin typeface="+mj-lt"/>
                </a:rPr>
                <a:t>Personalisation</a:t>
              </a:r>
              <a:r>
                <a:rPr lang="en-US" sz="2000" dirty="0">
                  <a:solidFill>
                    <a:srgbClr val="1F2937"/>
                  </a:solidFill>
                  <a:latin typeface="+mj-lt"/>
                </a:rPr>
                <a:t> can create privacy risks.</a:t>
              </a:r>
              <a:endParaRPr lang="ro-RO" sz="2000" dirty="0">
                <a:latin typeface="+mj-lt"/>
              </a:endParaRPr>
            </a:p>
          </p:txBody>
        </p:sp>
      </p:grpSp>
      <p:sp>
        <p:nvSpPr>
          <p:cNvPr id="646" name="Google Shape;646;p9"/>
          <p:cNvSpPr/>
          <p:nvPr/>
        </p:nvSpPr>
        <p:spPr>
          <a:xfrm>
            <a:off x="1249946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9"/>
          <p:cNvSpPr/>
          <p:nvPr/>
        </p:nvSpPr>
        <p:spPr>
          <a:xfrm>
            <a:off x="1293837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E84A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8" name="Google Shape;648;p9"/>
          <p:cNvGrpSpPr/>
          <p:nvPr/>
        </p:nvGrpSpPr>
        <p:grpSpPr>
          <a:xfrm>
            <a:off x="13057632" y="2420874"/>
            <a:ext cx="2866644" cy="164592"/>
            <a:chOff x="0" y="0"/>
            <a:chExt cx="3822192" cy="219456"/>
          </a:xfrm>
        </p:grpSpPr>
        <p:sp>
          <p:nvSpPr>
            <p:cNvPr id="649" name="Google Shape;649;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50" name="Google Shape;650;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Warehouse IS + monitoring</a:t>
              </a:r>
              <a:endParaRPr/>
            </a:p>
          </p:txBody>
        </p:sp>
      </p:grpSp>
      <p:grpSp>
        <p:nvGrpSpPr>
          <p:cNvPr id="651" name="Google Shape;651;p9"/>
          <p:cNvGrpSpPr/>
          <p:nvPr/>
        </p:nvGrpSpPr>
        <p:grpSpPr>
          <a:xfrm>
            <a:off x="12947904" y="3044952"/>
            <a:ext cx="3429000" cy="342900"/>
            <a:chOff x="0" y="0"/>
            <a:chExt cx="4572000" cy="457200"/>
          </a:xfrm>
        </p:grpSpPr>
        <p:sp>
          <p:nvSpPr>
            <p:cNvPr id="652" name="Google Shape;652;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53" name="Google Shape;653;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Amazon France </a:t>
              </a:r>
              <a:r>
                <a:rPr lang="en-US" sz="2415" b="1" i="0" u="none" strike="noStrike" cap="none" dirty="0" err="1">
                  <a:solidFill>
                    <a:srgbClr val="172B4D"/>
                  </a:solidFill>
                  <a:latin typeface="Arial"/>
                  <a:ea typeface="Arial"/>
                  <a:cs typeface="Arial"/>
                  <a:sym typeface="Arial"/>
                </a:rPr>
                <a:t>Logistique</a:t>
              </a:r>
              <a:endParaRPr dirty="0"/>
            </a:p>
          </p:txBody>
        </p:sp>
      </p:grpSp>
      <p:grpSp>
        <p:nvGrpSpPr>
          <p:cNvPr id="654" name="Google Shape;654;p9"/>
          <p:cNvGrpSpPr/>
          <p:nvPr/>
        </p:nvGrpSpPr>
        <p:grpSpPr>
          <a:xfrm>
            <a:off x="12947904" y="3909060"/>
            <a:ext cx="3867912" cy="1165860"/>
            <a:chOff x="0" y="0"/>
            <a:chExt cx="5157216" cy="1554480"/>
          </a:xfrm>
        </p:grpSpPr>
        <p:sp>
          <p:nvSpPr>
            <p:cNvPr id="655" name="Google Shape;655;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56" name="Google Shape;656;p9"/>
            <p:cNvSpPr txBox="1"/>
            <p:nvPr/>
          </p:nvSpPr>
          <p:spPr>
            <a:xfrm>
              <a:off x="0" y="0"/>
              <a:ext cx="5157216" cy="155448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Scanner data supports warehouse operations and stock tracking.</a:t>
              </a:r>
              <a:endParaRPr lang="ro-RO" sz="2000" dirty="0">
                <a:latin typeface="+mj-lt"/>
              </a:endParaRPr>
            </a:p>
          </p:txBody>
        </p:sp>
      </p:grpSp>
      <p:cxnSp>
        <p:nvCxnSpPr>
          <p:cNvPr id="657" name="Google Shape;657;p9"/>
          <p:cNvCxnSpPr/>
          <p:nvPr/>
        </p:nvCxnSpPr>
        <p:spPr>
          <a:xfrm rot="16980">
            <a:off x="12938360" y="5454206"/>
            <a:ext cx="3859578" cy="0"/>
          </a:xfrm>
          <a:prstGeom prst="straightConnector1">
            <a:avLst/>
          </a:prstGeom>
          <a:noFill/>
          <a:ln w="9525" cap="rnd" cmpd="sng">
            <a:solidFill>
              <a:srgbClr val="D7DEE9"/>
            </a:solidFill>
            <a:prstDash val="solid"/>
            <a:round/>
            <a:headEnd type="none" w="sm" len="sm"/>
            <a:tailEnd type="none" w="sm" len="sm"/>
          </a:ln>
        </p:spPr>
      </p:cxnSp>
      <p:sp>
        <p:nvSpPr>
          <p:cNvPr id="659" name="Google Shape;659;p9"/>
          <p:cNvSpPr/>
          <p:nvPr/>
        </p:nvSpPr>
        <p:spPr>
          <a:xfrm>
            <a:off x="12947904" y="5829300"/>
            <a:ext cx="3817486" cy="2007645"/>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2" name="CasetăText 1">
            <a:extLst>
              <a:ext uri="{FF2B5EF4-FFF2-40B4-BE49-F238E27FC236}">
                <a16:creationId xmlns:a16="http://schemas.microsoft.com/office/drawing/2014/main" id="{C7835B12-E709-133D-022F-E54DC9D2680A}"/>
              </a:ext>
            </a:extLst>
          </p:cNvPr>
          <p:cNvSpPr txBox="1"/>
          <p:nvPr/>
        </p:nvSpPr>
        <p:spPr>
          <a:xfrm>
            <a:off x="12942795" y="5883089"/>
            <a:ext cx="3630706"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The 2025 appeal upheld data </a:t>
            </a:r>
            <a:r>
              <a:rPr lang="en-US" sz="2000" b="0" i="0" dirty="0" err="1">
                <a:latin typeface="+mj-lt"/>
                <a:ea typeface="Geist"/>
                <a:cs typeface="Geist"/>
              </a:rPr>
              <a:t>minimisation</a:t>
            </a:r>
            <a:r>
              <a:rPr lang="en-US" sz="2000" b="0" i="0" dirty="0">
                <a:latin typeface="+mj-lt"/>
                <a:ea typeface="Geist"/>
                <a:cs typeface="Geist"/>
              </a:rPr>
              <a:t> breaches and reduced the fine. Lesson: limit data retention.</a:t>
            </a:r>
            <a:endParaRPr lang="en-US" sz="2000" dirty="0">
              <a:latin typeface="+mj-lt"/>
            </a:endParaRPr>
          </a:p>
          <a:p>
            <a:pPr algn="ctr"/>
            <a:endParaRPr lang="ro-RO"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68"/>
        <p:cNvGrpSpPr/>
        <p:nvPr/>
      </p:nvGrpSpPr>
      <p:grpSpPr>
        <a:xfrm>
          <a:off x="0" y="0"/>
          <a:ext cx="0" cy="0"/>
          <a:chOff x="0" y="0"/>
          <a:chExt cx="0" cy="0"/>
        </a:xfrm>
      </p:grpSpPr>
      <p:sp>
        <p:nvSpPr>
          <p:cNvPr id="669" name="Google Shape;669;p10"/>
          <p:cNvSpPr/>
          <p:nvPr/>
        </p:nvSpPr>
        <p:spPr>
          <a:xfrm>
            <a:off x="148209" y="4191"/>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670" name="Google Shape;670;p10"/>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71" name="Google Shape;671;p10"/>
          <p:cNvGrpSpPr/>
          <p:nvPr/>
        </p:nvGrpSpPr>
        <p:grpSpPr>
          <a:xfrm>
            <a:off x="891540" y="576072"/>
            <a:ext cx="14127480" cy="658368"/>
            <a:chOff x="0" y="0"/>
            <a:chExt cx="18836640" cy="877824"/>
          </a:xfrm>
        </p:grpSpPr>
        <p:sp>
          <p:nvSpPr>
            <p:cNvPr id="672" name="Google Shape;672;p10"/>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673" name="Google Shape;673;p10"/>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8. Ethical, Legal and Security Considerations</a:t>
              </a:r>
              <a:endParaRPr/>
            </a:p>
          </p:txBody>
        </p:sp>
      </p:grpSp>
      <p:sp>
        <p:nvSpPr>
          <p:cNvPr id="674" name="Google Shape;674;p10"/>
          <p:cNvSpPr/>
          <p:nvPr/>
        </p:nvSpPr>
        <p:spPr>
          <a:xfrm>
            <a:off x="1293495" y="1746123"/>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75" name="Google Shape;675;p10"/>
          <p:cNvGrpSpPr/>
          <p:nvPr/>
        </p:nvGrpSpPr>
        <p:grpSpPr>
          <a:xfrm>
            <a:off x="2331720" y="1810512"/>
            <a:ext cx="3154680" cy="301752"/>
            <a:chOff x="0" y="0"/>
            <a:chExt cx="4206240" cy="402336"/>
          </a:xfrm>
        </p:grpSpPr>
        <p:sp>
          <p:nvSpPr>
            <p:cNvPr id="676" name="Google Shape;676;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77" name="Google Shape;677;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Data privacy</a:t>
              </a:r>
              <a:endParaRPr/>
            </a:p>
          </p:txBody>
        </p:sp>
      </p:grpSp>
      <p:grpSp>
        <p:nvGrpSpPr>
          <p:cNvPr id="678" name="Google Shape;678;p10"/>
          <p:cNvGrpSpPr/>
          <p:nvPr/>
        </p:nvGrpSpPr>
        <p:grpSpPr>
          <a:xfrm>
            <a:off x="5504554" y="1776895"/>
            <a:ext cx="10474586" cy="790148"/>
            <a:chOff x="-67235" y="-44823"/>
            <a:chExt cx="13966115" cy="1053531"/>
          </a:xfrm>
        </p:grpSpPr>
        <p:sp>
          <p:nvSpPr>
            <p:cNvPr id="679" name="Google Shape;679;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80" name="Google Shape;680;p10"/>
            <p:cNvSpPr txBox="1"/>
            <p:nvPr/>
          </p:nvSpPr>
          <p:spPr>
            <a:xfrm>
              <a:off x="-67235" y="-44823"/>
              <a:ext cx="13966115" cy="1053531"/>
            </a:xfrm>
            <a:prstGeom prst="rect">
              <a:avLst/>
            </a:prstGeom>
            <a:noFill/>
            <a:ln>
              <a:noFill/>
            </a:ln>
          </p:spPr>
          <p:txBody>
            <a:bodyPr spcFirstLastPara="1" wrap="square" lIns="0" tIns="0" rIns="0" bIns="0" anchor="ctr" anchorCtr="0">
              <a:noAutofit/>
            </a:bodyPr>
            <a:lstStyle/>
            <a:p>
              <a:pPr>
                <a:lnSpc>
                  <a:spcPct val="120000"/>
                </a:lnSpc>
              </a:pPr>
              <a:r>
                <a:rPr lang="en-US" sz="2400" b="0" i="0" u="none" strike="noStrike" cap="none" dirty="0">
                  <a:solidFill>
                    <a:srgbClr val="1F2937"/>
                  </a:solidFill>
                  <a:latin typeface="+mj-lt"/>
                  <a:sym typeface="Arial"/>
                </a:rPr>
                <a:t>Collect only necessary data. Set a lawful basis, clear privacy notices and retention limits.</a:t>
              </a:r>
              <a:endParaRPr lang="ro-RO" sz="2400" dirty="0">
                <a:latin typeface="+mj-lt"/>
              </a:endParaRPr>
            </a:p>
          </p:txBody>
        </p:sp>
      </p:grpSp>
      <p:sp>
        <p:nvSpPr>
          <p:cNvPr id="681" name="Google Shape;681;p10"/>
          <p:cNvSpPr/>
          <p:nvPr/>
        </p:nvSpPr>
        <p:spPr>
          <a:xfrm>
            <a:off x="1293495" y="3419475"/>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682" name="Google Shape;682;p10"/>
          <p:cNvGrpSpPr/>
          <p:nvPr/>
        </p:nvGrpSpPr>
        <p:grpSpPr>
          <a:xfrm>
            <a:off x="2331720" y="3483864"/>
            <a:ext cx="3154680" cy="301752"/>
            <a:chOff x="0" y="0"/>
            <a:chExt cx="4206240" cy="402336"/>
          </a:xfrm>
        </p:grpSpPr>
        <p:sp>
          <p:nvSpPr>
            <p:cNvPr id="683" name="Google Shape;683;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84" name="Google Shape;684;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Cybersecurity</a:t>
              </a:r>
              <a:endParaRPr/>
            </a:p>
          </p:txBody>
        </p:sp>
      </p:grpSp>
      <p:grpSp>
        <p:nvGrpSpPr>
          <p:cNvPr id="685" name="Google Shape;685;p10"/>
          <p:cNvGrpSpPr/>
          <p:nvPr/>
        </p:nvGrpSpPr>
        <p:grpSpPr>
          <a:xfrm>
            <a:off x="5470936" y="3332585"/>
            <a:ext cx="10424160" cy="521208"/>
            <a:chOff x="0" y="0"/>
            <a:chExt cx="13898880" cy="694944"/>
          </a:xfrm>
        </p:grpSpPr>
        <p:sp>
          <p:nvSpPr>
            <p:cNvPr id="686" name="Google Shape;686;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87" name="Google Shape;687;p10"/>
            <p:cNvSpPr txBox="1"/>
            <p:nvPr/>
          </p:nvSpPr>
          <p:spPr>
            <a:xfrm>
              <a:off x="0" y="0"/>
              <a:ext cx="13898880" cy="694944"/>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j-lt"/>
                </a:rPr>
                <a:t>Use access controls, MFA, encryption, tested backups and incident plans. Assess suppliers</a:t>
              </a:r>
              <a:r>
                <a:rPr lang="en-US" sz="2000" dirty="0">
                  <a:solidFill>
                    <a:srgbClr val="1F2937"/>
                  </a:solidFill>
                  <a:latin typeface="Geist"/>
                </a:rPr>
                <a:t>.</a:t>
              </a:r>
              <a:endParaRPr lang="ro-RO" sz="2000" dirty="0">
                <a:latin typeface="Geist"/>
              </a:endParaRPr>
            </a:p>
          </p:txBody>
        </p:sp>
      </p:grpSp>
      <p:sp>
        <p:nvSpPr>
          <p:cNvPr id="688" name="Google Shape;688;p10"/>
          <p:cNvSpPr/>
          <p:nvPr/>
        </p:nvSpPr>
        <p:spPr>
          <a:xfrm>
            <a:off x="1293495" y="5092827"/>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689" name="Google Shape;689;p10"/>
          <p:cNvGrpSpPr/>
          <p:nvPr/>
        </p:nvGrpSpPr>
        <p:grpSpPr>
          <a:xfrm>
            <a:off x="2331720" y="5157216"/>
            <a:ext cx="3154680" cy="301752"/>
            <a:chOff x="0" y="0"/>
            <a:chExt cx="4206240" cy="402336"/>
          </a:xfrm>
        </p:grpSpPr>
        <p:sp>
          <p:nvSpPr>
            <p:cNvPr id="690" name="Google Shape;690;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91" name="Google Shape;691;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AI bias</a:t>
              </a:r>
              <a:endParaRPr/>
            </a:p>
          </p:txBody>
        </p:sp>
      </p:grpSp>
      <p:grpSp>
        <p:nvGrpSpPr>
          <p:cNvPr id="692" name="Google Shape;692;p10"/>
          <p:cNvGrpSpPr/>
          <p:nvPr/>
        </p:nvGrpSpPr>
        <p:grpSpPr>
          <a:xfrm>
            <a:off x="5554980" y="5157216"/>
            <a:ext cx="10424160" cy="521208"/>
            <a:chOff x="0" y="0"/>
            <a:chExt cx="13898880" cy="694944"/>
          </a:xfrm>
        </p:grpSpPr>
        <p:sp>
          <p:nvSpPr>
            <p:cNvPr id="693" name="Google Shape;693;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94" name="Google Shape;694;p10"/>
            <p:cNvSpPr txBox="1"/>
            <p:nvPr/>
          </p:nvSpPr>
          <p:spPr>
            <a:xfrm>
              <a:off x="0" y="0"/>
              <a:ext cx="13898880" cy="694944"/>
            </a:xfrm>
            <a:prstGeom prst="rect">
              <a:avLst/>
            </a:prstGeom>
            <a:noFill/>
            <a:ln>
              <a:noFill/>
            </a:ln>
          </p:spPr>
          <p:txBody>
            <a:bodyPr spcFirstLastPara="1" wrap="square" lIns="0" tIns="0" rIns="0" bIns="0" anchor="ctr" anchorCtr="0">
              <a:noAutofit/>
            </a:bodyPr>
            <a:lstStyle/>
            <a:p>
              <a:pPr>
                <a:lnSpc>
                  <a:spcPct val="119967"/>
                </a:lnSpc>
              </a:pPr>
              <a:r>
                <a:rPr lang="en-US" sz="2400" b="0" i="0" u="none" strike="noStrike" cap="none" dirty="0">
                  <a:solidFill>
                    <a:srgbClr val="1F2937"/>
                  </a:solidFill>
                  <a:latin typeface="+mj-lt"/>
                  <a:sym typeface="Arial"/>
                </a:rPr>
                <a:t>Test for unfair outcomes. Explain significant decisions and provide meaningful human review</a:t>
              </a:r>
              <a:r>
                <a:rPr lang="en-US" sz="2000" b="0" i="0" u="none" strike="noStrike" cap="none" dirty="0">
                  <a:solidFill>
                    <a:srgbClr val="1F2937"/>
                  </a:solidFill>
                  <a:latin typeface="Geist"/>
                  <a:sym typeface="Arial"/>
                </a:rPr>
                <a:t>.</a:t>
              </a:r>
              <a:endParaRPr lang="ro-RO" sz="2000" dirty="0"/>
            </a:p>
          </p:txBody>
        </p:sp>
      </p:grpSp>
      <p:sp>
        <p:nvSpPr>
          <p:cNvPr id="695" name="Google Shape;695;p10"/>
          <p:cNvSpPr/>
          <p:nvPr/>
        </p:nvSpPr>
        <p:spPr>
          <a:xfrm>
            <a:off x="1293495" y="6766179"/>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E84A5F"/>
          </a:solidFill>
          <a:ln w="19050" cap="sq" cmpd="sng">
            <a:solidFill>
              <a:srgbClr val="E84A5F"/>
            </a:solidFill>
            <a:prstDash val="solid"/>
            <a:miter lim="8000"/>
            <a:headEnd type="none" w="sm" len="sm"/>
            <a:tailEnd type="none" w="sm" len="sm"/>
          </a:ln>
        </p:spPr>
        <p:txBody>
          <a:bodyPr/>
          <a:lstStyle/>
          <a:p>
            <a:endParaRPr lang="en-GB"/>
          </a:p>
        </p:txBody>
      </p:sp>
      <p:grpSp>
        <p:nvGrpSpPr>
          <p:cNvPr id="696" name="Google Shape;696;p10"/>
          <p:cNvGrpSpPr/>
          <p:nvPr/>
        </p:nvGrpSpPr>
        <p:grpSpPr>
          <a:xfrm>
            <a:off x="2331720" y="6830568"/>
            <a:ext cx="3154680" cy="301752"/>
            <a:chOff x="0" y="0"/>
            <a:chExt cx="4206240" cy="402336"/>
          </a:xfrm>
        </p:grpSpPr>
        <p:sp>
          <p:nvSpPr>
            <p:cNvPr id="697" name="Google Shape;697;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98" name="Google Shape;698;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Employee monitoring</a:t>
              </a:r>
              <a:endParaRPr/>
            </a:p>
          </p:txBody>
        </p:sp>
      </p:grpSp>
      <p:grpSp>
        <p:nvGrpSpPr>
          <p:cNvPr id="699" name="Google Shape;699;p10"/>
          <p:cNvGrpSpPr/>
          <p:nvPr/>
        </p:nvGrpSpPr>
        <p:grpSpPr>
          <a:xfrm>
            <a:off x="5554980" y="6830568"/>
            <a:ext cx="10424160" cy="662432"/>
            <a:chOff x="0" y="0"/>
            <a:chExt cx="13898880" cy="883243"/>
          </a:xfrm>
        </p:grpSpPr>
        <p:sp>
          <p:nvSpPr>
            <p:cNvPr id="700" name="Google Shape;700;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701" name="Google Shape;701;p10"/>
            <p:cNvSpPr txBox="1"/>
            <p:nvPr/>
          </p:nvSpPr>
          <p:spPr>
            <a:xfrm>
              <a:off x="0" y="0"/>
              <a:ext cx="13898880" cy="883243"/>
            </a:xfrm>
            <a:prstGeom prst="rect">
              <a:avLst/>
            </a:prstGeom>
            <a:noFill/>
            <a:ln>
              <a:noFill/>
            </a:ln>
          </p:spPr>
          <p:txBody>
            <a:bodyPr spcFirstLastPara="1" wrap="square" lIns="0" tIns="0" rIns="0" bIns="0" anchor="ctr" anchorCtr="0">
              <a:noAutofit/>
            </a:bodyPr>
            <a:lstStyle/>
            <a:p>
              <a:pPr>
                <a:lnSpc>
                  <a:spcPct val="119967"/>
                </a:lnSpc>
              </a:pPr>
              <a:br>
                <a:rPr lang="en-US" dirty="0"/>
              </a:br>
              <a:r>
                <a:rPr lang="en-US" sz="2400" b="0" i="0" u="none" strike="noStrike" cap="none" dirty="0">
                  <a:solidFill>
                    <a:srgbClr val="1F2937"/>
                  </a:solidFill>
                  <a:sym typeface="Arial"/>
                </a:rPr>
                <a:t>Use proportionate monitoring, inform workers and assess privacy risks with a DPIA where required.</a:t>
              </a:r>
              <a:endParaRPr lang="ro-RO" sz="2400"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09"/>
        <p:cNvGrpSpPr/>
        <p:nvPr/>
      </p:nvGrpSpPr>
      <p:grpSpPr>
        <a:xfrm>
          <a:off x="0" y="0"/>
          <a:ext cx="0" cy="0"/>
          <a:chOff x="0" y="0"/>
          <a:chExt cx="0" cy="0"/>
        </a:xfrm>
      </p:grpSpPr>
      <p:sp>
        <p:nvSpPr>
          <p:cNvPr id="710" name="Google Shape;710;p11"/>
          <p:cNvSpPr/>
          <p:nvPr/>
        </p:nvSpPr>
        <p:spPr>
          <a:xfrm>
            <a:off x="-493700" y="-9525"/>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711" name="Google Shape;711;p11"/>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712" name="Google Shape;712;p11"/>
          <p:cNvGrpSpPr/>
          <p:nvPr/>
        </p:nvGrpSpPr>
        <p:grpSpPr>
          <a:xfrm>
            <a:off x="891540" y="576072"/>
            <a:ext cx="14127480" cy="658368"/>
            <a:chOff x="0" y="0"/>
            <a:chExt cx="18836640" cy="877824"/>
          </a:xfrm>
        </p:grpSpPr>
        <p:sp>
          <p:nvSpPr>
            <p:cNvPr id="713" name="Google Shape;713;p11"/>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714" name="Google Shape;714;p11"/>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9. Recommendation for the Growing Business</a:t>
              </a:r>
              <a:endParaRPr/>
            </a:p>
          </p:txBody>
        </p:sp>
      </p:grpSp>
      <p:sp>
        <p:nvSpPr>
          <p:cNvPr id="715" name="Google Shape;715;p11"/>
          <p:cNvSpPr/>
          <p:nvPr/>
        </p:nvSpPr>
        <p:spPr>
          <a:xfrm>
            <a:off x="1197483"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11"/>
          <p:cNvSpPr/>
          <p:nvPr/>
        </p:nvSpPr>
        <p:spPr>
          <a:xfrm>
            <a:off x="2815971"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7" name="Google Shape;717;p11"/>
          <p:cNvGrpSpPr/>
          <p:nvPr/>
        </p:nvGrpSpPr>
        <p:grpSpPr>
          <a:xfrm>
            <a:off x="2990088" y="2921508"/>
            <a:ext cx="1124712" cy="164592"/>
            <a:chOff x="0" y="0"/>
            <a:chExt cx="1499616" cy="219456"/>
          </a:xfrm>
        </p:grpSpPr>
        <p:sp>
          <p:nvSpPr>
            <p:cNvPr id="718" name="Google Shape;718;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19" name="Google Shape;719;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1</a:t>
              </a:r>
              <a:endParaRPr/>
            </a:p>
          </p:txBody>
        </p:sp>
      </p:grpSp>
      <p:grpSp>
        <p:nvGrpSpPr>
          <p:cNvPr id="720" name="Google Shape;720;p11"/>
          <p:cNvGrpSpPr/>
          <p:nvPr/>
        </p:nvGrpSpPr>
        <p:grpSpPr>
          <a:xfrm>
            <a:off x="1687068" y="4183380"/>
            <a:ext cx="3703320" cy="342900"/>
            <a:chOff x="0" y="0"/>
            <a:chExt cx="4937760" cy="457200"/>
          </a:xfrm>
        </p:grpSpPr>
        <p:sp>
          <p:nvSpPr>
            <p:cNvPr id="721" name="Google Shape;721;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22" name="Google Shape;722;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Foundation</a:t>
              </a:r>
              <a:endParaRPr/>
            </a:p>
          </p:txBody>
        </p:sp>
      </p:grpSp>
      <p:grpSp>
        <p:nvGrpSpPr>
          <p:cNvPr id="723" name="Google Shape;723;p11"/>
          <p:cNvGrpSpPr/>
          <p:nvPr/>
        </p:nvGrpSpPr>
        <p:grpSpPr>
          <a:xfrm>
            <a:off x="1619833" y="5157620"/>
            <a:ext cx="3771900" cy="754380"/>
            <a:chOff x="0" y="0"/>
            <a:chExt cx="5029200" cy="1005840"/>
          </a:xfrm>
        </p:grpSpPr>
        <p:sp>
          <p:nvSpPr>
            <p:cNvPr id="724" name="Google Shape;724;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25" name="Google Shape;725;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b="0" i="0" u="none" strike="noStrike" cap="none" dirty="0">
                  <a:solidFill>
                    <a:srgbClr val="1F2937"/>
                  </a:solidFill>
                  <a:latin typeface="+mj-lt"/>
                  <a:sym typeface="Arial"/>
                </a:rPr>
                <a:t>Map processes and clean data. Pilot cloud CRM and basic BI against agreed needs and costs.</a:t>
              </a:r>
              <a:endParaRPr lang="ro-RO" sz="2000" dirty="0">
                <a:latin typeface="+mj-lt"/>
              </a:endParaRPr>
            </a:p>
          </p:txBody>
        </p:sp>
      </p:grpSp>
      <p:cxnSp>
        <p:nvCxnSpPr>
          <p:cNvPr id="726" name="Google Shape;726;p11"/>
          <p:cNvCxnSpPr/>
          <p:nvPr/>
        </p:nvCxnSpPr>
        <p:spPr>
          <a:xfrm rot="152040">
            <a:off x="5919559" y="4311015"/>
            <a:ext cx="861898" cy="0"/>
          </a:xfrm>
          <a:prstGeom prst="straightConnector1">
            <a:avLst/>
          </a:prstGeom>
          <a:noFill/>
          <a:ln w="19050" cap="rnd" cmpd="sng">
            <a:solidFill>
              <a:srgbClr val="D7DEE9"/>
            </a:solidFill>
            <a:prstDash val="solid"/>
            <a:round/>
            <a:headEnd type="none" w="sm" len="sm"/>
            <a:tailEnd type="triangle" w="med" len="med"/>
          </a:ln>
        </p:spPr>
      </p:cxnSp>
      <p:sp>
        <p:nvSpPr>
          <p:cNvPr id="727" name="Google Shape;727;p11"/>
          <p:cNvSpPr/>
          <p:nvPr/>
        </p:nvSpPr>
        <p:spPr>
          <a:xfrm>
            <a:off x="6848475"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1"/>
          <p:cNvSpPr/>
          <p:nvPr/>
        </p:nvSpPr>
        <p:spPr>
          <a:xfrm>
            <a:off x="8466963"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26A269"/>
          </a:solidFill>
          <a:ln w="19050" cap="sq" cmpd="sng">
            <a:solidFill>
              <a:srgbClr val="26A26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9" name="Google Shape;729;p11"/>
          <p:cNvGrpSpPr/>
          <p:nvPr/>
        </p:nvGrpSpPr>
        <p:grpSpPr>
          <a:xfrm>
            <a:off x="8641080" y="2921508"/>
            <a:ext cx="1124712" cy="164592"/>
            <a:chOff x="0" y="0"/>
            <a:chExt cx="1499616" cy="219456"/>
          </a:xfrm>
        </p:grpSpPr>
        <p:sp>
          <p:nvSpPr>
            <p:cNvPr id="730" name="Google Shape;730;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31" name="Google Shape;731;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2</a:t>
              </a:r>
              <a:endParaRPr/>
            </a:p>
          </p:txBody>
        </p:sp>
      </p:grpSp>
      <p:grpSp>
        <p:nvGrpSpPr>
          <p:cNvPr id="732" name="Google Shape;732;p11"/>
          <p:cNvGrpSpPr/>
          <p:nvPr/>
        </p:nvGrpSpPr>
        <p:grpSpPr>
          <a:xfrm>
            <a:off x="7338060" y="4183380"/>
            <a:ext cx="3703320" cy="342900"/>
            <a:chOff x="0" y="0"/>
            <a:chExt cx="4937760" cy="457200"/>
          </a:xfrm>
        </p:grpSpPr>
        <p:sp>
          <p:nvSpPr>
            <p:cNvPr id="733" name="Google Shape;733;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34" name="Google Shape;734;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Integration</a:t>
              </a:r>
              <a:endParaRPr/>
            </a:p>
          </p:txBody>
        </p:sp>
      </p:grpSp>
      <p:grpSp>
        <p:nvGrpSpPr>
          <p:cNvPr id="735" name="Google Shape;735;p11"/>
          <p:cNvGrpSpPr/>
          <p:nvPr/>
        </p:nvGrpSpPr>
        <p:grpSpPr>
          <a:xfrm>
            <a:off x="7338060" y="5006340"/>
            <a:ext cx="3771900" cy="754380"/>
            <a:chOff x="0" y="0"/>
            <a:chExt cx="5029200" cy="1005840"/>
          </a:xfrm>
        </p:grpSpPr>
        <p:sp>
          <p:nvSpPr>
            <p:cNvPr id="736" name="Google Shape;736;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37" name="Google Shape;737;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dirty="0">
                  <a:solidFill>
                    <a:srgbClr val="1F2937"/>
                  </a:solidFill>
                  <a:latin typeface="+mj-lt"/>
                </a:rPr>
                <a:t>Add ERP modules as needed. Link finance, stock and sales, and train staff before rollout</a:t>
              </a:r>
              <a:r>
                <a:rPr lang="en-US" sz="1600" dirty="0">
                  <a:solidFill>
                    <a:srgbClr val="1F2937"/>
                  </a:solidFill>
                  <a:latin typeface="Geist"/>
                </a:rPr>
                <a:t>.</a:t>
              </a:r>
              <a:endParaRPr lang="ro-RO" sz="1600" dirty="0"/>
            </a:p>
          </p:txBody>
        </p:sp>
      </p:grpSp>
      <p:cxnSp>
        <p:nvCxnSpPr>
          <p:cNvPr id="738" name="Google Shape;738;p11"/>
          <p:cNvCxnSpPr/>
          <p:nvPr/>
        </p:nvCxnSpPr>
        <p:spPr>
          <a:xfrm rot="152040">
            <a:off x="11570551" y="4311015"/>
            <a:ext cx="861898" cy="0"/>
          </a:xfrm>
          <a:prstGeom prst="straightConnector1">
            <a:avLst/>
          </a:prstGeom>
          <a:noFill/>
          <a:ln w="19050" cap="rnd" cmpd="sng">
            <a:solidFill>
              <a:srgbClr val="D7DEE9"/>
            </a:solidFill>
            <a:prstDash val="solid"/>
            <a:round/>
            <a:headEnd type="none" w="sm" len="sm"/>
            <a:tailEnd type="triangle" w="med" len="med"/>
          </a:ln>
        </p:spPr>
      </p:cxnSp>
      <p:sp>
        <p:nvSpPr>
          <p:cNvPr id="739" name="Google Shape;739;p11"/>
          <p:cNvSpPr/>
          <p:nvPr/>
        </p:nvSpPr>
        <p:spPr>
          <a:xfrm>
            <a:off x="12499467"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1"/>
          <p:cNvSpPr/>
          <p:nvPr/>
        </p:nvSpPr>
        <p:spPr>
          <a:xfrm>
            <a:off x="14117955"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7C3AED"/>
          </a:solidFill>
          <a:ln w="19050" cap="sq" cmpd="sng">
            <a:solidFill>
              <a:srgbClr val="7C3A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1" name="Google Shape;741;p11"/>
          <p:cNvGrpSpPr/>
          <p:nvPr/>
        </p:nvGrpSpPr>
        <p:grpSpPr>
          <a:xfrm>
            <a:off x="14292072" y="2921508"/>
            <a:ext cx="1124712" cy="164592"/>
            <a:chOff x="0" y="0"/>
            <a:chExt cx="1499616" cy="219456"/>
          </a:xfrm>
        </p:grpSpPr>
        <p:sp>
          <p:nvSpPr>
            <p:cNvPr id="742" name="Google Shape;742;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43" name="Google Shape;743;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3</a:t>
              </a:r>
              <a:endParaRPr/>
            </a:p>
          </p:txBody>
        </p:sp>
      </p:grpSp>
      <p:grpSp>
        <p:nvGrpSpPr>
          <p:cNvPr id="744" name="Google Shape;744;p11"/>
          <p:cNvGrpSpPr/>
          <p:nvPr/>
        </p:nvGrpSpPr>
        <p:grpSpPr>
          <a:xfrm>
            <a:off x="12989052" y="4183380"/>
            <a:ext cx="3703320" cy="342900"/>
            <a:chOff x="0" y="0"/>
            <a:chExt cx="4937760" cy="457200"/>
          </a:xfrm>
        </p:grpSpPr>
        <p:sp>
          <p:nvSpPr>
            <p:cNvPr id="745" name="Google Shape;745;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46" name="Google Shape;746;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Optimisation</a:t>
              </a:r>
              <a:endParaRPr/>
            </a:p>
          </p:txBody>
        </p:sp>
      </p:grpSp>
      <p:grpSp>
        <p:nvGrpSpPr>
          <p:cNvPr id="747" name="Google Shape;747;p11"/>
          <p:cNvGrpSpPr/>
          <p:nvPr/>
        </p:nvGrpSpPr>
        <p:grpSpPr>
          <a:xfrm>
            <a:off x="12989052" y="5006340"/>
            <a:ext cx="3771900" cy="754380"/>
            <a:chOff x="0" y="0"/>
            <a:chExt cx="5029200" cy="1005840"/>
          </a:xfrm>
        </p:grpSpPr>
        <p:sp>
          <p:nvSpPr>
            <p:cNvPr id="748" name="Google Shape;748;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49" name="Google Shape;749;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dirty="0">
                  <a:solidFill>
                    <a:srgbClr val="1F2937"/>
                  </a:solidFill>
                  <a:latin typeface="+mj-lt"/>
                </a:rPr>
                <a:t>Improve forecasts and automation after data quality and governance </a:t>
              </a:r>
              <a:r>
                <a:rPr lang="en-US" sz="2000" dirty="0" err="1">
                  <a:solidFill>
                    <a:srgbClr val="1F2937"/>
                  </a:solidFill>
                  <a:latin typeface="+mj-lt"/>
                </a:rPr>
                <a:t>stabilise</a:t>
              </a:r>
              <a:r>
                <a:rPr lang="en-US" sz="2000" dirty="0">
                  <a:solidFill>
                    <a:srgbClr val="1F2937"/>
                  </a:solidFill>
                  <a:latin typeface="+mj-lt"/>
                </a:rPr>
                <a:t>. Track results.</a:t>
              </a:r>
              <a:endParaRPr lang="ro-RO" sz="2000" dirty="0">
                <a:latin typeface="+mj-lt"/>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57"/>
        <p:cNvGrpSpPr/>
        <p:nvPr/>
      </p:nvGrpSpPr>
      <p:grpSpPr>
        <a:xfrm>
          <a:off x="0" y="0"/>
          <a:ext cx="0" cy="0"/>
          <a:chOff x="0" y="0"/>
          <a:chExt cx="0" cy="0"/>
        </a:xfrm>
      </p:grpSpPr>
      <p:sp>
        <p:nvSpPr>
          <p:cNvPr id="758" name="Google Shape;758;p12"/>
          <p:cNvSpPr/>
          <p:nvPr/>
        </p:nvSpPr>
        <p:spPr>
          <a:xfrm>
            <a:off x="1391260" y="211826"/>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759" name="Google Shape;759;p12"/>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760" name="Google Shape;760;p12"/>
          <p:cNvGrpSpPr/>
          <p:nvPr/>
        </p:nvGrpSpPr>
        <p:grpSpPr>
          <a:xfrm>
            <a:off x="891540" y="576072"/>
            <a:ext cx="14127480" cy="658368"/>
            <a:chOff x="0" y="0"/>
            <a:chExt cx="18836640" cy="877824"/>
          </a:xfrm>
        </p:grpSpPr>
        <p:sp>
          <p:nvSpPr>
            <p:cNvPr id="761" name="Google Shape;761;p12"/>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762" name="Google Shape;762;p12"/>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10. Reference List</a:t>
              </a:r>
              <a:endParaRPr/>
            </a:p>
          </p:txBody>
        </p:sp>
      </p:grpSp>
      <p:grpSp>
        <p:nvGrpSpPr>
          <p:cNvPr id="763" name="Google Shape;763;p12"/>
          <p:cNvGrpSpPr/>
          <p:nvPr/>
        </p:nvGrpSpPr>
        <p:grpSpPr>
          <a:xfrm>
            <a:off x="1028700" y="1783080"/>
            <a:ext cx="7818120" cy="754380"/>
            <a:chOff x="0" y="0"/>
            <a:chExt cx="10424160" cy="1005840"/>
          </a:xfrm>
        </p:grpSpPr>
        <p:sp>
          <p:nvSpPr>
            <p:cNvPr id="764" name="Google Shape;764;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65" name="Google Shape;765;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err="1">
                  <a:solidFill>
                    <a:srgbClr val="1F2937"/>
                  </a:solidFill>
                  <a:latin typeface="Arial"/>
                  <a:ea typeface="Arial"/>
                  <a:cs typeface="Arial"/>
                  <a:sym typeface="Arial"/>
                </a:rPr>
                <a:t>Bocij</a:t>
              </a:r>
              <a:r>
                <a:rPr lang="en-US" sz="2000" b="0" i="0" u="none" strike="noStrike" cap="none" dirty="0">
                  <a:solidFill>
                    <a:srgbClr val="1F2937"/>
                  </a:solidFill>
                  <a:latin typeface="Arial"/>
                  <a:ea typeface="Arial"/>
                  <a:cs typeface="Arial"/>
                  <a:sym typeface="Arial"/>
                </a:rPr>
                <a:t>, P., Greasley, A. and Hickie, S. (2019) Business Information Systems. 6th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66" name="Google Shape;766;p12"/>
          <p:cNvGrpSpPr/>
          <p:nvPr/>
        </p:nvGrpSpPr>
        <p:grpSpPr>
          <a:xfrm>
            <a:off x="1028700" y="2907792"/>
            <a:ext cx="7818120" cy="754380"/>
            <a:chOff x="0" y="0"/>
            <a:chExt cx="10424160" cy="1005840"/>
          </a:xfrm>
        </p:grpSpPr>
        <p:sp>
          <p:nvSpPr>
            <p:cNvPr id="767" name="Google Shape;767;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68" name="Google Shape;768;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Chaffey, D. and Ellis-Chadwick, F. (2022) Digital Marketing. 8th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69" name="Google Shape;769;p12"/>
          <p:cNvGrpSpPr/>
          <p:nvPr/>
        </p:nvGrpSpPr>
        <p:grpSpPr>
          <a:xfrm>
            <a:off x="1028700" y="4032504"/>
            <a:ext cx="7818120" cy="754380"/>
            <a:chOff x="0" y="0"/>
            <a:chExt cx="10424160" cy="1005840"/>
          </a:xfrm>
        </p:grpSpPr>
        <p:sp>
          <p:nvSpPr>
            <p:cNvPr id="770" name="Google Shape;770;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1" name="Google Shape;771;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Davenport, T.H. (1998) “Putting the enterprise into the enterprise system”, Harvard Business Review, 76(4), pp. 121–131.</a:t>
              </a:r>
              <a:endParaRPr sz="2000" dirty="0"/>
            </a:p>
          </p:txBody>
        </p:sp>
      </p:grpSp>
      <p:grpSp>
        <p:nvGrpSpPr>
          <p:cNvPr id="772" name="Google Shape;772;p12"/>
          <p:cNvGrpSpPr/>
          <p:nvPr/>
        </p:nvGrpSpPr>
        <p:grpSpPr>
          <a:xfrm>
            <a:off x="1028700" y="5157216"/>
            <a:ext cx="7818120" cy="754380"/>
            <a:chOff x="0" y="0"/>
            <a:chExt cx="10424160" cy="1005840"/>
          </a:xfrm>
        </p:grpSpPr>
        <p:sp>
          <p:nvSpPr>
            <p:cNvPr id="773" name="Google Shape;773;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4" name="Google Shape;774;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Davenport, T.H. and Harris, J.G. (2017) Competing on Analytics. Updated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Boston: Harvard Business Review Press.</a:t>
              </a:r>
              <a:endParaRPr sz="2000" dirty="0"/>
            </a:p>
          </p:txBody>
        </p:sp>
      </p:grpSp>
      <p:grpSp>
        <p:nvGrpSpPr>
          <p:cNvPr id="775" name="Google Shape;775;p12"/>
          <p:cNvGrpSpPr/>
          <p:nvPr/>
        </p:nvGrpSpPr>
        <p:grpSpPr>
          <a:xfrm>
            <a:off x="1028700" y="6281928"/>
            <a:ext cx="7818120" cy="754380"/>
            <a:chOff x="0" y="0"/>
            <a:chExt cx="10424160" cy="1005840"/>
          </a:xfrm>
        </p:grpSpPr>
        <p:sp>
          <p:nvSpPr>
            <p:cNvPr id="776" name="Google Shape;776;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7" name="Google Shape;777;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Davis, F.D. (1989) “Perceived usefulness, perceived ease of use, and user acceptance of information technology”, MIS Quarterly, 13(3), pp. 319–340.</a:t>
              </a:r>
              <a:endParaRPr sz="2000" dirty="0"/>
            </a:p>
          </p:txBody>
        </p:sp>
      </p:grpSp>
      <p:grpSp>
        <p:nvGrpSpPr>
          <p:cNvPr id="778" name="Google Shape;778;p12"/>
          <p:cNvGrpSpPr/>
          <p:nvPr/>
        </p:nvGrpSpPr>
        <p:grpSpPr>
          <a:xfrm>
            <a:off x="1028700" y="7406640"/>
            <a:ext cx="7818120" cy="754380"/>
            <a:chOff x="0" y="0"/>
            <a:chExt cx="10424160" cy="1005840"/>
          </a:xfrm>
        </p:grpSpPr>
        <p:sp>
          <p:nvSpPr>
            <p:cNvPr id="779" name="Google Shape;779;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0" name="Google Shape;780;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err="1">
                  <a:solidFill>
                    <a:srgbClr val="1F2937"/>
                  </a:solidFill>
                  <a:latin typeface="Arial"/>
                  <a:ea typeface="Arial"/>
                  <a:cs typeface="Arial"/>
                  <a:sym typeface="Arial"/>
                </a:rPr>
                <a:t>DeLone</a:t>
              </a:r>
              <a:r>
                <a:rPr lang="en-US" sz="2000" b="0" i="0" u="none" strike="noStrike" cap="none" dirty="0">
                  <a:solidFill>
                    <a:srgbClr val="1F2937"/>
                  </a:solidFill>
                  <a:latin typeface="Arial"/>
                  <a:ea typeface="Arial"/>
                  <a:cs typeface="Arial"/>
                  <a:sym typeface="Arial"/>
                </a:rPr>
                <a:t>, W.H. and McLean, E.R. (2003) “The </a:t>
              </a:r>
              <a:r>
                <a:rPr lang="en-US" sz="2000" b="0" i="0" u="none" strike="noStrike" cap="none" dirty="0" err="1">
                  <a:solidFill>
                    <a:srgbClr val="1F2937"/>
                  </a:solidFill>
                  <a:latin typeface="Arial"/>
                  <a:ea typeface="Arial"/>
                  <a:cs typeface="Arial"/>
                  <a:sym typeface="Arial"/>
                </a:rPr>
                <a:t>DeLone</a:t>
              </a:r>
              <a:r>
                <a:rPr lang="en-US" sz="2000" b="0" i="0" u="none" strike="noStrike" cap="none" dirty="0">
                  <a:solidFill>
                    <a:srgbClr val="1F2937"/>
                  </a:solidFill>
                  <a:latin typeface="Arial"/>
                  <a:ea typeface="Arial"/>
                  <a:cs typeface="Arial"/>
                  <a:sym typeface="Arial"/>
                </a:rPr>
                <a:t> and McLean model of information systems success”, Journal of Management Information Systems, 19(4), pp. 9–30.</a:t>
              </a:r>
              <a:endParaRPr sz="2000" dirty="0"/>
            </a:p>
          </p:txBody>
        </p:sp>
      </p:grpSp>
      <p:grpSp>
        <p:nvGrpSpPr>
          <p:cNvPr id="781" name="Google Shape;781;p12"/>
          <p:cNvGrpSpPr/>
          <p:nvPr/>
        </p:nvGrpSpPr>
        <p:grpSpPr>
          <a:xfrm>
            <a:off x="9464040" y="1783080"/>
            <a:ext cx="7818120" cy="754380"/>
            <a:chOff x="0" y="0"/>
            <a:chExt cx="10424160" cy="1005840"/>
          </a:xfrm>
        </p:grpSpPr>
        <p:sp>
          <p:nvSpPr>
            <p:cNvPr id="782" name="Google Shape;782;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3" name="Google Shape;783;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Conseil </a:t>
              </a:r>
              <a:r>
                <a:rPr lang="en-US" sz="2000" b="0" i="0" u="none" strike="noStrike" cap="none" dirty="0" err="1">
                  <a:solidFill>
                    <a:srgbClr val="1F2937"/>
                  </a:solidFill>
                  <a:latin typeface="Arial"/>
                  <a:ea typeface="Arial"/>
                  <a:cs typeface="Arial"/>
                  <a:sym typeface="Arial"/>
                </a:rPr>
                <a:t>d’État</a:t>
              </a:r>
              <a:r>
                <a:rPr lang="en-US" sz="2000" b="0" i="0" u="none" strike="noStrike" cap="none" dirty="0">
                  <a:solidFill>
                    <a:srgbClr val="1F2937"/>
                  </a:solidFill>
                  <a:latin typeface="Arial"/>
                  <a:ea typeface="Arial"/>
                  <a:cs typeface="Arial"/>
                  <a:sym typeface="Arial"/>
                </a:rPr>
                <a:t> (2025) Amazon France </a:t>
              </a:r>
              <a:r>
                <a:rPr lang="en-US" sz="2000" b="0" i="0" u="none" strike="noStrike" cap="none" dirty="0" err="1">
                  <a:solidFill>
                    <a:srgbClr val="1F2937"/>
                  </a:solidFill>
                  <a:latin typeface="Arial"/>
                  <a:ea typeface="Arial"/>
                  <a:cs typeface="Arial"/>
                  <a:sym typeface="Arial"/>
                </a:rPr>
                <a:t>Logistique</a:t>
              </a:r>
              <a:r>
                <a:rPr lang="en-US" sz="2000" b="0" i="0" u="none" strike="noStrike" cap="none" dirty="0">
                  <a:solidFill>
                    <a:srgbClr val="1F2937"/>
                  </a:solidFill>
                  <a:latin typeface="Arial"/>
                  <a:ea typeface="Arial"/>
                  <a:cs typeface="Arial"/>
                  <a:sym typeface="Arial"/>
                </a:rPr>
                <a:t>, decision 492830, 23 December</a:t>
              </a:r>
              <a:r>
                <a:rPr lang="en-US" sz="2000" b="0" i="0" u="none" strike="noStrike" cap="none">
                  <a:solidFill>
                    <a:srgbClr val="1F2937"/>
                  </a:solidFill>
                  <a:latin typeface="Arial"/>
                  <a:ea typeface="Arial"/>
                  <a:cs typeface="Arial"/>
                  <a:sym typeface="Arial"/>
                </a:rPr>
                <a:t>. (</a:t>
              </a:r>
              <a:r>
                <a:rPr lang="en-US" sz="2000" b="0" i="0" u="none" strike="noStrike" cap="none" dirty="0">
                  <a:solidFill>
                    <a:srgbClr val="1F2937"/>
                  </a:solidFill>
                  <a:latin typeface="Arial"/>
                  <a:ea typeface="Arial"/>
                  <a:cs typeface="Arial"/>
                  <a:sym typeface="Arial"/>
                </a:rPr>
                <a:t>Accessed: 9 October 2026).</a:t>
              </a:r>
              <a:endParaRPr sz="2000" dirty="0"/>
            </a:p>
          </p:txBody>
        </p:sp>
      </p:grpSp>
      <p:grpSp>
        <p:nvGrpSpPr>
          <p:cNvPr id="784" name="Google Shape;784;p12"/>
          <p:cNvGrpSpPr/>
          <p:nvPr/>
        </p:nvGrpSpPr>
        <p:grpSpPr>
          <a:xfrm>
            <a:off x="9464040" y="2907792"/>
            <a:ext cx="7818120" cy="754380"/>
            <a:chOff x="0" y="0"/>
            <a:chExt cx="10424160" cy="1005840"/>
          </a:xfrm>
        </p:grpSpPr>
        <p:sp>
          <p:nvSpPr>
            <p:cNvPr id="785" name="Google Shape;785;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6" name="Google Shape;786;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ICO (2023) Data protection and monitoring workers. (Accessed: 9 October 2026</a:t>
              </a:r>
              <a:r>
                <a:rPr lang="en-US" sz="1230" b="0" i="0" u="none" strike="noStrike" cap="none" dirty="0">
                  <a:solidFill>
                    <a:srgbClr val="1F2937"/>
                  </a:solidFill>
                  <a:latin typeface="Arial"/>
                  <a:ea typeface="Arial"/>
                  <a:cs typeface="Arial"/>
                  <a:sym typeface="Arial"/>
                </a:rPr>
                <a:t>).</a:t>
              </a:r>
              <a:endParaRPr dirty="0"/>
            </a:p>
          </p:txBody>
        </p:sp>
      </p:grpSp>
      <p:grpSp>
        <p:nvGrpSpPr>
          <p:cNvPr id="787" name="Google Shape;787;p12"/>
          <p:cNvGrpSpPr/>
          <p:nvPr/>
        </p:nvGrpSpPr>
        <p:grpSpPr>
          <a:xfrm>
            <a:off x="9464040" y="4032504"/>
            <a:ext cx="7818120" cy="754380"/>
            <a:chOff x="0" y="0"/>
            <a:chExt cx="10424160" cy="1005840"/>
          </a:xfrm>
        </p:grpSpPr>
        <p:sp>
          <p:nvSpPr>
            <p:cNvPr id="788" name="Google Shape;788;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9" name="Google Shape;789;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Laudon, K.C. and Laudon, J.P. (2022) Management Information Systems. 17th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90" name="Google Shape;790;p12"/>
          <p:cNvGrpSpPr/>
          <p:nvPr/>
        </p:nvGrpSpPr>
        <p:grpSpPr>
          <a:xfrm>
            <a:off x="9464040" y="5157216"/>
            <a:ext cx="7818120" cy="754380"/>
            <a:chOff x="0" y="0"/>
            <a:chExt cx="10424160" cy="1005840"/>
          </a:xfrm>
        </p:grpSpPr>
        <p:sp>
          <p:nvSpPr>
            <p:cNvPr id="791" name="Google Shape;791;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2" name="Google Shape;792;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Payne, A. and Frow, P. (2005) “A strategic framework for customer relationship management”, Journal of Marketing, 69(4), pp. 167–176.</a:t>
              </a:r>
              <a:endParaRPr sz="2000" dirty="0"/>
            </a:p>
          </p:txBody>
        </p:sp>
      </p:grpSp>
      <p:grpSp>
        <p:nvGrpSpPr>
          <p:cNvPr id="793" name="Google Shape;793;p12"/>
          <p:cNvGrpSpPr/>
          <p:nvPr/>
        </p:nvGrpSpPr>
        <p:grpSpPr>
          <a:xfrm>
            <a:off x="9464040" y="6281928"/>
            <a:ext cx="7818120" cy="754380"/>
            <a:chOff x="0" y="0"/>
            <a:chExt cx="10424160" cy="1005840"/>
          </a:xfrm>
        </p:grpSpPr>
        <p:sp>
          <p:nvSpPr>
            <p:cNvPr id="794" name="Google Shape;794;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5" name="Google Shape;795;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Walmart (2024) Walmart Commerce Technologies launches AI-powered logistics product, 14 March. (Accessed: 9 October 2026).</a:t>
              </a:r>
              <a:endParaRPr sz="2000" dirty="0"/>
            </a:p>
          </p:txBody>
        </p:sp>
      </p:grpSp>
      <p:grpSp>
        <p:nvGrpSpPr>
          <p:cNvPr id="796" name="Google Shape;796;p12"/>
          <p:cNvGrpSpPr/>
          <p:nvPr/>
        </p:nvGrpSpPr>
        <p:grpSpPr>
          <a:xfrm>
            <a:off x="9464040" y="7406640"/>
            <a:ext cx="7818120" cy="754380"/>
            <a:chOff x="0" y="0"/>
            <a:chExt cx="10424160" cy="1005840"/>
          </a:xfrm>
        </p:grpSpPr>
        <p:sp>
          <p:nvSpPr>
            <p:cNvPr id="797" name="Google Shape;797;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8" name="Google Shape;798;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Starbucks (2026) Reimagined Starbucks Rewards loyalty program launches with new member benefits, 10 March. (Accessed: 9 October 2026).</a:t>
              </a:r>
              <a:endParaRPr sz="2000" dirty="0"/>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2111</Words>
  <Application>Microsoft Office PowerPoint</Application>
  <PresentationFormat>Custom</PresentationFormat>
  <Paragraphs>241</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Geist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Gabriel Tim</cp:lastModifiedBy>
  <cp:revision>305</cp:revision>
  <dcterms:created xsi:type="dcterms:W3CDTF">2006-08-16T00:00:00Z</dcterms:created>
  <dcterms:modified xsi:type="dcterms:W3CDTF">2026-10-11T21:14:48Z</dcterms:modified>
</cp:coreProperties>
</file>