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9" r:id="rId6"/>
    <p:sldId id="264" r:id="rId7"/>
    <p:sldId id="266" r:id="rId8"/>
    <p:sldId id="272" r:id="rId9"/>
    <p:sldId id="273" r:id="rId10"/>
    <p:sldId id="261" r:id="rId11"/>
    <p:sldId id="274"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8DE6DC-2F2B-4E4E-968D-E7933AEEFCC6}" v="24" dt="2023-03-31T15:21:41.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0" d="100"/>
          <a:sy n="60" d="100"/>
        </p:scale>
        <p:origin x="90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0F034-67AE-4A77-B207-3A9273575AA5}" type="datetimeFigureOut">
              <a:rPr lang="en-GB" smtClean="0"/>
              <a:t>30/03/2023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04B357-6E30-4540-A00B-2E0BEEA6D45F}" type="slidenum">
              <a:rPr lang="en-GB" smtClean="0"/>
              <a:t>‹#›</a:t>
            </a:fld>
            <a:endParaRPr lang="en-GB" dirty="0"/>
          </a:p>
        </p:txBody>
      </p:sp>
    </p:spTree>
    <p:extLst>
      <p:ext uri="{BB962C8B-B14F-4D97-AF65-F5344CB8AC3E}">
        <p14:creationId xmlns:p14="http://schemas.microsoft.com/office/powerpoint/2010/main" val="243130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patient Ms A who is suffering from fibroids with affected the r</a:t>
            </a:r>
          </a:p>
          <a:p>
            <a:r>
              <a:rPr lang="en-GB" dirty="0"/>
              <a:t>We'll concentrate on several types of fibroids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Intramural fibroids develop within the uterine muscular wall.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Subserous fibroids grow from the exterior wall of your womb into the space in your pelvis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Submucous fibroids extend from the womb's interior wall into the womb cavity.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504B357-6E30-4540-A00B-2E0BEEA6D45F}" type="slidenum">
              <a:rPr lang="en-GB" smtClean="0"/>
              <a:t>2</a:t>
            </a:fld>
            <a:endParaRPr lang="en-GB" dirty="0"/>
          </a:p>
        </p:txBody>
      </p:sp>
    </p:spTree>
    <p:extLst>
      <p:ext uri="{BB962C8B-B14F-4D97-AF65-F5344CB8AC3E}">
        <p14:creationId xmlns:p14="http://schemas.microsoft.com/office/powerpoint/2010/main" val="342215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FED08-168A-D4FF-14BC-FFEF1DEEDB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D1A01A-44FE-891E-C72E-25495089A5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5C8387-9604-18AF-9FB2-3E0FD4C4D56A}"/>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57C890D6-3631-9C62-760C-DD162DC76B3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9EDEF30-9530-E9D6-2D3F-492D84775C71}"/>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4138449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4A67A-0F36-1BD4-FC65-D901035C287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CB3CB1-AEEA-A838-3DD5-2D41433290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B35327-1EC4-7CBE-24B2-4A775D41A4D7}"/>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CBA3327F-D277-20B4-5F97-57517C1131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9521B5-5568-0234-70CF-66885A12A8D1}"/>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049832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0B6C-A765-C7DA-AD30-409721A4F5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0EDF75-0000-61EF-E85C-E13E10DF53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EABCCB-CB61-F886-1D86-4F8A62395E46}"/>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4F2E6758-85A4-4BC5-F725-EC47E48A93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3149F46-A02A-1F3B-6F09-2E510D1638A2}"/>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4286234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5F6FD-04D5-6B6A-B083-1A00FA25E1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DBC8E5-4575-91C6-D6C2-787EDD1706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AEACD9-3FB6-BC8F-678B-84AC4C243F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4E9C5E-A7B7-A019-85F7-5AA4B13329CE}"/>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6" name="Footer Placeholder 5">
            <a:extLst>
              <a:ext uri="{FF2B5EF4-FFF2-40B4-BE49-F238E27FC236}">
                <a16:creationId xmlns:a16="http://schemas.microsoft.com/office/drawing/2014/main" id="{873AF148-2D9B-81FC-3A22-3BC6B2CA483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BE8B4D2-856E-3E7F-B74C-72AA7FF55D05}"/>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946303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68FBD-62DF-FFEA-06BF-60510A823D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352EB-9B85-F61F-D4F3-A5D92527B1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CB66D0-EF62-43C1-AE1E-987A069261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D1FC4E-4F5F-04B6-4EBB-DD6FE8694D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1F93179-02EE-42C1-F90D-C2DEDC962A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CD15C6-4493-DCFC-37F2-7BDCF6B635B3}"/>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8" name="Footer Placeholder 7">
            <a:extLst>
              <a:ext uri="{FF2B5EF4-FFF2-40B4-BE49-F238E27FC236}">
                <a16:creationId xmlns:a16="http://schemas.microsoft.com/office/drawing/2014/main" id="{60F8CB3E-7567-E834-FD86-08CCC324C39A}"/>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2EFC6319-5F89-D996-7223-2FE5A4273470}"/>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511490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D341-E011-BDFC-D2D7-A159778489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0C6082-6E96-6D07-851D-02337E10C8CC}"/>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4" name="Footer Placeholder 3">
            <a:extLst>
              <a:ext uri="{FF2B5EF4-FFF2-40B4-BE49-F238E27FC236}">
                <a16:creationId xmlns:a16="http://schemas.microsoft.com/office/drawing/2014/main" id="{31930F7D-CDD4-0B24-416E-E8FBC1B961E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B6D895C-B0C4-733E-96B6-99B60CFD9B17}"/>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744477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7EFA47-10B9-C854-3DC9-A1D7A1C48245}"/>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3" name="Footer Placeholder 2">
            <a:extLst>
              <a:ext uri="{FF2B5EF4-FFF2-40B4-BE49-F238E27FC236}">
                <a16:creationId xmlns:a16="http://schemas.microsoft.com/office/drawing/2014/main" id="{B2E2EF88-420F-8580-D3BF-10849416DE1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E2990E7-B4FF-2471-A18F-516964F3AE98}"/>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08635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5DAF4-071F-F502-0239-C343810B17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526083F-834F-B430-C80A-7593BD279D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6F5A8E-36FD-3092-2520-CFA0382040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0B932-B94E-3029-1059-93FCA779E23C}"/>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6" name="Footer Placeholder 5">
            <a:extLst>
              <a:ext uri="{FF2B5EF4-FFF2-40B4-BE49-F238E27FC236}">
                <a16:creationId xmlns:a16="http://schemas.microsoft.com/office/drawing/2014/main" id="{89BD8214-0AE4-A0F8-5C1B-090D4353A6A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A715C7-22D5-76CB-0AE2-32F06778B3F5}"/>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426892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BED7F-969F-79B6-C701-AA6F3C61A0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6BD594-7048-D537-CBEE-361CE69B36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3E814ED-BBBA-2112-EA15-E72BB0BDA5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A8A9B5-18F6-11B6-D6FD-B62F9B7B4209}"/>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6" name="Footer Placeholder 5">
            <a:extLst>
              <a:ext uri="{FF2B5EF4-FFF2-40B4-BE49-F238E27FC236}">
                <a16:creationId xmlns:a16="http://schemas.microsoft.com/office/drawing/2014/main" id="{3A2BBAB8-93F0-2874-7B0A-05FD151501B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4B236DE-DA13-59AE-2ABD-D99D674CF3F8}"/>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2173241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B737-73E1-2F33-8420-96886B17A4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72E580-3E0A-CE66-5542-2029E75A21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22086-7546-3058-F728-8677B9047A49}"/>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EC09E7AF-271A-C762-117C-02F66C6F493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26A7D13-0A00-B352-7BC5-760D79729706}"/>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1829165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77A5FF-3350-6C2B-3FDD-361B1BBA9F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DF5FCC-B168-0DC1-09FD-1203310B36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4DF964-AD26-7233-BA9A-12E4C550F974}"/>
              </a:ext>
            </a:extLst>
          </p:cNvPr>
          <p:cNvSpPr>
            <a:spLocks noGrp="1"/>
          </p:cNvSpPr>
          <p:nvPr>
            <p:ph type="dt" sz="half" idx="10"/>
          </p:nvPr>
        </p:nvSpPr>
        <p:spPr/>
        <p:txBody>
          <a:body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C54DA5C7-617C-B39D-96EF-49EA5E9B0AD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18C63F-CCC4-3D56-0A63-F24D8787FC16}"/>
              </a:ext>
            </a:extLst>
          </p:cNvPr>
          <p:cNvSpPr>
            <a:spLocks noGrp="1"/>
          </p:cNvSpPr>
          <p:nvPr>
            <p:ph type="sldNum" sz="quarter" idx="12"/>
          </p:nvPr>
        </p:nvSpPr>
        <p:spPr/>
        <p:txBody>
          <a:bodyPr/>
          <a:lstStyle/>
          <a:p>
            <a:fld id="{CA74D5F6-FCBF-4C1F-A5DC-220BDE374B60}" type="slidenum">
              <a:rPr lang="en-GB" smtClean="0"/>
              <a:t>‹#›</a:t>
            </a:fld>
            <a:endParaRPr lang="en-GB" dirty="0"/>
          </a:p>
        </p:txBody>
      </p:sp>
    </p:spTree>
    <p:extLst>
      <p:ext uri="{BB962C8B-B14F-4D97-AF65-F5344CB8AC3E}">
        <p14:creationId xmlns:p14="http://schemas.microsoft.com/office/powerpoint/2010/main" val="2366352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CDC604-D7F5-5F2C-52BD-B70FFA5697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29A56F-990C-0084-C62A-FB113F5D50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1BDC92-9E58-A771-19FA-765FED7CB8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C792-7A18-4115-AD1F-5E486F4FD3F9}" type="datetimeFigureOut">
              <a:rPr lang="en-GB" smtClean="0"/>
              <a:t>30/03/2023</a:t>
            </a:fld>
            <a:endParaRPr lang="en-GB" dirty="0"/>
          </a:p>
        </p:txBody>
      </p:sp>
      <p:sp>
        <p:nvSpPr>
          <p:cNvPr id="5" name="Footer Placeholder 4">
            <a:extLst>
              <a:ext uri="{FF2B5EF4-FFF2-40B4-BE49-F238E27FC236}">
                <a16:creationId xmlns:a16="http://schemas.microsoft.com/office/drawing/2014/main" id="{B35D697B-E01A-DEF9-2DB3-EF0DF6483B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DBC0440-27E7-F323-8809-A106E35757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4D5F6-FCBF-4C1F-A5DC-220BDE374B60}" type="slidenum">
              <a:rPr lang="en-GB" smtClean="0"/>
              <a:t>‹#›</a:t>
            </a:fld>
            <a:endParaRPr lang="en-GB" dirty="0"/>
          </a:p>
        </p:txBody>
      </p:sp>
    </p:spTree>
    <p:extLst>
      <p:ext uri="{BB962C8B-B14F-4D97-AF65-F5344CB8AC3E}">
        <p14:creationId xmlns:p14="http://schemas.microsoft.com/office/powerpoint/2010/main" val="6207667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wikipedia.org/wiki/Human_reproductive_system"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hilschatz.com/biology-book/contents/m44848.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health.clevelandclinic.org/living-with-uterine-fibroids/#:~:text=With%20many%20treatment%20options%20available,need%20to%20suffer%2C%E2%80%9D%20Dr"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uptodate.com/contents/uterine-fibroids-beyond-the-basics/pri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E3F5D-D858-7D67-EFC2-8ECC059FFDB5}"/>
              </a:ext>
            </a:extLst>
          </p:cNvPr>
          <p:cNvSpPr>
            <a:spLocks noGrp="1"/>
          </p:cNvSpPr>
          <p:nvPr>
            <p:ph type="ctrTitle"/>
          </p:nvPr>
        </p:nvSpPr>
        <p:spPr>
          <a:xfrm>
            <a:off x="1219200" y="3691392"/>
            <a:ext cx="9144000" cy="2387600"/>
          </a:xfrm>
        </p:spPr>
        <p:txBody>
          <a:bodyPr>
            <a:noAutofit/>
          </a:bodyPr>
          <a:lstStyle/>
          <a:p>
            <a:r>
              <a:rPr lang="en-GB" sz="5400" dirty="0"/>
              <a:t>Module name: Introduction to Physiology</a:t>
            </a:r>
            <a:br>
              <a:rPr lang="en-GB" sz="5400" dirty="0"/>
            </a:br>
            <a:r>
              <a:rPr lang="en-GB" sz="5400" dirty="0"/>
              <a:t>Module code: BMHP5003</a:t>
            </a:r>
            <a:br>
              <a:rPr lang="en-GB" sz="5400" dirty="0"/>
            </a:br>
            <a:r>
              <a:rPr lang="en-GB" sz="5400" dirty="0"/>
              <a:t>Lecture name : Olusegun Awolaran</a:t>
            </a:r>
            <a:br>
              <a:rPr lang="en-GB" sz="5400" dirty="0"/>
            </a:br>
            <a:r>
              <a:rPr lang="en-GB" sz="5400" dirty="0"/>
              <a:t>Student name: Yelmi Sebastiao</a:t>
            </a:r>
            <a:br>
              <a:rPr lang="en-GB" sz="5400" dirty="0"/>
            </a:br>
            <a:r>
              <a:rPr lang="en-GB" sz="5400" dirty="0"/>
              <a:t>Student ID: 2122805</a:t>
            </a:r>
            <a:br>
              <a:rPr lang="en-GB" sz="5400" dirty="0"/>
            </a:br>
            <a:r>
              <a:rPr lang="en-GB" sz="5400" dirty="0"/>
              <a:t>Assessment:1</a:t>
            </a:r>
          </a:p>
        </p:txBody>
      </p:sp>
    </p:spTree>
    <p:extLst>
      <p:ext uri="{BB962C8B-B14F-4D97-AF65-F5344CB8AC3E}">
        <p14:creationId xmlns:p14="http://schemas.microsoft.com/office/powerpoint/2010/main" val="2190943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093B01-6DBB-7D1E-358B-89D056F8DF6E}"/>
              </a:ext>
            </a:extLst>
          </p:cNvPr>
          <p:cNvSpPr>
            <a:spLocks noGrp="1"/>
          </p:cNvSpPr>
          <p:nvPr>
            <p:ph type="title"/>
          </p:nvPr>
        </p:nvSpPr>
        <p:spPr>
          <a:xfrm>
            <a:off x="640080" y="325369"/>
            <a:ext cx="4368602" cy="1956841"/>
          </a:xfrm>
        </p:spPr>
        <p:txBody>
          <a:bodyPr anchor="b">
            <a:normAutofit/>
          </a:bodyPr>
          <a:lstStyle/>
          <a:p>
            <a:r>
              <a:rPr lang="en-GB" sz="5400" dirty="0"/>
              <a:t>Introduction</a:t>
            </a:r>
          </a:p>
        </p:txBody>
      </p:sp>
      <p:sp>
        <p:nvSpPr>
          <p:cNvPr id="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DEAD69-EBD1-D2E8-168F-145E7D2BAD55}"/>
              </a:ext>
            </a:extLst>
          </p:cNvPr>
          <p:cNvSpPr>
            <a:spLocks noGrp="1"/>
          </p:cNvSpPr>
          <p:nvPr>
            <p:ph idx="1"/>
          </p:nvPr>
        </p:nvSpPr>
        <p:spPr>
          <a:xfrm>
            <a:off x="640080" y="2872899"/>
            <a:ext cx="4243589" cy="3320668"/>
          </a:xfrm>
        </p:spPr>
        <p:txBody>
          <a:bodyPr>
            <a:normAutofit/>
          </a:bodyPr>
          <a:lstStyle/>
          <a:p>
            <a:r>
              <a:rPr lang="en-GB" sz="1900" dirty="0"/>
              <a:t>Fibroids can form in the womb's walls and are benign (non-cancerous) growths (uterus). </a:t>
            </a:r>
          </a:p>
          <a:p>
            <a:r>
              <a:rPr lang="en-GB" sz="1900" dirty="0"/>
              <a:t>There may be one or several fibroids in your body, and their sizes might vary</a:t>
            </a:r>
            <a:endParaRPr lang="en-GB" sz="1900" u="sng" dirty="0"/>
          </a:p>
          <a:p>
            <a:pPr marL="0" indent="0">
              <a:buNone/>
            </a:pPr>
            <a:r>
              <a:rPr lang="en-GB" sz="1900" u="sng" dirty="0"/>
              <a:t>Types of fibroid:</a:t>
            </a:r>
          </a:p>
          <a:p>
            <a:r>
              <a:rPr lang="en-GB" sz="1900" dirty="0"/>
              <a:t>Intramural fibroids </a:t>
            </a:r>
          </a:p>
          <a:p>
            <a:r>
              <a:rPr lang="en-GB" sz="1900" dirty="0"/>
              <a:t>Subserous fibroids </a:t>
            </a:r>
          </a:p>
          <a:p>
            <a:r>
              <a:rPr lang="en-GB" sz="1900" dirty="0"/>
              <a:t>Submucous fibroids </a:t>
            </a:r>
          </a:p>
        </p:txBody>
      </p:sp>
      <p:pic>
        <p:nvPicPr>
          <p:cNvPr id="8" name="Picture 7" descr="Diagram&#10;&#10;Description automatically generated">
            <a:extLst>
              <a:ext uri="{FF2B5EF4-FFF2-40B4-BE49-F238E27FC236}">
                <a16:creationId xmlns:a16="http://schemas.microsoft.com/office/drawing/2014/main" id="{29338DA0-AEB3-7EE4-DC38-A05E552499F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569" r="2950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24579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099A8-F6EF-7813-FC62-3BF917E4DF3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53F051F-45D4-80D2-8926-699B0E9664A9}"/>
              </a:ext>
            </a:extLst>
          </p:cNvPr>
          <p:cNvSpPr>
            <a:spLocks noGrp="1"/>
          </p:cNvSpPr>
          <p:nvPr>
            <p:ph idx="1"/>
          </p:nvPr>
        </p:nvSpPr>
        <p:spPr/>
        <p:txBody>
          <a:bodyPr/>
          <a:lstStyle/>
          <a:p>
            <a:r>
              <a:rPr lang="en-GB" dirty="0"/>
              <a:t>In this topic, we'll discuss a patient with fibroids who also experiences excessive vaginal bleeding, low back pain, and pelvic pain.</a:t>
            </a:r>
          </a:p>
        </p:txBody>
      </p:sp>
    </p:spTree>
    <p:extLst>
      <p:ext uri="{BB962C8B-B14F-4D97-AF65-F5344CB8AC3E}">
        <p14:creationId xmlns:p14="http://schemas.microsoft.com/office/powerpoint/2010/main" val="954060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F71BB-288F-4AA1-676D-8A3A1943515C}"/>
              </a:ext>
            </a:extLst>
          </p:cNvPr>
          <p:cNvSpPr>
            <a:spLocks noGrp="1"/>
          </p:cNvSpPr>
          <p:nvPr>
            <p:ph type="title"/>
          </p:nvPr>
        </p:nvSpPr>
        <p:spPr/>
        <p:txBody>
          <a:bodyPr/>
          <a:lstStyle/>
          <a:p>
            <a:r>
              <a:rPr lang="en-GB" dirty="0"/>
              <a:t>Anatomy of uterus</a:t>
            </a:r>
          </a:p>
        </p:txBody>
      </p:sp>
      <p:sp>
        <p:nvSpPr>
          <p:cNvPr id="3" name="Content Placeholder 2">
            <a:extLst>
              <a:ext uri="{FF2B5EF4-FFF2-40B4-BE49-F238E27FC236}">
                <a16:creationId xmlns:a16="http://schemas.microsoft.com/office/drawing/2014/main" id="{83124DC7-91F4-2BD6-393D-5DEC2B981E8F}"/>
              </a:ext>
            </a:extLst>
          </p:cNvPr>
          <p:cNvSpPr>
            <a:spLocks noGrp="1"/>
          </p:cNvSpPr>
          <p:nvPr>
            <p:ph idx="1"/>
          </p:nvPr>
        </p:nvSpPr>
        <p:spPr/>
        <p:txBody>
          <a:bodyPr/>
          <a:lstStyle/>
          <a:p>
            <a:r>
              <a:rPr lang="en-GB" dirty="0"/>
              <a:t>The uterus communicates with the fallopian tubes at the cornua on either side of its superior portion, known as the fundus. (Figure 1). A multitude of ligaments joined to the bladder, the rectum, and the pelvic walls support and connect it at its lower end. Some of these are peritoneal folds, whereas others are made of fibrous tissue and unstriped muscle. The two wide ligaments connect the lateral wall of the pelvis to the uterine borders.</a:t>
            </a:r>
          </a:p>
        </p:txBody>
      </p:sp>
    </p:spTree>
    <p:extLst>
      <p:ext uri="{BB962C8B-B14F-4D97-AF65-F5344CB8AC3E}">
        <p14:creationId xmlns:p14="http://schemas.microsoft.com/office/powerpoint/2010/main" val="132478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35" name="Rectangle 103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037" name="Rectangle 103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70A11B-E4B9-FAFB-DDC1-987A0CAE696F}"/>
              </a:ext>
            </a:extLst>
          </p:cNvPr>
          <p:cNvSpPr>
            <a:spLocks noGrp="1"/>
          </p:cNvSpPr>
          <p:nvPr>
            <p:ph type="title"/>
          </p:nvPr>
        </p:nvSpPr>
        <p:spPr>
          <a:xfrm>
            <a:off x="1115568" y="548640"/>
            <a:ext cx="10168128" cy="1179576"/>
          </a:xfrm>
        </p:spPr>
        <p:txBody>
          <a:bodyPr>
            <a:normAutofit/>
          </a:bodyPr>
          <a:lstStyle/>
          <a:p>
            <a:r>
              <a:rPr lang="en-GB" sz="4000" dirty="0"/>
              <a:t>Anatomy of the uterus</a:t>
            </a:r>
          </a:p>
        </p:txBody>
      </p:sp>
      <p:sp>
        <p:nvSpPr>
          <p:cNvPr id="1039" name="Rectangle 103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Diagram&#10;&#10;Description automatically generated">
            <a:extLst>
              <a:ext uri="{FF2B5EF4-FFF2-40B4-BE49-F238E27FC236}">
                <a16:creationId xmlns:a16="http://schemas.microsoft.com/office/drawing/2014/main" id="{5D18F50B-0DC2-2B40-4FE3-4006727102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4331"/>
          <a:stretch/>
        </p:blipFill>
        <p:spPr bwMode="auto">
          <a:xfrm>
            <a:off x="908304" y="2478024"/>
            <a:ext cx="5446197" cy="3694176"/>
          </a:xfrm>
          <a:prstGeom prst="rect">
            <a:avLst/>
          </a:pr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4F9FAAEA-7D63-7D8E-F6E0-9DB48FFE0964}"/>
              </a:ext>
            </a:extLst>
          </p:cNvPr>
          <p:cNvSpPr>
            <a:spLocks noGrp="1"/>
          </p:cNvSpPr>
          <p:nvPr>
            <p:ph idx="1"/>
          </p:nvPr>
        </p:nvSpPr>
        <p:spPr>
          <a:xfrm>
            <a:off x="7411453" y="2478024"/>
            <a:ext cx="3872243" cy="3694176"/>
          </a:xfrm>
        </p:spPr>
        <p:txBody>
          <a:bodyPr anchor="ctr">
            <a:normAutofit/>
          </a:bodyPr>
          <a:lstStyle/>
          <a:p>
            <a:r>
              <a:rPr lang="en-GB" sz="1800" dirty="0"/>
              <a:t>The female reproductive system's uterus, commonly known as the womb, is a muscular organ with an inverted pear form that sits between the bladder and the rectum. Its purpose is to feed and protect a fertilised egg until the fetus, or progeny, is prepared for delivery.</a:t>
            </a:r>
          </a:p>
          <a:p>
            <a:r>
              <a:rPr lang="en-US" sz="1800" dirty="0"/>
              <a:t>(M. Edward Davis , Robert D. Utiger, Mar 11, 2023)</a:t>
            </a:r>
          </a:p>
        </p:txBody>
      </p:sp>
    </p:spTree>
    <p:extLst>
      <p:ext uri="{BB962C8B-B14F-4D97-AF65-F5344CB8AC3E}">
        <p14:creationId xmlns:p14="http://schemas.microsoft.com/office/powerpoint/2010/main" val="2434400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816667-F427-D852-142B-3CE3742A6924}"/>
              </a:ext>
            </a:extLst>
          </p:cNvPr>
          <p:cNvSpPr>
            <a:spLocks noGrp="1"/>
          </p:cNvSpPr>
          <p:nvPr>
            <p:ph type="title"/>
          </p:nvPr>
        </p:nvSpPr>
        <p:spPr>
          <a:xfrm>
            <a:off x="5894962" y="479493"/>
            <a:ext cx="5458838" cy="1325563"/>
          </a:xfrm>
        </p:spPr>
        <p:txBody>
          <a:bodyPr>
            <a:normAutofit/>
          </a:bodyPr>
          <a:lstStyle/>
          <a:p>
            <a:r>
              <a:rPr lang="en-GB" dirty="0"/>
              <a:t>Physiology</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Diagram&#10;&#10;Description automatically generated">
            <a:extLst>
              <a:ext uri="{FF2B5EF4-FFF2-40B4-BE49-F238E27FC236}">
                <a16:creationId xmlns:a16="http://schemas.microsoft.com/office/drawing/2014/main" id="{2AD284E8-8EF0-8C43-2672-01D472A03F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182" y="1421232"/>
            <a:ext cx="4777381" cy="38457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6DB800A-9C38-E6D1-E894-2B48839EE12B}"/>
              </a:ext>
            </a:extLst>
          </p:cNvPr>
          <p:cNvSpPr>
            <a:spLocks noGrp="1"/>
          </p:cNvSpPr>
          <p:nvPr>
            <p:ph idx="1"/>
          </p:nvPr>
        </p:nvSpPr>
        <p:spPr>
          <a:xfrm>
            <a:off x="5894962" y="1984443"/>
            <a:ext cx="5458838" cy="4192520"/>
          </a:xfrm>
        </p:spPr>
        <p:txBody>
          <a:bodyPr>
            <a:normAutofit/>
          </a:bodyPr>
          <a:lstStyle/>
          <a:p>
            <a:r>
              <a:rPr lang="en-GB" sz="2600" dirty="0"/>
              <a:t>The uterus is a muscular organ with a thick wall that is located in the centre of the abdominal pelvic cavity. The endometrium, the myometrium, and the perimetrium make up its three layers, from the innermost to the outermost. Depending on hormonal stimulation, the endometrium's thickness and structure change. (Gasner, 2022)</a:t>
            </a:r>
          </a:p>
          <a:p>
            <a:endParaRPr lang="en-GB" sz="2600" dirty="0"/>
          </a:p>
        </p:txBody>
      </p:sp>
    </p:spTree>
    <p:extLst>
      <p:ext uri="{BB962C8B-B14F-4D97-AF65-F5344CB8AC3E}">
        <p14:creationId xmlns:p14="http://schemas.microsoft.com/office/powerpoint/2010/main" val="60534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FA007-DCBC-32EC-8D61-49E6CA767142}"/>
              </a:ext>
            </a:extLst>
          </p:cNvPr>
          <p:cNvSpPr>
            <a:spLocks noGrp="1"/>
          </p:cNvSpPr>
          <p:nvPr>
            <p:ph type="title"/>
          </p:nvPr>
        </p:nvSpPr>
        <p:spPr/>
        <p:txBody>
          <a:bodyPr/>
          <a:lstStyle/>
          <a:p>
            <a:r>
              <a:rPr lang="en-GB" dirty="0"/>
              <a:t>Health and lifestyle routine measures</a:t>
            </a:r>
          </a:p>
        </p:txBody>
      </p:sp>
      <p:sp>
        <p:nvSpPr>
          <p:cNvPr id="3" name="Content Placeholder 2">
            <a:extLst>
              <a:ext uri="{FF2B5EF4-FFF2-40B4-BE49-F238E27FC236}">
                <a16:creationId xmlns:a16="http://schemas.microsoft.com/office/drawing/2014/main" id="{F0B4AE71-483D-CF38-1596-B0824703B778}"/>
              </a:ext>
            </a:extLst>
          </p:cNvPr>
          <p:cNvSpPr>
            <a:spLocks noGrp="1"/>
          </p:cNvSpPr>
          <p:nvPr>
            <p:ph idx="1"/>
          </p:nvPr>
        </p:nvSpPr>
        <p:spPr/>
        <p:txBody>
          <a:bodyPr>
            <a:normAutofit/>
          </a:bodyPr>
          <a:lstStyle/>
          <a:p>
            <a:pPr marL="0" indent="0">
              <a:buNone/>
            </a:pPr>
            <a:r>
              <a:rPr lang="en-GB" dirty="0"/>
              <a:t>Based on the Questionaries</a:t>
            </a:r>
            <a:endParaRPr lang="en-GB" sz="2000" dirty="0">
              <a:solidFill>
                <a:srgbClr val="FF0000"/>
              </a:solidFill>
              <a:hlinkClick r:id="rId2"/>
            </a:endParaRPr>
          </a:p>
          <a:p>
            <a:r>
              <a:rPr lang="en-GB" sz="2000" dirty="0">
                <a:solidFill>
                  <a:srgbClr val="FF0000"/>
                </a:solidFill>
              </a:rPr>
              <a:t>Living with fibroids can be difficult; Though fibroids are not cancerous, the symptoms like heavy bleeding, pain, pressure and fatigue can alter an individual daily activity routine and may also cause their mental health to deteriorate. (Living with uterine fibroids: Mild symptoms may be manageable but severe bleeding, pain and depression demand treatment, 2022) </a:t>
            </a:r>
          </a:p>
          <a:p>
            <a:r>
              <a:rPr lang="en-GB" sz="2000" dirty="0">
                <a:solidFill>
                  <a:srgbClr val="FF0000"/>
                </a:solidFill>
              </a:rPr>
              <a:t>As an individual it is important for them to ensure that as they prescribed medication to treat or manage the fibroids, they too have measures they would have to put in place to ensure that the treatment is working effectively for example, ensuring that their eating habits improve which may include eating more fruits and vegetable and also implementing some sort of exercise within their daily activities to ensure that they not only becoming activity but also to release stress. (Uterine Fibroids: Do’s and Don'ts, 2021)  </a:t>
            </a:r>
          </a:p>
          <a:p>
            <a:endParaRPr lang="en-GB" sz="1400" dirty="0">
              <a:solidFill>
                <a:srgbClr val="FF0000"/>
              </a:solidFill>
            </a:endParaRPr>
          </a:p>
        </p:txBody>
      </p:sp>
    </p:spTree>
    <p:extLst>
      <p:ext uri="{BB962C8B-B14F-4D97-AF65-F5344CB8AC3E}">
        <p14:creationId xmlns:p14="http://schemas.microsoft.com/office/powerpoint/2010/main" val="3859445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A6218-71FF-1BE3-5655-EE22518B9401}"/>
              </a:ext>
            </a:extLst>
          </p:cNvPr>
          <p:cNvSpPr>
            <a:spLocks noGrp="1"/>
          </p:cNvSpPr>
          <p:nvPr>
            <p:ph type="title"/>
          </p:nvPr>
        </p:nvSpPr>
        <p:spPr>
          <a:xfrm>
            <a:off x="1155556" y="637762"/>
            <a:ext cx="2912201" cy="5576767"/>
          </a:xfrm>
        </p:spPr>
        <p:txBody>
          <a:bodyPr vert="horz" lIns="91440" tIns="45720" rIns="91440" bIns="45720" rtlCol="0" anchor="t">
            <a:normAutofit/>
          </a:bodyPr>
          <a:lstStyle/>
          <a:p>
            <a:r>
              <a:rPr lang="en-US" kern="1200" dirty="0">
                <a:solidFill>
                  <a:schemeClr val="bg1"/>
                </a:solidFill>
                <a:latin typeface="+mj-lt"/>
                <a:ea typeface="+mj-ea"/>
                <a:cs typeface="+mj-cs"/>
              </a:rPr>
              <a:t>HEALTH AND SOCIAL CARE PRACTICE </a:t>
            </a:r>
          </a:p>
        </p:txBody>
      </p:sp>
      <p:sp>
        <p:nvSpPr>
          <p:cNvPr id="21" name="Rectangle 2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2D5CC3-3FAC-2967-A1A6-AAA10B8034C3}"/>
              </a:ext>
            </a:extLst>
          </p:cNvPr>
          <p:cNvPicPr>
            <a:picLocks noChangeAspect="1"/>
          </p:cNvPicPr>
          <p:nvPr/>
        </p:nvPicPr>
        <p:blipFill rotWithShape="1">
          <a:blip r:embed="rId2"/>
          <a:srcRect t="9520" r="-2" b="-2"/>
          <a:stretch/>
        </p:blipFill>
        <p:spPr>
          <a:xfrm>
            <a:off x="5439973" y="1413064"/>
            <a:ext cx="5605380" cy="2028704"/>
          </a:xfrm>
          <a:prstGeom prst="rect">
            <a:avLst/>
          </a:prstGeom>
        </p:spPr>
      </p:pic>
      <p:sp>
        <p:nvSpPr>
          <p:cNvPr id="23" name="Rectangle 22">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82503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0002C-7816-4DF2-C32C-9DA20D51736D}"/>
              </a:ext>
            </a:extLst>
          </p:cNvPr>
          <p:cNvSpPr>
            <a:spLocks noGrp="1"/>
          </p:cNvSpPr>
          <p:nvPr>
            <p:ph type="title"/>
          </p:nvPr>
        </p:nvSpPr>
        <p:spPr/>
        <p:txBody>
          <a:bodyPr/>
          <a:lstStyle/>
          <a:p>
            <a:r>
              <a:rPr lang="en-GB" dirty="0"/>
              <a:t>Health and social care practice</a:t>
            </a:r>
          </a:p>
        </p:txBody>
      </p:sp>
      <p:sp>
        <p:nvSpPr>
          <p:cNvPr id="3" name="Content Placeholder 2">
            <a:extLst>
              <a:ext uri="{FF2B5EF4-FFF2-40B4-BE49-F238E27FC236}">
                <a16:creationId xmlns:a16="http://schemas.microsoft.com/office/drawing/2014/main" id="{748970B7-0B44-EF9C-B67C-AFCCBFE84014}"/>
              </a:ext>
            </a:extLst>
          </p:cNvPr>
          <p:cNvSpPr>
            <a:spLocks noGrp="1"/>
          </p:cNvSpPr>
          <p:nvPr>
            <p:ph idx="1"/>
          </p:nvPr>
        </p:nvSpPr>
        <p:spPr/>
        <p:txBody>
          <a:bodyPr>
            <a:normAutofit/>
          </a:bodyPr>
          <a:lstStyle/>
          <a:p>
            <a:r>
              <a:rPr lang="en-GB" sz="1800" dirty="0">
                <a:solidFill>
                  <a:srgbClr val="FF0000"/>
                </a:solidFill>
              </a:rPr>
              <a:t>PROVIDE UK BASED EXAMPLES OF HEALTH AND SOCIAL CARE PRACTICE, POLICY AND/OR PLANNING TO EXPLAIN HOW INFORMATION AND MEASUREMENTS ABOUT BODY FUNCTIONING MAY INFORM CARE PLANNING FOR INDIVIDUALS OR COMMUNITIES</a:t>
            </a:r>
          </a:p>
          <a:p>
            <a:endParaRPr lang="en-GB" sz="1800" dirty="0">
              <a:solidFill>
                <a:srgbClr val="FF0000"/>
              </a:solidFill>
            </a:endParaRPr>
          </a:p>
          <a:p>
            <a:r>
              <a:rPr lang="en-GB" sz="1800" dirty="0">
                <a:solidFill>
                  <a:srgbClr val="FF0000"/>
                </a:solidFill>
              </a:rPr>
              <a:t> The practice procedure linking to fibroids, it is important that healthcare practitioners educate their patients and their family or carer about their diagnosis. Ensuring that individuals have a full understanding of their care plan treatment, enables both health care workers, families and individual to effectively work, allowing individuals living with fibroids to receive the best care treatment, better suited for them. </a:t>
            </a:r>
          </a:p>
        </p:txBody>
      </p:sp>
    </p:spTree>
    <p:extLst>
      <p:ext uri="{BB962C8B-B14F-4D97-AF65-F5344CB8AC3E}">
        <p14:creationId xmlns:p14="http://schemas.microsoft.com/office/powerpoint/2010/main" val="2736979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1C1B9-E48A-DAFF-9ED7-C4731F4175F3}"/>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031A6780-D97A-4926-016C-1B56AC5C1A40}"/>
              </a:ext>
            </a:extLst>
          </p:cNvPr>
          <p:cNvSpPr>
            <a:spLocks noGrp="1"/>
          </p:cNvSpPr>
          <p:nvPr>
            <p:ph idx="1"/>
          </p:nvPr>
        </p:nvSpPr>
        <p:spPr/>
        <p:txBody>
          <a:bodyPr>
            <a:normAutofit lnSpcReduction="10000"/>
          </a:bodyPr>
          <a:lstStyle/>
          <a:p>
            <a:r>
              <a:rPr lang="en-GB" dirty="0"/>
              <a:t>INCLUDE RECOMMENDATIONS THAT THEY WOULD PROVIDE TO PEOPLE WITH THE CHOSEN HEALTH CONDITION, WHO ARE LIVING IN THE UK </a:t>
            </a:r>
          </a:p>
          <a:p>
            <a:r>
              <a:rPr lang="en-GB" sz="2000" dirty="0">
                <a:solidFill>
                  <a:srgbClr val="FF0000"/>
                </a:solidFill>
              </a:rPr>
              <a:t>There are many treatments that individuals could go through to ensure that they are able to attend to their daily activities in life. The treatments that could be used; taking vitamin supplements that include iron, nonsteroidal anti-inflammatory drugs (NSAID’s), hormonal birth control, antifibrinolytic medications, gonadotropin – releasing hormone analogues, myomectomy etc. </a:t>
            </a:r>
          </a:p>
          <a:p>
            <a:r>
              <a:rPr lang="en-GB" sz="2000" dirty="0">
                <a:solidFill>
                  <a:srgbClr val="FF0000"/>
                </a:solidFill>
              </a:rPr>
              <a:t>Health practitioners are advised to inform individuals living with fibroids are aware of all their options as it is possible to manage fibroids without having surgery. </a:t>
            </a:r>
          </a:p>
          <a:p>
            <a:endParaRPr lang="en-GB" sz="2000" dirty="0">
              <a:solidFill>
                <a:srgbClr val="FF0000"/>
              </a:solidFill>
            </a:endParaRPr>
          </a:p>
          <a:p>
            <a:endParaRPr lang="en-GB" sz="2000" dirty="0">
              <a:solidFill>
                <a:srgbClr val="FF0000"/>
              </a:solidFill>
            </a:endParaRPr>
          </a:p>
          <a:p>
            <a:r>
              <a:rPr lang="en-GB" sz="2000" dirty="0">
                <a:solidFill>
                  <a:srgbClr val="FF0000"/>
                </a:solidFill>
              </a:rPr>
              <a:t> </a:t>
            </a:r>
            <a:r>
              <a:rPr lang="en-GB" sz="2000" dirty="0">
                <a:solidFill>
                  <a:srgbClr val="FF0000"/>
                </a:solidFill>
                <a:hlinkClick r:id="rId2"/>
              </a:rPr>
              <a:t>https://www.uptodate.com/contents/uterine-fibroids-beyond-the-basics/print</a:t>
            </a:r>
            <a:r>
              <a:rPr lang="en-GB" sz="2000" dirty="0">
                <a:solidFill>
                  <a:srgbClr val="FF0000"/>
                </a:solidFill>
              </a:rPr>
              <a:t> </a:t>
            </a:r>
          </a:p>
        </p:txBody>
      </p:sp>
    </p:spTree>
    <p:extLst>
      <p:ext uri="{BB962C8B-B14F-4D97-AF65-F5344CB8AC3E}">
        <p14:creationId xmlns:p14="http://schemas.microsoft.com/office/powerpoint/2010/main" val="281382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7167B-2920-4770-C0CF-98D1E5E4720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D0A6AD2-8973-199B-50FC-3ADCF560E074}"/>
              </a:ext>
            </a:extLst>
          </p:cNvPr>
          <p:cNvSpPr>
            <a:spLocks noGrp="1"/>
          </p:cNvSpPr>
          <p:nvPr>
            <p:ph idx="1"/>
          </p:nvPr>
        </p:nvSpPr>
        <p:spPr/>
        <p:txBody>
          <a:bodyPr/>
          <a:lstStyle/>
          <a:p>
            <a:r>
              <a:rPr lang="en-GB" dirty="0"/>
              <a:t>In women of reproductive age, uterine fibroid is a prevalent cause of multiple bleeding and pain symptoms that can negatively affect a variety of aspects of a woman's life.</a:t>
            </a:r>
          </a:p>
        </p:txBody>
      </p:sp>
    </p:spTree>
    <p:extLst>
      <p:ext uri="{BB962C8B-B14F-4D97-AF65-F5344CB8AC3E}">
        <p14:creationId xmlns:p14="http://schemas.microsoft.com/office/powerpoint/2010/main" val="4061341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4CF15-64E6-9E55-DA75-E85A2E2A977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515273A-8C8B-984D-C0A6-A11C251038F8}"/>
              </a:ext>
            </a:extLst>
          </p:cNvPr>
          <p:cNvSpPr>
            <a:spLocks noGrp="1"/>
          </p:cNvSpPr>
          <p:nvPr>
            <p:ph idx="1"/>
          </p:nvPr>
        </p:nvSpPr>
        <p:spPr/>
        <p:txBody>
          <a:bodyPr>
            <a:normAutofit fontScale="62500" lnSpcReduction="20000"/>
          </a:bodyPr>
          <a:lstStyle/>
          <a:p>
            <a:r>
              <a:rPr lang="en-GB" dirty="0"/>
              <a:t>Anon., n.d. Shutterstock. [Online] </a:t>
            </a:r>
          </a:p>
          <a:p>
            <a:r>
              <a:rPr lang="en-GB" dirty="0"/>
              <a:t>Available at: https://www.shutterstock.com/search/human-reproductive-system.-female-reproductive-system?cr=bc&amp;gclid=ae6ce9544a</a:t>
            </a:r>
          </a:p>
          <a:p>
            <a:r>
              <a:rPr lang="en-GB" dirty="0"/>
              <a:t>[Accessed 31 03 2023].</a:t>
            </a:r>
          </a:p>
          <a:p>
            <a:r>
              <a:rPr lang="en-GB" dirty="0"/>
              <a:t>Health, W., 2022. Living With Uterine Fibroids. [Online] </a:t>
            </a:r>
          </a:p>
          <a:p>
            <a:r>
              <a:rPr lang="en-GB" dirty="0"/>
              <a:t>Available at: https://health.clevelandclinic.org/living-with-uterine-fibroids/</a:t>
            </a:r>
          </a:p>
          <a:p>
            <a:r>
              <a:rPr lang="en-GB" dirty="0"/>
              <a:t>[Accessed 22 March 2023].</a:t>
            </a:r>
          </a:p>
          <a:p>
            <a:r>
              <a:rPr lang="en-GB" dirty="0"/>
              <a:t>MD, N. T., 2021. WEBMD EDITORIAL Contributors. [Online] </a:t>
            </a:r>
          </a:p>
          <a:p>
            <a:r>
              <a:rPr lang="en-GB" dirty="0"/>
              <a:t>Available at: https://www.webmd.com/women/uterine-fibroids/uterine-fibroids-dos-and-donts</a:t>
            </a:r>
          </a:p>
          <a:p>
            <a:r>
              <a:rPr lang="en-GB" dirty="0"/>
              <a:t>[Accessed 22 March 2023].</a:t>
            </a:r>
          </a:p>
          <a:p>
            <a:r>
              <a:rPr lang="en-GB" dirty="0"/>
              <a:t>Michelle Louie, M., July 28, 2022,. mayo clinic. [Online] </a:t>
            </a:r>
          </a:p>
          <a:p>
            <a:r>
              <a:rPr lang="en-GB" dirty="0"/>
              <a:t>Available at: https://www.mayoclinic.org/diseases-conditions/uterine-fibroids/symptoms-causes/syc-20354288#dialogId42564035</a:t>
            </a:r>
          </a:p>
          <a:p>
            <a:r>
              <a:rPr lang="en-GB" dirty="0"/>
              <a:t>[Accessed 31 03 2023].</a:t>
            </a:r>
          </a:p>
          <a:p>
            <a:endParaRPr lang="en-GB" dirty="0"/>
          </a:p>
        </p:txBody>
      </p:sp>
    </p:spTree>
    <p:extLst>
      <p:ext uri="{BB962C8B-B14F-4D97-AF65-F5344CB8AC3E}">
        <p14:creationId xmlns:p14="http://schemas.microsoft.com/office/powerpoint/2010/main" val="9371197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9" ma:contentTypeDescription="Create a new document." ma:contentTypeScope="" ma:versionID="d25d14b65c43cb07f2f1533956c61716">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6e7eba0cd66950e9927fc3e543bc140"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126fb8f-6f0a-4021-9821-3197397987a0" xsi:nil="true"/>
  </documentManagement>
</p:properties>
</file>

<file path=customXml/itemProps1.xml><?xml version="1.0" encoding="utf-8"?>
<ds:datastoreItem xmlns:ds="http://schemas.openxmlformats.org/officeDocument/2006/customXml" ds:itemID="{F8166E59-5A3B-4F55-9A4E-FA7DF93CC4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26fb8f-6f0a-4021-9821-3197397987a0"/>
    <ds:schemaRef ds:uri="02f9a779-b163-4717-be83-f5bc5eef6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6F26A27-C79F-4E27-B7FF-3B3A3A804F6C}">
  <ds:schemaRefs>
    <ds:schemaRef ds:uri="http://schemas.microsoft.com/sharepoint/v3/contenttype/forms"/>
  </ds:schemaRefs>
</ds:datastoreItem>
</file>

<file path=customXml/itemProps3.xml><?xml version="1.0" encoding="utf-8"?>
<ds:datastoreItem xmlns:ds="http://schemas.openxmlformats.org/officeDocument/2006/customXml" ds:itemID="{9B26E61B-D3BF-49C4-A3A9-46A30C6667D5}">
  <ds:schemaRefs>
    <ds:schemaRef ds:uri="02f9a779-b163-4717-be83-f5bc5eef629d"/>
    <ds:schemaRef ds:uri="http://schemas.microsoft.com/office/infopath/2007/PartnerControls"/>
    <ds:schemaRef ds:uri="http://schemas.microsoft.com/office/2006/metadata/properties"/>
    <ds:schemaRef ds:uri="http://purl.org/dc/elements/1.1/"/>
    <ds:schemaRef ds:uri="http://www.w3.org/XML/1998/namespace"/>
    <ds:schemaRef ds:uri="http://purl.org/dc/dcmitype/"/>
    <ds:schemaRef ds:uri="http://schemas.microsoft.com/office/2006/documentManagement/types"/>
    <ds:schemaRef ds:uri="http://purl.org/dc/terms/"/>
    <ds:schemaRef ds:uri="http://schemas.openxmlformats.org/package/2006/metadata/core-properties"/>
    <ds:schemaRef ds:uri="3126fb8f-6f0a-4021-9821-3197397987a0"/>
  </ds:schemaRefs>
</ds:datastoreItem>
</file>

<file path=docProps/app.xml><?xml version="1.0" encoding="utf-8"?>
<Properties xmlns="http://schemas.openxmlformats.org/officeDocument/2006/extended-properties" xmlns:vt="http://schemas.openxmlformats.org/officeDocument/2006/docPropsVTypes">
  <TotalTime>2732</TotalTime>
  <Words>969</Words>
  <Application>Microsoft Office PowerPoint</Application>
  <PresentationFormat>Widescreen</PresentationFormat>
  <Paragraphs>53</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Module name: Introduction to Physiology Module code: BMHP5003 Lecture name : Olusegun Awolaran Student name: Yelmi Sebastiao Student ID: 2122805 Assessment:1</vt:lpstr>
      <vt:lpstr>Introduction</vt:lpstr>
      <vt:lpstr>PowerPoint Presentation</vt:lpstr>
      <vt:lpstr>Anatomy of uterus</vt:lpstr>
      <vt:lpstr>Anatomy of the uterus</vt:lpstr>
      <vt:lpstr>Physiology</vt:lpstr>
      <vt:lpstr>Health and lifestyle routine measures</vt:lpstr>
      <vt:lpstr>HEALTH AND SOCIAL CARE PRACTICE </vt:lpstr>
      <vt:lpstr>Health and social care practice</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Introduction to Physiology Module code: BMHP5003 Lecture name : Olusegun Awolaran Student name: Yelmi Sebastiao Student ID: 2122805</dc:title>
  <dc:creator>Yelmi Ibulu Sebastiao (2122805)</dc:creator>
  <cp:lastModifiedBy>Yelmi Ibulu Sebastiao (2122805)</cp:lastModifiedBy>
  <cp:revision>2</cp:revision>
  <dcterms:created xsi:type="dcterms:W3CDTF">2023-03-20T13:24:52Z</dcterms:created>
  <dcterms:modified xsi:type="dcterms:W3CDTF">2023-03-31T20:59:52Z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