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4" r:id="rId4"/>
  </p:sldMasterIdLst>
  <p:sldIdLst>
    <p:sldId id="256" r:id="rId5"/>
    <p:sldId id="270" r:id="rId6"/>
    <p:sldId id="267" r:id="rId7"/>
    <p:sldId id="268" r:id="rId8"/>
    <p:sldId id="266" r:id="rId9"/>
    <p:sldId id="260" r:id="rId10"/>
    <p:sldId id="261" r:id="rId11"/>
    <p:sldId id="262" r:id="rId12"/>
    <p:sldId id="259" r:id="rId13"/>
    <p:sldId id="264" r:id="rId14"/>
    <p:sldId id="257" r:id="rId15"/>
    <p:sldId id="263" r:id="rId16"/>
    <p:sldId id="265"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C6E3924-3A27-CB58-C07A-6852E6193245}" name="Sharon Maureen McDermott (2243145)" initials="SM" userId="S::2243145@student.uwtsd.ac.uk::0fcc2545-5390-4ffd-8b69-f780ec1885dc"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B0189F-52A1-483E-9D9E-83CD74E1016E}" v="99" dt="2026-03-25T18:48:37.141"/>
    <p1510:client id="{A944DCC7-3479-4EF4-A840-066A49D6FA2D}" v="4" dt="2026-03-25T12:51:14.962"/>
    <p1510:client id="{DB92962A-E7AD-4C59-8C2B-56261F760266}" v="31" dt="2026-03-25T14:16:41.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5033"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B5685A-B660-4B0B-821C-35FBE8DB07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1FC1094-BAF0-4BEC-862A-9AD4435DC87D}">
      <dgm:prSet custT="1"/>
      <dgm:spPr/>
      <dgm:t>
        <a:bodyPr/>
        <a:lstStyle/>
        <a:p>
          <a:pPr>
            <a:lnSpc>
              <a:spcPct val="100000"/>
            </a:lnSpc>
          </a:pPr>
          <a:r>
            <a:rPr lang="en-GB" sz="1600" b="1" dirty="0">
              <a:latin typeface="Arial" panose="020B0604020202020204" pitchFamily="34" charset="0"/>
              <a:cs typeface="Arial" panose="020B0604020202020204" pitchFamily="34" charset="0"/>
            </a:rPr>
            <a:t>Module Name: </a:t>
          </a:r>
          <a:r>
            <a:rPr lang="en-GB" sz="1600" dirty="0">
              <a:latin typeface="Arial" panose="020B0604020202020204" pitchFamily="34" charset="0"/>
              <a:cs typeface="Arial" panose="020B0604020202020204" pitchFamily="34" charset="0"/>
            </a:rPr>
            <a:t>Health, Wellbeing and Sustainable Development</a:t>
          </a:r>
          <a:endParaRPr lang="en-US" sz="1600" dirty="0">
            <a:latin typeface="Arial" panose="020B0604020202020204" pitchFamily="34" charset="0"/>
            <a:cs typeface="Arial" panose="020B0604020202020204" pitchFamily="34" charset="0"/>
          </a:endParaRPr>
        </a:p>
      </dgm:t>
    </dgm:pt>
    <dgm:pt modelId="{E6D33D54-D073-4EE7-9781-1C7AC945B4F0}" type="parTrans" cxnId="{3D337D8E-AC81-4D49-A3A4-EC6F68A58671}">
      <dgm:prSet/>
      <dgm:spPr/>
      <dgm:t>
        <a:bodyPr/>
        <a:lstStyle/>
        <a:p>
          <a:endParaRPr lang="en-US"/>
        </a:p>
      </dgm:t>
    </dgm:pt>
    <dgm:pt modelId="{94096C4A-DC09-4DB1-BFE1-00B6B31481EA}" type="sibTrans" cxnId="{3D337D8E-AC81-4D49-A3A4-EC6F68A58671}">
      <dgm:prSet/>
      <dgm:spPr/>
      <dgm:t>
        <a:bodyPr/>
        <a:lstStyle/>
        <a:p>
          <a:pPr>
            <a:lnSpc>
              <a:spcPct val="100000"/>
            </a:lnSpc>
          </a:pPr>
          <a:endParaRPr lang="en-US"/>
        </a:p>
      </dgm:t>
    </dgm:pt>
    <dgm:pt modelId="{5DBDE78C-F07E-4AC1-B098-22B6BF972AF7}">
      <dgm:prSet custT="1"/>
      <dgm:spPr/>
      <dgm:t>
        <a:bodyPr/>
        <a:lstStyle/>
        <a:p>
          <a:pPr>
            <a:lnSpc>
              <a:spcPct val="100000"/>
            </a:lnSpc>
          </a:pPr>
          <a:r>
            <a:rPr lang="en-GB" sz="1600" b="1" dirty="0">
              <a:latin typeface="Arial" panose="020B0604020202020204" pitchFamily="34" charset="0"/>
              <a:cs typeface="Arial" panose="020B0604020202020204" pitchFamily="34" charset="0"/>
            </a:rPr>
            <a:t>Module code: </a:t>
          </a:r>
          <a:r>
            <a:rPr lang="en-GB" sz="1600" dirty="0">
              <a:latin typeface="Arial" panose="020B0604020202020204" pitchFamily="34" charset="0"/>
              <a:cs typeface="Arial" panose="020B0604020202020204" pitchFamily="34" charset="0"/>
            </a:rPr>
            <a:t>BMHP6030</a:t>
          </a:r>
          <a:endParaRPr lang="en-US" sz="1600" dirty="0">
            <a:latin typeface="Arial" panose="020B0604020202020204" pitchFamily="34" charset="0"/>
            <a:cs typeface="Arial" panose="020B0604020202020204" pitchFamily="34" charset="0"/>
          </a:endParaRPr>
        </a:p>
      </dgm:t>
    </dgm:pt>
    <dgm:pt modelId="{847D4B38-D947-4071-A718-072A2017D36A}" type="parTrans" cxnId="{1C228A14-0882-451A-9D01-2EA7DF0C6B4D}">
      <dgm:prSet/>
      <dgm:spPr/>
      <dgm:t>
        <a:bodyPr/>
        <a:lstStyle/>
        <a:p>
          <a:endParaRPr lang="en-US"/>
        </a:p>
      </dgm:t>
    </dgm:pt>
    <dgm:pt modelId="{79EB54E0-40FC-4F70-A077-92355C30E1FC}" type="sibTrans" cxnId="{1C228A14-0882-451A-9D01-2EA7DF0C6B4D}">
      <dgm:prSet/>
      <dgm:spPr/>
      <dgm:t>
        <a:bodyPr/>
        <a:lstStyle/>
        <a:p>
          <a:pPr>
            <a:lnSpc>
              <a:spcPct val="100000"/>
            </a:lnSpc>
          </a:pPr>
          <a:endParaRPr lang="en-US"/>
        </a:p>
      </dgm:t>
    </dgm:pt>
    <dgm:pt modelId="{01529875-31B8-434F-B48D-1F59B9FA5011}">
      <dgm:prSet/>
      <dgm:spPr/>
      <dgm:t>
        <a:bodyPr/>
        <a:lstStyle/>
        <a:p>
          <a:pPr>
            <a:lnSpc>
              <a:spcPct val="100000"/>
            </a:lnSpc>
          </a:pPr>
          <a:r>
            <a:rPr lang="en-GB" b="1" dirty="0">
              <a:latin typeface="Arial" panose="020B0604020202020204" pitchFamily="34" charset="0"/>
              <a:cs typeface="Arial" panose="020B0604020202020204" pitchFamily="34" charset="0"/>
            </a:rPr>
            <a:t>Student Name: </a:t>
          </a:r>
          <a:r>
            <a:rPr lang="en-GB" dirty="0">
              <a:latin typeface="Arial" panose="020B0604020202020204" pitchFamily="34" charset="0"/>
              <a:cs typeface="Arial" panose="020B0604020202020204" pitchFamily="34" charset="0"/>
            </a:rPr>
            <a:t>Sharon Mcdermott</a:t>
          </a:r>
          <a:endParaRPr lang="en-US" dirty="0">
            <a:latin typeface="Arial" panose="020B0604020202020204" pitchFamily="34" charset="0"/>
            <a:cs typeface="Arial" panose="020B0604020202020204" pitchFamily="34" charset="0"/>
          </a:endParaRPr>
        </a:p>
      </dgm:t>
    </dgm:pt>
    <dgm:pt modelId="{725394BF-A6FD-4E03-A850-3A63D66035A1}" type="parTrans" cxnId="{D12DB1E9-21A2-46EF-9343-AB19A7A2A9A1}">
      <dgm:prSet/>
      <dgm:spPr/>
      <dgm:t>
        <a:bodyPr/>
        <a:lstStyle/>
        <a:p>
          <a:endParaRPr lang="en-US"/>
        </a:p>
      </dgm:t>
    </dgm:pt>
    <dgm:pt modelId="{7855806E-D7D4-41A6-96C5-605FC16899D5}" type="sibTrans" cxnId="{D12DB1E9-21A2-46EF-9343-AB19A7A2A9A1}">
      <dgm:prSet/>
      <dgm:spPr/>
      <dgm:t>
        <a:bodyPr/>
        <a:lstStyle/>
        <a:p>
          <a:pPr>
            <a:lnSpc>
              <a:spcPct val="100000"/>
            </a:lnSpc>
          </a:pPr>
          <a:endParaRPr lang="en-US"/>
        </a:p>
      </dgm:t>
    </dgm:pt>
    <dgm:pt modelId="{84F783FF-CD23-4FA9-88E7-15A822D785A8}">
      <dgm:prSet/>
      <dgm:spPr/>
      <dgm:t>
        <a:bodyPr/>
        <a:lstStyle/>
        <a:p>
          <a:pPr>
            <a:lnSpc>
              <a:spcPct val="100000"/>
            </a:lnSpc>
          </a:pPr>
          <a:r>
            <a:rPr lang="en-GB" b="1" dirty="0">
              <a:latin typeface="Arial" panose="020B0604020202020204" pitchFamily="34" charset="0"/>
              <a:cs typeface="Arial" panose="020B0604020202020204" pitchFamily="34" charset="0"/>
            </a:rPr>
            <a:t>Student ID: </a:t>
          </a:r>
          <a:r>
            <a:rPr lang="en-GB" dirty="0">
              <a:latin typeface="Arial" panose="020B0604020202020204" pitchFamily="34" charset="0"/>
              <a:cs typeface="Arial" panose="020B0604020202020204" pitchFamily="34" charset="0"/>
            </a:rPr>
            <a:t>2243145</a:t>
          </a:r>
          <a:endParaRPr lang="en-US" dirty="0">
            <a:latin typeface="Arial" panose="020B0604020202020204" pitchFamily="34" charset="0"/>
            <a:cs typeface="Arial" panose="020B0604020202020204" pitchFamily="34" charset="0"/>
          </a:endParaRPr>
        </a:p>
      </dgm:t>
    </dgm:pt>
    <dgm:pt modelId="{037D4F3E-95A3-4877-BAF1-429A1B573E76}" type="parTrans" cxnId="{FFB4D90B-6BCD-49D8-B667-F3F4FC38765D}">
      <dgm:prSet/>
      <dgm:spPr/>
      <dgm:t>
        <a:bodyPr/>
        <a:lstStyle/>
        <a:p>
          <a:endParaRPr lang="en-US"/>
        </a:p>
      </dgm:t>
    </dgm:pt>
    <dgm:pt modelId="{0FFD8D5F-63CA-4061-B8A9-7DCB07EFA470}" type="sibTrans" cxnId="{FFB4D90B-6BCD-49D8-B667-F3F4FC38765D}">
      <dgm:prSet/>
      <dgm:spPr/>
      <dgm:t>
        <a:bodyPr/>
        <a:lstStyle/>
        <a:p>
          <a:pPr>
            <a:lnSpc>
              <a:spcPct val="100000"/>
            </a:lnSpc>
          </a:pPr>
          <a:endParaRPr lang="en-US"/>
        </a:p>
      </dgm:t>
    </dgm:pt>
    <dgm:pt modelId="{8B83BC6B-6F95-4816-A7C2-E28A4C3591FA}">
      <dgm:prSet/>
      <dgm:spPr/>
      <dgm:t>
        <a:bodyPr/>
        <a:lstStyle/>
        <a:p>
          <a:pPr>
            <a:lnSpc>
              <a:spcPct val="100000"/>
            </a:lnSpc>
          </a:pPr>
          <a:r>
            <a:rPr lang="en-GB" b="1" dirty="0">
              <a:latin typeface="Arial" panose="020B0604020202020204" pitchFamily="34" charset="0"/>
              <a:cs typeface="Arial" panose="020B0604020202020204" pitchFamily="34" charset="0"/>
            </a:rPr>
            <a:t>Lectures, </a:t>
          </a:r>
          <a:r>
            <a:rPr lang="en-GB" dirty="0">
              <a:latin typeface="Arial" panose="020B0604020202020204" pitchFamily="34" charset="0"/>
              <a:cs typeface="Arial" panose="020B0604020202020204" pitchFamily="34" charset="0"/>
            </a:rPr>
            <a:t>Dr </a:t>
          </a:r>
          <a:r>
            <a:rPr lang="en-GB" dirty="0" err="1">
              <a:latin typeface="Arial" panose="020B0604020202020204" pitchFamily="34" charset="0"/>
              <a:cs typeface="Arial" panose="020B0604020202020204" pitchFamily="34" charset="0"/>
            </a:rPr>
            <a:t>Itse</a:t>
          </a:r>
          <a:r>
            <a:rPr lang="en-GB" dirty="0">
              <a:latin typeface="Arial" panose="020B0604020202020204" pitchFamily="34" charset="0"/>
              <a:cs typeface="Arial" panose="020B0604020202020204" pitchFamily="34" charset="0"/>
            </a:rPr>
            <a:t> Olaoye</a:t>
          </a:r>
          <a:endParaRPr lang="en-US" dirty="0">
            <a:latin typeface="Arial" panose="020B0604020202020204" pitchFamily="34" charset="0"/>
            <a:cs typeface="Arial" panose="020B0604020202020204" pitchFamily="34" charset="0"/>
          </a:endParaRPr>
        </a:p>
      </dgm:t>
    </dgm:pt>
    <dgm:pt modelId="{3E89D615-764F-4063-BCE3-347A526530CA}" type="parTrans" cxnId="{6BEAE23B-6EB8-4082-B901-9A0965ADCD0F}">
      <dgm:prSet/>
      <dgm:spPr/>
      <dgm:t>
        <a:bodyPr/>
        <a:lstStyle/>
        <a:p>
          <a:endParaRPr lang="en-US"/>
        </a:p>
      </dgm:t>
    </dgm:pt>
    <dgm:pt modelId="{31EEA5D6-6628-43B7-934F-88F65F4744AD}" type="sibTrans" cxnId="{6BEAE23B-6EB8-4082-B901-9A0965ADCD0F}">
      <dgm:prSet/>
      <dgm:spPr/>
      <dgm:t>
        <a:bodyPr/>
        <a:lstStyle/>
        <a:p>
          <a:endParaRPr lang="en-US"/>
        </a:p>
      </dgm:t>
    </dgm:pt>
    <dgm:pt modelId="{24E0B7BB-EBCA-4B21-B1D4-4D8F31021444}" type="pres">
      <dgm:prSet presAssocID="{04B5685A-B660-4B0B-821C-35FBE8DB079D}" presName="root" presStyleCnt="0">
        <dgm:presLayoutVars>
          <dgm:dir/>
          <dgm:resizeHandles val="exact"/>
        </dgm:presLayoutVars>
      </dgm:prSet>
      <dgm:spPr/>
    </dgm:pt>
    <dgm:pt modelId="{5D7BA7B0-297A-4907-B107-92A25C4124AD}" type="pres">
      <dgm:prSet presAssocID="{04B5685A-B660-4B0B-821C-35FBE8DB079D}" presName="container" presStyleCnt="0">
        <dgm:presLayoutVars>
          <dgm:dir/>
          <dgm:resizeHandles val="exact"/>
        </dgm:presLayoutVars>
      </dgm:prSet>
      <dgm:spPr/>
    </dgm:pt>
    <dgm:pt modelId="{2F9E591A-98CC-41B0-B310-109590C60C6C}" type="pres">
      <dgm:prSet presAssocID="{71FC1094-BAF0-4BEC-862A-9AD4435DC87D}" presName="compNode" presStyleCnt="0"/>
      <dgm:spPr/>
    </dgm:pt>
    <dgm:pt modelId="{FFC39E0C-8917-43E3-A72C-A323018F0599}" type="pres">
      <dgm:prSet presAssocID="{71FC1094-BAF0-4BEC-862A-9AD4435DC87D}" presName="iconBgRect" presStyleLbl="bgShp" presStyleIdx="0" presStyleCnt="5" custLinFactNeighborX="-11326" custLinFactNeighborY="-10296"/>
      <dgm:spPr/>
    </dgm:pt>
    <dgm:pt modelId="{68FD9FFF-3765-4FD5-B45B-316080E3EBA6}" type="pres">
      <dgm:prSet presAssocID="{71FC1094-BAF0-4BEC-862A-9AD4435DC87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nt"/>
        </a:ext>
      </dgm:extLst>
    </dgm:pt>
    <dgm:pt modelId="{4F76B8DF-C25E-42E7-94EB-EA3D7210B9EA}" type="pres">
      <dgm:prSet presAssocID="{71FC1094-BAF0-4BEC-862A-9AD4435DC87D}" presName="spaceRect" presStyleCnt="0"/>
      <dgm:spPr/>
    </dgm:pt>
    <dgm:pt modelId="{2F32B574-38AD-4A9A-81D6-BBF4043AFDA3}" type="pres">
      <dgm:prSet presAssocID="{71FC1094-BAF0-4BEC-862A-9AD4435DC87D}" presName="textRect" presStyleLbl="revTx" presStyleIdx="0" presStyleCnt="5">
        <dgm:presLayoutVars>
          <dgm:chMax val="1"/>
          <dgm:chPref val="1"/>
        </dgm:presLayoutVars>
      </dgm:prSet>
      <dgm:spPr/>
    </dgm:pt>
    <dgm:pt modelId="{05C3D33D-3AAC-4B91-AF73-AD977F6679E5}" type="pres">
      <dgm:prSet presAssocID="{94096C4A-DC09-4DB1-BFE1-00B6B31481EA}" presName="sibTrans" presStyleLbl="sibTrans2D1" presStyleIdx="0" presStyleCnt="0"/>
      <dgm:spPr/>
    </dgm:pt>
    <dgm:pt modelId="{7D1B3641-D4E9-4C3F-8418-E97B255FAB40}" type="pres">
      <dgm:prSet presAssocID="{5DBDE78C-F07E-4AC1-B098-22B6BF972AF7}" presName="compNode" presStyleCnt="0"/>
      <dgm:spPr/>
    </dgm:pt>
    <dgm:pt modelId="{AFCED165-7DFA-405C-A067-19B880DEC2F7}" type="pres">
      <dgm:prSet presAssocID="{5DBDE78C-F07E-4AC1-B098-22B6BF972AF7}" presName="iconBgRect" presStyleLbl="bgShp" presStyleIdx="1" presStyleCnt="5"/>
      <dgm:spPr/>
    </dgm:pt>
    <dgm:pt modelId="{E566189E-F7FE-4E3B-A3DA-0A99201C979D}" type="pres">
      <dgm:prSet presAssocID="{5DBDE78C-F07E-4AC1-B098-22B6BF972AF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D174228C-56C8-4844-8D15-E2D2A2C89199}" type="pres">
      <dgm:prSet presAssocID="{5DBDE78C-F07E-4AC1-B098-22B6BF972AF7}" presName="spaceRect" presStyleCnt="0"/>
      <dgm:spPr/>
    </dgm:pt>
    <dgm:pt modelId="{F5731E67-DE4C-4194-8791-5C3DB6216A63}" type="pres">
      <dgm:prSet presAssocID="{5DBDE78C-F07E-4AC1-B098-22B6BF972AF7}" presName="textRect" presStyleLbl="revTx" presStyleIdx="1" presStyleCnt="5">
        <dgm:presLayoutVars>
          <dgm:chMax val="1"/>
          <dgm:chPref val="1"/>
        </dgm:presLayoutVars>
      </dgm:prSet>
      <dgm:spPr/>
    </dgm:pt>
    <dgm:pt modelId="{98FE5BAA-14B0-40A1-B93F-F2A86B8547D2}" type="pres">
      <dgm:prSet presAssocID="{79EB54E0-40FC-4F70-A077-92355C30E1FC}" presName="sibTrans" presStyleLbl="sibTrans2D1" presStyleIdx="0" presStyleCnt="0"/>
      <dgm:spPr/>
    </dgm:pt>
    <dgm:pt modelId="{E8487D13-690F-4228-8DAB-CF7C5ED4FAFC}" type="pres">
      <dgm:prSet presAssocID="{01529875-31B8-434F-B48D-1F59B9FA5011}" presName="compNode" presStyleCnt="0"/>
      <dgm:spPr/>
    </dgm:pt>
    <dgm:pt modelId="{69A91473-6992-4A69-95A1-B2A8F3C85E86}" type="pres">
      <dgm:prSet presAssocID="{01529875-31B8-434F-B48D-1F59B9FA5011}" presName="iconBgRect" presStyleLbl="bgShp" presStyleIdx="2" presStyleCnt="5"/>
      <dgm:spPr/>
    </dgm:pt>
    <dgm:pt modelId="{861C28BC-61C7-4506-B3D9-641EBD75A6A8}" type="pres">
      <dgm:prSet presAssocID="{01529875-31B8-434F-B48D-1F59B9FA501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a:ext>
      </dgm:extLst>
    </dgm:pt>
    <dgm:pt modelId="{27B53EE9-DD6B-4B6B-998D-72A249246B88}" type="pres">
      <dgm:prSet presAssocID="{01529875-31B8-434F-B48D-1F59B9FA5011}" presName="spaceRect" presStyleCnt="0"/>
      <dgm:spPr/>
    </dgm:pt>
    <dgm:pt modelId="{50F66234-EE3A-4E5C-A0BC-20B92C725A34}" type="pres">
      <dgm:prSet presAssocID="{01529875-31B8-434F-B48D-1F59B9FA5011}" presName="textRect" presStyleLbl="revTx" presStyleIdx="2" presStyleCnt="5">
        <dgm:presLayoutVars>
          <dgm:chMax val="1"/>
          <dgm:chPref val="1"/>
        </dgm:presLayoutVars>
      </dgm:prSet>
      <dgm:spPr/>
    </dgm:pt>
    <dgm:pt modelId="{E4D5B9C8-B2F0-4618-BFF6-37176FE5F178}" type="pres">
      <dgm:prSet presAssocID="{7855806E-D7D4-41A6-96C5-605FC16899D5}" presName="sibTrans" presStyleLbl="sibTrans2D1" presStyleIdx="0" presStyleCnt="0"/>
      <dgm:spPr/>
    </dgm:pt>
    <dgm:pt modelId="{DE0D1862-B5C8-49AB-9B7F-2012B0962240}" type="pres">
      <dgm:prSet presAssocID="{84F783FF-CD23-4FA9-88E7-15A822D785A8}" presName="compNode" presStyleCnt="0"/>
      <dgm:spPr/>
    </dgm:pt>
    <dgm:pt modelId="{03B74705-1194-429B-BD98-3E19CA4EAD21}" type="pres">
      <dgm:prSet presAssocID="{84F783FF-CD23-4FA9-88E7-15A822D785A8}" presName="iconBgRect" presStyleLbl="bgShp" presStyleIdx="3" presStyleCnt="5"/>
      <dgm:spPr/>
    </dgm:pt>
    <dgm:pt modelId="{F617E039-3074-4322-8928-A9BAD0E8C1E9}" type="pres">
      <dgm:prSet presAssocID="{84F783FF-CD23-4FA9-88E7-15A822D785A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mployee Badge"/>
        </a:ext>
      </dgm:extLst>
    </dgm:pt>
    <dgm:pt modelId="{9AAACA04-2DE3-4B7B-B47C-7534DF286EEC}" type="pres">
      <dgm:prSet presAssocID="{84F783FF-CD23-4FA9-88E7-15A822D785A8}" presName="spaceRect" presStyleCnt="0"/>
      <dgm:spPr/>
    </dgm:pt>
    <dgm:pt modelId="{EA6B5792-DF47-4700-BC85-0C833BF99AA5}" type="pres">
      <dgm:prSet presAssocID="{84F783FF-CD23-4FA9-88E7-15A822D785A8}" presName="textRect" presStyleLbl="revTx" presStyleIdx="3" presStyleCnt="5">
        <dgm:presLayoutVars>
          <dgm:chMax val="1"/>
          <dgm:chPref val="1"/>
        </dgm:presLayoutVars>
      </dgm:prSet>
      <dgm:spPr/>
    </dgm:pt>
    <dgm:pt modelId="{13D4AA3F-1639-417F-93F6-13413D5A069C}" type="pres">
      <dgm:prSet presAssocID="{0FFD8D5F-63CA-4061-B8A9-7DCB07EFA470}" presName="sibTrans" presStyleLbl="sibTrans2D1" presStyleIdx="0" presStyleCnt="0"/>
      <dgm:spPr/>
    </dgm:pt>
    <dgm:pt modelId="{CB4EA043-A632-4C3E-AF94-01DF6D4A6371}" type="pres">
      <dgm:prSet presAssocID="{8B83BC6B-6F95-4816-A7C2-E28A4C3591FA}" presName="compNode" presStyleCnt="0"/>
      <dgm:spPr/>
    </dgm:pt>
    <dgm:pt modelId="{7E70D4C5-CDC0-4E8F-A2AC-938016DF1BF2}" type="pres">
      <dgm:prSet presAssocID="{8B83BC6B-6F95-4816-A7C2-E28A4C3591FA}" presName="iconBgRect" presStyleLbl="bgShp" presStyleIdx="4" presStyleCnt="5"/>
      <dgm:spPr/>
    </dgm:pt>
    <dgm:pt modelId="{3A25EDF8-EEF0-4A80-B6A4-816F2CCE3204}" type="pres">
      <dgm:prSet presAssocID="{8B83BC6B-6F95-4816-A7C2-E28A4C3591F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ecturer"/>
        </a:ext>
      </dgm:extLst>
    </dgm:pt>
    <dgm:pt modelId="{21E6D130-8C04-4A68-B3FD-5C01E5C1A218}" type="pres">
      <dgm:prSet presAssocID="{8B83BC6B-6F95-4816-A7C2-E28A4C3591FA}" presName="spaceRect" presStyleCnt="0"/>
      <dgm:spPr/>
    </dgm:pt>
    <dgm:pt modelId="{6B47C8ED-8119-47FF-8BD5-EBBCDE7A035E}" type="pres">
      <dgm:prSet presAssocID="{8B83BC6B-6F95-4816-A7C2-E28A4C3591FA}" presName="textRect" presStyleLbl="revTx" presStyleIdx="4" presStyleCnt="5">
        <dgm:presLayoutVars>
          <dgm:chMax val="1"/>
          <dgm:chPref val="1"/>
        </dgm:presLayoutVars>
      </dgm:prSet>
      <dgm:spPr/>
    </dgm:pt>
  </dgm:ptLst>
  <dgm:cxnLst>
    <dgm:cxn modelId="{FFB4D90B-6BCD-49D8-B667-F3F4FC38765D}" srcId="{04B5685A-B660-4B0B-821C-35FBE8DB079D}" destId="{84F783FF-CD23-4FA9-88E7-15A822D785A8}" srcOrd="3" destOrd="0" parTransId="{037D4F3E-95A3-4877-BAF1-429A1B573E76}" sibTransId="{0FFD8D5F-63CA-4061-B8A9-7DCB07EFA470}"/>
    <dgm:cxn modelId="{1C228A14-0882-451A-9D01-2EA7DF0C6B4D}" srcId="{04B5685A-B660-4B0B-821C-35FBE8DB079D}" destId="{5DBDE78C-F07E-4AC1-B098-22B6BF972AF7}" srcOrd="1" destOrd="0" parTransId="{847D4B38-D947-4071-A718-072A2017D36A}" sibTransId="{79EB54E0-40FC-4F70-A077-92355C30E1FC}"/>
    <dgm:cxn modelId="{9D21851D-B47C-4187-957E-2D5082187C95}" type="presOf" srcId="{71FC1094-BAF0-4BEC-862A-9AD4435DC87D}" destId="{2F32B574-38AD-4A9A-81D6-BBF4043AFDA3}" srcOrd="0" destOrd="0" presId="urn:microsoft.com/office/officeart/2018/2/layout/IconCircleList"/>
    <dgm:cxn modelId="{6E5D1A32-D649-412C-B4CC-1B8CB03D7D6F}" type="presOf" srcId="{01529875-31B8-434F-B48D-1F59B9FA5011}" destId="{50F66234-EE3A-4E5C-A0BC-20B92C725A34}" srcOrd="0" destOrd="0" presId="urn:microsoft.com/office/officeart/2018/2/layout/IconCircleList"/>
    <dgm:cxn modelId="{6BEAE23B-6EB8-4082-B901-9A0965ADCD0F}" srcId="{04B5685A-B660-4B0B-821C-35FBE8DB079D}" destId="{8B83BC6B-6F95-4816-A7C2-E28A4C3591FA}" srcOrd="4" destOrd="0" parTransId="{3E89D615-764F-4063-BCE3-347A526530CA}" sibTransId="{31EEA5D6-6628-43B7-934F-88F65F4744AD}"/>
    <dgm:cxn modelId="{CC967860-3C77-4314-BCBF-8615380BBF10}" type="presOf" srcId="{79EB54E0-40FC-4F70-A077-92355C30E1FC}" destId="{98FE5BAA-14B0-40A1-B93F-F2A86B8547D2}" srcOrd="0" destOrd="0" presId="urn:microsoft.com/office/officeart/2018/2/layout/IconCircleList"/>
    <dgm:cxn modelId="{66474450-8E52-4471-9279-FCE82E27A55D}" type="presOf" srcId="{94096C4A-DC09-4DB1-BFE1-00B6B31481EA}" destId="{05C3D33D-3AAC-4B91-AF73-AD977F6679E5}" srcOrd="0" destOrd="0" presId="urn:microsoft.com/office/officeart/2018/2/layout/IconCircleList"/>
    <dgm:cxn modelId="{D111E455-2D71-470A-8C98-B6899D2CC6F9}" type="presOf" srcId="{04B5685A-B660-4B0B-821C-35FBE8DB079D}" destId="{24E0B7BB-EBCA-4B21-B1D4-4D8F31021444}" srcOrd="0" destOrd="0" presId="urn:microsoft.com/office/officeart/2018/2/layout/IconCircleList"/>
    <dgm:cxn modelId="{202CB78C-436E-4F63-847F-1A3686FBD85A}" type="presOf" srcId="{0FFD8D5F-63CA-4061-B8A9-7DCB07EFA470}" destId="{13D4AA3F-1639-417F-93F6-13413D5A069C}" srcOrd="0" destOrd="0" presId="urn:microsoft.com/office/officeart/2018/2/layout/IconCircleList"/>
    <dgm:cxn modelId="{3D337D8E-AC81-4D49-A3A4-EC6F68A58671}" srcId="{04B5685A-B660-4B0B-821C-35FBE8DB079D}" destId="{71FC1094-BAF0-4BEC-862A-9AD4435DC87D}" srcOrd="0" destOrd="0" parTransId="{E6D33D54-D073-4EE7-9781-1C7AC945B4F0}" sibTransId="{94096C4A-DC09-4DB1-BFE1-00B6B31481EA}"/>
    <dgm:cxn modelId="{70762291-6C93-4AC1-A674-016E1EA6200D}" type="presOf" srcId="{7855806E-D7D4-41A6-96C5-605FC16899D5}" destId="{E4D5B9C8-B2F0-4618-BFF6-37176FE5F178}" srcOrd="0" destOrd="0" presId="urn:microsoft.com/office/officeart/2018/2/layout/IconCircleList"/>
    <dgm:cxn modelId="{58F054E4-1AC2-4876-A805-21F8247B53CF}" type="presOf" srcId="{84F783FF-CD23-4FA9-88E7-15A822D785A8}" destId="{EA6B5792-DF47-4700-BC85-0C833BF99AA5}" srcOrd="0" destOrd="0" presId="urn:microsoft.com/office/officeart/2018/2/layout/IconCircleList"/>
    <dgm:cxn modelId="{730E20E7-179F-4616-BAF1-62DD758236F4}" type="presOf" srcId="{8B83BC6B-6F95-4816-A7C2-E28A4C3591FA}" destId="{6B47C8ED-8119-47FF-8BD5-EBBCDE7A035E}" srcOrd="0" destOrd="0" presId="urn:microsoft.com/office/officeart/2018/2/layout/IconCircleList"/>
    <dgm:cxn modelId="{D12DB1E9-21A2-46EF-9343-AB19A7A2A9A1}" srcId="{04B5685A-B660-4B0B-821C-35FBE8DB079D}" destId="{01529875-31B8-434F-B48D-1F59B9FA5011}" srcOrd="2" destOrd="0" parTransId="{725394BF-A6FD-4E03-A850-3A63D66035A1}" sibTransId="{7855806E-D7D4-41A6-96C5-605FC16899D5}"/>
    <dgm:cxn modelId="{4AD62FF8-9B60-41FC-87C0-F31B86508B52}" type="presOf" srcId="{5DBDE78C-F07E-4AC1-B098-22B6BF972AF7}" destId="{F5731E67-DE4C-4194-8791-5C3DB6216A63}" srcOrd="0" destOrd="0" presId="urn:microsoft.com/office/officeart/2018/2/layout/IconCircleList"/>
    <dgm:cxn modelId="{CDA5CBD6-6FB8-4CBB-866D-CA261E14CDE4}" type="presParOf" srcId="{24E0B7BB-EBCA-4B21-B1D4-4D8F31021444}" destId="{5D7BA7B0-297A-4907-B107-92A25C4124AD}" srcOrd="0" destOrd="0" presId="urn:microsoft.com/office/officeart/2018/2/layout/IconCircleList"/>
    <dgm:cxn modelId="{B6C4A85B-571E-46BD-AF13-8C36A8B58AB1}" type="presParOf" srcId="{5D7BA7B0-297A-4907-B107-92A25C4124AD}" destId="{2F9E591A-98CC-41B0-B310-109590C60C6C}" srcOrd="0" destOrd="0" presId="urn:microsoft.com/office/officeart/2018/2/layout/IconCircleList"/>
    <dgm:cxn modelId="{936821F0-F5DF-43C7-8038-7D7109403CF7}" type="presParOf" srcId="{2F9E591A-98CC-41B0-B310-109590C60C6C}" destId="{FFC39E0C-8917-43E3-A72C-A323018F0599}" srcOrd="0" destOrd="0" presId="urn:microsoft.com/office/officeart/2018/2/layout/IconCircleList"/>
    <dgm:cxn modelId="{A0270292-1A18-4400-BD25-DD63EE40D698}" type="presParOf" srcId="{2F9E591A-98CC-41B0-B310-109590C60C6C}" destId="{68FD9FFF-3765-4FD5-B45B-316080E3EBA6}" srcOrd="1" destOrd="0" presId="urn:microsoft.com/office/officeart/2018/2/layout/IconCircleList"/>
    <dgm:cxn modelId="{28004731-635E-43C5-AE3D-EA0597B0AF2B}" type="presParOf" srcId="{2F9E591A-98CC-41B0-B310-109590C60C6C}" destId="{4F76B8DF-C25E-42E7-94EB-EA3D7210B9EA}" srcOrd="2" destOrd="0" presId="urn:microsoft.com/office/officeart/2018/2/layout/IconCircleList"/>
    <dgm:cxn modelId="{1D1B9074-164D-4866-963F-66186D695DAC}" type="presParOf" srcId="{2F9E591A-98CC-41B0-B310-109590C60C6C}" destId="{2F32B574-38AD-4A9A-81D6-BBF4043AFDA3}" srcOrd="3" destOrd="0" presId="urn:microsoft.com/office/officeart/2018/2/layout/IconCircleList"/>
    <dgm:cxn modelId="{68198500-2CB1-416C-8258-AB1509D8A4E2}" type="presParOf" srcId="{5D7BA7B0-297A-4907-B107-92A25C4124AD}" destId="{05C3D33D-3AAC-4B91-AF73-AD977F6679E5}" srcOrd="1" destOrd="0" presId="urn:microsoft.com/office/officeart/2018/2/layout/IconCircleList"/>
    <dgm:cxn modelId="{1B73BF7D-D629-43D3-95B6-EE8F6358C94D}" type="presParOf" srcId="{5D7BA7B0-297A-4907-B107-92A25C4124AD}" destId="{7D1B3641-D4E9-4C3F-8418-E97B255FAB40}" srcOrd="2" destOrd="0" presId="urn:microsoft.com/office/officeart/2018/2/layout/IconCircleList"/>
    <dgm:cxn modelId="{3DFDE317-A5E1-40E2-81F5-C5384F149805}" type="presParOf" srcId="{7D1B3641-D4E9-4C3F-8418-E97B255FAB40}" destId="{AFCED165-7DFA-405C-A067-19B880DEC2F7}" srcOrd="0" destOrd="0" presId="urn:microsoft.com/office/officeart/2018/2/layout/IconCircleList"/>
    <dgm:cxn modelId="{DB877B42-A91E-475F-AB83-1EC3650CA1E6}" type="presParOf" srcId="{7D1B3641-D4E9-4C3F-8418-E97B255FAB40}" destId="{E566189E-F7FE-4E3B-A3DA-0A99201C979D}" srcOrd="1" destOrd="0" presId="urn:microsoft.com/office/officeart/2018/2/layout/IconCircleList"/>
    <dgm:cxn modelId="{109225D9-817C-431E-BDF3-A2E1ED39EEDC}" type="presParOf" srcId="{7D1B3641-D4E9-4C3F-8418-E97B255FAB40}" destId="{D174228C-56C8-4844-8D15-E2D2A2C89199}" srcOrd="2" destOrd="0" presId="urn:microsoft.com/office/officeart/2018/2/layout/IconCircleList"/>
    <dgm:cxn modelId="{3F581F3F-4032-4ACC-9955-1DEE4FF1BE86}" type="presParOf" srcId="{7D1B3641-D4E9-4C3F-8418-E97B255FAB40}" destId="{F5731E67-DE4C-4194-8791-5C3DB6216A63}" srcOrd="3" destOrd="0" presId="urn:microsoft.com/office/officeart/2018/2/layout/IconCircleList"/>
    <dgm:cxn modelId="{2CFE2244-54E6-43B5-B38D-AD1910AD8957}" type="presParOf" srcId="{5D7BA7B0-297A-4907-B107-92A25C4124AD}" destId="{98FE5BAA-14B0-40A1-B93F-F2A86B8547D2}" srcOrd="3" destOrd="0" presId="urn:microsoft.com/office/officeart/2018/2/layout/IconCircleList"/>
    <dgm:cxn modelId="{13894276-2066-429E-92C1-1E678A37BD64}" type="presParOf" srcId="{5D7BA7B0-297A-4907-B107-92A25C4124AD}" destId="{E8487D13-690F-4228-8DAB-CF7C5ED4FAFC}" srcOrd="4" destOrd="0" presId="urn:microsoft.com/office/officeart/2018/2/layout/IconCircleList"/>
    <dgm:cxn modelId="{731E55E6-DF38-455A-9991-392621B7D4D7}" type="presParOf" srcId="{E8487D13-690F-4228-8DAB-CF7C5ED4FAFC}" destId="{69A91473-6992-4A69-95A1-B2A8F3C85E86}" srcOrd="0" destOrd="0" presId="urn:microsoft.com/office/officeart/2018/2/layout/IconCircleList"/>
    <dgm:cxn modelId="{331C4D02-7B22-4BB4-AA14-8A58A9451B47}" type="presParOf" srcId="{E8487D13-690F-4228-8DAB-CF7C5ED4FAFC}" destId="{861C28BC-61C7-4506-B3D9-641EBD75A6A8}" srcOrd="1" destOrd="0" presId="urn:microsoft.com/office/officeart/2018/2/layout/IconCircleList"/>
    <dgm:cxn modelId="{1D23594C-A7BE-42A6-A3F7-2E9F9207A119}" type="presParOf" srcId="{E8487D13-690F-4228-8DAB-CF7C5ED4FAFC}" destId="{27B53EE9-DD6B-4B6B-998D-72A249246B88}" srcOrd="2" destOrd="0" presId="urn:microsoft.com/office/officeart/2018/2/layout/IconCircleList"/>
    <dgm:cxn modelId="{6A394BF4-7AF3-4818-8BEC-3FACC2A13F30}" type="presParOf" srcId="{E8487D13-690F-4228-8DAB-CF7C5ED4FAFC}" destId="{50F66234-EE3A-4E5C-A0BC-20B92C725A34}" srcOrd="3" destOrd="0" presId="urn:microsoft.com/office/officeart/2018/2/layout/IconCircleList"/>
    <dgm:cxn modelId="{1175D28C-B9EE-466A-A7C3-BACC1A0A3F3E}" type="presParOf" srcId="{5D7BA7B0-297A-4907-B107-92A25C4124AD}" destId="{E4D5B9C8-B2F0-4618-BFF6-37176FE5F178}" srcOrd="5" destOrd="0" presId="urn:microsoft.com/office/officeart/2018/2/layout/IconCircleList"/>
    <dgm:cxn modelId="{B8E4EF83-E69B-48ED-A354-56E74AE07049}" type="presParOf" srcId="{5D7BA7B0-297A-4907-B107-92A25C4124AD}" destId="{DE0D1862-B5C8-49AB-9B7F-2012B0962240}" srcOrd="6" destOrd="0" presId="urn:microsoft.com/office/officeart/2018/2/layout/IconCircleList"/>
    <dgm:cxn modelId="{8D7B5555-97B8-4D39-96A2-59F0B8F57813}" type="presParOf" srcId="{DE0D1862-B5C8-49AB-9B7F-2012B0962240}" destId="{03B74705-1194-429B-BD98-3E19CA4EAD21}" srcOrd="0" destOrd="0" presId="urn:microsoft.com/office/officeart/2018/2/layout/IconCircleList"/>
    <dgm:cxn modelId="{1204ED42-C4F7-4FA7-8593-9E05E25694DC}" type="presParOf" srcId="{DE0D1862-B5C8-49AB-9B7F-2012B0962240}" destId="{F617E039-3074-4322-8928-A9BAD0E8C1E9}" srcOrd="1" destOrd="0" presId="urn:microsoft.com/office/officeart/2018/2/layout/IconCircleList"/>
    <dgm:cxn modelId="{91F36254-EFCA-49B9-AD8D-9AE459BF9CF7}" type="presParOf" srcId="{DE0D1862-B5C8-49AB-9B7F-2012B0962240}" destId="{9AAACA04-2DE3-4B7B-B47C-7534DF286EEC}" srcOrd="2" destOrd="0" presId="urn:microsoft.com/office/officeart/2018/2/layout/IconCircleList"/>
    <dgm:cxn modelId="{0A058543-E3CF-4759-A745-6798D9A286D0}" type="presParOf" srcId="{DE0D1862-B5C8-49AB-9B7F-2012B0962240}" destId="{EA6B5792-DF47-4700-BC85-0C833BF99AA5}" srcOrd="3" destOrd="0" presId="urn:microsoft.com/office/officeart/2018/2/layout/IconCircleList"/>
    <dgm:cxn modelId="{D47CC708-BBCD-4675-A27A-C96BC202B64D}" type="presParOf" srcId="{5D7BA7B0-297A-4907-B107-92A25C4124AD}" destId="{13D4AA3F-1639-417F-93F6-13413D5A069C}" srcOrd="7" destOrd="0" presId="urn:microsoft.com/office/officeart/2018/2/layout/IconCircleList"/>
    <dgm:cxn modelId="{C41DFA2C-4ED2-4C37-B193-45DF871036D4}" type="presParOf" srcId="{5D7BA7B0-297A-4907-B107-92A25C4124AD}" destId="{CB4EA043-A632-4C3E-AF94-01DF6D4A6371}" srcOrd="8" destOrd="0" presId="urn:microsoft.com/office/officeart/2018/2/layout/IconCircleList"/>
    <dgm:cxn modelId="{4840EE53-4F01-41E7-9C36-C10C0CC5C173}" type="presParOf" srcId="{CB4EA043-A632-4C3E-AF94-01DF6D4A6371}" destId="{7E70D4C5-CDC0-4E8F-A2AC-938016DF1BF2}" srcOrd="0" destOrd="0" presId="urn:microsoft.com/office/officeart/2018/2/layout/IconCircleList"/>
    <dgm:cxn modelId="{9ADCADB7-D73B-48DE-8C8A-A41D1DF85AE7}" type="presParOf" srcId="{CB4EA043-A632-4C3E-AF94-01DF6D4A6371}" destId="{3A25EDF8-EEF0-4A80-B6A4-816F2CCE3204}" srcOrd="1" destOrd="0" presId="urn:microsoft.com/office/officeart/2018/2/layout/IconCircleList"/>
    <dgm:cxn modelId="{8CF6BB61-0346-4F54-8430-B90F6E6B35DA}" type="presParOf" srcId="{CB4EA043-A632-4C3E-AF94-01DF6D4A6371}" destId="{21E6D130-8C04-4A68-B3FD-5C01E5C1A218}" srcOrd="2" destOrd="0" presId="urn:microsoft.com/office/officeart/2018/2/layout/IconCircleList"/>
    <dgm:cxn modelId="{D5E688FB-21AC-4955-A71E-42197DC623CB}" type="presParOf" srcId="{CB4EA043-A632-4C3E-AF94-01DF6D4A6371}" destId="{6B47C8ED-8119-47FF-8BD5-EBBCDE7A035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39E0C-8917-43E3-A72C-A323018F0599}">
      <dsp:nvSpPr>
        <dsp:cNvPr id="0" name=""/>
        <dsp:cNvSpPr/>
      </dsp:nvSpPr>
      <dsp:spPr>
        <a:xfrm>
          <a:off x="777597" y="0"/>
          <a:ext cx="740065" cy="740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D9FFF-3765-4FD5-B45B-316080E3EBA6}">
      <dsp:nvSpPr>
        <dsp:cNvPr id="0" name=""/>
        <dsp:cNvSpPr/>
      </dsp:nvSpPr>
      <dsp:spPr>
        <a:xfrm>
          <a:off x="1016830" y="218366"/>
          <a:ext cx="429237" cy="4292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32B574-38AD-4A9A-81D6-BBF4043AFDA3}">
      <dsp:nvSpPr>
        <dsp:cNvPr id="0" name=""/>
        <dsp:cNvSpPr/>
      </dsp:nvSpPr>
      <dsp:spPr>
        <a:xfrm>
          <a:off x="1760068" y="62952"/>
          <a:ext cx="1744440" cy="740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latin typeface="Arial" panose="020B0604020202020204" pitchFamily="34" charset="0"/>
              <a:cs typeface="Arial" panose="020B0604020202020204" pitchFamily="34" charset="0"/>
            </a:rPr>
            <a:t>Module Name: </a:t>
          </a:r>
          <a:r>
            <a:rPr lang="en-GB" sz="1600" kern="1200" dirty="0">
              <a:latin typeface="Arial" panose="020B0604020202020204" pitchFamily="34" charset="0"/>
              <a:cs typeface="Arial" panose="020B0604020202020204" pitchFamily="34" charset="0"/>
            </a:rPr>
            <a:t>Health, Wellbeing and Sustainable Development</a:t>
          </a:r>
          <a:endParaRPr lang="en-US" sz="1600" kern="1200" dirty="0">
            <a:latin typeface="Arial" panose="020B0604020202020204" pitchFamily="34" charset="0"/>
            <a:cs typeface="Arial" panose="020B0604020202020204" pitchFamily="34" charset="0"/>
          </a:endParaRPr>
        </a:p>
      </dsp:txBody>
      <dsp:txXfrm>
        <a:off x="1760068" y="62952"/>
        <a:ext cx="1744440" cy="740065"/>
      </dsp:txXfrm>
    </dsp:sp>
    <dsp:sp modelId="{AFCED165-7DFA-405C-A067-19B880DEC2F7}">
      <dsp:nvSpPr>
        <dsp:cNvPr id="0" name=""/>
        <dsp:cNvSpPr/>
      </dsp:nvSpPr>
      <dsp:spPr>
        <a:xfrm>
          <a:off x="3808463" y="62952"/>
          <a:ext cx="740065" cy="740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66189E-F7FE-4E3B-A3DA-0A99201C979D}">
      <dsp:nvSpPr>
        <dsp:cNvPr id="0" name=""/>
        <dsp:cNvSpPr/>
      </dsp:nvSpPr>
      <dsp:spPr>
        <a:xfrm>
          <a:off x="3963877" y="218366"/>
          <a:ext cx="429237" cy="4292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731E67-DE4C-4194-8791-5C3DB6216A63}">
      <dsp:nvSpPr>
        <dsp:cNvPr id="0" name=""/>
        <dsp:cNvSpPr/>
      </dsp:nvSpPr>
      <dsp:spPr>
        <a:xfrm>
          <a:off x="4707114" y="62952"/>
          <a:ext cx="1744440" cy="740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latin typeface="Arial" panose="020B0604020202020204" pitchFamily="34" charset="0"/>
              <a:cs typeface="Arial" panose="020B0604020202020204" pitchFamily="34" charset="0"/>
            </a:rPr>
            <a:t>Module code: </a:t>
          </a:r>
          <a:r>
            <a:rPr lang="en-GB" sz="1600" kern="1200" dirty="0">
              <a:latin typeface="Arial" panose="020B0604020202020204" pitchFamily="34" charset="0"/>
              <a:cs typeface="Arial" panose="020B0604020202020204" pitchFamily="34" charset="0"/>
            </a:rPr>
            <a:t>BMHP6030</a:t>
          </a:r>
          <a:endParaRPr lang="en-US" sz="1600" kern="1200" dirty="0">
            <a:latin typeface="Arial" panose="020B0604020202020204" pitchFamily="34" charset="0"/>
            <a:cs typeface="Arial" panose="020B0604020202020204" pitchFamily="34" charset="0"/>
          </a:endParaRPr>
        </a:p>
      </dsp:txBody>
      <dsp:txXfrm>
        <a:off x="4707114" y="62952"/>
        <a:ext cx="1744440" cy="740065"/>
      </dsp:txXfrm>
    </dsp:sp>
    <dsp:sp modelId="{69A91473-6992-4A69-95A1-B2A8F3C85E86}">
      <dsp:nvSpPr>
        <dsp:cNvPr id="0" name=""/>
        <dsp:cNvSpPr/>
      </dsp:nvSpPr>
      <dsp:spPr>
        <a:xfrm>
          <a:off x="861417" y="1407316"/>
          <a:ext cx="740065" cy="740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C28BC-61C7-4506-B3D9-641EBD75A6A8}">
      <dsp:nvSpPr>
        <dsp:cNvPr id="0" name=""/>
        <dsp:cNvSpPr/>
      </dsp:nvSpPr>
      <dsp:spPr>
        <a:xfrm>
          <a:off x="1016830" y="1562730"/>
          <a:ext cx="429237" cy="4292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F66234-EE3A-4E5C-A0BC-20B92C725A34}">
      <dsp:nvSpPr>
        <dsp:cNvPr id="0" name=""/>
        <dsp:cNvSpPr/>
      </dsp:nvSpPr>
      <dsp:spPr>
        <a:xfrm>
          <a:off x="1760068" y="1407316"/>
          <a:ext cx="1744440" cy="740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latin typeface="Arial" panose="020B0604020202020204" pitchFamily="34" charset="0"/>
              <a:cs typeface="Arial" panose="020B0604020202020204" pitchFamily="34" charset="0"/>
            </a:rPr>
            <a:t>Student Name: </a:t>
          </a:r>
          <a:r>
            <a:rPr lang="en-GB" sz="1600" kern="1200" dirty="0">
              <a:latin typeface="Arial" panose="020B0604020202020204" pitchFamily="34" charset="0"/>
              <a:cs typeface="Arial" panose="020B0604020202020204" pitchFamily="34" charset="0"/>
            </a:rPr>
            <a:t>Sharon Mcdermott</a:t>
          </a:r>
          <a:endParaRPr lang="en-US" sz="1600" kern="1200" dirty="0">
            <a:latin typeface="Arial" panose="020B0604020202020204" pitchFamily="34" charset="0"/>
            <a:cs typeface="Arial" panose="020B0604020202020204" pitchFamily="34" charset="0"/>
          </a:endParaRPr>
        </a:p>
      </dsp:txBody>
      <dsp:txXfrm>
        <a:off x="1760068" y="1407316"/>
        <a:ext cx="1744440" cy="740065"/>
      </dsp:txXfrm>
    </dsp:sp>
    <dsp:sp modelId="{03B74705-1194-429B-BD98-3E19CA4EAD21}">
      <dsp:nvSpPr>
        <dsp:cNvPr id="0" name=""/>
        <dsp:cNvSpPr/>
      </dsp:nvSpPr>
      <dsp:spPr>
        <a:xfrm>
          <a:off x="3808463" y="1407316"/>
          <a:ext cx="740065" cy="740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17E039-3074-4322-8928-A9BAD0E8C1E9}">
      <dsp:nvSpPr>
        <dsp:cNvPr id="0" name=""/>
        <dsp:cNvSpPr/>
      </dsp:nvSpPr>
      <dsp:spPr>
        <a:xfrm>
          <a:off x="3963877" y="1562730"/>
          <a:ext cx="429237" cy="4292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6B5792-DF47-4700-BC85-0C833BF99AA5}">
      <dsp:nvSpPr>
        <dsp:cNvPr id="0" name=""/>
        <dsp:cNvSpPr/>
      </dsp:nvSpPr>
      <dsp:spPr>
        <a:xfrm>
          <a:off x="4707114" y="1407316"/>
          <a:ext cx="1744440" cy="740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latin typeface="Arial" panose="020B0604020202020204" pitchFamily="34" charset="0"/>
              <a:cs typeface="Arial" panose="020B0604020202020204" pitchFamily="34" charset="0"/>
            </a:rPr>
            <a:t>Student ID: </a:t>
          </a:r>
          <a:r>
            <a:rPr lang="en-GB" sz="1600" kern="1200" dirty="0">
              <a:latin typeface="Arial" panose="020B0604020202020204" pitchFamily="34" charset="0"/>
              <a:cs typeface="Arial" panose="020B0604020202020204" pitchFamily="34" charset="0"/>
            </a:rPr>
            <a:t>2243145</a:t>
          </a:r>
          <a:endParaRPr lang="en-US" sz="1600" kern="1200" dirty="0">
            <a:latin typeface="Arial" panose="020B0604020202020204" pitchFamily="34" charset="0"/>
            <a:cs typeface="Arial" panose="020B0604020202020204" pitchFamily="34" charset="0"/>
          </a:endParaRPr>
        </a:p>
      </dsp:txBody>
      <dsp:txXfrm>
        <a:off x="4707114" y="1407316"/>
        <a:ext cx="1744440" cy="740065"/>
      </dsp:txXfrm>
    </dsp:sp>
    <dsp:sp modelId="{7E70D4C5-CDC0-4E8F-A2AC-938016DF1BF2}">
      <dsp:nvSpPr>
        <dsp:cNvPr id="0" name=""/>
        <dsp:cNvSpPr/>
      </dsp:nvSpPr>
      <dsp:spPr>
        <a:xfrm>
          <a:off x="861417" y="2751681"/>
          <a:ext cx="740065" cy="7400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25EDF8-EEF0-4A80-B6A4-816F2CCE3204}">
      <dsp:nvSpPr>
        <dsp:cNvPr id="0" name=""/>
        <dsp:cNvSpPr/>
      </dsp:nvSpPr>
      <dsp:spPr>
        <a:xfrm>
          <a:off x="1016830" y="2907094"/>
          <a:ext cx="429237" cy="4292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47C8ED-8119-47FF-8BD5-EBBCDE7A035E}">
      <dsp:nvSpPr>
        <dsp:cNvPr id="0" name=""/>
        <dsp:cNvSpPr/>
      </dsp:nvSpPr>
      <dsp:spPr>
        <a:xfrm>
          <a:off x="1760068" y="2751681"/>
          <a:ext cx="1744440" cy="740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latin typeface="Arial" panose="020B0604020202020204" pitchFamily="34" charset="0"/>
              <a:cs typeface="Arial" panose="020B0604020202020204" pitchFamily="34" charset="0"/>
            </a:rPr>
            <a:t>Lectures, </a:t>
          </a:r>
          <a:r>
            <a:rPr lang="en-GB" sz="1600" kern="1200" dirty="0">
              <a:latin typeface="Arial" panose="020B0604020202020204" pitchFamily="34" charset="0"/>
              <a:cs typeface="Arial" panose="020B0604020202020204" pitchFamily="34" charset="0"/>
            </a:rPr>
            <a:t>Dr </a:t>
          </a:r>
          <a:r>
            <a:rPr lang="en-GB" sz="1600" kern="1200" dirty="0" err="1">
              <a:latin typeface="Arial" panose="020B0604020202020204" pitchFamily="34" charset="0"/>
              <a:cs typeface="Arial" panose="020B0604020202020204" pitchFamily="34" charset="0"/>
            </a:rPr>
            <a:t>Itse</a:t>
          </a:r>
          <a:r>
            <a:rPr lang="en-GB" sz="1600" kern="1200" dirty="0">
              <a:latin typeface="Arial" panose="020B0604020202020204" pitchFamily="34" charset="0"/>
              <a:cs typeface="Arial" panose="020B0604020202020204" pitchFamily="34" charset="0"/>
            </a:rPr>
            <a:t> Olaoye</a:t>
          </a:r>
          <a:endParaRPr lang="en-US" sz="1600" kern="1200" dirty="0">
            <a:latin typeface="Arial" panose="020B0604020202020204" pitchFamily="34" charset="0"/>
            <a:cs typeface="Arial" panose="020B0604020202020204" pitchFamily="34" charset="0"/>
          </a:endParaRPr>
        </a:p>
      </dsp:txBody>
      <dsp:txXfrm>
        <a:off x="1760068" y="2751681"/>
        <a:ext cx="1744440" cy="7400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2818924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597015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2323442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9F9481-630F-4E4F-B1F0-E439CDB7C189}"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3780172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9F9481-630F-4E4F-B1F0-E439CDB7C189}" type="datetimeFigureOut">
              <a:rPr lang="en-GB" smtClean="0"/>
              <a:t>25/03/2026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322911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9F9481-630F-4E4F-B1F0-E439CDB7C189}" type="datetimeFigureOut">
              <a:rPr lang="en-GB" smtClean="0"/>
              <a:t>25/03/2026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443678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9F9481-630F-4E4F-B1F0-E439CDB7C189}" type="datetimeFigureOut">
              <a:rPr lang="en-GB" smtClean="0"/>
              <a:t>25/03/2026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28585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9F9481-630F-4E4F-B1F0-E439CDB7C189}"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295877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9F9481-630F-4E4F-B1F0-E439CDB7C189}"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4248354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9F9481-630F-4E4F-B1F0-E439CDB7C189}"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84937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542710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497126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565828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383615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4000884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2569478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F9481-630F-4E4F-B1F0-E439CDB7C189}"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DFBDB1-F3CC-410A-84E9-97F9143CBCE0}" type="slidenum">
              <a:rPr lang="en-GB" smtClean="0"/>
              <a:t>‹#›</a:t>
            </a:fld>
            <a:endParaRPr lang="en-GB"/>
          </a:p>
        </p:txBody>
      </p:sp>
    </p:spTree>
    <p:extLst>
      <p:ext uri="{BB962C8B-B14F-4D97-AF65-F5344CB8AC3E}">
        <p14:creationId xmlns:p14="http://schemas.microsoft.com/office/powerpoint/2010/main" val="1395608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59F9481-630F-4E4F-B1F0-E439CDB7C189}" type="datetimeFigureOut">
              <a:rPr lang="en-GB" smtClean="0"/>
              <a:t>25/03/2026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1DFBDB1-F3CC-410A-84E9-97F9143CBCE0}" type="slidenum">
              <a:rPr lang="en-GB" smtClean="0"/>
              <a:t>‹#›</a:t>
            </a:fld>
            <a:endParaRPr lang="en-GB"/>
          </a:p>
        </p:txBody>
      </p:sp>
    </p:spTree>
    <p:extLst>
      <p:ext uri="{BB962C8B-B14F-4D97-AF65-F5344CB8AC3E}">
        <p14:creationId xmlns:p14="http://schemas.microsoft.com/office/powerpoint/2010/main" val="1752405692"/>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 id="2147484006" r:id="rId12"/>
    <p:sldLayoutId id="2147484007" r:id="rId13"/>
    <p:sldLayoutId id="2147484008" r:id="rId14"/>
    <p:sldLayoutId id="2147484009" r:id="rId15"/>
    <p:sldLayoutId id="2147484010" r:id="rId16"/>
    <p:sldLayoutId id="214748401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08/JICA-08-2024-0047"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77/20552076231185434" TargetMode="External"/><Relationship Id="rId3" Type="http://schemas.openxmlformats.org/officeDocument/2006/relationships/hyperlink" Target="https://doi.org/10.1186/s12889-023-16200-x" TargetMode="External"/><Relationship Id="rId7" Type="http://schemas.openxmlformats.org/officeDocument/2006/relationships/hyperlink" Target="https://doi.org/10.1186/s40814-024-01491-7" TargetMode="External"/><Relationship Id="rId2" Type="http://schemas.openxmlformats.org/officeDocument/2006/relationships/hyperlink" Target="https://doi.org/10.63278/jicrcr.vi.2473" TargetMode="External"/><Relationship Id="rId1" Type="http://schemas.openxmlformats.org/officeDocument/2006/relationships/slideLayout" Target="../slideLayouts/slideLayout7.xml"/><Relationship Id="rId6" Type="http://schemas.openxmlformats.org/officeDocument/2006/relationships/hyperlink" Target="https://doi.org/10.1177/13558196251349353" TargetMode="External"/><Relationship Id="rId5" Type="http://schemas.openxmlformats.org/officeDocument/2006/relationships/hyperlink" Target="https://www.england.nhs.uk/wp-content/uploads/2015/06/5yfv-time-to-deliver-25-06.pdf" TargetMode="External"/><Relationship Id="rId4" Type="http://schemas.openxmlformats.org/officeDocument/2006/relationships/hyperlink" Target="https://doi.org/10.3399/BJGPO.2024.0013" TargetMode="External"/><Relationship Id="rId9" Type="http://schemas.openxmlformats.org/officeDocument/2006/relationships/hyperlink" Target="https://www.who.int/europe/about-us/our-work/core-priorities/promoting-health-and-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66685A0-3D7E-0A31-41FE-4E79DA73A5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p:blipFill>
        <p:spPr bwMode="auto">
          <a:xfrm>
            <a:off x="5052060" y="0"/>
            <a:ext cx="7139940" cy="305562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TextBox 4">
            <a:extLst>
              <a:ext uri="{FF2B5EF4-FFF2-40B4-BE49-F238E27FC236}">
                <a16:creationId xmlns:a16="http://schemas.microsoft.com/office/drawing/2014/main" id="{8433D204-4153-B447-71C8-2F82FD470DC1}"/>
              </a:ext>
            </a:extLst>
          </p:cNvPr>
          <p:cNvGraphicFramePr/>
          <p:nvPr>
            <p:extLst>
              <p:ext uri="{D42A27DB-BD31-4B8C-83A1-F6EECF244321}">
                <p14:modId xmlns:p14="http://schemas.microsoft.com/office/powerpoint/2010/main" val="3192687890"/>
              </p:ext>
            </p:extLst>
          </p:nvPr>
        </p:nvGraphicFramePr>
        <p:xfrm>
          <a:off x="4786604" y="3177540"/>
          <a:ext cx="7312972" cy="3554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EF88C616-1DE4-479D-6C07-6469BA2CB23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46280" y="285750"/>
            <a:ext cx="3069270" cy="1981200"/>
          </a:xfrm>
          <a:prstGeom prst="rect">
            <a:avLst/>
          </a:prstGeom>
        </p:spPr>
      </p:pic>
    </p:spTree>
    <p:extLst>
      <p:ext uri="{BB962C8B-B14F-4D97-AF65-F5344CB8AC3E}">
        <p14:creationId xmlns:p14="http://schemas.microsoft.com/office/powerpoint/2010/main" val="3860378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D9BF9CB-BC59-DF54-F24A-B5162ED8C221}"/>
              </a:ext>
            </a:extLst>
          </p:cNvPr>
          <p:cNvSpPr txBox="1"/>
          <p:nvPr/>
        </p:nvSpPr>
        <p:spPr>
          <a:xfrm>
            <a:off x="2062065" y="783771"/>
            <a:ext cx="8873413" cy="2092881"/>
          </a:xfrm>
          <a:prstGeom prst="rect">
            <a:avLst/>
          </a:prstGeom>
          <a:noFill/>
        </p:spPr>
        <p:txBody>
          <a:bodyPr wrap="square" rtlCol="0">
            <a:spAutoFit/>
          </a:bodyPr>
          <a:lstStyle/>
          <a:p>
            <a:pPr>
              <a:lnSpc>
                <a:spcPct val="200000"/>
              </a:lnSpc>
            </a:pPr>
            <a:r>
              <a:rPr lang="en-GB" sz="1400" b="1" dirty="0">
                <a:latin typeface="Arial" panose="020B0604020202020204" pitchFamily="34" charset="0"/>
                <a:cs typeface="Arial" panose="020B0604020202020204" pitchFamily="34" charset="0"/>
              </a:rPr>
              <a:t>Acknowledgement of the use of AI tools</a:t>
            </a:r>
          </a:p>
          <a:p>
            <a:pPr>
              <a:lnSpc>
                <a:spcPct val="200000"/>
              </a:lnSpc>
            </a:pPr>
            <a:r>
              <a:rPr lang="en-GB" sz="1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work. I confirm I have copies of my drafts, notes, and other resources I used, which I may be asked to provide as evidence</a:t>
            </a:r>
          </a:p>
          <a:p>
            <a:endParaRPr lang="en-GB" dirty="0"/>
          </a:p>
        </p:txBody>
      </p:sp>
    </p:spTree>
    <p:extLst>
      <p:ext uri="{BB962C8B-B14F-4D97-AF65-F5344CB8AC3E}">
        <p14:creationId xmlns:p14="http://schemas.microsoft.com/office/powerpoint/2010/main" val="142275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0E9C3534-43CF-A7B2-A49D-707144CEEA2A}"/>
              </a:ext>
            </a:extLst>
          </p:cNvPr>
          <p:cNvSpPr txBox="1"/>
          <p:nvPr/>
        </p:nvSpPr>
        <p:spPr>
          <a:xfrm>
            <a:off x="2621319" y="319113"/>
            <a:ext cx="2905125" cy="52322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Introduction</a:t>
            </a:r>
          </a:p>
        </p:txBody>
      </p:sp>
      <p:pic>
        <p:nvPicPr>
          <p:cNvPr id="1026" name="Picture 2" descr="More information - World Health Organization Collaborating Centre On  Investment for Health and Well-being">
            <a:extLst>
              <a:ext uri="{FF2B5EF4-FFF2-40B4-BE49-F238E27FC236}">
                <a16:creationId xmlns:a16="http://schemas.microsoft.com/office/drawing/2014/main" id="{28F6121E-41DB-038C-9B1E-B5D925119C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0555" y="419877"/>
            <a:ext cx="4993640" cy="612088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34027C2C-9F20-ED54-0038-99A0C8DF3403}"/>
              </a:ext>
            </a:extLst>
          </p:cNvPr>
          <p:cNvSpPr/>
          <p:nvPr/>
        </p:nvSpPr>
        <p:spPr>
          <a:xfrm>
            <a:off x="1380931" y="842334"/>
            <a:ext cx="5514391" cy="569655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lvl="0" defTabSz="914400" eaLnBrk="0" fontAlgn="base" hangingPunct="0">
              <a:lnSpc>
                <a:spcPct val="200000"/>
              </a:lnSpc>
              <a:spcBef>
                <a:spcPct val="0"/>
              </a:spcBef>
              <a:spcAft>
                <a:spcPct val="0"/>
              </a:spcAft>
            </a:pPr>
            <a:r>
              <a:rPr lang="en-GB" sz="1400" dirty="0">
                <a:latin typeface="Arial" panose="020B0604020202020204" pitchFamily="34" charset="0"/>
                <a:cs typeface="Arial" panose="020B0604020202020204" pitchFamily="34" charset="0"/>
              </a:rPr>
              <a:t>Health can be defined in various manners, such as not having any illnesses, the capability to manage everyday life challenges, and as a harmonious condition within oneself and in relation to the social and physical surroundings.</a:t>
            </a:r>
          </a:p>
          <a:p>
            <a:pPr lvl="0" defTabSz="914400" eaLnBrk="0" fontAlgn="base" hangingPunct="0">
              <a:lnSpc>
                <a:spcPct val="200000"/>
              </a:lnSpc>
              <a:spcBef>
                <a:spcPct val="0"/>
              </a:spcBef>
              <a:spcAft>
                <a:spcPct val="0"/>
              </a:spcAft>
            </a:pPr>
            <a:endParaRPr lang="en-GB" sz="1400" dirty="0">
              <a:latin typeface="Arial" panose="020B0604020202020204" pitchFamily="34" charset="0"/>
              <a:cs typeface="Arial" panose="020B0604020202020204" pitchFamily="34" charset="0"/>
            </a:endParaRPr>
          </a:p>
          <a:p>
            <a:pPr lvl="0" defTabSz="914400" eaLnBrk="0" fontAlgn="base" hangingPunct="0">
              <a:lnSpc>
                <a:spcPct val="200000"/>
              </a:lnSpc>
              <a:spcBef>
                <a:spcPct val="0"/>
              </a:spcBef>
              <a:spcAft>
                <a:spcPct val="0"/>
              </a:spcAft>
            </a:pPr>
            <a:r>
              <a:rPr lang="en-US" altLang="en-US" sz="1400" dirty="0">
                <a:solidFill>
                  <a:schemeClr val="tx1"/>
                </a:solidFill>
                <a:latin typeface="Arial" panose="020B0604020202020204" pitchFamily="34" charset="0"/>
              </a:rPr>
              <a:t>In order to enhance quality of life and promote functional societies, modern healthcare increasingly emphasizes holistic and sustainable approaches that take  consideration of social, mental, and physical welfare</a:t>
            </a:r>
          </a:p>
          <a:p>
            <a:pPr lvl="0" defTabSz="914400" eaLnBrk="0" fontAlgn="base" hangingPunct="0">
              <a:lnSpc>
                <a:spcPct val="200000"/>
              </a:lnSpc>
              <a:spcBef>
                <a:spcPct val="0"/>
              </a:spcBef>
              <a:spcAft>
                <a:spcPct val="0"/>
              </a:spcAft>
            </a:pPr>
            <a:r>
              <a:rPr lang="en-US" altLang="en-US" sz="1400" dirty="0">
                <a:solidFill>
                  <a:schemeClr val="tx1"/>
                </a:solidFill>
                <a:latin typeface="Arial" panose="020B0604020202020204" pitchFamily="34" charset="0"/>
              </a:rPr>
              <a:t>.</a:t>
            </a:r>
          </a:p>
          <a:p>
            <a:pPr lvl="0" defTabSz="914400" eaLnBrk="0" fontAlgn="base" hangingPunct="0">
              <a:lnSpc>
                <a:spcPct val="200000"/>
              </a:lnSpc>
              <a:spcBef>
                <a:spcPct val="0"/>
              </a:spcBef>
              <a:spcAft>
                <a:spcPct val="0"/>
              </a:spcAft>
            </a:pPr>
            <a:r>
              <a:rPr lang="en-US" altLang="en-US" sz="1400" dirty="0">
                <a:solidFill>
                  <a:schemeClr val="tx1"/>
                </a:solidFill>
                <a:latin typeface="Arial" panose="020B0604020202020204" pitchFamily="34" charset="0"/>
              </a:rPr>
              <a:t>The importance of health and wellbeing is further highlighted globally by organizations like the World Health Organization (WHO, 2023) and alignment with the Sustainable Development Goals</a:t>
            </a:r>
            <a:endParaRPr lang="en-GB" sz="1400" dirty="0">
              <a:latin typeface="Arial" panose="020B0604020202020204" pitchFamily="34" charset="0"/>
              <a:cs typeface="Arial" panose="020B0604020202020204" pitchFamily="34" charset="0"/>
            </a:endParaRPr>
          </a:p>
          <a:p>
            <a:pPr lvl="0" defTabSz="914400" eaLnBrk="0" fontAlgn="base" hangingPunct="0">
              <a:lnSpc>
                <a:spcPct val="200000"/>
              </a:lnSpc>
              <a:spcBef>
                <a:spcPct val="0"/>
              </a:spcBef>
              <a:spcAft>
                <a:spcPct val="0"/>
              </a:spcAft>
            </a:pP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B88E95A-47CF-644C-F245-4CF752BBB4CD}"/>
              </a:ext>
            </a:extLst>
          </p:cNvPr>
          <p:cNvSpPr txBox="1"/>
          <p:nvPr/>
        </p:nvSpPr>
        <p:spPr>
          <a:xfrm>
            <a:off x="10058400" y="6538887"/>
            <a:ext cx="1915795" cy="338554"/>
          </a:xfrm>
          <a:prstGeom prst="rect">
            <a:avLst/>
          </a:prstGeom>
          <a:noFill/>
        </p:spPr>
        <p:txBody>
          <a:bodyPr wrap="square" rtlCol="0">
            <a:spAutoFit/>
          </a:bodyPr>
          <a:lstStyle/>
          <a:p>
            <a:r>
              <a:rPr lang="en-US" altLang="en-US" sz="1600" dirty="0">
                <a:latin typeface="Arial" panose="020B0604020202020204" pitchFamily="34" charset="0"/>
                <a:cs typeface="Arial" panose="020B0604020202020204" pitchFamily="34" charset="0"/>
              </a:rPr>
              <a:t>(cowshed, 2025)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5156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09E1221E-C6D7-B68E-78BF-869BBA10B400}"/>
              </a:ext>
            </a:extLst>
          </p:cNvPr>
          <p:cNvSpPr/>
          <p:nvPr/>
        </p:nvSpPr>
        <p:spPr>
          <a:xfrm>
            <a:off x="914400" y="79309"/>
            <a:ext cx="3415005" cy="492189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150000"/>
              </a:lnSpc>
            </a:pPr>
            <a:r>
              <a:rPr lang="en-GB" sz="1400" b="1" dirty="0">
                <a:latin typeface="Arial" panose="020B0604020202020204" pitchFamily="34" charset="0"/>
                <a:cs typeface="Arial" panose="020B0604020202020204" pitchFamily="34" charset="0"/>
              </a:rPr>
              <a:t>Key concept: Health </a:t>
            </a:r>
          </a:p>
          <a:p>
            <a:pPr marL="171450" indent="-1714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 </a:t>
            </a:r>
            <a:r>
              <a:rPr lang="en-US" altLang="en-US" sz="1400" dirty="0">
                <a:solidFill>
                  <a:schemeClr val="tx1"/>
                </a:solidFill>
                <a:latin typeface="Arial" panose="020B0604020202020204" pitchFamily="34" charset="0"/>
              </a:rPr>
              <a:t>Health is more than just the absence of illness; it encompasses social, mental, and physical well-being. </a:t>
            </a:r>
          </a:p>
          <a:p>
            <a:pPr marL="171450" indent="-171450">
              <a:lnSpc>
                <a:spcPct val="150000"/>
              </a:lnSpc>
              <a:buFont typeface="Wingdings" panose="05000000000000000000" pitchFamily="2" charset="2"/>
              <a:buChar char="v"/>
            </a:pPr>
            <a:r>
              <a:rPr lang="en-US" altLang="en-US" sz="1400" dirty="0">
                <a:solidFill>
                  <a:schemeClr val="tx1"/>
                </a:solidFill>
                <a:latin typeface="Arial" panose="020B0604020202020204" pitchFamily="34" charset="0"/>
              </a:rPr>
              <a:t>It is crucial for enhancing lifespan and quality of life and is impacted by elements like lifestyle, environment, and socioeconomic circumstances. </a:t>
            </a:r>
            <a:r>
              <a:rPr lang="en-GB" sz="1400" dirty="0">
                <a:latin typeface="Arial" panose="020B0604020202020204" pitchFamily="34" charset="0"/>
                <a:cs typeface="Arial" panose="020B0604020202020204" pitchFamily="34" charset="0"/>
              </a:rPr>
              <a:t>Dizon et.al. (2024) </a:t>
            </a:r>
          </a:p>
        </p:txBody>
      </p:sp>
      <p:sp>
        <p:nvSpPr>
          <p:cNvPr id="5" name="Rectangle: Rounded Corners 4">
            <a:extLst>
              <a:ext uri="{FF2B5EF4-FFF2-40B4-BE49-F238E27FC236}">
                <a16:creationId xmlns:a16="http://schemas.microsoft.com/office/drawing/2014/main" id="{F26ABFB6-B439-FE3C-0BBB-A5DCE64DD80E}"/>
              </a:ext>
            </a:extLst>
          </p:cNvPr>
          <p:cNvSpPr/>
          <p:nvPr/>
        </p:nvSpPr>
        <p:spPr>
          <a:xfrm>
            <a:off x="4627982" y="2192695"/>
            <a:ext cx="3275045" cy="4665306"/>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nSpc>
                <a:spcPct val="150000"/>
              </a:lnSpc>
            </a:pPr>
            <a:r>
              <a:rPr lang="en-GB" sz="1400" b="1" dirty="0">
                <a:latin typeface="Arial" panose="020B0604020202020204" pitchFamily="34" charset="0"/>
                <a:cs typeface="Arial" panose="020B0604020202020204" pitchFamily="34" charset="0"/>
              </a:rPr>
              <a:t> Wellbeing</a:t>
            </a:r>
          </a:p>
          <a:p>
            <a:pPr marL="171450" indent="-1714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Wellbeing is a holistic concept covering physical health, mental and emotional wellbeing, and social relationships. </a:t>
            </a:r>
          </a:p>
          <a:p>
            <a:pPr marL="171450" indent="-1714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It promotes life satisfaction and resilience and is increasingly recognised in healthcare planning. Oduro et al. (2025) </a:t>
            </a:r>
          </a:p>
        </p:txBody>
      </p:sp>
      <p:sp>
        <p:nvSpPr>
          <p:cNvPr id="8" name="Rectangle: Rounded Corners 7">
            <a:extLst>
              <a:ext uri="{FF2B5EF4-FFF2-40B4-BE49-F238E27FC236}">
                <a16:creationId xmlns:a16="http://schemas.microsoft.com/office/drawing/2014/main" id="{FAA31CB2-046C-1AF6-5CB2-C0F672B44C50}"/>
              </a:ext>
            </a:extLst>
          </p:cNvPr>
          <p:cNvSpPr/>
          <p:nvPr/>
        </p:nvSpPr>
        <p:spPr>
          <a:xfrm>
            <a:off x="7903027" y="76584"/>
            <a:ext cx="4288973" cy="456073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GB" sz="1400" b="1" dirty="0">
                <a:latin typeface="Arial" panose="020B0604020202020204" pitchFamily="34" charset="0"/>
                <a:cs typeface="Arial" panose="020B0604020202020204" pitchFamily="34" charset="0"/>
              </a:rPr>
              <a:t>Sustainable Development</a:t>
            </a:r>
            <a:endParaRPr lang="en-GB" sz="14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v"/>
            </a:pPr>
            <a:r>
              <a:rPr lang="en-US" altLang="en-US" sz="1400" dirty="0">
                <a:solidFill>
                  <a:schemeClr val="tx1"/>
                </a:solidFill>
                <a:latin typeface="Arial" panose="020B0604020202020204" pitchFamily="34" charset="0"/>
              </a:rPr>
              <a:t>Sustainable development is addressing present needs without endangering the ability of future generations to meet their own. It achieves equilibrium between social welfare, economic</a:t>
            </a:r>
          </a:p>
          <a:p>
            <a:pPr marL="171450" indent="-1714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 It balances social wellbeing, economic growth, and environmental protection, requiring healthcare systems to operate sustainably and efficiently. </a:t>
            </a:r>
            <a:r>
              <a:rPr lang="en-GB" sz="1400" dirty="0" err="1">
                <a:latin typeface="Arial" panose="020B0604020202020204" pitchFamily="34" charset="0"/>
                <a:cs typeface="Arial" panose="020B0604020202020204" pitchFamily="34" charset="0"/>
              </a:rPr>
              <a:t>Dobbelsteyn</a:t>
            </a:r>
            <a:r>
              <a:rPr lang="en-GB" sz="1400" dirty="0">
                <a:latin typeface="Arial" panose="020B0604020202020204" pitchFamily="34" charset="0"/>
                <a:cs typeface="Arial" panose="020B0604020202020204" pitchFamily="34" charset="0"/>
              </a:rPr>
              <a:t> (2022) </a:t>
            </a:r>
          </a:p>
        </p:txBody>
      </p:sp>
      <p:pic>
        <p:nvPicPr>
          <p:cNvPr id="2050" name="Picture 2" descr="Page 16 | Self health Vectors - Download Free High-Quality Vectors from  Freepik | Freepik">
            <a:extLst>
              <a:ext uri="{FF2B5EF4-FFF2-40B4-BE49-F238E27FC236}">
                <a16:creationId xmlns:a16="http://schemas.microsoft.com/office/drawing/2014/main" id="{C44B7A0A-E622-4CBB-1B82-DCFA86D378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9551" y="5244317"/>
            <a:ext cx="2668554" cy="161368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Domains and indicators - ACT Wellbeing Framework">
            <a:extLst>
              <a:ext uri="{FF2B5EF4-FFF2-40B4-BE49-F238E27FC236}">
                <a16:creationId xmlns:a16="http://schemas.microsoft.com/office/drawing/2014/main" id="{6D1AFFEB-6683-852C-A1D6-1433E5E0B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8477" y="76584"/>
            <a:ext cx="3275045" cy="197099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Lesson: Getting to know Sustainable development goals – SDGs Activity:  Puzzles and Flashcards- Use Visualization &amp; Associa">
            <a:extLst>
              <a:ext uri="{FF2B5EF4-FFF2-40B4-BE49-F238E27FC236}">
                <a16:creationId xmlns:a16="http://schemas.microsoft.com/office/drawing/2014/main" id="{BF7D914A-20D5-6E6A-6FA0-9A63E01F44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4126" y="4637314"/>
            <a:ext cx="3602412" cy="2048068"/>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F3C3C1D0-9FE5-32E0-3B32-DFB19DF21AD9}"/>
              </a:ext>
            </a:extLst>
          </p:cNvPr>
          <p:cNvSpPr txBox="1"/>
          <p:nvPr/>
        </p:nvSpPr>
        <p:spPr>
          <a:xfrm>
            <a:off x="10717767" y="6139543"/>
            <a:ext cx="1209870"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Getting ( n d)</a:t>
            </a:r>
            <a:endParaRPr lang="en-GB"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A35C572-8539-5001-6901-D877F53D4CF0}"/>
              </a:ext>
            </a:extLst>
          </p:cNvPr>
          <p:cNvSpPr txBox="1"/>
          <p:nvPr/>
        </p:nvSpPr>
        <p:spPr>
          <a:xfrm>
            <a:off x="4458477" y="76584"/>
            <a:ext cx="1350911"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Treasury,( 2021)</a:t>
            </a:r>
            <a:endParaRPr lang="en-GB"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E2F0C796-F2DD-1656-4763-3041A537C169}"/>
              </a:ext>
            </a:extLst>
          </p:cNvPr>
          <p:cNvSpPr txBox="1"/>
          <p:nvPr/>
        </p:nvSpPr>
        <p:spPr>
          <a:xfrm>
            <a:off x="1539551" y="5281640"/>
            <a:ext cx="839756" cy="461665"/>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a:t>
            </a:r>
            <a:r>
              <a:rPr lang="en-US" altLang="en-US" sz="1200" dirty="0" err="1">
                <a:latin typeface="Arial" panose="020B0604020202020204" pitchFamily="34" charset="0"/>
                <a:cs typeface="Arial" panose="020B0604020202020204" pitchFamily="34" charset="0"/>
              </a:rPr>
              <a:t>Freepik</a:t>
            </a:r>
            <a:r>
              <a:rPr lang="en-US" altLang="en-US" sz="1200" dirty="0">
                <a:latin typeface="Arial" panose="020B0604020202020204" pitchFamily="34" charset="0"/>
                <a:cs typeface="Arial" panose="020B0604020202020204" pitchFamily="34" charset="0"/>
              </a:rPr>
              <a:t>, (2026)</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3518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F0BCF6BA-CA64-444E-7A96-56ACC739E9E9}"/>
              </a:ext>
            </a:extLst>
          </p:cNvPr>
          <p:cNvSpPr txBox="1"/>
          <p:nvPr/>
        </p:nvSpPr>
        <p:spPr>
          <a:xfrm>
            <a:off x="5037994" y="434385"/>
            <a:ext cx="2516692"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Relevance in Modern Healthcare</a:t>
            </a:r>
          </a:p>
        </p:txBody>
      </p:sp>
      <p:sp>
        <p:nvSpPr>
          <p:cNvPr id="3" name="Rectangle: Rounded Corners 2">
            <a:extLst>
              <a:ext uri="{FF2B5EF4-FFF2-40B4-BE49-F238E27FC236}">
                <a16:creationId xmlns:a16="http://schemas.microsoft.com/office/drawing/2014/main" id="{26C890F8-9CB8-CF80-7828-70A3C0BACE13}"/>
              </a:ext>
            </a:extLst>
          </p:cNvPr>
          <p:cNvSpPr/>
          <p:nvPr/>
        </p:nvSpPr>
        <p:spPr>
          <a:xfrm>
            <a:off x="167951" y="-83976"/>
            <a:ext cx="4615005" cy="682217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nSpc>
                <a:spcPct val="150000"/>
              </a:lnSpc>
            </a:pPr>
            <a:endParaRPr lang="en-GB" sz="8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endParaRPr lang="en-GB" sz="8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endParaRPr lang="en-GB" sz="8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Modern healthcare </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Focuses on prevention and holistic, integrated care to improve outcomes and efficiency. It is guided by the World Health Organization and aligned with the Sustainable Development Goals to promote health, equity, and sustainability. Wong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(2022) </a:t>
            </a: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Critical Analysis </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While integrated and preventive approaches improve outcomes, implementation is often limited by funding constraints and workforce shortages.</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There are still inequalities in access, meaning not all populations benefit equally from these healthcare improvements.</a:t>
            </a:r>
            <a:r>
              <a:rPr lang="en-GB" sz="1400" dirty="0"/>
              <a:t> </a:t>
            </a:r>
            <a:r>
              <a:rPr lang="en-GB" sz="1400" dirty="0">
                <a:latin typeface="Arial" panose="020B0604020202020204" pitchFamily="34" charset="0"/>
                <a:cs typeface="Arial" panose="020B0604020202020204" pitchFamily="34" charset="0"/>
              </a:rPr>
              <a:t>Elliott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a:t>
            </a:r>
          </a:p>
          <a:p>
            <a:pPr>
              <a:lnSpc>
                <a:spcPct val="150000"/>
              </a:lnSpc>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5FDE08B1-2C70-5D06-9819-CD0904170696}"/>
              </a:ext>
            </a:extLst>
          </p:cNvPr>
          <p:cNvSpPr/>
          <p:nvPr/>
        </p:nvSpPr>
        <p:spPr>
          <a:xfrm>
            <a:off x="7809725" y="-83976"/>
            <a:ext cx="4451230" cy="679104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Modern healthcare is shifting away from just treating illness toward preventing disease and promoting overall wellbeing.</a:t>
            </a: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This includes looking at the whole person, not just their physical condition</a:t>
            </a: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Organizations like the World Health Organization help guide global health priorities. </a:t>
            </a:r>
            <a:r>
              <a:rPr lang="en-GB" sz="1400" dirty="0">
                <a:latin typeface="Arial" panose="020B0604020202020204" pitchFamily="34" charset="0"/>
                <a:cs typeface="Arial" panose="020B0604020202020204" pitchFamily="34" charset="0"/>
              </a:rPr>
              <a:t>Alkhaldi et al. (2024) </a:t>
            </a:r>
            <a:endParaRPr lang="en-US" altLang="en-US" sz="1400" dirty="0">
              <a:solidFill>
                <a:schemeClr val="tx1"/>
              </a:solidFill>
              <a:latin typeface="Arial" panose="020B0604020202020204" pitchFamily="34" charset="0"/>
              <a:cs typeface="Arial" panose="020B0604020202020204" pitchFamily="34" charset="0"/>
            </a:endParaRP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These approaches are linked to the Sustainable Development Goals, especially improving health and reducing inequalities.</a:t>
            </a: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However, in </a:t>
            </a:r>
            <a:r>
              <a:rPr lang="en-US" altLang="en-US" sz="1400" dirty="0" err="1">
                <a:solidFill>
                  <a:schemeClr val="tx1"/>
                </a:solidFill>
                <a:latin typeface="Arial" panose="020B0604020202020204" pitchFamily="34" charset="0"/>
              </a:rPr>
              <a:t>reality,challenges</a:t>
            </a:r>
            <a:r>
              <a:rPr lang="en-US" altLang="en-US" sz="1400" dirty="0">
                <a:solidFill>
                  <a:schemeClr val="tx1"/>
                </a:solidFill>
                <a:latin typeface="Arial" panose="020B0604020202020204" pitchFamily="34" charset="0"/>
              </a:rPr>
              <a:t> such as limited funding and unequal access can affect how well these strategies are implemented. </a:t>
            </a:r>
            <a:r>
              <a:rPr lang="en-GB" sz="1400" dirty="0">
                <a:latin typeface="Arial" panose="020B0604020202020204" pitchFamily="34" charset="0"/>
                <a:cs typeface="Arial" panose="020B0604020202020204" pitchFamily="34" charset="0"/>
              </a:rPr>
              <a:t>Antón-Solanas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a:t>
            </a:r>
            <a:endParaRPr lang="en-US" altLang="en-US" sz="1400" dirty="0">
              <a:solidFill>
                <a:schemeClr val="tx1"/>
              </a:solidFill>
              <a:latin typeface="Arial" panose="020B0604020202020204" pitchFamily="34" charset="0"/>
              <a:cs typeface="Arial" panose="020B0604020202020204" pitchFamily="34" charset="0"/>
            </a:endParaRPr>
          </a:p>
        </p:txBody>
      </p:sp>
      <p:pic>
        <p:nvPicPr>
          <p:cNvPr id="2051" name="Picture 3" descr="642 Person Video Call With Doctor High Res Illustrations - Getty ...">
            <a:extLst>
              <a:ext uri="{FF2B5EF4-FFF2-40B4-BE49-F238E27FC236}">
                <a16:creationId xmlns:a16="http://schemas.microsoft.com/office/drawing/2014/main" id="{F5A38A08-6763-6F8C-1333-190720A90D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6500" y="1588123"/>
            <a:ext cx="2927239" cy="222809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FCAA165-170E-35D9-FD0E-7C9406D14D8D}"/>
              </a:ext>
            </a:extLst>
          </p:cNvPr>
          <p:cNvSpPr txBox="1"/>
          <p:nvPr/>
        </p:nvSpPr>
        <p:spPr>
          <a:xfrm>
            <a:off x="6296340" y="3441712"/>
            <a:ext cx="1280117" cy="261610"/>
          </a:xfrm>
          <a:prstGeom prst="rect">
            <a:avLst/>
          </a:prstGeom>
          <a:noFill/>
        </p:spPr>
        <p:txBody>
          <a:bodyPr wrap="square" rtlCol="0">
            <a:spAutoFit/>
          </a:bodyPr>
          <a:lstStyle/>
          <a:p>
            <a:r>
              <a:rPr lang="en-US" altLang="en-US" sz="1100" dirty="0" err="1">
                <a:latin typeface="Arial" panose="020B0604020202020204" pitchFamily="34" charset="0"/>
                <a:cs typeface="Arial" panose="020B0604020202020204" pitchFamily="34" charset="0"/>
              </a:rPr>
              <a:t>Appleuzr</a:t>
            </a:r>
            <a:r>
              <a:rPr lang="en-US" altLang="en-US" sz="1100" dirty="0">
                <a:latin typeface="Arial" panose="020B0604020202020204" pitchFamily="34" charset="0"/>
                <a:cs typeface="Arial" panose="020B0604020202020204" pitchFamily="34" charset="0"/>
              </a:rPr>
              <a:t> (2026</a:t>
            </a:r>
            <a:r>
              <a:rPr lang="en-US" altLang="en-US" sz="1100" dirty="0">
                <a:latin typeface="Times New Roman" panose="02020603050405020304" pitchFamily="18" charset="0"/>
                <a:cs typeface="Times New Roman" panose="02020603050405020304" pitchFamily="18" charset="0"/>
              </a:rPr>
              <a:t>)</a:t>
            </a:r>
            <a:endParaRPr lang="en-GB" dirty="0"/>
          </a:p>
        </p:txBody>
      </p:sp>
    </p:spTree>
    <p:extLst>
      <p:ext uri="{BB962C8B-B14F-4D97-AF65-F5344CB8AC3E}">
        <p14:creationId xmlns:p14="http://schemas.microsoft.com/office/powerpoint/2010/main" val="3766338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771718-26D0-4CEE-EB5D-0D5C515D52F2}"/>
              </a:ext>
            </a:extLst>
          </p:cNvPr>
          <p:cNvSpPr txBox="1"/>
          <p:nvPr/>
        </p:nvSpPr>
        <p:spPr>
          <a:xfrm>
            <a:off x="1821076" y="207248"/>
            <a:ext cx="5990150" cy="646331"/>
          </a:xfrm>
          <a:prstGeom prst="rect">
            <a:avLst/>
          </a:prstGeom>
          <a:noFill/>
        </p:spPr>
        <p:txBody>
          <a:bodyPr wrap="square" rtlCol="0">
            <a:spAutoFit/>
          </a:bodyPr>
          <a:lstStyle/>
          <a:p>
            <a:pPr algn="r"/>
            <a:r>
              <a:rPr lang="en-GB" b="1" dirty="0">
                <a:latin typeface="Arial" panose="020B0604020202020204" pitchFamily="34" charset="0"/>
                <a:cs typeface="Arial" panose="020B0604020202020204" pitchFamily="34" charset="0"/>
              </a:rPr>
              <a:t>Integration of health and wellbeing approaches </a:t>
            </a:r>
            <a:endParaRPr lang="en-GB"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CAF13890-9C79-5859-511C-2E2AD4D9DA21}"/>
              </a:ext>
            </a:extLst>
          </p:cNvPr>
          <p:cNvSpPr/>
          <p:nvPr/>
        </p:nvSpPr>
        <p:spPr>
          <a:xfrm>
            <a:off x="0" y="737118"/>
            <a:ext cx="4226490" cy="5556214"/>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marL="285750" indent="-2857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Approaches importance of integration:</a:t>
            </a:r>
          </a:p>
          <a:p>
            <a:pPr>
              <a:lnSpc>
                <a:spcPct val="150000"/>
              </a:lnSpc>
            </a:pPr>
            <a:r>
              <a:rPr lang="en-GB" sz="1400" dirty="0">
                <a:solidFill>
                  <a:schemeClr val="tx1"/>
                </a:solidFill>
                <a:latin typeface="Arial" panose="020B0604020202020204" pitchFamily="34" charset="0"/>
                <a:cs typeface="Arial" panose="020B0604020202020204" pitchFamily="34" charset="0"/>
              </a:rPr>
              <a:t>Integration of health and wellbeing approaches improves patient outcomes, addresses the root causes of illness, promotes prevention and long-term wellbeing, and supports person-centred care.</a:t>
            </a:r>
          </a:p>
          <a:p>
            <a:pPr>
              <a:lnSpc>
                <a:spcPct val="150000"/>
              </a:lnSpc>
            </a:pPr>
            <a:r>
              <a:rPr lang="en-GB" sz="1400" dirty="0">
                <a:solidFill>
                  <a:schemeClr val="tx1"/>
                </a:solidFill>
                <a:latin typeface="Arial" panose="020B0604020202020204" pitchFamily="34" charset="0"/>
                <a:cs typeface="Arial" panose="020B0604020202020204" pitchFamily="34" charset="0"/>
              </a:rPr>
              <a:t> </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Integrated approaches combine physical, mental, and social care to provide holistic, person-centred services. This improves outcomes, reduces costs, and supports prevention. </a:t>
            </a:r>
            <a:r>
              <a:rPr lang="en-GB" sz="1400" dirty="0">
                <a:latin typeface="Arial" panose="020B0604020202020204" pitchFamily="34" charset="0"/>
                <a:cs typeface="Arial" panose="020B0604020202020204" pitchFamily="34" charset="0"/>
              </a:rPr>
              <a:t>Liapi (2023) .</a:t>
            </a:r>
            <a:endParaRPr lang="en-GB" sz="1400" dirty="0">
              <a:solidFill>
                <a:schemeClr val="tx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64CEDE3E-4139-E55F-EC94-E05E8D6FB126}"/>
              </a:ext>
            </a:extLst>
          </p:cNvPr>
          <p:cNvSpPr/>
          <p:nvPr/>
        </p:nvSpPr>
        <p:spPr>
          <a:xfrm>
            <a:off x="7811226" y="207248"/>
            <a:ext cx="4146679" cy="635217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Advantages of Integration</a:t>
            </a:r>
          </a:p>
          <a:p>
            <a:pPr marL="285750" indent="-2857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Integration improves patient outcomes and quality of care by providing coordinated, continuous services that support early intervention and disease prevention.</a:t>
            </a:r>
          </a:p>
          <a:p>
            <a:pPr marL="285750" indent="-2857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  Reduces duplication and healthcare costs while enhancing patient experience and satisfaction. </a:t>
            </a:r>
            <a:r>
              <a:rPr lang="en-GB" sz="1400" dirty="0">
                <a:latin typeface="Arial" panose="020B0604020202020204" pitchFamily="34" charset="0"/>
                <a:cs typeface="Arial" panose="020B0604020202020204" pitchFamily="34" charset="0"/>
              </a:rPr>
              <a:t>Baxter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(2018) .</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Examples of Integrated Care Approaches</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Health in All Policies</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Health considered in all public policies.</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Integrated Care Systems </a:t>
            </a:r>
            <a:r>
              <a:rPr lang="en-GB" sz="1400" dirty="0">
                <a:latin typeface="Arial" panose="020B0604020202020204" pitchFamily="34" charset="0"/>
                <a:cs typeface="Arial" panose="020B0604020202020204" pitchFamily="34" charset="0"/>
              </a:rPr>
              <a:t>(UK)Joined-up health and social care services. Correia et al.(2025) .</a:t>
            </a:r>
          </a:p>
          <a:p>
            <a:pPr marL="285750" indent="-285750">
              <a:buFont typeface="Wingdings" panose="05000000000000000000" pitchFamily="2" charset="2"/>
              <a:buChar char="v"/>
            </a:pPr>
            <a:endParaRPr lang="en-GB" sz="1400" dirty="0">
              <a:solidFill>
                <a:schemeClr val="tx1"/>
              </a:solidFill>
              <a:latin typeface="Arial" panose="020B0604020202020204" pitchFamily="34" charset="0"/>
              <a:cs typeface="Arial" panose="020B0604020202020204" pitchFamily="34" charset="0"/>
            </a:endParaRPr>
          </a:p>
        </p:txBody>
      </p:sp>
      <p:pic>
        <p:nvPicPr>
          <p:cNvPr id="3074" name="Picture 2" descr="Holistic Development – Learning in the Leaves">
            <a:extLst>
              <a:ext uri="{FF2B5EF4-FFF2-40B4-BE49-F238E27FC236}">
                <a16:creationId xmlns:a16="http://schemas.microsoft.com/office/drawing/2014/main" id="{0BB69AE6-D69F-376D-1FB5-51B3F8F406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6679" y="1653882"/>
            <a:ext cx="3467101" cy="3848536"/>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C8E97CC1-8070-31A4-472A-E269C1B6FAD1}"/>
              </a:ext>
            </a:extLst>
          </p:cNvPr>
          <p:cNvSpPr txBox="1"/>
          <p:nvPr/>
        </p:nvSpPr>
        <p:spPr>
          <a:xfrm>
            <a:off x="5953855" y="5537200"/>
            <a:ext cx="1212055" cy="338554"/>
          </a:xfrm>
          <a:prstGeom prst="rect">
            <a:avLst/>
          </a:prstGeom>
          <a:noFill/>
        </p:spPr>
        <p:txBody>
          <a:bodyPr wrap="square" rtlCol="0">
            <a:spAutoFit/>
          </a:bodyPr>
          <a:lstStyle/>
          <a:p>
            <a:r>
              <a:rPr lang="en-US" altLang="en-US" sz="1600" dirty="0">
                <a:latin typeface="Arial" panose="020B0604020202020204" pitchFamily="34" charset="0"/>
                <a:cs typeface="Arial" panose="020B0604020202020204" pitchFamily="34" charset="0"/>
              </a:rPr>
              <a:t>(Anon, </a:t>
            </a:r>
            <a:r>
              <a:rPr lang="en-US" altLang="en-US" sz="1600" dirty="0" err="1">
                <a:latin typeface="Arial" panose="020B0604020202020204" pitchFamily="34" charset="0"/>
                <a:cs typeface="Arial" panose="020B0604020202020204" pitchFamily="34" charset="0"/>
              </a:rPr>
              <a:t>n.d</a:t>
            </a:r>
            <a:r>
              <a:rPr lang="en-US" altLang="en-US" sz="110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6057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2406D0-939C-C4BA-ADD4-31E072B77884}"/>
              </a:ext>
            </a:extLst>
          </p:cNvPr>
          <p:cNvSpPr txBox="1"/>
          <p:nvPr/>
        </p:nvSpPr>
        <p:spPr>
          <a:xfrm>
            <a:off x="1502228" y="37322"/>
            <a:ext cx="5355772" cy="369332"/>
          </a:xfrm>
          <a:prstGeom prst="rect">
            <a:avLst/>
          </a:prstGeom>
          <a:noFill/>
        </p:spPr>
        <p:txBody>
          <a:bodyPr wrap="square" rtlCol="0">
            <a:spAutoFit/>
          </a:bodyPr>
          <a:lstStyle/>
          <a:p>
            <a:r>
              <a:rPr lang="en-GB" b="1" dirty="0"/>
              <a:t>Theoretical Perspectives: </a:t>
            </a:r>
            <a:r>
              <a:rPr lang="en-GB" b="1" dirty="0">
                <a:latin typeface="Arial" panose="020B0604020202020204" pitchFamily="34" charset="0"/>
                <a:cs typeface="Arial" panose="020B0604020202020204" pitchFamily="34" charset="0"/>
              </a:rPr>
              <a:t>Biopsychosocial Model  </a:t>
            </a:r>
          </a:p>
        </p:txBody>
      </p:sp>
      <p:sp>
        <p:nvSpPr>
          <p:cNvPr id="2" name="Rectangle: Rounded Corners 1">
            <a:extLst>
              <a:ext uri="{FF2B5EF4-FFF2-40B4-BE49-F238E27FC236}">
                <a16:creationId xmlns:a16="http://schemas.microsoft.com/office/drawing/2014/main" id="{ACCC12D4-14BC-E246-34D5-3EEC6DAD6252}"/>
              </a:ext>
            </a:extLst>
          </p:cNvPr>
          <p:cNvSpPr/>
          <p:nvPr/>
        </p:nvSpPr>
        <p:spPr>
          <a:xfrm>
            <a:off x="261348" y="505769"/>
            <a:ext cx="5991717" cy="4411464"/>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    Biological Factors</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Genetics and inherited conditions.</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Physical health and medical conditions.</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Age, gender, and body functioning.</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Example: genetic risk for heart disease or diabetes</a:t>
            </a:r>
            <a:r>
              <a:rPr lang="en-GB" sz="1400" dirty="0"/>
              <a:t> </a:t>
            </a:r>
            <a:r>
              <a:rPr lang="en-GB" sz="1400" dirty="0">
                <a:solidFill>
                  <a:schemeClr val="tx1"/>
                </a:solidFill>
                <a:latin typeface="Arial" panose="020B0604020202020204" pitchFamily="34" charset="0"/>
                <a:cs typeface="Arial" panose="020B0604020202020204" pitchFamily="34" charset="0"/>
              </a:rPr>
              <a:t>Bates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(2003).</a:t>
            </a:r>
            <a:endParaRPr lang="en-GB" sz="1400" b="1" dirty="0">
              <a:solidFill>
                <a:schemeClr val="tx1"/>
              </a:solidFill>
              <a:latin typeface="Arial" panose="020B0604020202020204" pitchFamily="34" charset="0"/>
              <a:cs typeface="Arial" panose="020B0604020202020204" pitchFamily="34" charset="0"/>
            </a:endParaRPr>
          </a:p>
          <a:p>
            <a:pPr>
              <a:lnSpc>
                <a:spcPct val="150000"/>
              </a:lnSpc>
            </a:pPr>
            <a:r>
              <a:rPr lang="en-GB" sz="1400" b="1" dirty="0">
                <a:solidFill>
                  <a:schemeClr val="tx1"/>
                </a:solidFill>
                <a:latin typeface="Arial" panose="020B0604020202020204" pitchFamily="34" charset="0"/>
                <a:cs typeface="Arial" panose="020B0604020202020204" pitchFamily="34" charset="0"/>
              </a:rPr>
              <a:t>Psychological Factors</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Emotions, stress, and mental health.</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Thoughts, beliefs, and coping behaviours.</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Lifestyle choices such as smoking or diet.</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Example: chronic stress increasing risk of illness. </a:t>
            </a:r>
            <a:r>
              <a:rPr lang="en-GB" sz="1400" dirty="0" err="1">
                <a:solidFill>
                  <a:schemeClr val="tx1"/>
                </a:solidFill>
                <a:latin typeface="Arial" panose="020B0604020202020204" pitchFamily="34" charset="0"/>
                <a:cs typeface="Arial" panose="020B0604020202020204" pitchFamily="34" charset="0"/>
              </a:rPr>
              <a:t>Crielaard</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(2021) .</a:t>
            </a:r>
            <a:endParaRPr lang="en-GB" sz="1400" b="1" dirty="0">
              <a:solidFill>
                <a:schemeClr val="tx1"/>
              </a:solidFill>
              <a:latin typeface="Arial" panose="020B0604020202020204" pitchFamily="34" charset="0"/>
              <a:cs typeface="Arial" panose="020B0604020202020204" pitchFamily="34" charset="0"/>
            </a:endParaRPr>
          </a:p>
          <a:p>
            <a:pPr marR="0" lvl="1" algn="l" defTabSz="457200" rtl="0" eaLnBrk="1" fontAlgn="auto" latinLnBrk="0" hangingPunct="1">
              <a:lnSpc>
                <a:spcPct val="150000"/>
              </a:lnSpc>
              <a:spcBef>
                <a:spcPts val="0"/>
              </a:spcBef>
              <a:spcAft>
                <a:spcPts val="0"/>
              </a:spcAft>
              <a:buClrTx/>
              <a:buSzTx/>
              <a:tabLst/>
              <a:defRPr/>
            </a:pPr>
            <a:endParaRPr kumimoji="0" lang="en-GB" sz="12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Rounded Corners 4">
            <a:extLst>
              <a:ext uri="{FF2B5EF4-FFF2-40B4-BE49-F238E27FC236}">
                <a16:creationId xmlns:a16="http://schemas.microsoft.com/office/drawing/2014/main" id="{E6D38D24-F75F-D406-EB14-6772E6ED6BC4}"/>
              </a:ext>
            </a:extLst>
          </p:cNvPr>
          <p:cNvSpPr/>
          <p:nvPr/>
        </p:nvSpPr>
        <p:spPr>
          <a:xfrm>
            <a:off x="6410131" y="2351315"/>
            <a:ext cx="5781869" cy="45066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sz="1400" b="1" dirty="0">
                <a:solidFill>
                  <a:schemeClr val="tx1"/>
                </a:solidFill>
                <a:latin typeface="Arial" panose="020B0604020202020204" pitchFamily="34" charset="0"/>
                <a:cs typeface="Arial" panose="020B0604020202020204" pitchFamily="34" charset="0"/>
              </a:rPr>
              <a:t>Social Factors </a:t>
            </a:r>
          </a:p>
          <a:p>
            <a:pPr>
              <a:lnSpc>
                <a:spcPct val="150000"/>
              </a:lnSpc>
            </a:pPr>
            <a:r>
              <a:rPr lang="en-GB" sz="1400" dirty="0">
                <a:solidFill>
                  <a:schemeClr val="tx1"/>
                </a:solidFill>
                <a:latin typeface="Arial" panose="020B0604020202020204" pitchFamily="34" charset="0"/>
                <a:cs typeface="Arial" panose="020B0604020202020204" pitchFamily="34" charset="0"/>
              </a:rPr>
              <a:t>Family relationships and social support.</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Culture, education, and income level.</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Living conditions and work environment.</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Example: poverty or poor housing affecting health outcomes. Zheng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(2022) .</a:t>
            </a:r>
          </a:p>
          <a:p>
            <a:pPr>
              <a:lnSpc>
                <a:spcPct val="150000"/>
              </a:lnSpc>
            </a:pPr>
            <a:r>
              <a:rPr lang="en-GB" sz="1400" b="1" dirty="0">
                <a:solidFill>
                  <a:schemeClr val="tx1"/>
                </a:solidFill>
                <a:latin typeface="Arial" panose="020B0604020202020204" pitchFamily="34" charset="0"/>
                <a:cs typeface="Arial" panose="020B0604020202020204" pitchFamily="34" charset="0"/>
              </a:rPr>
              <a:t>Importance for Healthcare</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Promotes holistic and patient-centred care.</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Encourages collaboration between medical, psychological, and social care professionals.</a:t>
            </a:r>
          </a:p>
          <a:p>
            <a:pPr marL="171450" indent="-171450">
              <a:lnSpc>
                <a:spcPct val="150000"/>
              </a:lnSpc>
              <a:buFont typeface="Wingdings" panose="05000000000000000000" pitchFamily="2" charset="2"/>
              <a:buChar char="v"/>
            </a:pPr>
            <a:r>
              <a:rPr lang="en-GB" sz="1400" dirty="0">
                <a:solidFill>
                  <a:schemeClr val="tx1"/>
                </a:solidFill>
                <a:latin typeface="Arial" panose="020B0604020202020204" pitchFamily="34" charset="0"/>
                <a:cs typeface="Arial" panose="020B0604020202020204" pitchFamily="34" charset="0"/>
              </a:rPr>
              <a:t>Helps improve treatment outcomes and overall wellbeing. Eman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(2024) .</a:t>
            </a:r>
          </a:p>
        </p:txBody>
      </p:sp>
      <p:sp>
        <p:nvSpPr>
          <p:cNvPr id="6" name="Rectangle: Rounded Corners 5">
            <a:extLst>
              <a:ext uri="{FF2B5EF4-FFF2-40B4-BE49-F238E27FC236}">
                <a16:creationId xmlns:a16="http://schemas.microsoft.com/office/drawing/2014/main" id="{A63458E4-1943-AAEF-5D21-D0101E5D3067}"/>
              </a:ext>
            </a:extLst>
          </p:cNvPr>
          <p:cNvSpPr/>
          <p:nvPr/>
        </p:nvSpPr>
        <p:spPr>
          <a:xfrm>
            <a:off x="494522" y="4917233"/>
            <a:ext cx="5601478" cy="194076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lvl="1">
              <a:lnSpc>
                <a:spcPct val="150000"/>
              </a:lnSpc>
              <a:defRPr/>
            </a:pPr>
            <a:r>
              <a:rPr lang="en-GB" sz="1400" dirty="0">
                <a:solidFill>
                  <a:schemeClr val="tx1"/>
                </a:solidFill>
                <a:latin typeface="Arial" panose="020B0604020202020204" pitchFamily="34" charset="0"/>
                <a:cs typeface="Arial" panose="020B0604020202020204" pitchFamily="34" charset="0"/>
              </a:rPr>
              <a:t>Developed by George L. Engel in 1977, the biopsychosocial model explains that health and illness are influenced by a combination of biological, psychological, and social factors, rather than only physical disease. </a:t>
            </a:r>
            <a:r>
              <a:rPr lang="en-GB" sz="1400" dirty="0">
                <a:latin typeface="Arial" panose="020B0604020202020204" pitchFamily="34" charset="0"/>
                <a:cs typeface="Arial" panose="020B0604020202020204" pitchFamily="34" charset="0"/>
              </a:rPr>
              <a:t>Bolton (2023) .</a:t>
            </a:r>
            <a:endParaRPr lang="en-GB" sz="1400" dirty="0">
              <a:solidFill>
                <a:schemeClr val="tx1"/>
              </a:solidFill>
              <a:latin typeface="Arial" panose="020B0604020202020204" pitchFamily="34" charset="0"/>
              <a:cs typeface="Arial" panose="020B0604020202020204" pitchFamily="34" charset="0"/>
            </a:endParaRPr>
          </a:p>
        </p:txBody>
      </p:sp>
      <p:pic>
        <p:nvPicPr>
          <p:cNvPr id="5126" name="Picture 6" descr="Biopsychosocial Model of Healthcare | CVH | Hickory, NC">
            <a:extLst>
              <a:ext uri="{FF2B5EF4-FFF2-40B4-BE49-F238E27FC236}">
                <a16:creationId xmlns:a16="http://schemas.microsoft.com/office/drawing/2014/main" id="{EB7CE91A-F049-F21E-CA02-BABEE90442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0"/>
            <a:ext cx="4851917" cy="225812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CE16D80-F8B3-9E81-9EF6-F031210DC728}"/>
              </a:ext>
            </a:extLst>
          </p:cNvPr>
          <p:cNvSpPr txBox="1"/>
          <p:nvPr/>
        </p:nvSpPr>
        <p:spPr>
          <a:xfrm>
            <a:off x="10328987" y="1889220"/>
            <a:ext cx="1380930"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Catawba ( 2022)</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7631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162D00C-5E63-FF9C-5818-574C5C2DA2BC}"/>
              </a:ext>
            </a:extLst>
          </p:cNvPr>
          <p:cNvSpPr txBox="1"/>
          <p:nvPr/>
        </p:nvSpPr>
        <p:spPr>
          <a:xfrm>
            <a:off x="1572633" y="97301"/>
            <a:ext cx="2623447" cy="646331"/>
          </a:xfrm>
          <a:prstGeom prst="rect">
            <a:avLst/>
          </a:prstGeom>
          <a:noFill/>
        </p:spPr>
        <p:txBody>
          <a:bodyPr wrap="square" rtlCol="0">
            <a:spAutoFit/>
          </a:bodyPr>
          <a:lstStyle/>
          <a:p>
            <a:r>
              <a:rPr lang="en-GB" b="1" dirty="0"/>
              <a:t>Policy and Governance:</a:t>
            </a:r>
            <a:endParaRPr lang="en-GB" dirty="0"/>
          </a:p>
          <a:p>
            <a:endParaRPr lang="en-GB" dirty="0"/>
          </a:p>
        </p:txBody>
      </p:sp>
      <p:graphicFrame>
        <p:nvGraphicFramePr>
          <p:cNvPr id="6" name="Table 5">
            <a:extLst>
              <a:ext uri="{FF2B5EF4-FFF2-40B4-BE49-F238E27FC236}">
                <a16:creationId xmlns:a16="http://schemas.microsoft.com/office/drawing/2014/main" id="{863130D6-7194-CB40-25F4-599488FE8D93}"/>
              </a:ext>
            </a:extLst>
          </p:cNvPr>
          <p:cNvGraphicFramePr>
            <a:graphicFrameLocks noGrp="1"/>
          </p:cNvGraphicFramePr>
          <p:nvPr>
            <p:extLst>
              <p:ext uri="{D42A27DB-BD31-4B8C-83A1-F6EECF244321}">
                <p14:modId xmlns:p14="http://schemas.microsoft.com/office/powerpoint/2010/main" val="612111638"/>
              </p:ext>
            </p:extLst>
          </p:nvPr>
        </p:nvGraphicFramePr>
        <p:xfrm>
          <a:off x="1492898" y="1420705"/>
          <a:ext cx="10515600" cy="5339993"/>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1102463581"/>
                    </a:ext>
                  </a:extLst>
                </a:gridCol>
                <a:gridCol w="3505200">
                  <a:extLst>
                    <a:ext uri="{9D8B030D-6E8A-4147-A177-3AD203B41FA5}">
                      <a16:colId xmlns:a16="http://schemas.microsoft.com/office/drawing/2014/main" val="3112032051"/>
                    </a:ext>
                  </a:extLst>
                </a:gridCol>
                <a:gridCol w="3505200">
                  <a:extLst>
                    <a:ext uri="{9D8B030D-6E8A-4147-A177-3AD203B41FA5}">
                      <a16:colId xmlns:a16="http://schemas.microsoft.com/office/drawing/2014/main" val="3730684600"/>
                    </a:ext>
                  </a:extLst>
                </a:gridCol>
              </a:tblGrid>
              <a:tr h="1041213">
                <a:tc>
                  <a:txBody>
                    <a:bodyPr/>
                    <a:lstStyle/>
                    <a:p>
                      <a:r>
                        <a:rPr lang="en-GB" dirty="0"/>
                        <a:t>Feature</a:t>
                      </a:r>
                    </a:p>
                  </a:txBody>
                  <a:tcPr/>
                </a:tc>
                <a:tc>
                  <a:txBody>
                    <a:bodyPr/>
                    <a:lstStyle/>
                    <a:p>
                      <a:r>
                        <a:rPr lang="en-GB" dirty="0"/>
                        <a:t>Five Year Forward View</a:t>
                      </a:r>
                    </a:p>
                  </a:txBody>
                  <a:tcPr/>
                </a:tc>
                <a:tc>
                  <a:txBody>
                    <a:bodyPr/>
                    <a:lstStyle/>
                    <a:p>
                      <a:r>
                        <a:rPr lang="en-GB" dirty="0"/>
                        <a:t>NHS Long Term Plan</a:t>
                      </a:r>
                    </a:p>
                  </a:txBody>
                  <a:tcPr/>
                </a:tc>
                <a:extLst>
                  <a:ext uri="{0D108BD9-81ED-4DB2-BD59-A6C34878D82A}">
                    <a16:rowId xmlns:a16="http://schemas.microsoft.com/office/drawing/2014/main" val="1233044956"/>
                  </a:ext>
                </a:extLst>
              </a:tr>
              <a:tr h="1041213">
                <a:tc>
                  <a:txBody>
                    <a:bodyPr/>
                    <a:lstStyle/>
                    <a:p>
                      <a:r>
                        <a:rPr lang="en-GB" dirty="0"/>
                        <a:t>Prevention</a:t>
                      </a:r>
                    </a:p>
                  </a:txBody>
                  <a:tcPr/>
                </a:tc>
                <a:tc>
                  <a:txBody>
                    <a:bodyPr/>
                    <a:lstStyle/>
                    <a:p>
                      <a:pPr>
                        <a:buNone/>
                      </a:pPr>
                      <a:r>
                        <a:rPr lang="en-GB" sz="1400" dirty="0">
                          <a:latin typeface="Arial" panose="020B0604020202020204" pitchFamily="34" charset="0"/>
                          <a:cs typeface="Arial" panose="020B0604020202020204" pitchFamily="34" charset="0"/>
                        </a:rPr>
                        <a:t>Lifestyle interventions, public health programs.</a:t>
                      </a:r>
                    </a:p>
                  </a:txBody>
                  <a:tcPr anchor="ctr"/>
                </a:tc>
                <a:tc>
                  <a:txBody>
                    <a:bodyPr/>
                    <a:lstStyle/>
                    <a:p>
                      <a:r>
                        <a:rPr lang="en-GB" sz="1400" dirty="0">
                          <a:latin typeface="Arial" panose="020B0604020202020204" pitchFamily="34" charset="0"/>
                          <a:cs typeface="Arial" panose="020B0604020202020204" pitchFamily="34" charset="0"/>
                        </a:rPr>
                        <a:t>Broader population health initiatives, screening, vaccination, obesity/smoking/alcohol reduction.</a:t>
                      </a:r>
                    </a:p>
                  </a:txBody>
                  <a:tcPr/>
                </a:tc>
                <a:extLst>
                  <a:ext uri="{0D108BD9-81ED-4DB2-BD59-A6C34878D82A}">
                    <a16:rowId xmlns:a16="http://schemas.microsoft.com/office/drawing/2014/main" val="1364098430"/>
                  </a:ext>
                </a:extLst>
              </a:tr>
              <a:tr h="1041213">
                <a:tc>
                  <a:txBody>
                    <a:bodyPr/>
                    <a:lstStyle/>
                    <a:p>
                      <a:r>
                        <a:rPr lang="en-GB" dirty="0"/>
                        <a:t>Community care</a:t>
                      </a:r>
                    </a:p>
                  </a:txBody>
                  <a:tcPr/>
                </a:tc>
                <a:tc>
                  <a:txBody>
                    <a:bodyPr/>
                    <a:lstStyle/>
                    <a:p>
                      <a:r>
                        <a:rPr lang="en-GB" sz="1400" dirty="0">
                          <a:latin typeface="Arial" panose="020B0604020202020204" pitchFamily="34" charset="0"/>
                          <a:cs typeface="Arial" panose="020B0604020202020204" pitchFamily="34" charset="0"/>
                        </a:rPr>
                        <a:t>Shift care from hospitals to community, multispecialty providers.</a:t>
                      </a:r>
                    </a:p>
                  </a:txBody>
                  <a:tcPr/>
                </a:tc>
                <a:tc>
                  <a:txBody>
                    <a:bodyPr/>
                    <a:lstStyle/>
                    <a:p>
                      <a:r>
                        <a:rPr lang="en-GB" sz="1400" dirty="0">
                          <a:latin typeface="Arial" panose="020B0604020202020204" pitchFamily="34" charset="0"/>
                          <a:cs typeface="Arial" panose="020B0604020202020204" pitchFamily="34" charset="0"/>
                        </a:rPr>
                        <a:t>Integrated Care Systems, joined-up services, multidisciplinary teams.</a:t>
                      </a:r>
                    </a:p>
                  </a:txBody>
                  <a:tcPr/>
                </a:tc>
                <a:extLst>
                  <a:ext uri="{0D108BD9-81ED-4DB2-BD59-A6C34878D82A}">
                    <a16:rowId xmlns:a16="http://schemas.microsoft.com/office/drawing/2014/main" val="3666202513"/>
                  </a:ext>
                </a:extLst>
              </a:tr>
              <a:tr h="1041213">
                <a:tc>
                  <a:txBody>
                    <a:bodyPr/>
                    <a:lstStyle/>
                    <a:p>
                      <a:r>
                        <a:rPr lang="en-GB" dirty="0"/>
                        <a:t>Community care</a:t>
                      </a:r>
                    </a:p>
                  </a:txBody>
                  <a:tcPr/>
                </a:tc>
                <a:tc>
                  <a:txBody>
                    <a:bodyPr/>
                    <a:lstStyle/>
                    <a:p>
                      <a:r>
                        <a:rPr lang="en-GB" sz="1400" dirty="0">
                          <a:latin typeface="Arial" panose="020B0604020202020204" pitchFamily="34" charset="0"/>
                          <a:cs typeface="Arial" panose="020B0604020202020204" pitchFamily="34" charset="0"/>
                        </a:rPr>
                        <a:t>Early concept of patient-</a:t>
                      </a:r>
                      <a:r>
                        <a:rPr lang="en-GB" sz="1400" dirty="0" err="1">
                          <a:latin typeface="Arial" panose="020B0604020202020204" pitchFamily="34" charset="0"/>
                          <a:cs typeface="Arial" panose="020B0604020202020204" pitchFamily="34" charset="0"/>
                        </a:rPr>
                        <a:t>centered</a:t>
                      </a:r>
                      <a:r>
                        <a:rPr lang="en-GB" sz="1400" dirty="0">
                          <a:latin typeface="Arial" panose="020B0604020202020204" pitchFamily="34" charset="0"/>
                          <a:cs typeface="Arial" panose="020B0604020202020204" pitchFamily="34" charset="0"/>
                        </a:rPr>
                        <a:t> care.</a:t>
                      </a:r>
                    </a:p>
                  </a:txBody>
                  <a:tcPr/>
                </a:tc>
                <a:tc>
                  <a:txBody>
                    <a:bodyPr/>
                    <a:lstStyle/>
                    <a:p>
                      <a:r>
                        <a:rPr lang="en-GB" sz="1400" dirty="0">
                          <a:latin typeface="Arial" panose="020B0604020202020204" pitchFamily="34" charset="0"/>
                          <a:cs typeface="Arial" panose="020B0604020202020204" pitchFamily="34" charset="0"/>
                        </a:rPr>
                        <a:t>Personalized treatment using digital tools, AI, patient self-management, mental health parity.</a:t>
                      </a:r>
                    </a:p>
                  </a:txBody>
                  <a:tcPr/>
                </a:tc>
                <a:extLst>
                  <a:ext uri="{0D108BD9-81ED-4DB2-BD59-A6C34878D82A}">
                    <a16:rowId xmlns:a16="http://schemas.microsoft.com/office/drawing/2014/main" val="3521304664"/>
                  </a:ext>
                </a:extLst>
              </a:tr>
              <a:tr h="1175141">
                <a:tc>
                  <a:txBody>
                    <a:bodyPr/>
                    <a:lstStyle/>
                    <a:p>
                      <a:r>
                        <a:rPr lang="en-GB" dirty="0"/>
                        <a:t>Goal</a:t>
                      </a:r>
                    </a:p>
                  </a:txBody>
                  <a:tcPr/>
                </a:tc>
                <a:tc>
                  <a:txBody>
                    <a:bodyPr/>
                    <a:lstStyle/>
                    <a:p>
                      <a:r>
                        <a:rPr lang="en-GB" sz="1400" dirty="0">
                          <a:latin typeface="Arial" panose="020B0604020202020204" pitchFamily="34" charset="0"/>
                          <a:cs typeface="Arial" panose="020B0604020202020204" pitchFamily="34" charset="0"/>
                        </a:rPr>
                        <a:t>Sustainable, patient-focused NHS.</a:t>
                      </a:r>
                    </a:p>
                    <a:p>
                      <a:endParaRPr lang="en-GB" sz="1400" dirty="0">
                        <a:latin typeface="Arial" panose="020B0604020202020204" pitchFamily="34" charset="0"/>
                        <a:cs typeface="Arial" panose="020B0604020202020204" pitchFamily="34" charset="0"/>
                      </a:endParaRPr>
                    </a:p>
                    <a:p>
                      <a:r>
                        <a:rPr lang="en-GB" sz="1400" kern="1200" dirty="0">
                          <a:solidFill>
                            <a:schemeClr val="dk1"/>
                          </a:solidFill>
                          <a:effectLst/>
                          <a:latin typeface="Arial" panose="020B0604020202020204" pitchFamily="34" charset="0"/>
                          <a:ea typeface="+mn-ea"/>
                          <a:cs typeface="Arial" panose="020B0604020202020204" pitchFamily="34" charset="0"/>
                        </a:rPr>
                        <a:t>(NHS, 2015)</a:t>
                      </a:r>
                      <a:endParaRPr lang="en-GB" sz="1400" dirty="0">
                        <a:latin typeface="Arial" panose="020B0604020202020204" pitchFamily="34" charset="0"/>
                        <a:cs typeface="Arial" panose="020B0604020202020204" pitchFamily="34" charset="0"/>
                      </a:endParaRPr>
                    </a:p>
                  </a:txBody>
                  <a:tcPr/>
                </a:tc>
                <a:tc>
                  <a:txBody>
                    <a:bodyPr/>
                    <a:lstStyle/>
                    <a:p>
                      <a:pPr>
                        <a:buNone/>
                      </a:pPr>
                      <a:r>
                        <a:rPr lang="en-GB" sz="1400" dirty="0">
                          <a:latin typeface="Arial" panose="020B0604020202020204" pitchFamily="34" charset="0"/>
                          <a:cs typeface="Arial" panose="020B0604020202020204" pitchFamily="34" charset="0"/>
                        </a:rPr>
                        <a:t>Patient-</a:t>
                      </a:r>
                      <a:r>
                        <a:rPr lang="en-GB" sz="1400" dirty="0" err="1">
                          <a:latin typeface="Arial" panose="020B0604020202020204" pitchFamily="34" charset="0"/>
                          <a:cs typeface="Arial" panose="020B0604020202020204" pitchFamily="34" charset="0"/>
                        </a:rPr>
                        <a:t>centered</a:t>
                      </a:r>
                      <a:r>
                        <a:rPr lang="en-GB" sz="1400" dirty="0">
                          <a:latin typeface="Arial" panose="020B0604020202020204" pitchFamily="34" charset="0"/>
                          <a:cs typeface="Arial" panose="020B0604020202020204" pitchFamily="34" charset="0"/>
                        </a:rPr>
                        <a:t>, technologically enabled, sustainable, integrated NHS.</a:t>
                      </a:r>
                    </a:p>
                    <a:p>
                      <a:pPr>
                        <a:buNone/>
                      </a:pPr>
                      <a:r>
                        <a:rPr lang="en-GB" sz="1400" dirty="0" err="1">
                          <a:latin typeface="Arial" panose="020B0604020202020204" pitchFamily="34" charset="0"/>
                          <a:cs typeface="Arial" panose="020B0604020202020204" pitchFamily="34" charset="0"/>
                        </a:rPr>
                        <a:t>Lacobucci</a:t>
                      </a:r>
                      <a:r>
                        <a:rPr lang="en-GB" sz="1400" dirty="0">
                          <a:latin typeface="Arial" panose="020B0604020202020204" pitchFamily="34" charset="0"/>
                          <a:cs typeface="Arial" panose="020B0604020202020204" pitchFamily="34" charset="0"/>
                        </a:rPr>
                        <a:t> (2019) .</a:t>
                      </a:r>
                    </a:p>
                  </a:txBody>
                  <a:tcPr anchor="ctr"/>
                </a:tc>
                <a:extLst>
                  <a:ext uri="{0D108BD9-81ED-4DB2-BD59-A6C34878D82A}">
                    <a16:rowId xmlns:a16="http://schemas.microsoft.com/office/drawing/2014/main" val="409880921"/>
                  </a:ext>
                </a:extLst>
              </a:tr>
            </a:tbl>
          </a:graphicData>
        </a:graphic>
      </p:graphicFrame>
      <p:sp>
        <p:nvSpPr>
          <p:cNvPr id="8" name="TextBox 7">
            <a:extLst>
              <a:ext uri="{FF2B5EF4-FFF2-40B4-BE49-F238E27FC236}">
                <a16:creationId xmlns:a16="http://schemas.microsoft.com/office/drawing/2014/main" id="{AF05B302-A417-6DC1-A6D6-7A4D72F8688C}"/>
              </a:ext>
            </a:extLst>
          </p:cNvPr>
          <p:cNvSpPr txBox="1"/>
          <p:nvPr/>
        </p:nvSpPr>
        <p:spPr>
          <a:xfrm>
            <a:off x="3850640" y="924560"/>
            <a:ext cx="483616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Policies Supporting Holistic Health (UK</a:t>
            </a:r>
            <a:r>
              <a:rPr lang="en-GB" dirty="0"/>
              <a:t>)</a:t>
            </a:r>
          </a:p>
        </p:txBody>
      </p:sp>
    </p:spTree>
    <p:extLst>
      <p:ext uri="{BB962C8B-B14F-4D97-AF65-F5344CB8AC3E}">
        <p14:creationId xmlns:p14="http://schemas.microsoft.com/office/powerpoint/2010/main" val="412805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F57DFC-5D1A-45E0-14C4-5B63668BD883}"/>
              </a:ext>
            </a:extLst>
          </p:cNvPr>
          <p:cNvSpPr txBox="1"/>
          <p:nvPr/>
        </p:nvSpPr>
        <p:spPr>
          <a:xfrm>
            <a:off x="5111513" y="2726685"/>
            <a:ext cx="1927123" cy="646331"/>
          </a:xfrm>
          <a:prstGeom prst="rect">
            <a:avLst/>
          </a:prstGeom>
          <a:noFill/>
        </p:spPr>
        <p:txBody>
          <a:bodyPr wrap="square" rtlCol="0">
            <a:spAutoFit/>
          </a:bodyPr>
          <a:lstStyle/>
          <a:p>
            <a:r>
              <a:rPr lang="en-GB" b="1" dirty="0"/>
              <a:t>Service Delivery:</a:t>
            </a:r>
            <a:endParaRPr lang="en-GB" dirty="0"/>
          </a:p>
          <a:p>
            <a:r>
              <a:rPr lang="en-GB" dirty="0"/>
              <a:t> </a:t>
            </a:r>
          </a:p>
        </p:txBody>
      </p:sp>
      <p:pic>
        <p:nvPicPr>
          <p:cNvPr id="1026" name="Picture 2" descr="No alternative text description for this image">
            <a:extLst>
              <a:ext uri="{FF2B5EF4-FFF2-40B4-BE49-F238E27FC236}">
                <a16:creationId xmlns:a16="http://schemas.microsoft.com/office/drawing/2014/main" id="{93F220A8-FDC4-58BF-BB5C-41883A744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7698" y="69581"/>
            <a:ext cx="5178903" cy="205779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2C0889D-5C49-306A-4DEF-140681437545}"/>
              </a:ext>
            </a:extLst>
          </p:cNvPr>
          <p:cNvSpPr txBox="1"/>
          <p:nvPr/>
        </p:nvSpPr>
        <p:spPr>
          <a:xfrm>
            <a:off x="10659758" y="338192"/>
            <a:ext cx="1222206" cy="276999"/>
          </a:xfrm>
          <a:prstGeom prst="rect">
            <a:avLst/>
          </a:prstGeom>
          <a:noFill/>
        </p:spPr>
        <p:txBody>
          <a:bodyPr wrap="square" rtlCol="0">
            <a:spAutoFit/>
          </a:bodyPr>
          <a:lstStyle/>
          <a:p>
            <a:r>
              <a:rPr lang="en-US" altLang="en-US" sz="1200" dirty="0">
                <a:latin typeface="Arial" panose="020B0604020202020204" pitchFamily="34" charset="0"/>
                <a:cs typeface="Arial" panose="020B0604020202020204" pitchFamily="34" charset="0"/>
              </a:rPr>
              <a:t>Ebbert ( 2023)</a:t>
            </a:r>
            <a:endParaRPr lang="en-GB" sz="1200" dirty="0">
              <a:latin typeface="Arial" panose="020B0604020202020204" pitchFamily="34" charset="0"/>
              <a:cs typeface="Arial" panose="020B0604020202020204" pitchFamily="34" charset="0"/>
            </a:endParaRPr>
          </a:p>
        </p:txBody>
      </p:sp>
      <p:sp>
        <p:nvSpPr>
          <p:cNvPr id="9" name="Rectangle: Diagonal Corners Rounded 8">
            <a:extLst>
              <a:ext uri="{FF2B5EF4-FFF2-40B4-BE49-F238E27FC236}">
                <a16:creationId xmlns:a16="http://schemas.microsoft.com/office/drawing/2014/main" id="{CEAA3154-9FC6-1519-7A18-A50E089997B3}"/>
              </a:ext>
            </a:extLst>
          </p:cNvPr>
          <p:cNvSpPr/>
          <p:nvPr/>
        </p:nvSpPr>
        <p:spPr>
          <a:xfrm>
            <a:off x="783771" y="4206321"/>
            <a:ext cx="5789749" cy="2651679"/>
          </a:xfrm>
          <a:prstGeom prst="round2DiagRect">
            <a:avLst/>
          </a:prstGeom>
        </p:spPr>
        <p:style>
          <a:lnRef idx="2">
            <a:schemeClr val="accent1"/>
          </a:lnRef>
          <a:fillRef idx="1">
            <a:schemeClr val="lt1"/>
          </a:fillRef>
          <a:effectRef idx="0">
            <a:schemeClr val="accent1"/>
          </a:effectRef>
          <a:fontRef idx="minor">
            <a:schemeClr val="dk1"/>
          </a:fontRef>
        </p:style>
        <p:txBody>
          <a:bodyPr rtlCol="0" anchor="ctr"/>
          <a:lstStyle/>
          <a:p>
            <a:pPr lvl="0" defTabSz="914400" eaLnBrk="0" fontAlgn="base" hangingPunct="0">
              <a:spcBef>
                <a:spcPct val="0"/>
              </a:spcBef>
              <a:spcAft>
                <a:spcPct val="0"/>
              </a:spcAft>
            </a:pPr>
            <a:r>
              <a:rPr lang="en-US" altLang="en-US" sz="1400" b="1" dirty="0">
                <a:solidFill>
                  <a:schemeClr val="tx1"/>
                </a:solidFill>
                <a:latin typeface="Arial" panose="020B0604020202020204" pitchFamily="34" charset="0"/>
              </a:rPr>
              <a:t>    Telehealth Services</a:t>
            </a:r>
            <a:endParaRPr lang="en-US" altLang="en-US" sz="1400" dirty="0">
              <a:solidFill>
                <a:schemeClr val="tx1"/>
              </a:solidFill>
              <a:latin typeface="Arial" panose="020B0604020202020204" pitchFamily="34" charset="0"/>
            </a:endParaRP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Remote monitoring and virtual consultations.</a:t>
            </a: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Examples: Patients with diabetes or heart failure monitored at home; GP video consultations. </a:t>
            </a:r>
            <a:r>
              <a:rPr lang="en-GB" sz="1400" dirty="0">
                <a:latin typeface="Arial" panose="020B0604020202020204" pitchFamily="34" charset="0"/>
                <a:cs typeface="Arial" panose="020B0604020202020204" pitchFamily="34" charset="0"/>
              </a:rPr>
              <a:t>Li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a:t>
            </a:r>
            <a:endParaRPr lang="en-US" altLang="en-US" sz="1400" dirty="0">
              <a:solidFill>
                <a:schemeClr val="tx1"/>
              </a:solidFill>
              <a:latin typeface="Arial" panose="020B0604020202020204" pitchFamily="34" charset="0"/>
              <a:cs typeface="Arial" panose="020B0604020202020204" pitchFamily="34" charset="0"/>
            </a:endParaRPr>
          </a:p>
          <a:p>
            <a:pPr marL="285750" lvl="0" indent="-285750" defTabSz="914400" eaLnBrk="0" fontAlgn="base" hangingPunct="0">
              <a:lnSpc>
                <a:spcPct val="150000"/>
              </a:lnSpc>
              <a:spcBef>
                <a:spcPct val="0"/>
              </a:spcBef>
              <a:spcAft>
                <a:spcPct val="0"/>
              </a:spcAft>
              <a:buFont typeface="Wingdings" panose="05000000000000000000" pitchFamily="2" charset="2"/>
              <a:buChar char="v"/>
            </a:pPr>
            <a:r>
              <a:rPr lang="en-US" altLang="en-US" sz="1400" dirty="0">
                <a:solidFill>
                  <a:schemeClr val="tx1"/>
                </a:solidFill>
                <a:latin typeface="Arial" panose="020B0604020202020204" pitchFamily="34" charset="0"/>
              </a:rPr>
              <a:t>Benefits: Improves access, reduces hospital visits, and supports self-management.</a:t>
            </a:r>
          </a:p>
        </p:txBody>
      </p:sp>
      <p:sp>
        <p:nvSpPr>
          <p:cNvPr id="11" name="Rectangle: Diagonal Corners Rounded 10">
            <a:extLst>
              <a:ext uri="{FF2B5EF4-FFF2-40B4-BE49-F238E27FC236}">
                <a16:creationId xmlns:a16="http://schemas.microsoft.com/office/drawing/2014/main" id="{364A0F6D-0A64-EC72-A546-B0C71A7E7153}"/>
              </a:ext>
            </a:extLst>
          </p:cNvPr>
          <p:cNvSpPr/>
          <p:nvPr/>
        </p:nvSpPr>
        <p:spPr>
          <a:xfrm>
            <a:off x="1270613" y="-16470"/>
            <a:ext cx="3615136" cy="3903671"/>
          </a:xfrm>
          <a:prstGeom prst="round2DiagRect">
            <a:avLst/>
          </a:prstGeom>
        </p:spPr>
        <p:style>
          <a:lnRef idx="2">
            <a:schemeClr val="accent4"/>
          </a:lnRef>
          <a:fillRef idx="1">
            <a:schemeClr val="lt1"/>
          </a:fillRef>
          <a:effectRef idx="0">
            <a:schemeClr val="accent4"/>
          </a:effectRef>
          <a:fontRef idx="minor">
            <a:schemeClr val="dk1"/>
          </a:fontRef>
        </p:style>
        <p:txBody>
          <a:bodyPr rtlCol="0" anchor="ctr"/>
          <a:lstStyle/>
          <a:p>
            <a:pPr>
              <a:lnSpc>
                <a:spcPct val="150000"/>
              </a:lnSpc>
            </a:pPr>
            <a:r>
              <a:rPr lang="en-GB" sz="1400" b="1" dirty="0">
                <a:latin typeface="Arial" panose="020B0604020202020204" pitchFamily="34" charset="0"/>
                <a:cs typeface="Arial" panose="020B0604020202020204" pitchFamily="34" charset="0"/>
              </a:rPr>
              <a:t>Integrated Approach</a:t>
            </a:r>
          </a:p>
          <a:p>
            <a:pPr>
              <a:lnSpc>
                <a:spcPct val="150000"/>
              </a:lnSpc>
            </a:pPr>
            <a:r>
              <a:rPr lang="en-GB" sz="1400" dirty="0">
                <a:latin typeface="Arial" panose="020B0604020202020204" pitchFamily="34" charset="0"/>
                <a:cs typeface="Arial" panose="020B0604020202020204" pitchFamily="34" charset="0"/>
              </a:rPr>
              <a:t>Service delivery in modern NHS strategy focuses on bringing together different elements of care to improve outcomes, reduce hospital visits, and make care more patient-</a:t>
            </a:r>
            <a:r>
              <a:rPr lang="en-GB" sz="1400" dirty="0" err="1">
                <a:latin typeface="Arial" panose="020B0604020202020204" pitchFamily="34" charset="0"/>
                <a:cs typeface="Arial" panose="020B0604020202020204" pitchFamily="34" charset="0"/>
              </a:rPr>
              <a:t>centered</a:t>
            </a:r>
            <a:r>
              <a:rPr lang="en-GB" sz="1400" dirty="0">
                <a:latin typeface="Arial" panose="020B0604020202020204" pitchFamily="34" charset="0"/>
                <a:cs typeface="Arial" panose="020B0604020202020204" pitchFamily="34" charset="0"/>
              </a:rPr>
              <a:t>. Pacho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a:t>
            </a:r>
          </a:p>
        </p:txBody>
      </p:sp>
      <p:sp>
        <p:nvSpPr>
          <p:cNvPr id="12" name="Rectangle: Diagonal Corners Rounded 11">
            <a:extLst>
              <a:ext uri="{FF2B5EF4-FFF2-40B4-BE49-F238E27FC236}">
                <a16:creationId xmlns:a16="http://schemas.microsoft.com/office/drawing/2014/main" id="{B6594D9F-6B56-F845-6515-BB4E92114073}"/>
              </a:ext>
            </a:extLst>
          </p:cNvPr>
          <p:cNvSpPr/>
          <p:nvPr/>
        </p:nvSpPr>
        <p:spPr>
          <a:xfrm>
            <a:off x="7264400" y="2127380"/>
            <a:ext cx="4490720" cy="4669741"/>
          </a:xfrm>
          <a:prstGeom prst="round2DiagRect">
            <a:avLst/>
          </a:prstGeom>
        </p:spPr>
        <p:style>
          <a:lnRef idx="2">
            <a:schemeClr val="accent4"/>
          </a:lnRef>
          <a:fillRef idx="1">
            <a:schemeClr val="lt1"/>
          </a:fillRef>
          <a:effectRef idx="0">
            <a:schemeClr val="accent4"/>
          </a:effectRef>
          <a:fontRef idx="minor">
            <a:schemeClr val="dk1"/>
          </a:fontRef>
        </p:style>
        <p:txBody>
          <a:bodyPr rtlCol="0" anchor="ctr"/>
          <a:lstStyle/>
          <a:p>
            <a:pPr>
              <a:lnSpc>
                <a:spcPct val="150000"/>
              </a:lnSpc>
            </a:pPr>
            <a:r>
              <a:rPr lang="en-GB" sz="16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Early Intervention and Preventive Services</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Detecting and managing health issues before they escalate.</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Examples: Screening programs for cancer, diabetes, and cardiovascular risk; vaccination campaigns. Randell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(2024) .</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Outcome: Lower hospital admissions, better population health, cost savings.</a:t>
            </a:r>
          </a:p>
        </p:txBody>
      </p:sp>
    </p:spTree>
    <p:extLst>
      <p:ext uri="{BB962C8B-B14F-4D97-AF65-F5344CB8AC3E}">
        <p14:creationId xmlns:p14="http://schemas.microsoft.com/office/powerpoint/2010/main" val="1483716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132CFD-32F2-480C-C5E0-1AC1913B17B7}"/>
              </a:ext>
            </a:extLst>
          </p:cNvPr>
          <p:cNvSpPr txBox="1"/>
          <p:nvPr/>
        </p:nvSpPr>
        <p:spPr>
          <a:xfrm>
            <a:off x="2333281" y="86991"/>
            <a:ext cx="2966720" cy="646331"/>
          </a:xfrm>
          <a:prstGeom prst="rect">
            <a:avLst/>
          </a:prstGeom>
          <a:noFill/>
        </p:spPr>
        <p:txBody>
          <a:bodyPr wrap="square" rtlCol="0">
            <a:spAutoFit/>
          </a:bodyPr>
          <a:lstStyle/>
          <a:p>
            <a:r>
              <a:rPr lang="en-GB" b="1" dirty="0"/>
              <a:t>Public Health Initiatives:</a:t>
            </a:r>
            <a:endParaRPr lang="en-GB" dirty="0"/>
          </a:p>
          <a:p>
            <a:endParaRPr lang="en-GB" dirty="0"/>
          </a:p>
        </p:txBody>
      </p:sp>
      <p:sp>
        <p:nvSpPr>
          <p:cNvPr id="12" name="TextBox 11">
            <a:extLst>
              <a:ext uri="{FF2B5EF4-FFF2-40B4-BE49-F238E27FC236}">
                <a16:creationId xmlns:a16="http://schemas.microsoft.com/office/drawing/2014/main" id="{A36661FD-D45B-0EE5-D738-A3C13D243386}"/>
              </a:ext>
            </a:extLst>
          </p:cNvPr>
          <p:cNvSpPr txBox="1"/>
          <p:nvPr/>
        </p:nvSpPr>
        <p:spPr>
          <a:xfrm>
            <a:off x="5953708" y="3289276"/>
            <a:ext cx="3152775" cy="335156"/>
          </a:xfrm>
          <a:prstGeom prst="rect">
            <a:avLst/>
          </a:prstGeom>
          <a:noFill/>
        </p:spPr>
        <p:txBody>
          <a:bodyPr wrap="square" rtlCol="0">
            <a:spAutoFit/>
          </a:bodyPr>
          <a:lstStyle/>
          <a:p>
            <a:pPr marR="0" lvl="0" algn="l" defTabSz="457200" rtl="0" eaLnBrk="1" fontAlgn="auto" latinLnBrk="0" hangingPunct="1">
              <a:lnSpc>
                <a:spcPct val="150000"/>
              </a:lnSpc>
              <a:spcBef>
                <a:spcPts val="0"/>
              </a:spcBef>
              <a:spcAft>
                <a:spcPts val="0"/>
              </a:spcAft>
              <a:buClrTx/>
              <a:buSzTx/>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Impact on Societal Wellbeing</a:t>
            </a:r>
          </a:p>
        </p:txBody>
      </p:sp>
      <p:sp>
        <p:nvSpPr>
          <p:cNvPr id="18" name="Rectangle: Diagonal Corners Snipped 17">
            <a:extLst>
              <a:ext uri="{FF2B5EF4-FFF2-40B4-BE49-F238E27FC236}">
                <a16:creationId xmlns:a16="http://schemas.microsoft.com/office/drawing/2014/main" id="{A33FD1C0-1BD0-7225-1C20-4C009EFF235D}"/>
              </a:ext>
            </a:extLst>
          </p:cNvPr>
          <p:cNvSpPr/>
          <p:nvPr/>
        </p:nvSpPr>
        <p:spPr>
          <a:xfrm>
            <a:off x="5598367" y="96322"/>
            <a:ext cx="6593633" cy="3192954"/>
          </a:xfrm>
          <a:prstGeom prst="snip2DiagRect">
            <a:avLst/>
          </a:prstGeom>
        </p:spPr>
        <p:style>
          <a:lnRef idx="2">
            <a:schemeClr val="accent4"/>
          </a:lnRef>
          <a:fillRef idx="1">
            <a:schemeClr val="lt1"/>
          </a:fillRef>
          <a:effectRef idx="0">
            <a:schemeClr val="accent4"/>
          </a:effectRef>
          <a:fontRef idx="minor">
            <a:schemeClr val="dk1"/>
          </a:fontRef>
        </p:style>
        <p:txBody>
          <a:bodyPr rtlCol="0" anchor="ctr"/>
          <a:lstStyle/>
          <a:p>
            <a:pPr>
              <a:lnSpc>
                <a:spcPct val="150000"/>
              </a:lnSpc>
            </a:pPr>
            <a:r>
              <a:rPr lang="en-GB" sz="11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Health Education Campaigns</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Goal:</a:t>
            </a:r>
            <a:r>
              <a:rPr lang="en-GB" sz="1400" dirty="0">
                <a:latin typeface="Arial" panose="020B0604020202020204" pitchFamily="34" charset="0"/>
                <a:cs typeface="Arial" panose="020B0604020202020204" pitchFamily="34" charset="0"/>
              </a:rPr>
              <a:t> Help people make informed decisions about their health.</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Initiatives &amp; Examples:</a:t>
            </a:r>
            <a:endParaRPr lang="en-GB"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National Health Service (NHS) online resources:</a:t>
            </a:r>
            <a:r>
              <a:rPr lang="en-GB" sz="1400" dirty="0">
                <a:latin typeface="Arial" panose="020B0604020202020204" pitchFamily="34" charset="0"/>
                <a:cs typeface="Arial" panose="020B0604020202020204" pitchFamily="34" charset="0"/>
              </a:rPr>
              <a:t> Advice on diet, exercise, sexual health, and chronic disease prevention.</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Smoking cessation campaigns:</a:t>
            </a:r>
            <a:r>
              <a:rPr lang="en-GB" sz="1400" dirty="0">
                <a:latin typeface="Arial" panose="020B0604020202020204" pitchFamily="34" charset="0"/>
                <a:cs typeface="Arial" panose="020B0604020202020204" pitchFamily="34" charset="0"/>
              </a:rPr>
              <a:t> Information on risks and support services. Bala et </a:t>
            </a:r>
            <a:r>
              <a:rPr lang="en-GB" sz="1400" dirty="0" err="1">
                <a:latin typeface="Arial" panose="020B0604020202020204" pitchFamily="34" charset="0"/>
                <a:cs typeface="Arial" panose="020B0604020202020204" pitchFamily="34" charset="0"/>
              </a:rPr>
              <a:t>aL.</a:t>
            </a:r>
            <a:r>
              <a:rPr lang="en-GB" sz="1400" dirty="0">
                <a:latin typeface="Arial" panose="020B0604020202020204" pitchFamily="34" charset="0"/>
                <a:cs typeface="Arial" panose="020B0604020202020204" pitchFamily="34" charset="0"/>
              </a:rPr>
              <a:t>(2017) .</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Vaccination awareness programs:</a:t>
            </a:r>
            <a:r>
              <a:rPr lang="en-GB" sz="1400" dirty="0">
                <a:latin typeface="Arial" panose="020B0604020202020204" pitchFamily="34" charset="0"/>
                <a:cs typeface="Arial" panose="020B0604020202020204" pitchFamily="34" charset="0"/>
              </a:rPr>
              <a:t> Promoting immunization uptake for preventable diseases.</a:t>
            </a:r>
          </a:p>
          <a:p>
            <a:pPr marL="171450" indent="-171450">
              <a:lnSpc>
                <a:spcPct val="150000"/>
              </a:lnSpc>
              <a:buFont typeface="Wingdings" panose="05000000000000000000" pitchFamily="2" charset="2"/>
              <a:buChar char="v"/>
            </a:pPr>
            <a:endParaRPr lang="en-GB" sz="1200" dirty="0">
              <a:latin typeface="Arial" panose="020B0604020202020204" pitchFamily="34" charset="0"/>
              <a:cs typeface="Arial" panose="020B0604020202020204" pitchFamily="34" charset="0"/>
            </a:endParaRPr>
          </a:p>
        </p:txBody>
      </p:sp>
      <p:sp>
        <p:nvSpPr>
          <p:cNvPr id="5" name="Rectangle: Diagonal Corners Snipped 4">
            <a:extLst>
              <a:ext uri="{FF2B5EF4-FFF2-40B4-BE49-F238E27FC236}">
                <a16:creationId xmlns:a16="http://schemas.microsoft.com/office/drawing/2014/main" id="{2D897D27-44D8-7B84-73BC-7348C79ECF95}"/>
              </a:ext>
            </a:extLst>
          </p:cNvPr>
          <p:cNvSpPr/>
          <p:nvPr/>
        </p:nvSpPr>
        <p:spPr>
          <a:xfrm>
            <a:off x="-164089" y="2918950"/>
            <a:ext cx="5505890" cy="3842728"/>
          </a:xfrm>
          <a:prstGeom prst="snip2DiagRect">
            <a:avLst/>
          </a:prstGeom>
        </p:spPr>
        <p:style>
          <a:lnRef idx="2">
            <a:schemeClr val="accent5"/>
          </a:lnRef>
          <a:fillRef idx="1">
            <a:schemeClr val="lt1"/>
          </a:fillRef>
          <a:effectRef idx="0">
            <a:schemeClr val="accent5"/>
          </a:effectRef>
          <a:fontRef idx="minor">
            <a:schemeClr val="dk1"/>
          </a:fontRef>
        </p:style>
        <p:txBody>
          <a:bodyPr rtlCol="0" anchor="ctr"/>
          <a:lstStyle/>
          <a:p>
            <a:pPr>
              <a:lnSpc>
                <a:spcPct val="150000"/>
              </a:lnSpc>
            </a:pPr>
            <a:endParaRPr lang="en-GB" sz="1600" b="1"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Healthy Diets</a:t>
            </a:r>
            <a:r>
              <a:rPr lang="en-GB" sz="1400" dirty="0">
                <a:latin typeface="Arial" panose="020B0604020202020204" pitchFamily="34" charset="0"/>
                <a:cs typeface="Arial" panose="020B0604020202020204" pitchFamily="34" charset="0"/>
              </a:rPr>
              <a:t>:   </a:t>
            </a:r>
            <a:r>
              <a:rPr lang="en-GB" sz="1400" b="1" dirty="0">
                <a:solidFill>
                  <a:prstClr val="black"/>
                </a:solidFill>
                <a:latin typeface="Arial" panose="020B0604020202020204" pitchFamily="34" charset="0"/>
                <a:cs typeface="Arial" panose="020B0604020202020204" pitchFamily="34" charset="0"/>
              </a:rPr>
              <a:t>Promotion of Healthy Lifestyles</a:t>
            </a:r>
            <a:endParaRPr lang="en-GB" sz="1400" b="1"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Goal</a:t>
            </a:r>
            <a:r>
              <a:rPr lang="en-GB" sz="1400" dirty="0">
                <a:latin typeface="Arial" panose="020B0604020202020204" pitchFamily="34" charset="0"/>
                <a:cs typeface="Arial" panose="020B0604020202020204" pitchFamily="34" charset="0"/>
              </a:rPr>
              <a:t>: </a:t>
            </a:r>
            <a:r>
              <a:rPr lang="en-US" altLang="en-US" sz="1400" dirty="0">
                <a:solidFill>
                  <a:schemeClr val="tx1"/>
                </a:solidFill>
                <a:latin typeface="Arial" panose="020B0604020202020204" pitchFamily="34" charset="0"/>
              </a:rPr>
              <a:t>Decrease heart disease, diabetes, obesity, and other conditions linked to diet.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Initiatives &amp; Examples. Tsakos (2025) </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Change4Life (England): </a:t>
            </a:r>
            <a:r>
              <a:rPr lang="en-GB" sz="1400" dirty="0">
                <a:latin typeface="Arial" panose="020B0604020202020204" pitchFamily="34" charset="0"/>
                <a:cs typeface="Arial" panose="020B0604020202020204" pitchFamily="34" charset="0"/>
              </a:rPr>
              <a:t>Campaign promoting balanced diets, portion control, and healthier snacks for families.</a:t>
            </a:r>
          </a:p>
          <a:p>
            <a:pPr marL="285750"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Sugar tax on soft drinks: </a:t>
            </a:r>
            <a:r>
              <a:rPr lang="en-GB" sz="1400" dirty="0">
                <a:latin typeface="Arial" panose="020B0604020202020204" pitchFamily="34" charset="0"/>
                <a:cs typeface="Arial" panose="020B0604020202020204" pitchFamily="34" charset="0"/>
              </a:rPr>
              <a:t>Encourages lower sugar consumption and reformulation of products.</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School meal programs: Offering nutritious meals to children to encourage lifelong healthy eating habits.</a:t>
            </a:r>
          </a:p>
        </p:txBody>
      </p:sp>
      <p:sp>
        <p:nvSpPr>
          <p:cNvPr id="6" name="Rectangle: Diagonal Corners Snipped 5">
            <a:extLst>
              <a:ext uri="{FF2B5EF4-FFF2-40B4-BE49-F238E27FC236}">
                <a16:creationId xmlns:a16="http://schemas.microsoft.com/office/drawing/2014/main" id="{5F3977ED-FFD2-C1F6-565B-1F0937E71E91}"/>
              </a:ext>
            </a:extLst>
          </p:cNvPr>
          <p:cNvSpPr/>
          <p:nvPr/>
        </p:nvSpPr>
        <p:spPr>
          <a:xfrm>
            <a:off x="5440576" y="3624432"/>
            <a:ext cx="6751424" cy="3091328"/>
          </a:xfrm>
          <a:prstGeom prst="snip2DiagRect">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1400" b="1" dirty="0">
                <a:latin typeface="Arial" panose="020B0604020202020204" pitchFamily="34" charset="0"/>
                <a:cs typeface="Arial" panose="020B0604020202020204" pitchFamily="34" charset="0"/>
              </a:rPr>
              <a:t>      Enhanced Mental Health</a:t>
            </a:r>
          </a:p>
          <a:p>
            <a:pPr marL="285750"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Lower stress and anxiety:</a:t>
            </a:r>
            <a:r>
              <a:rPr lang="en-GB" sz="1400" dirty="0">
                <a:latin typeface="Arial" panose="020B0604020202020204" pitchFamily="34" charset="0"/>
                <a:cs typeface="Arial" panose="020B0604020202020204" pitchFamily="34" charset="0"/>
              </a:rPr>
              <a:t> Mindfulness, mental health awareness, and stress management programs improve coping skills.</a:t>
            </a:r>
          </a:p>
          <a:p>
            <a:pPr marL="285750"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Reduced stigma:</a:t>
            </a:r>
            <a:r>
              <a:rPr lang="en-GB" sz="1400" dirty="0">
                <a:latin typeface="Arial" panose="020B0604020202020204" pitchFamily="34" charset="0"/>
                <a:cs typeface="Arial" panose="020B0604020202020204" pitchFamily="34" charset="0"/>
              </a:rPr>
              <a:t> Awareness campaigns like </a:t>
            </a:r>
            <a:r>
              <a:rPr lang="en-GB" sz="1400" b="1" dirty="0">
                <a:latin typeface="Arial" panose="020B0604020202020204" pitchFamily="34" charset="0"/>
                <a:cs typeface="Arial" panose="020B0604020202020204" pitchFamily="34" charset="0"/>
              </a:rPr>
              <a:t>Time to</a:t>
            </a:r>
            <a:r>
              <a:rPr lang="en-GB" sz="1400"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v"/>
            </a:pPr>
            <a:r>
              <a:rPr lang="en-US" altLang="en-US" sz="1400" dirty="0">
                <a:solidFill>
                  <a:schemeClr val="tx1"/>
                </a:solidFill>
                <a:latin typeface="Arial" panose="020B0604020202020204" pitchFamily="34" charset="0"/>
              </a:rPr>
              <a:t>Encourage people to get assistance early by </a:t>
            </a:r>
            <a:r>
              <a:rPr lang="en-US" altLang="en-US" sz="1400" dirty="0" err="1">
                <a:solidFill>
                  <a:schemeClr val="tx1"/>
                </a:solidFill>
                <a:latin typeface="Arial" panose="020B0604020202020204" pitchFamily="34" charset="0"/>
              </a:rPr>
              <a:t>normalising</a:t>
            </a:r>
            <a:r>
              <a:rPr lang="en-US" altLang="en-US" sz="1400" dirty="0">
                <a:solidFill>
                  <a:schemeClr val="tx1"/>
                </a:solidFill>
                <a:latin typeface="Arial" panose="020B0604020202020204" pitchFamily="34" charset="0"/>
              </a:rPr>
              <a:t> discussions about mental health.</a:t>
            </a:r>
            <a:endParaRPr lang="en-GB"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Stronger resilience:</a:t>
            </a:r>
            <a:r>
              <a:rPr lang="en-GB" sz="1400" dirty="0">
                <a:latin typeface="Arial" panose="020B0604020202020204" pitchFamily="34" charset="0"/>
                <a:cs typeface="Arial" panose="020B0604020202020204" pitchFamily="34" charset="0"/>
              </a:rPr>
              <a:t> Communities with better mental health awareness are better able to handle life challenges.</a:t>
            </a:r>
          </a:p>
          <a:p>
            <a:pPr marL="285750" indent="-285750">
              <a:buFont typeface="Wingdings" panose="05000000000000000000" pitchFamily="2" charset="2"/>
              <a:buChar char="v"/>
            </a:pPr>
            <a:r>
              <a:rPr lang="en-GB" sz="1400" b="1" dirty="0">
                <a:latin typeface="Arial" panose="020B0604020202020204" pitchFamily="34" charset="0"/>
                <a:cs typeface="Arial" panose="020B0604020202020204" pitchFamily="34" charset="0"/>
              </a:rPr>
              <a:t>Example:</a:t>
            </a:r>
            <a:r>
              <a:rPr lang="en-GB" sz="1400" dirty="0">
                <a:latin typeface="Arial" panose="020B0604020202020204" pitchFamily="34" charset="0"/>
                <a:cs typeface="Arial" panose="020B0604020202020204" pitchFamily="34" charset="0"/>
              </a:rPr>
              <a:t> Workplace wellness programs improve employee productivity and reduce absenteeism linked to mental health issues. Gray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 .</a:t>
            </a:r>
          </a:p>
        </p:txBody>
      </p:sp>
      <p:pic>
        <p:nvPicPr>
          <p:cNvPr id="6179" name="Picture 35" descr="Promoting Healthy Neighborhoods for All Communities - School of Public and  Population Health">
            <a:extLst>
              <a:ext uri="{FF2B5EF4-FFF2-40B4-BE49-F238E27FC236}">
                <a16:creationId xmlns:a16="http://schemas.microsoft.com/office/drawing/2014/main" id="{5BAA0479-073F-AF74-8D1D-D09206FC23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94663"/>
            <a:ext cx="4666563" cy="2223182"/>
          </a:xfrm>
          <a:prstGeom prst="rect">
            <a:avLst/>
          </a:prstGeom>
          <a:noFill/>
          <a:extLst>
            <a:ext uri="{909E8E84-426E-40DD-AFC4-6F175D3DCCD1}">
              <a14:hiddenFill xmlns:a14="http://schemas.microsoft.com/office/drawing/2010/main">
                <a:solidFill>
                  <a:srgbClr val="FFFFFF"/>
                </a:solidFill>
              </a14:hiddenFill>
            </a:ext>
          </a:extLst>
        </p:spPr>
      </p:pic>
      <p:sp>
        <p:nvSpPr>
          <p:cNvPr id="50" name="TextBox 49">
            <a:extLst>
              <a:ext uri="{FF2B5EF4-FFF2-40B4-BE49-F238E27FC236}">
                <a16:creationId xmlns:a16="http://schemas.microsoft.com/office/drawing/2014/main" id="{7F8F7DD1-588A-A9C5-6D1D-D3B493677734}"/>
              </a:ext>
            </a:extLst>
          </p:cNvPr>
          <p:cNvSpPr txBox="1"/>
          <p:nvPr/>
        </p:nvSpPr>
        <p:spPr>
          <a:xfrm>
            <a:off x="3435634" y="2556235"/>
            <a:ext cx="1311994" cy="261610"/>
          </a:xfrm>
          <a:prstGeom prst="rect">
            <a:avLst/>
          </a:prstGeom>
          <a:noFill/>
        </p:spPr>
        <p:txBody>
          <a:bodyPr wrap="square" rtlCol="0">
            <a:spAutoFit/>
          </a:bodyPr>
          <a:lstStyle/>
          <a:p>
            <a:r>
              <a:rPr lang="en-US" altLang="en-US" sz="1100" dirty="0">
                <a:latin typeface="Arial" panose="020B0604020202020204" pitchFamily="34" charset="0"/>
                <a:cs typeface="Arial" panose="020B0604020202020204" pitchFamily="34" charset="0"/>
              </a:rPr>
              <a:t>(School ( 2024)</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2085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55F3BC-5F1C-2970-7A1C-37C35EEFB096}"/>
              </a:ext>
            </a:extLst>
          </p:cNvPr>
          <p:cNvSpPr txBox="1"/>
          <p:nvPr/>
        </p:nvSpPr>
        <p:spPr>
          <a:xfrm>
            <a:off x="5665651" y="76016"/>
            <a:ext cx="303784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Equity and Access</a:t>
            </a:r>
            <a:r>
              <a:rPr lang="en-GB" b="1" dirty="0"/>
              <a:t>:</a:t>
            </a:r>
            <a:endParaRPr lang="en-GB" dirty="0"/>
          </a:p>
        </p:txBody>
      </p:sp>
      <p:sp>
        <p:nvSpPr>
          <p:cNvPr id="4" name="TextBox 3">
            <a:extLst>
              <a:ext uri="{FF2B5EF4-FFF2-40B4-BE49-F238E27FC236}">
                <a16:creationId xmlns:a16="http://schemas.microsoft.com/office/drawing/2014/main" id="{E36FFD53-CC80-0D27-F32F-20B6A5289350}"/>
              </a:ext>
            </a:extLst>
          </p:cNvPr>
          <p:cNvSpPr txBox="1"/>
          <p:nvPr/>
        </p:nvSpPr>
        <p:spPr>
          <a:xfrm>
            <a:off x="3142238" y="1823626"/>
            <a:ext cx="2204720" cy="584775"/>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Healthcare Inequalities</a:t>
            </a:r>
          </a:p>
          <a:p>
            <a:endParaRPr lang="en-GB" dirty="0"/>
          </a:p>
        </p:txBody>
      </p:sp>
      <p:sp>
        <p:nvSpPr>
          <p:cNvPr id="8" name="TextBox 7">
            <a:extLst>
              <a:ext uri="{FF2B5EF4-FFF2-40B4-BE49-F238E27FC236}">
                <a16:creationId xmlns:a16="http://schemas.microsoft.com/office/drawing/2014/main" id="{38C8AD77-B3B2-774E-2046-26577D056391}"/>
              </a:ext>
            </a:extLst>
          </p:cNvPr>
          <p:cNvSpPr txBox="1"/>
          <p:nvPr/>
        </p:nvSpPr>
        <p:spPr>
          <a:xfrm>
            <a:off x="7876385" y="837581"/>
            <a:ext cx="3985198" cy="369332"/>
          </a:xfrm>
          <a:prstGeom prst="rect">
            <a:avLst/>
          </a:prstGeom>
          <a:noFill/>
        </p:spPr>
        <p:txBody>
          <a:bodyPr wrap="square" rtlCol="0">
            <a:spAutoFit/>
          </a:bodyPr>
          <a:lstStyle/>
          <a:p>
            <a:r>
              <a:rPr lang="en-GB" dirty="0"/>
              <a:t>Initiatives to Improve Equity and Access</a:t>
            </a:r>
          </a:p>
        </p:txBody>
      </p:sp>
      <p:pic>
        <p:nvPicPr>
          <p:cNvPr id="8197" name="Picture 5" descr="Health Equity">
            <a:extLst>
              <a:ext uri="{FF2B5EF4-FFF2-40B4-BE49-F238E27FC236}">
                <a16:creationId xmlns:a16="http://schemas.microsoft.com/office/drawing/2014/main" id="{99AB52CB-37B5-DAE3-FEBE-AB13BE5BBB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6914" y="76016"/>
            <a:ext cx="3752379" cy="174761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22CE19C-E4F5-383C-AE14-B6AD7661433D}"/>
              </a:ext>
            </a:extLst>
          </p:cNvPr>
          <p:cNvSpPr txBox="1"/>
          <p:nvPr/>
        </p:nvSpPr>
        <p:spPr>
          <a:xfrm>
            <a:off x="266233" y="3862696"/>
            <a:ext cx="1300480" cy="261610"/>
          </a:xfrm>
          <a:prstGeom prst="rect">
            <a:avLst/>
          </a:prstGeom>
          <a:noFill/>
        </p:spPr>
        <p:txBody>
          <a:bodyPr wrap="square" rtlCol="0">
            <a:spAutoFit/>
          </a:bodyPr>
          <a:lstStyle/>
          <a:p>
            <a:r>
              <a:rPr lang="en-US" altLang="en-US" sz="1100" dirty="0">
                <a:latin typeface="Arial" panose="020B0604020202020204" pitchFamily="34" charset="0"/>
                <a:cs typeface="Arial" panose="020B0604020202020204" pitchFamily="34" charset="0"/>
              </a:rPr>
              <a:t>(Anon, 2023)</a:t>
            </a:r>
            <a:endParaRPr lang="en-GB" sz="1100" dirty="0">
              <a:latin typeface="Arial" panose="020B0604020202020204" pitchFamily="34" charset="0"/>
              <a:cs typeface="Arial" panose="020B0604020202020204" pitchFamily="34" charset="0"/>
            </a:endParaRPr>
          </a:p>
        </p:txBody>
      </p:sp>
      <p:sp>
        <p:nvSpPr>
          <p:cNvPr id="7" name="Rectangle: Diagonal Corners Rounded 6">
            <a:extLst>
              <a:ext uri="{FF2B5EF4-FFF2-40B4-BE49-F238E27FC236}">
                <a16:creationId xmlns:a16="http://schemas.microsoft.com/office/drawing/2014/main" id="{D01F3344-7C46-75F9-1092-14D289242472}"/>
              </a:ext>
            </a:extLst>
          </p:cNvPr>
          <p:cNvSpPr/>
          <p:nvPr/>
        </p:nvSpPr>
        <p:spPr>
          <a:xfrm>
            <a:off x="7184571" y="1212979"/>
            <a:ext cx="5007429" cy="5561045"/>
          </a:xfrm>
          <a:prstGeom prst="round2DiagRect">
            <a:avLst/>
          </a:prstGeom>
        </p:spPr>
        <p:style>
          <a:lnRef idx="2">
            <a:schemeClr val="accent6"/>
          </a:lnRef>
          <a:fillRef idx="1">
            <a:schemeClr val="lt1"/>
          </a:fillRef>
          <a:effectRef idx="0">
            <a:schemeClr val="accent6"/>
          </a:effectRef>
          <a:fontRef idx="minor">
            <a:schemeClr val="dk1"/>
          </a:fontRef>
        </p:style>
        <p:txBody>
          <a:bodyPr rtlCol="0" anchor="ctr"/>
          <a:lstStyle/>
          <a:p>
            <a:pPr lvl="1">
              <a:lnSpc>
                <a:spcPct val="150000"/>
              </a:lnSpc>
            </a:pPr>
            <a:r>
              <a:rPr lang="en-GB" sz="1400" b="1" dirty="0">
                <a:latin typeface="Arial" panose="020B0604020202020204" pitchFamily="34" charset="0"/>
                <a:cs typeface="Arial" panose="020B0604020202020204" pitchFamily="34" charset="0"/>
              </a:rPr>
              <a:t>Universal Healthcare Systems</a:t>
            </a:r>
          </a:p>
          <a:p>
            <a:pPr lvl="1">
              <a:lnSpc>
                <a:spcPct val="150000"/>
              </a:lnSpc>
            </a:pPr>
            <a:r>
              <a:rPr lang="en-US" altLang="en-US" sz="1400" dirty="0">
                <a:solidFill>
                  <a:schemeClr val="tx1"/>
                </a:solidFill>
                <a:latin typeface="Arial" panose="020B0604020202020204" pitchFamily="34" charset="0"/>
              </a:rPr>
              <a:t>Free medical care is offered at the point of use through programs like the National Health Service (NHS).</a:t>
            </a:r>
            <a:endParaRPr lang="en-GB" sz="1400" b="1" dirty="0">
              <a:latin typeface="Arial" panose="020B0604020202020204" pitchFamily="34" charset="0"/>
              <a:cs typeface="Arial" panose="020B0604020202020204" pitchFamily="34" charset="0"/>
            </a:endParaRPr>
          </a:p>
          <a:p>
            <a:pPr marL="742950" lvl="1"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Aim: Ensure everyone can access care regardless of income.</a:t>
            </a:r>
          </a:p>
          <a:p>
            <a:pPr marL="742950" lvl="1" indent="-285750">
              <a:lnSpc>
                <a:spcPct val="150000"/>
              </a:lnSpc>
              <a:buFont typeface="Wingdings" panose="05000000000000000000" pitchFamily="2" charset="2"/>
              <a:buChar char="v"/>
            </a:pPr>
            <a:r>
              <a:rPr lang="en-GB" sz="1400" b="1" dirty="0">
                <a:latin typeface="Arial" panose="020B0604020202020204" pitchFamily="34" charset="0"/>
                <a:cs typeface="Arial" panose="020B0604020202020204" pitchFamily="34" charset="0"/>
              </a:rPr>
              <a:t>Impact:</a:t>
            </a:r>
            <a:r>
              <a:rPr lang="en-GB" sz="1400" dirty="0">
                <a:latin typeface="Arial" panose="020B0604020202020204" pitchFamily="34" charset="0"/>
                <a:cs typeface="Arial" panose="020B0604020202020204" pitchFamily="34" charset="0"/>
              </a:rPr>
              <a:t> Reduces financial barriers and promotes equal access.</a:t>
            </a:r>
          </a:p>
          <a:p>
            <a:pPr lvl="1">
              <a:lnSpc>
                <a:spcPct val="150000"/>
              </a:lnSpc>
            </a:pPr>
            <a:r>
              <a:rPr lang="en-GB" sz="1400" b="1" dirty="0">
                <a:latin typeface="Arial" panose="020B0604020202020204" pitchFamily="34" charset="0"/>
                <a:cs typeface="Arial" panose="020B0604020202020204" pitchFamily="34" charset="0"/>
              </a:rPr>
              <a:t>Targeted Health Interventions</a:t>
            </a:r>
          </a:p>
          <a:p>
            <a:pPr marL="742950" lvl="1"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Programs designed for </a:t>
            </a:r>
            <a:r>
              <a:rPr lang="en-GB" sz="1400" b="1" dirty="0">
                <a:latin typeface="Arial" panose="020B0604020202020204" pitchFamily="34" charset="0"/>
                <a:cs typeface="Arial" panose="020B0604020202020204" pitchFamily="34" charset="0"/>
              </a:rPr>
              <a:t>specific high-risk or disadvantaged groups</a:t>
            </a:r>
          </a:p>
          <a:p>
            <a:pPr marL="742950" lvl="1"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Vaccination campaigns targeting vulnerable populations</a:t>
            </a:r>
          </a:p>
          <a:p>
            <a:pPr marL="742950" lvl="1"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Diabetes prevention programs for at-risk groups.</a:t>
            </a:r>
          </a:p>
          <a:p>
            <a:pPr lvl="1">
              <a:lnSpc>
                <a:spcPct val="150000"/>
              </a:lnSpc>
            </a:pPr>
            <a:r>
              <a:rPr lang="en-GB" sz="1400" b="1" dirty="0">
                <a:latin typeface="Arial" panose="020B0604020202020204" pitchFamily="34" charset="0"/>
                <a:cs typeface="Arial" panose="020B0604020202020204" pitchFamily="34" charset="0"/>
              </a:rPr>
              <a:t>Impact:</a:t>
            </a:r>
            <a:r>
              <a:rPr lang="en-GB" sz="1400" dirty="0">
                <a:latin typeface="Arial" panose="020B0604020202020204" pitchFamily="34" charset="0"/>
                <a:cs typeface="Arial" panose="020B0604020202020204" pitchFamily="34" charset="0"/>
              </a:rPr>
              <a:t> Helps reduce health gaps between different populations. van de Vijver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 </a:t>
            </a:r>
          </a:p>
        </p:txBody>
      </p:sp>
      <p:sp>
        <p:nvSpPr>
          <p:cNvPr id="9" name="Rectangle: Diagonal Corners Rounded 8">
            <a:extLst>
              <a:ext uri="{FF2B5EF4-FFF2-40B4-BE49-F238E27FC236}">
                <a16:creationId xmlns:a16="http://schemas.microsoft.com/office/drawing/2014/main" id="{9C999FBA-57EB-603C-FFC5-3DEBAD61408C}"/>
              </a:ext>
            </a:extLst>
          </p:cNvPr>
          <p:cNvSpPr/>
          <p:nvPr/>
        </p:nvSpPr>
        <p:spPr>
          <a:xfrm>
            <a:off x="1566713" y="2184053"/>
            <a:ext cx="5355771" cy="4589971"/>
          </a:xfrm>
          <a:prstGeom prst="round2DiagRect">
            <a:avLst/>
          </a:prstGeom>
        </p:spPr>
        <p:style>
          <a:lnRef idx="2">
            <a:schemeClr val="accent3"/>
          </a:lnRef>
          <a:fillRef idx="1">
            <a:schemeClr val="lt1"/>
          </a:fillRef>
          <a:effectRef idx="0">
            <a:schemeClr val="accent3"/>
          </a:effectRef>
          <a:fontRef idx="minor">
            <a:schemeClr val="dk1"/>
          </a:fontRef>
        </p:style>
        <p:txBody>
          <a:bodyPr rtlCol="0" anchor="ctr"/>
          <a:lstStyle/>
          <a:p>
            <a:pPr algn="ctr">
              <a:lnSpc>
                <a:spcPct val="150000"/>
              </a:lnSpc>
            </a:pPr>
            <a:r>
              <a:rPr lang="en-GB" sz="1400" dirty="0">
                <a:latin typeface="Arial" panose="020B0604020202020204" pitchFamily="34" charset="0"/>
                <a:cs typeface="Arial" panose="020B0604020202020204" pitchFamily="34" charset="0"/>
              </a:rPr>
              <a:t>Healthcare inequalities refer to unfair differences in access, quality, and outcomes of healthcare among different groups in society.</a:t>
            </a:r>
          </a:p>
          <a:p>
            <a:pPr>
              <a:lnSpc>
                <a:spcPct val="150000"/>
              </a:lnSpc>
            </a:pPr>
            <a:r>
              <a:rPr lang="en-GB" sz="1400" b="1" dirty="0">
                <a:latin typeface="Arial" panose="020B0604020202020204" pitchFamily="34" charset="0"/>
                <a:cs typeface="Arial" panose="020B0604020202020204" pitchFamily="34" charset="0"/>
              </a:rPr>
              <a:t>      Inequalities in Healthcare Access</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Some people find it harder to </a:t>
            </a:r>
            <a:r>
              <a:rPr lang="en-GB" sz="1400" b="1" dirty="0">
                <a:latin typeface="Arial" panose="020B0604020202020204" pitchFamily="34" charset="0"/>
                <a:cs typeface="Arial" panose="020B0604020202020204" pitchFamily="34" charset="0"/>
              </a:rPr>
              <a:t>access services</a:t>
            </a:r>
            <a:r>
              <a:rPr lang="en-GB" sz="1400" dirty="0">
                <a:latin typeface="Arial" panose="020B0604020202020204" pitchFamily="34" charset="0"/>
                <a:cs typeface="Arial" panose="020B0604020202020204" pitchFamily="34" charset="0"/>
              </a:rPr>
              <a:t> such as GPs, hospitals, or specialist care.</a:t>
            </a:r>
          </a:p>
          <a:p>
            <a:pPr>
              <a:lnSpc>
                <a:spcPct val="150000"/>
              </a:lnSpc>
            </a:pPr>
            <a:r>
              <a:rPr lang="en-GB" sz="1400" b="1" dirty="0">
                <a:latin typeface="Arial" panose="020B0604020202020204" pitchFamily="34" charset="0"/>
                <a:cs typeface="Arial" panose="020B0604020202020204" pitchFamily="34" charset="0"/>
              </a:rPr>
              <a:t>       Differences in Care Quality</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Not everyone receives the same standard of care.</a:t>
            </a:r>
          </a:p>
          <a:p>
            <a:pPr>
              <a:lnSpc>
                <a:spcPct val="150000"/>
              </a:lnSpc>
            </a:pPr>
            <a:r>
              <a:rPr lang="en-GB" sz="1400" b="1" dirty="0">
                <a:latin typeface="Arial" panose="020B0604020202020204" pitchFamily="34" charset="0"/>
                <a:cs typeface="Arial" panose="020B0604020202020204" pitchFamily="34" charset="0"/>
              </a:rPr>
              <a:t>       Socioeconomic Barriers</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Income, education, and employment status strongly influence health.</a:t>
            </a:r>
          </a:p>
          <a:p>
            <a:pPr>
              <a:lnSpc>
                <a:spcPct val="150000"/>
              </a:lnSpc>
            </a:pPr>
            <a:r>
              <a:rPr lang="en-GB" sz="1400" b="1" dirty="0">
                <a:latin typeface="Arial" panose="020B0604020202020204" pitchFamily="34" charset="0"/>
                <a:cs typeface="Arial" panose="020B0604020202020204" pitchFamily="34" charset="0"/>
              </a:rPr>
              <a:t>       Geographic Inequalities</a:t>
            </a:r>
          </a:p>
          <a:p>
            <a:pPr marL="285750" indent="-285750">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rPr>
              <a:t>Differences in healthcare depending on where people live. Lowther-Payne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 .</a:t>
            </a:r>
          </a:p>
          <a:p>
            <a:pPr marL="285750" indent="-285750">
              <a:lnSpc>
                <a:spcPct val="150000"/>
              </a:lnSpc>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8000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227" name="Group 9226">
            <a:extLst>
              <a:ext uri="{FF2B5EF4-FFF2-40B4-BE49-F238E27FC236}">
                <a16:creationId xmlns:a16="http://schemas.microsoft.com/office/drawing/2014/main" id="{952C2058-CA0A-4B99-8716-7E760D0B82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228" name="Freeform 6">
              <a:extLst>
                <a:ext uri="{FF2B5EF4-FFF2-40B4-BE49-F238E27FC236}">
                  <a16:creationId xmlns:a16="http://schemas.microsoft.com/office/drawing/2014/main" id="{4A6566F1-091F-4641-BFA8-2C537FE00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229" name="Freeform 7">
              <a:extLst>
                <a:ext uri="{FF2B5EF4-FFF2-40B4-BE49-F238E27FC236}">
                  <a16:creationId xmlns:a16="http://schemas.microsoft.com/office/drawing/2014/main" id="{6F27D000-B175-4C3D-B8B0-5C87DD45D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9230" name="Freeform 8">
              <a:extLst>
                <a:ext uri="{FF2B5EF4-FFF2-40B4-BE49-F238E27FC236}">
                  <a16:creationId xmlns:a16="http://schemas.microsoft.com/office/drawing/2014/main" id="{679F0CF8-429F-4F03-935F-85822F4E8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9231" name="Freeform 9">
              <a:extLst>
                <a:ext uri="{FF2B5EF4-FFF2-40B4-BE49-F238E27FC236}">
                  <a16:creationId xmlns:a16="http://schemas.microsoft.com/office/drawing/2014/main" id="{F91E19DA-743C-4AE7-99CE-9BA67CD89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9232" name="Freeform 10">
              <a:extLst>
                <a:ext uri="{FF2B5EF4-FFF2-40B4-BE49-F238E27FC236}">
                  <a16:creationId xmlns:a16="http://schemas.microsoft.com/office/drawing/2014/main" id="{9F6622D9-B5D3-428E-9893-28324ECDE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9233" name="Freeform 11">
              <a:extLst>
                <a:ext uri="{FF2B5EF4-FFF2-40B4-BE49-F238E27FC236}">
                  <a16:creationId xmlns:a16="http://schemas.microsoft.com/office/drawing/2014/main" id="{0E1B28FD-749F-4AB3-9BA8-5B49BE75A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5" name="TextBox 4">
            <a:extLst>
              <a:ext uri="{FF2B5EF4-FFF2-40B4-BE49-F238E27FC236}">
                <a16:creationId xmlns:a16="http://schemas.microsoft.com/office/drawing/2014/main" id="{783E1177-D7AA-D512-9B0C-FC9617A7196F}"/>
              </a:ext>
            </a:extLst>
          </p:cNvPr>
          <p:cNvSpPr txBox="1"/>
          <p:nvPr/>
        </p:nvSpPr>
        <p:spPr>
          <a:xfrm>
            <a:off x="2268537" y="330637"/>
            <a:ext cx="3138488" cy="614679"/>
          </a:xfrm>
          <a:prstGeom prst="rect">
            <a:avLst/>
          </a:prstGeom>
        </p:spPr>
        <p:txBody>
          <a:bodyPr vert="horz" lIns="91440" tIns="45720" rIns="91440" bIns="45720" rtlCol="0" anchor="ctr">
            <a:normAutofit fontScale="92500" lnSpcReduction="10000"/>
          </a:bodyPr>
          <a:lstStyle/>
          <a:p>
            <a:pPr algn="ctr">
              <a:spcBef>
                <a:spcPct val="0"/>
              </a:spcBef>
              <a:spcAft>
                <a:spcPts val="600"/>
              </a:spcAft>
            </a:pPr>
            <a:r>
              <a:rPr lang="en-US" sz="4000" b="1" dirty="0">
                <a:ln w="3175" cmpd="sng">
                  <a:noFill/>
                </a:ln>
                <a:latin typeface="+mj-lt"/>
                <a:ea typeface="+mj-ea"/>
                <a:cs typeface="+mj-cs"/>
              </a:rPr>
              <a:t>Conclusion: </a:t>
            </a:r>
            <a:endParaRPr lang="en-US" sz="4000" dirty="0">
              <a:ln w="3175" cmpd="sng">
                <a:noFill/>
              </a:ln>
              <a:latin typeface="+mj-lt"/>
              <a:ea typeface="+mj-ea"/>
              <a:cs typeface="+mj-cs"/>
            </a:endParaRPr>
          </a:p>
        </p:txBody>
      </p:sp>
      <p:sp>
        <p:nvSpPr>
          <p:cNvPr id="4" name="TextBox 3">
            <a:extLst>
              <a:ext uri="{FF2B5EF4-FFF2-40B4-BE49-F238E27FC236}">
                <a16:creationId xmlns:a16="http://schemas.microsoft.com/office/drawing/2014/main" id="{7737A2DB-2239-AB0C-7DFD-6D99CDC10CDC}"/>
              </a:ext>
            </a:extLst>
          </p:cNvPr>
          <p:cNvSpPr txBox="1"/>
          <p:nvPr/>
        </p:nvSpPr>
        <p:spPr>
          <a:xfrm>
            <a:off x="1491933" y="1127760"/>
            <a:ext cx="4429760" cy="5547360"/>
          </a:xfrm>
          <a:prstGeom prst="rect">
            <a:avLst/>
          </a:prstGeom>
        </p:spPr>
        <p:txBody>
          <a:bodyPr vert="horz" lIns="91440" tIns="45720" rIns="91440" bIns="45720" rtlCol="0" anchor="ctr">
            <a:noAutofit/>
          </a:bodyPr>
          <a:lstStyle/>
          <a:p>
            <a:pPr marL="285750" lvl="0" indent="-285750" fontAlgn="base">
              <a:lnSpc>
                <a:spcPct val="150000"/>
              </a:lnSpc>
              <a:spcBef>
                <a:spcPct val="20000"/>
              </a:spcBef>
              <a:spcAft>
                <a:spcPts val="600"/>
              </a:spcAft>
              <a:buClr>
                <a:schemeClr val="accent1">
                  <a:lumMod val="75000"/>
                </a:schemeClr>
              </a:buClr>
              <a:buSzPct val="145000"/>
              <a:buFont typeface="Wingdings" panose="05000000000000000000" pitchFamily="2" charset="2"/>
              <a:buChar char="v"/>
              <a:defRPr/>
            </a:pPr>
            <a:r>
              <a:rPr lang="en-US" altLang="en-US" sz="1400" dirty="0">
                <a:latin typeface="Arial" panose="020B0604020202020204" pitchFamily="34" charset="0"/>
              </a:rPr>
              <a:t>Sustainable development, well-being, and health are all related. </a:t>
            </a:r>
          </a:p>
          <a:p>
            <a:pPr marL="285750" lvl="0" indent="-285750" fontAlgn="base">
              <a:lnSpc>
                <a:spcPct val="150000"/>
              </a:lnSpc>
              <a:spcBef>
                <a:spcPct val="20000"/>
              </a:spcBef>
              <a:spcAft>
                <a:spcPts val="600"/>
              </a:spcAft>
              <a:buClr>
                <a:schemeClr val="accent1">
                  <a:lumMod val="75000"/>
                </a:schemeClr>
              </a:buClr>
              <a:buSzPct val="145000"/>
              <a:buFont typeface="Wingdings" panose="05000000000000000000" pitchFamily="2" charset="2"/>
              <a:buChar char="v"/>
              <a:defRPr/>
            </a:pPr>
            <a:r>
              <a:rPr lang="en-US" altLang="en-US" sz="1400" dirty="0">
                <a:latin typeface="Arial" panose="020B0604020202020204" pitchFamily="34" charset="0"/>
              </a:rPr>
              <a:t>Healthcare outcomes and service delivery are enhanced by holistic and integrated method. </a:t>
            </a:r>
            <a:r>
              <a:rPr lang="en-US" sz="1400" dirty="0">
                <a:latin typeface="Arial" panose="020B0604020202020204" pitchFamily="34" charset="0"/>
                <a:cs typeface="Arial" panose="020B0604020202020204" pitchFamily="34" charset="0"/>
              </a:rPr>
              <a:t>Policies and healthcare systems must focus on prevention, sustainability, and equity.</a:t>
            </a:r>
            <a:endParaRPr lang="en-US" altLang="en-US" sz="1400" dirty="0">
              <a:latin typeface="Arial" panose="020B0604020202020204" pitchFamily="34" charset="0"/>
              <a:cs typeface="Arial" panose="020B0604020202020204" pitchFamily="34" charset="0"/>
            </a:endParaRPr>
          </a:p>
          <a:p>
            <a:pPr marL="285750" lvl="0" indent="-285750" fontAlgn="base">
              <a:lnSpc>
                <a:spcPct val="150000"/>
              </a:lnSpc>
              <a:spcBef>
                <a:spcPct val="20000"/>
              </a:spcBef>
              <a:spcAft>
                <a:spcPts val="600"/>
              </a:spcAft>
              <a:buClr>
                <a:schemeClr val="accent1">
                  <a:lumMod val="75000"/>
                </a:schemeClr>
              </a:buClr>
              <a:buSzPct val="145000"/>
              <a:buFont typeface="Wingdings" panose="05000000000000000000" pitchFamily="2" charset="2"/>
              <a:buChar char="v"/>
              <a:defRPr/>
            </a:pPr>
            <a:r>
              <a:rPr lang="en-US" altLang="en-US" sz="1400" dirty="0">
                <a:latin typeface="Arial" panose="020B0604020202020204" pitchFamily="34" charset="0"/>
                <a:cs typeface="Arial" panose="020B0604020202020204" pitchFamily="34" charset="0"/>
              </a:rPr>
              <a:t>Reducing inequalities is essential for sustainable health systems.</a:t>
            </a:r>
          </a:p>
          <a:p>
            <a:pPr marL="285750" lvl="0" indent="-285750" fontAlgn="base">
              <a:lnSpc>
                <a:spcPct val="150000"/>
              </a:lnSpc>
              <a:spcBef>
                <a:spcPct val="20000"/>
              </a:spcBef>
              <a:spcAft>
                <a:spcPts val="600"/>
              </a:spcAft>
              <a:buClr>
                <a:schemeClr val="accent1">
                  <a:lumMod val="75000"/>
                </a:schemeClr>
              </a:buClr>
              <a:buSzPct val="145000"/>
              <a:buFont typeface="Wingdings" panose="05000000000000000000" pitchFamily="2" charset="2"/>
              <a:buChar char="v"/>
              <a:defRPr/>
            </a:pPr>
            <a:r>
              <a:rPr lang="en-US" sz="1400" dirty="0">
                <a:latin typeface="Arial" panose="020B0604020202020204" pitchFamily="34" charset="0"/>
                <a:cs typeface="Arial" panose="020B0604020202020204" pitchFamily="34" charset="0"/>
              </a:rPr>
              <a:t>Future healthcare requires collaboration across sectors.</a:t>
            </a:r>
            <a:endParaRPr lang="en-US" altLang="en-US" sz="1400" dirty="0">
              <a:latin typeface="Arial" panose="020B0604020202020204" pitchFamily="34" charset="0"/>
              <a:cs typeface="Arial" panose="020B0604020202020204" pitchFamily="34" charset="0"/>
            </a:endParaRPr>
          </a:p>
        </p:txBody>
      </p:sp>
      <p:sp>
        <p:nvSpPr>
          <p:cNvPr id="9235" name="Rounded Rectangle 16">
            <a:extLst>
              <a:ext uri="{FF2B5EF4-FFF2-40B4-BE49-F238E27FC236}">
                <a16:creationId xmlns:a16="http://schemas.microsoft.com/office/drawing/2014/main" id="{EE1AFEC2-0AB7-4470-A4E1-E25CEB40B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2" name="Picture 6" descr="Sustainable Development in Health and Ecology - Online Course - FutureLearn">
            <a:extLst>
              <a:ext uri="{FF2B5EF4-FFF2-40B4-BE49-F238E27FC236}">
                <a16:creationId xmlns:a16="http://schemas.microsoft.com/office/drawing/2014/main" id="{7D5CC320-2C5C-1349-D3BD-3CDAC06862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045" r="5786" b="1"/>
          <a:stretch>
            <a:fillRect/>
          </a:stretch>
        </p:blipFill>
        <p:spPr bwMode="auto">
          <a:xfrm>
            <a:off x="6427434" y="977105"/>
            <a:ext cx="4744154" cy="454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149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6F820E-3C9E-815F-5EBC-87C0BD0A818E}"/>
              </a:ext>
            </a:extLst>
          </p:cNvPr>
          <p:cNvSpPr txBox="1"/>
          <p:nvPr/>
        </p:nvSpPr>
        <p:spPr>
          <a:xfrm>
            <a:off x="3537010" y="68813"/>
            <a:ext cx="2212258" cy="369332"/>
          </a:xfrm>
          <a:prstGeom prst="rect">
            <a:avLst/>
          </a:prstGeom>
          <a:noFill/>
        </p:spPr>
        <p:txBody>
          <a:bodyPr wrap="square" rtlCol="0">
            <a:spAutoFit/>
          </a:bodyPr>
          <a:lstStyle/>
          <a:p>
            <a:r>
              <a:rPr lang="en-GB" b="1" dirty="0"/>
              <a:t>List of references</a:t>
            </a:r>
            <a:r>
              <a:rPr lang="en-GB" dirty="0"/>
              <a:t>: </a:t>
            </a:r>
          </a:p>
        </p:txBody>
      </p:sp>
      <p:sp>
        <p:nvSpPr>
          <p:cNvPr id="2" name="TextBox 1">
            <a:extLst>
              <a:ext uri="{FF2B5EF4-FFF2-40B4-BE49-F238E27FC236}">
                <a16:creationId xmlns:a16="http://schemas.microsoft.com/office/drawing/2014/main" id="{1B5EBB3F-FDF6-0F82-65F4-AD555438EDDC}"/>
              </a:ext>
            </a:extLst>
          </p:cNvPr>
          <p:cNvSpPr txBox="1"/>
          <p:nvPr/>
        </p:nvSpPr>
        <p:spPr>
          <a:xfrm>
            <a:off x="0" y="914836"/>
            <a:ext cx="12192000" cy="5943164"/>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9218646F-C2F9-151C-FB27-9CBA39C3FF13}"/>
              </a:ext>
            </a:extLst>
          </p:cNvPr>
          <p:cNvSpPr txBox="1"/>
          <p:nvPr/>
        </p:nvSpPr>
        <p:spPr>
          <a:xfrm>
            <a:off x="1623526" y="541176"/>
            <a:ext cx="10207690" cy="6152133"/>
          </a:xfrm>
          <a:prstGeom prst="rect">
            <a:avLst/>
          </a:prstGeom>
          <a:noFill/>
        </p:spPr>
        <p:txBody>
          <a:bodyPr wrap="square" rtlCol="0">
            <a:spAutoFit/>
          </a:bodyPr>
          <a:lstStyle/>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Alkhaldi, M., </a:t>
            </a:r>
            <a:r>
              <a:rPr lang="en-GB" sz="1200" dirty="0" err="1">
                <a:latin typeface="Arial" panose="020B0604020202020204" pitchFamily="34" charset="0"/>
                <a:cs typeface="Arial" panose="020B0604020202020204" pitchFamily="34" charset="0"/>
              </a:rPr>
              <a:t>Meghari</a:t>
            </a:r>
            <a:r>
              <a:rPr lang="en-GB" sz="1200" dirty="0">
                <a:latin typeface="Arial" panose="020B0604020202020204" pitchFamily="34" charset="0"/>
                <a:cs typeface="Arial" panose="020B0604020202020204" pitchFamily="34" charset="0"/>
              </a:rPr>
              <a:t>, H. and </a:t>
            </a:r>
            <a:r>
              <a:rPr lang="en-GB" sz="1200" dirty="0" err="1">
                <a:latin typeface="Arial" panose="020B0604020202020204" pitchFamily="34" charset="0"/>
                <a:cs typeface="Arial" panose="020B0604020202020204" pitchFamily="34" charset="0"/>
              </a:rPr>
              <a:t>AlBada</a:t>
            </a:r>
            <a:r>
              <a:rPr lang="en-GB" sz="1200" dirty="0">
                <a:latin typeface="Arial" panose="020B0604020202020204" pitchFamily="34" charset="0"/>
                <a:cs typeface="Arial" panose="020B0604020202020204" pitchFamily="34" charset="0"/>
              </a:rPr>
              <a:t>, M. (2024) “Rethinking the World Health Organization’s leadership of global health governance and the global health surveillance systems,” </a:t>
            </a:r>
            <a:r>
              <a:rPr lang="en-GB" sz="1200" i="1" dirty="0">
                <a:latin typeface="Arial" panose="020B0604020202020204" pitchFamily="34" charset="0"/>
                <a:cs typeface="Arial" panose="020B0604020202020204" pitchFamily="34" charset="0"/>
              </a:rPr>
              <a:t>Global health promotion</a:t>
            </a:r>
            <a:r>
              <a:rPr lang="en-GB" sz="1200" dirty="0">
                <a:latin typeface="Arial" panose="020B0604020202020204" pitchFamily="34" charset="0"/>
                <a:cs typeface="Arial" panose="020B0604020202020204" pitchFamily="34" charset="0"/>
              </a:rPr>
              <a:t>, 31(3), pp. 80–89. Available at: https://doi.org/10.1177/17579759231220529.</a:t>
            </a:r>
          </a:p>
          <a:p>
            <a:pPr marL="171450" lvl="0" indent="-171450">
              <a:lnSpc>
                <a:spcPct val="150000"/>
              </a:lnSpc>
              <a:buFont typeface="Wingdings" panose="05000000000000000000" pitchFamily="2" charset="2"/>
              <a:buChar char="§"/>
            </a:pPr>
            <a:r>
              <a:rPr lang="nl-NL" sz="1200" dirty="0">
                <a:latin typeface="Arial" panose="020B0604020202020204" pitchFamily="34" charset="0"/>
                <a:cs typeface="Arial" panose="020B0604020202020204" pitchFamily="34" charset="0"/>
              </a:rPr>
              <a:t>Antón-Solanas, I. </a:t>
            </a:r>
            <a:r>
              <a:rPr lang="nl-NL" sz="1200" i="1" dirty="0">
                <a:latin typeface="Arial" panose="020B0604020202020204" pitchFamily="34" charset="0"/>
                <a:cs typeface="Arial" panose="020B0604020202020204" pitchFamily="34" charset="0"/>
              </a:rPr>
              <a:t>et al.</a:t>
            </a:r>
            <a:r>
              <a:rPr lang="nl-NL"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(2025) “Sustainable Development Goals as a Framework for Teaching and Learning about Health Equity in European Health and Social Care Study Programmes: A Modified Delphi Approach,” </a:t>
            </a:r>
            <a:r>
              <a:rPr lang="en-GB" sz="1200" i="1" dirty="0">
                <a:latin typeface="Arial" panose="020B0604020202020204" pitchFamily="34" charset="0"/>
                <a:cs typeface="Arial" panose="020B0604020202020204" pitchFamily="34" charset="0"/>
              </a:rPr>
              <a:t>Journal of medical systems</a:t>
            </a:r>
            <a:r>
              <a:rPr lang="en-GB" sz="1200" dirty="0">
                <a:latin typeface="Arial" panose="020B0604020202020204" pitchFamily="34" charset="0"/>
                <a:cs typeface="Arial" panose="020B0604020202020204" pitchFamily="34" charset="0"/>
              </a:rPr>
              <a:t>, 49(1). Available at: https://doi.org/10.1007/s10916-025-02328-3.</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Bala, M.M., </a:t>
            </a:r>
            <a:r>
              <a:rPr lang="en-GB" sz="1200" dirty="0" err="1">
                <a:latin typeface="Arial" panose="020B0604020202020204" pitchFamily="34" charset="0"/>
                <a:cs typeface="Arial" panose="020B0604020202020204" pitchFamily="34" charset="0"/>
              </a:rPr>
              <a:t>Strzeszynski</a:t>
            </a:r>
            <a:r>
              <a:rPr lang="en-GB" sz="1200" dirty="0">
                <a:latin typeface="Arial" panose="020B0604020202020204" pitchFamily="34" charset="0"/>
                <a:cs typeface="Arial" panose="020B0604020202020204" pitchFamily="34" charset="0"/>
              </a:rPr>
              <a:t>, L. and Topor‐Madry, R. (2017) “Mass media interventions for smoking cessation in adults,” </a:t>
            </a:r>
            <a:r>
              <a:rPr lang="en-GB" sz="1200" i="1" dirty="0">
                <a:latin typeface="Arial" panose="020B0604020202020204" pitchFamily="34" charset="0"/>
                <a:cs typeface="Arial" panose="020B0604020202020204" pitchFamily="34" charset="0"/>
              </a:rPr>
              <a:t>Cochrane database of systematic reviews</a:t>
            </a:r>
            <a:r>
              <a:rPr lang="en-GB" sz="1200" dirty="0">
                <a:latin typeface="Arial" panose="020B0604020202020204" pitchFamily="34" charset="0"/>
                <a:cs typeface="Arial" panose="020B0604020202020204" pitchFamily="34" charset="0"/>
              </a:rPr>
              <a:t>, 2017(11), p. CD004704. Available at: https://doi.org/10.1002/14651858.CD004704.pub4.</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Bates, B.R.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(2003) “What does ‘A gene for heart disease’ mean? A focus group study of public understandings of genetic risk factors,” </a:t>
            </a:r>
            <a:r>
              <a:rPr lang="en-GB" sz="1200" i="1" dirty="0">
                <a:latin typeface="Arial" panose="020B0604020202020204" pitchFamily="34" charset="0"/>
                <a:cs typeface="Arial" panose="020B0604020202020204" pitchFamily="34" charset="0"/>
              </a:rPr>
              <a:t>American journal of medical genetics. Part A</a:t>
            </a:r>
            <a:r>
              <a:rPr lang="en-GB" sz="1200" dirty="0">
                <a:latin typeface="Arial" panose="020B0604020202020204" pitchFamily="34" charset="0"/>
                <a:cs typeface="Arial" panose="020B0604020202020204" pitchFamily="34" charset="0"/>
              </a:rPr>
              <a:t>, 119A(2), pp. 156–161. Available at: https://doi.org/10.1002/ajmg.a.20113.</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Baxter, S.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(2018) “The effects of integrated care: a systematic review of UK and international evidence,” </a:t>
            </a:r>
            <a:r>
              <a:rPr lang="en-GB" sz="1200" i="1" dirty="0">
                <a:latin typeface="Arial" panose="020B0604020202020204" pitchFamily="34" charset="0"/>
                <a:cs typeface="Arial" panose="020B0604020202020204" pitchFamily="34" charset="0"/>
              </a:rPr>
              <a:t>BMC health services research</a:t>
            </a:r>
            <a:r>
              <a:rPr lang="en-GB" sz="1200" dirty="0">
                <a:latin typeface="Arial" panose="020B0604020202020204" pitchFamily="34" charset="0"/>
                <a:cs typeface="Arial" panose="020B0604020202020204" pitchFamily="34" charset="0"/>
              </a:rPr>
              <a:t>, 18(1). Available at: https://doi.org/10.1186/s12913-018-3161-3.</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Bolton, D. (2023) “A revitalized biopsychosocial model: core theory, research paradigms, and clinical implications,” </a:t>
            </a:r>
            <a:r>
              <a:rPr lang="en-GB" sz="1200" i="1" dirty="0">
                <a:latin typeface="Arial" panose="020B0604020202020204" pitchFamily="34" charset="0"/>
                <a:cs typeface="Arial" panose="020B0604020202020204" pitchFamily="34" charset="0"/>
              </a:rPr>
              <a:t>Psychological medicine</a:t>
            </a:r>
            <a:r>
              <a:rPr lang="en-GB" sz="1200" dirty="0">
                <a:latin typeface="Arial" panose="020B0604020202020204" pitchFamily="34" charset="0"/>
                <a:cs typeface="Arial" panose="020B0604020202020204" pitchFamily="34" charset="0"/>
              </a:rPr>
              <a:t>, 53(16), pp. 7504–7511. Available at: https://doi.org/10.1017/S0033291723002660.</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Correia de Matos, R., do Nascimento, G. and Campos Fernandes, A. (2025) “Integrated care: an insight into the national models and their impact on patients and health systems – a narrative review,” </a:t>
            </a:r>
            <a:r>
              <a:rPr lang="en-GB" sz="1200" i="1" dirty="0">
                <a:latin typeface="Arial" panose="020B0604020202020204" pitchFamily="34" charset="0"/>
                <a:cs typeface="Arial" panose="020B0604020202020204" pitchFamily="34" charset="0"/>
              </a:rPr>
              <a:t>Journal of integrated care (Brighton, England)</a:t>
            </a:r>
            <a:r>
              <a:rPr lang="en-GB" sz="1200" dirty="0">
                <a:latin typeface="Arial" panose="020B0604020202020204" pitchFamily="34" charset="0"/>
                <a:cs typeface="Arial" panose="020B0604020202020204" pitchFamily="34" charset="0"/>
              </a:rPr>
              <a:t>, 33(1), pp. 63–74. Available at: </a:t>
            </a:r>
            <a:r>
              <a:rPr lang="en-GB" sz="1200" u="sng" dirty="0">
                <a:latin typeface="Arial" panose="020B0604020202020204" pitchFamily="34" charset="0"/>
                <a:cs typeface="Arial" panose="020B0604020202020204" pitchFamily="34" charset="0"/>
                <a:hlinkClick r:id="rId2"/>
              </a:rPr>
              <a:t>https://doi.org/10.1108/JICA-08-2024-0047</a:t>
            </a:r>
            <a:r>
              <a:rPr lang="en-GB" sz="1200" dirty="0">
                <a:latin typeface="Arial" panose="020B0604020202020204" pitchFamily="34" charset="0"/>
                <a:cs typeface="Arial" panose="020B0604020202020204" pitchFamily="34" charset="0"/>
              </a:rPr>
              <a:t>.</a:t>
            </a:r>
          </a:p>
          <a:p>
            <a:pPr marL="171450" lvl="0" indent="-171450">
              <a:lnSpc>
                <a:spcPct val="150000"/>
              </a:lnSpc>
              <a:buFont typeface="Wingdings" panose="05000000000000000000" pitchFamily="2" charset="2"/>
              <a:buChar char="§"/>
            </a:pPr>
            <a:r>
              <a:rPr lang="en-GB" sz="1200" dirty="0" err="1">
                <a:latin typeface="Arial" panose="020B0604020202020204" pitchFamily="34" charset="0"/>
                <a:cs typeface="Arial" panose="020B0604020202020204" pitchFamily="34" charset="0"/>
              </a:rPr>
              <a:t>Crielaard</a:t>
            </a:r>
            <a:r>
              <a:rPr lang="en-GB" sz="1200" dirty="0">
                <a:latin typeface="Arial" panose="020B0604020202020204" pitchFamily="34" charset="0"/>
                <a:cs typeface="Arial" panose="020B0604020202020204" pitchFamily="34" charset="0"/>
              </a:rPr>
              <a:t>, L.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“A complexity science perspective on the impact of adverse socioeconomic conditions on chronic stress,” </a:t>
            </a:r>
            <a:r>
              <a:rPr lang="en-GB" sz="1200" i="1" dirty="0">
                <a:latin typeface="Arial" panose="020B0604020202020204" pitchFamily="34" charset="0"/>
                <a:cs typeface="Arial" panose="020B0604020202020204" pitchFamily="34" charset="0"/>
              </a:rPr>
              <a:t>European journal of public health</a:t>
            </a:r>
            <a:r>
              <a:rPr lang="en-GB" sz="1200" dirty="0">
                <a:latin typeface="Arial" panose="020B0604020202020204" pitchFamily="34" charset="0"/>
                <a:cs typeface="Arial" panose="020B0604020202020204" pitchFamily="34" charset="0"/>
              </a:rPr>
              <a:t>, 31(Supplement_3). Available at: https://doi.org/10.1093/eurpub/ckab165.569.</a:t>
            </a:r>
          </a:p>
          <a:p>
            <a:pPr marL="171450" lvl="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Dizon, R.J.R. (2024) “Enhancing People’s Subjective Wellbeing: Assessing the Impact of Universal Health Coverage Through Wellbeing Adjusted Life Years,” </a:t>
            </a:r>
            <a:r>
              <a:rPr lang="en-GB" sz="1200" i="1" dirty="0">
                <a:latin typeface="Arial" panose="020B0604020202020204" pitchFamily="34" charset="0"/>
                <a:cs typeface="Arial" panose="020B0604020202020204" pitchFamily="34" charset="0"/>
              </a:rPr>
              <a:t>The Forum for social economics</a:t>
            </a:r>
            <a:r>
              <a:rPr lang="en-GB" sz="1200" dirty="0">
                <a:latin typeface="Arial" panose="020B0604020202020204" pitchFamily="34" charset="0"/>
                <a:cs typeface="Arial" panose="020B0604020202020204" pitchFamily="34" charset="0"/>
              </a:rPr>
              <a:t>, 53(4), pp. 459–486. Available at: https://doi.org/10.1080/07360932.2024.2384927.</a:t>
            </a:r>
          </a:p>
          <a:p>
            <a:pPr marL="171450" lvl="0" indent="-171450">
              <a:lnSpc>
                <a:spcPct val="150000"/>
              </a:lnSpc>
              <a:buFont typeface="Wingdings" panose="05000000000000000000" pitchFamily="2" charset="2"/>
              <a:buChar char="§"/>
            </a:pPr>
            <a:r>
              <a:rPr lang="en-GB" sz="1200" dirty="0" err="1">
                <a:latin typeface="Arial" panose="020B0604020202020204" pitchFamily="34" charset="0"/>
                <a:cs typeface="Arial" panose="020B0604020202020204" pitchFamily="34" charset="0"/>
              </a:rPr>
              <a:t>Dobbelsteyn</a:t>
            </a:r>
            <a:r>
              <a:rPr lang="en-GB" sz="1200" dirty="0">
                <a:latin typeface="Arial" panose="020B0604020202020204" pitchFamily="34" charset="0"/>
                <a:cs typeface="Arial" panose="020B0604020202020204" pitchFamily="34" charset="0"/>
              </a:rPr>
              <a:t>, E. (2022) “‘For future generations’: The amendments to the Federal Sustainable Development Act and the implementation of intergenerational equity,” </a:t>
            </a:r>
            <a:r>
              <a:rPr lang="en-GB" sz="1200" i="1" dirty="0">
                <a:latin typeface="Arial" panose="020B0604020202020204" pitchFamily="34" charset="0"/>
                <a:cs typeface="Arial" panose="020B0604020202020204" pitchFamily="34" charset="0"/>
              </a:rPr>
              <a:t>McGill journal of sustainable development law</a:t>
            </a:r>
            <a:r>
              <a:rPr lang="en-GB" sz="1200" dirty="0">
                <a:latin typeface="Arial" panose="020B0604020202020204" pitchFamily="34" charset="0"/>
                <a:cs typeface="Arial" panose="020B0604020202020204" pitchFamily="34" charset="0"/>
              </a:rPr>
              <a:t>, 18(2), pp. 128–156.</a:t>
            </a:r>
          </a:p>
        </p:txBody>
      </p:sp>
    </p:spTree>
    <p:extLst>
      <p:ext uri="{BB962C8B-B14F-4D97-AF65-F5344CB8AC3E}">
        <p14:creationId xmlns:p14="http://schemas.microsoft.com/office/powerpoint/2010/main" val="482524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E45106-8B73-00E9-D40C-C98FC7D9DB1C}"/>
              </a:ext>
            </a:extLst>
          </p:cNvPr>
          <p:cNvSpPr txBox="1"/>
          <p:nvPr/>
        </p:nvSpPr>
        <p:spPr>
          <a:xfrm>
            <a:off x="1391506" y="489734"/>
            <a:ext cx="10576560" cy="523220"/>
          </a:xfrm>
          <a:prstGeom prst="rect">
            <a:avLst/>
          </a:prstGeom>
          <a:noFill/>
        </p:spPr>
        <p:txBody>
          <a:bodyPr wrap="square" rtlCol="0">
            <a:spAutoFit/>
          </a:bodyPr>
          <a:lstStyle/>
          <a:p>
            <a:endParaRPr lang="en-GB" sz="1400" dirty="0"/>
          </a:p>
          <a:p>
            <a:endParaRPr lang="en-GB" sz="1400" dirty="0"/>
          </a:p>
        </p:txBody>
      </p:sp>
      <p:sp>
        <p:nvSpPr>
          <p:cNvPr id="3" name="TextBox 2">
            <a:extLst>
              <a:ext uri="{FF2B5EF4-FFF2-40B4-BE49-F238E27FC236}">
                <a16:creationId xmlns:a16="http://schemas.microsoft.com/office/drawing/2014/main" id="{C88A09F3-4AA5-2D05-7566-19512388049F}"/>
              </a:ext>
            </a:extLst>
          </p:cNvPr>
          <p:cNvSpPr txBox="1"/>
          <p:nvPr/>
        </p:nvSpPr>
        <p:spPr>
          <a:xfrm>
            <a:off x="1629748" y="158620"/>
            <a:ext cx="10338318" cy="6740307"/>
          </a:xfrm>
          <a:prstGeom prst="rect">
            <a:avLst/>
          </a:prstGeom>
          <a:noFill/>
        </p:spPr>
        <p:txBody>
          <a:bodyPr wrap="square" rtlCol="0">
            <a:spAutoFit/>
          </a:bodyPr>
          <a:lstStyle/>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Elliott, H.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“From policy to action: a document content analysis reviewing the adoption of the healthcare inequalities programme in local health system plans in England,” </a:t>
            </a:r>
            <a:r>
              <a:rPr lang="en-GB" sz="1200" i="1" dirty="0">
                <a:latin typeface="Arial" panose="020B0604020202020204" pitchFamily="34" charset="0"/>
                <a:cs typeface="Arial" panose="020B0604020202020204" pitchFamily="34" charset="0"/>
              </a:rPr>
              <a:t>BMJ open</a:t>
            </a:r>
            <a:r>
              <a:rPr lang="en-GB" sz="1200" dirty="0">
                <a:latin typeface="Arial" panose="020B0604020202020204" pitchFamily="34" charset="0"/>
                <a:cs typeface="Arial" panose="020B0604020202020204" pitchFamily="34" charset="0"/>
              </a:rPr>
              <a:t>, 15(10), p. e102163. Available at: https://doi.org/10.1136/bmjopen-2025-102163.</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Eman Saleh </a:t>
            </a:r>
            <a:r>
              <a:rPr lang="en-GB" sz="1200" dirty="0" err="1">
                <a:latin typeface="Arial" panose="020B0604020202020204" pitchFamily="34" charset="0"/>
                <a:cs typeface="Arial" panose="020B0604020202020204" pitchFamily="34" charset="0"/>
              </a:rPr>
              <a:t>Alaradi</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(2024) “Integrating Healthcare Assistants into Holistic Nursing Practices to Enhance Patient-</a:t>
            </a:r>
            <a:r>
              <a:rPr lang="en-GB" sz="1200" dirty="0" err="1">
                <a:latin typeface="Arial" panose="020B0604020202020204" pitchFamily="34" charset="0"/>
                <a:cs typeface="Arial" panose="020B0604020202020204" pitchFamily="34" charset="0"/>
              </a:rPr>
              <a:t>Centered</a:t>
            </a:r>
            <a:r>
              <a:rPr lang="en-GB" sz="1200" dirty="0">
                <a:latin typeface="Arial" panose="020B0604020202020204" pitchFamily="34" charset="0"/>
                <a:cs typeface="Arial" panose="020B0604020202020204" pitchFamily="34" charset="0"/>
              </a:rPr>
              <a:t> Care,” </a:t>
            </a:r>
            <a:r>
              <a:rPr lang="en-GB" sz="1200" i="1" dirty="0">
                <a:latin typeface="Arial" panose="020B0604020202020204" pitchFamily="34" charset="0"/>
                <a:cs typeface="Arial" panose="020B0604020202020204" pitchFamily="34" charset="0"/>
              </a:rPr>
              <a:t>Journal of international crisis and risk communication research (Print)</a:t>
            </a:r>
            <a:r>
              <a:rPr lang="en-GB" sz="1200" dirty="0">
                <a:latin typeface="Arial" panose="020B0604020202020204" pitchFamily="34" charset="0"/>
                <a:cs typeface="Arial" panose="020B0604020202020204" pitchFamily="34" charset="0"/>
              </a:rPr>
              <a:t>, 7(S4), p. 54. Available at: </a:t>
            </a:r>
            <a:r>
              <a:rPr lang="en-GB" sz="1200" u="sng" dirty="0">
                <a:latin typeface="Arial" panose="020B0604020202020204" pitchFamily="34" charset="0"/>
                <a:cs typeface="Arial" panose="020B0604020202020204" pitchFamily="34" charset="0"/>
                <a:hlinkClick r:id="rId2"/>
              </a:rPr>
              <a:t>https://doi.org/10.63278/jicrcr.vi.2473</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nl-NL" sz="1200" dirty="0">
                <a:latin typeface="Arial" panose="020B0604020202020204" pitchFamily="34" charset="0"/>
                <a:cs typeface="Arial" panose="020B0604020202020204" pitchFamily="34" charset="0"/>
              </a:rPr>
              <a:t>Gray, N.S. </a:t>
            </a:r>
            <a:r>
              <a:rPr lang="nl-NL" sz="1200" i="1" dirty="0">
                <a:latin typeface="Arial" panose="020B0604020202020204" pitchFamily="34" charset="0"/>
                <a:cs typeface="Arial" panose="020B0604020202020204" pitchFamily="34" charset="0"/>
              </a:rPr>
              <a:t>et al.</a:t>
            </a:r>
            <a:r>
              <a:rPr lang="nl-NL"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(2023) “Reducing sickness absence and stigma due to mental health difficulties: a randomised control treatment trial (RCT) of a low intensity psychological intervention and stigma reduction programme for common mental disorder (Prevail),” </a:t>
            </a:r>
            <a:r>
              <a:rPr lang="en-GB" sz="1200" i="1" dirty="0">
                <a:latin typeface="Arial" panose="020B0604020202020204" pitchFamily="34" charset="0"/>
                <a:cs typeface="Arial" panose="020B0604020202020204" pitchFamily="34" charset="0"/>
              </a:rPr>
              <a:t>BMC public health</a:t>
            </a:r>
            <a:r>
              <a:rPr lang="en-GB" sz="1200" dirty="0">
                <a:latin typeface="Arial" panose="020B0604020202020204" pitchFamily="34" charset="0"/>
                <a:cs typeface="Arial" panose="020B0604020202020204" pitchFamily="34" charset="0"/>
              </a:rPr>
              <a:t>, 23(1). Available at: </a:t>
            </a:r>
            <a:r>
              <a:rPr lang="en-GB" sz="1200" u="sng" dirty="0">
                <a:latin typeface="Arial" panose="020B0604020202020204" pitchFamily="34" charset="0"/>
                <a:cs typeface="Arial" panose="020B0604020202020204" pitchFamily="34" charset="0"/>
                <a:hlinkClick r:id="rId3"/>
              </a:rPr>
              <a:t>https://doi.org/10.1186/s12889-023-16200-x</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Iacobucci, G. (2019) “NHS 10 year plan pledges improvements in stroke, heart attacks, and mental health,” </a:t>
            </a:r>
            <a:r>
              <a:rPr lang="en-GB" sz="1200" i="1" dirty="0">
                <a:latin typeface="Arial" panose="020B0604020202020204" pitchFamily="34" charset="0"/>
                <a:cs typeface="Arial" panose="020B0604020202020204" pitchFamily="34" charset="0"/>
              </a:rPr>
              <a:t>BMJ. British medical journal (Clinical research ed.)</a:t>
            </a:r>
            <a:r>
              <a:rPr lang="en-GB" sz="1200" dirty="0">
                <a:latin typeface="Arial" panose="020B0604020202020204" pitchFamily="34" charset="0"/>
                <a:cs typeface="Arial" panose="020B0604020202020204" pitchFamily="34" charset="0"/>
              </a:rPr>
              <a:t>, 364, p. l80. Available at: https://doi.org/10.1136/bmj.l80.</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Li, Y.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“Translating in-person care to telehealth: a secondary analysis of GP consultations on musculoskeletal conditions,” </a:t>
            </a:r>
            <a:r>
              <a:rPr lang="en-GB" sz="1200" i="1" dirty="0">
                <a:latin typeface="Arial" panose="020B0604020202020204" pitchFamily="34" charset="0"/>
                <a:cs typeface="Arial" panose="020B0604020202020204" pitchFamily="34" charset="0"/>
              </a:rPr>
              <a:t>BJGP open</a:t>
            </a:r>
            <a:r>
              <a:rPr lang="en-GB" sz="1200" dirty="0">
                <a:latin typeface="Arial" panose="020B0604020202020204" pitchFamily="34" charset="0"/>
                <a:cs typeface="Arial" panose="020B0604020202020204" pitchFamily="34" charset="0"/>
              </a:rPr>
              <a:t>, 9(1), p. BJGPO.2024.0013. Available at: </a:t>
            </a:r>
            <a:r>
              <a:rPr lang="en-GB" sz="1200" u="sng" dirty="0">
                <a:latin typeface="Arial" panose="020B0604020202020204" pitchFamily="34" charset="0"/>
                <a:cs typeface="Arial" panose="020B0604020202020204" pitchFamily="34" charset="0"/>
                <a:hlinkClick r:id="rId4"/>
              </a:rPr>
              <a:t>https://doi.org/10.3399/BJGPO.2024.0013</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Liapi, F. (2023) </a:t>
            </a:r>
            <a:r>
              <a:rPr lang="en-GB" sz="1200" i="1" dirty="0">
                <a:latin typeface="Arial" panose="020B0604020202020204" pitchFamily="34" charset="0"/>
                <a:cs typeface="Arial" panose="020B0604020202020204" pitchFamily="34" charset="0"/>
              </a:rPr>
              <a:t>An evaluation of Total Wellbeing Luton : an integrated health care pathway for physical and mental health</a:t>
            </a:r>
            <a:r>
              <a:rPr lang="en-GB" sz="1200" dirty="0">
                <a:latin typeface="Arial" panose="020B0604020202020204" pitchFamily="34" charset="0"/>
                <a:cs typeface="Arial" panose="020B0604020202020204" pitchFamily="34" charset="0"/>
              </a:rPr>
              <a:t>. University of Bedfordshire.</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Lowther-Payne, H.J.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(2023) “Understanding inequalities in access to adult mental health services in the UK: a systematic mapping review,” </a:t>
            </a:r>
            <a:r>
              <a:rPr lang="en-GB" sz="1200" i="1" dirty="0">
                <a:latin typeface="Arial" panose="020B0604020202020204" pitchFamily="34" charset="0"/>
                <a:cs typeface="Arial" panose="020B0604020202020204" pitchFamily="34" charset="0"/>
              </a:rPr>
              <a:t>BMC health services research</a:t>
            </a:r>
            <a:r>
              <a:rPr lang="en-GB" sz="1200" dirty="0">
                <a:latin typeface="Arial" panose="020B0604020202020204" pitchFamily="34" charset="0"/>
                <a:cs typeface="Arial" panose="020B0604020202020204" pitchFamily="34" charset="0"/>
              </a:rPr>
              <a:t>, 23(1). Available at: https://doi.org/10.1186/s12913-023-10030-8.</a:t>
            </a:r>
          </a:p>
          <a:p>
            <a:pPr marL="171450" lvl="0" indent="-171450">
              <a:buFont typeface="Wingdings" panose="05000000000000000000" pitchFamily="2" charset="2"/>
              <a:buChar char="§"/>
            </a:pPr>
            <a:r>
              <a:rPr lang="en-US" sz="1200" dirty="0">
                <a:latin typeface="Arial" panose="020B0604020202020204" pitchFamily="34" charset="0"/>
                <a:cs typeface="Arial" panose="020B0604020202020204" pitchFamily="34" charset="0"/>
              </a:rPr>
              <a:t>NHS (2015). </a:t>
            </a:r>
            <a:r>
              <a:rPr lang="en-US" sz="1200" i="1" dirty="0">
                <a:latin typeface="Arial" panose="020B0604020202020204" pitchFamily="34" charset="0"/>
                <a:cs typeface="Arial" panose="020B0604020202020204" pitchFamily="34" charset="0"/>
              </a:rPr>
              <a:t>FIVE YEAR FORWARD VIEW Time to Deliver</a:t>
            </a:r>
            <a:r>
              <a:rPr lang="en-US" sz="1200" dirty="0">
                <a:latin typeface="Arial" panose="020B0604020202020204" pitchFamily="34" charset="0"/>
                <a:cs typeface="Arial" panose="020B0604020202020204" pitchFamily="34" charset="0"/>
              </a:rPr>
              <a:t>. [online] Available at: </a:t>
            </a:r>
            <a:r>
              <a:rPr lang="en-US" sz="1200" u="sng" dirty="0">
                <a:latin typeface="Arial" panose="020B0604020202020204" pitchFamily="34" charset="0"/>
                <a:cs typeface="Arial" panose="020B0604020202020204" pitchFamily="34" charset="0"/>
                <a:hlinkClick r:id="rId5"/>
              </a:rPr>
              <a:t>https://www.england.nhs.uk/wp-content/uploads/2015/06/5yfv-time-to-deliver-25-06.pdf</a:t>
            </a:r>
            <a:r>
              <a:rPr lang="en-US" sz="1200"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Oduro, J.K. (2025) “Interrelationships Between the Holistic Wellbeing Quadrants and Social Wellbeing of Older Persons in Ghana,” </a:t>
            </a:r>
            <a:r>
              <a:rPr lang="en-GB" sz="1200" i="1" dirty="0">
                <a:latin typeface="Arial" panose="020B0604020202020204" pitchFamily="34" charset="0"/>
                <a:cs typeface="Arial" panose="020B0604020202020204" pitchFamily="34" charset="0"/>
              </a:rPr>
              <a:t>Health &amp; social care in the community</a:t>
            </a:r>
            <a:r>
              <a:rPr lang="en-GB" sz="1200" dirty="0">
                <a:latin typeface="Arial" panose="020B0604020202020204" pitchFamily="34" charset="0"/>
                <a:cs typeface="Arial" panose="020B0604020202020204" pitchFamily="34" charset="0"/>
              </a:rPr>
              <a:t>. Edited by Qing-Wei Chen, 2025(1). Available at: https://doi.org/10.1155/hsc/5023600.</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Pacho, A.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“The role and functions of community-based multidisciplinary teams in two integrated care and support Pioneers: Perspectives from local system leaders,” </a:t>
            </a:r>
            <a:r>
              <a:rPr lang="en-GB" sz="1200" i="1" dirty="0">
                <a:latin typeface="Arial" panose="020B0604020202020204" pitchFamily="34" charset="0"/>
                <a:cs typeface="Arial" panose="020B0604020202020204" pitchFamily="34" charset="0"/>
              </a:rPr>
              <a:t>Journal of health services research &amp; policy</a:t>
            </a:r>
            <a:r>
              <a:rPr lang="en-GB" sz="1200" dirty="0">
                <a:latin typeface="Arial" panose="020B0604020202020204" pitchFamily="34" charset="0"/>
                <a:cs typeface="Arial" panose="020B0604020202020204" pitchFamily="34" charset="0"/>
              </a:rPr>
              <a:t>, 30(1_suppl), pp. 25–35. Available at: </a:t>
            </a:r>
            <a:r>
              <a:rPr lang="en-GB" sz="1200" u="sng" dirty="0">
                <a:latin typeface="Arial" panose="020B0604020202020204" pitchFamily="34" charset="0"/>
                <a:cs typeface="Arial" panose="020B0604020202020204" pitchFamily="34" charset="0"/>
                <a:hlinkClick r:id="rId6"/>
              </a:rPr>
              <a:t>https://doi.org/10.1177/13558196251349353</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Randell, E.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(2024) “Watch Me Play!: protocol for a feasibility study of a remotely delivered intervention to promote mental health resilience for children (ages 0–8) across UK early years and children’s services,” </a:t>
            </a:r>
            <a:r>
              <a:rPr lang="en-GB" sz="1200" i="1" dirty="0">
                <a:latin typeface="Arial" panose="020B0604020202020204" pitchFamily="34" charset="0"/>
                <a:cs typeface="Arial" panose="020B0604020202020204" pitchFamily="34" charset="0"/>
              </a:rPr>
              <a:t>Pilot and feasibility studies</a:t>
            </a:r>
            <a:r>
              <a:rPr lang="en-GB" sz="1200" dirty="0">
                <a:latin typeface="Arial" panose="020B0604020202020204" pitchFamily="34" charset="0"/>
                <a:cs typeface="Arial" panose="020B0604020202020204" pitchFamily="34" charset="0"/>
              </a:rPr>
              <a:t>, 10(1). Available at: </a:t>
            </a:r>
            <a:r>
              <a:rPr lang="en-GB" sz="1200" u="sng" dirty="0">
                <a:latin typeface="Arial" panose="020B0604020202020204" pitchFamily="34" charset="0"/>
                <a:cs typeface="Arial" panose="020B0604020202020204" pitchFamily="34" charset="0"/>
                <a:hlinkClick r:id="rId7"/>
              </a:rPr>
              <a:t>https://doi.org/10.1186/s40814-024-01491-7</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Tsakos, G. (2025) “The UK sugar tax: seven years after and forward: 2025 sugar tax: seven years on,” </a:t>
            </a:r>
            <a:r>
              <a:rPr lang="en-GB" sz="1200" i="1" dirty="0">
                <a:latin typeface="Arial" panose="020B0604020202020204" pitchFamily="34" charset="0"/>
                <a:cs typeface="Arial" panose="020B0604020202020204" pitchFamily="34" charset="0"/>
              </a:rPr>
              <a:t>British dental journal</a:t>
            </a:r>
            <a:r>
              <a:rPr lang="en-GB" sz="1200" dirty="0">
                <a:latin typeface="Arial" panose="020B0604020202020204" pitchFamily="34" charset="0"/>
                <a:cs typeface="Arial" panose="020B0604020202020204" pitchFamily="34" charset="0"/>
              </a:rPr>
              <a:t>, 238(8), pp. 640–641. Available at: https://doi.org/10.1038/s41415-025-8660-0.</a:t>
            </a:r>
          </a:p>
          <a:p>
            <a:pPr marL="171450" lvl="0" indent="-171450">
              <a:buFont typeface="Wingdings" panose="05000000000000000000" pitchFamily="2" charset="2"/>
              <a:buChar char="§"/>
            </a:pPr>
            <a:r>
              <a:rPr lang="nl-NL" sz="1200" dirty="0">
                <a:latin typeface="Arial" panose="020B0604020202020204" pitchFamily="34" charset="0"/>
                <a:cs typeface="Arial" panose="020B0604020202020204" pitchFamily="34" charset="0"/>
              </a:rPr>
              <a:t>van de Vijver, S. </a:t>
            </a:r>
            <a:r>
              <a:rPr lang="nl-NL" sz="1200" i="1" dirty="0">
                <a:latin typeface="Arial" panose="020B0604020202020204" pitchFamily="34" charset="0"/>
                <a:cs typeface="Arial" panose="020B0604020202020204" pitchFamily="34" charset="0"/>
              </a:rPr>
              <a:t>et al.</a:t>
            </a:r>
            <a:r>
              <a:rPr lang="nl-NL"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(2023) “Digital health for all: How digital health could reduce inequality and increase universal health coverage,” </a:t>
            </a:r>
            <a:r>
              <a:rPr lang="en-GB" sz="1200" i="1" dirty="0">
                <a:latin typeface="Arial" panose="020B0604020202020204" pitchFamily="34" charset="0"/>
                <a:cs typeface="Arial" panose="020B0604020202020204" pitchFamily="34" charset="0"/>
              </a:rPr>
              <a:t>DIGITAL HEALTH</a:t>
            </a:r>
            <a:r>
              <a:rPr lang="en-GB" sz="1200" dirty="0">
                <a:latin typeface="Arial" panose="020B0604020202020204" pitchFamily="34" charset="0"/>
                <a:cs typeface="Arial" panose="020B0604020202020204" pitchFamily="34" charset="0"/>
              </a:rPr>
              <a:t>, 9, p. 20552076231185434. Available at: </a:t>
            </a:r>
            <a:r>
              <a:rPr lang="en-GB" sz="1200" u="sng" dirty="0">
                <a:latin typeface="Arial" panose="020B0604020202020204" pitchFamily="34" charset="0"/>
                <a:cs typeface="Arial" panose="020B0604020202020204" pitchFamily="34" charset="0"/>
                <a:hlinkClick r:id="rId8"/>
              </a:rPr>
              <a:t>https://doi.org/10.1177/20552076231185434</a:t>
            </a:r>
            <a:r>
              <a:rPr lang="en-GB" sz="1200" dirty="0">
                <a:latin typeface="Arial" panose="020B0604020202020204" pitchFamily="34" charset="0"/>
                <a:cs typeface="Arial" panose="020B0604020202020204" pitchFamily="34" charset="0"/>
              </a:rPr>
              <a:t>.</a:t>
            </a:r>
          </a:p>
          <a:p>
            <a:pPr marL="171450" lvl="0" indent="-171450">
              <a:buFont typeface="Wingdings" panose="05000000000000000000" pitchFamily="2" charset="2"/>
              <a:buChar char="§"/>
            </a:pPr>
            <a:r>
              <a:rPr lang="en-US" sz="1200" dirty="0">
                <a:latin typeface="Arial" panose="020B0604020202020204" pitchFamily="34" charset="0"/>
                <a:cs typeface="Arial" panose="020B0604020202020204" pitchFamily="34" charset="0"/>
              </a:rPr>
              <a:t>WHO (2023). </a:t>
            </a:r>
            <a:r>
              <a:rPr lang="en-US" sz="1200" i="1" dirty="0">
                <a:latin typeface="Arial" panose="020B0604020202020204" pitchFamily="34" charset="0"/>
                <a:cs typeface="Arial" panose="020B0604020202020204" pitchFamily="34" charset="0"/>
              </a:rPr>
              <a:t>Promoting health and well-being</a:t>
            </a:r>
            <a:r>
              <a:rPr lang="en-US" sz="1200" dirty="0">
                <a:latin typeface="Arial" panose="020B0604020202020204" pitchFamily="34" charset="0"/>
                <a:cs typeface="Arial" panose="020B0604020202020204" pitchFamily="34" charset="0"/>
              </a:rPr>
              <a:t>. [online] www.who.int. Available at: </a:t>
            </a:r>
            <a:r>
              <a:rPr lang="en-US" sz="1200" u="sng" dirty="0">
                <a:latin typeface="Arial" panose="020B0604020202020204" pitchFamily="34" charset="0"/>
                <a:cs typeface="Arial" panose="020B0604020202020204" pitchFamily="34" charset="0"/>
                <a:hlinkClick r:id="rId9"/>
              </a:rPr>
              <a:t>https://www.who.int/europe/about-us/our-work/core-priorities/promoting-health-and-well-being</a:t>
            </a:r>
            <a:r>
              <a:rPr lang="en-US" sz="1200"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Wong, E.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“Healthcare professionals’ perspective on delivering personalised and holistic care: using the Theoretical Domains Framework,” </a:t>
            </a:r>
            <a:r>
              <a:rPr lang="en-GB" sz="1200" i="1" dirty="0">
                <a:latin typeface="Arial" panose="020B0604020202020204" pitchFamily="34" charset="0"/>
                <a:cs typeface="Arial" panose="020B0604020202020204" pitchFamily="34" charset="0"/>
              </a:rPr>
              <a:t>BMC health services research</a:t>
            </a:r>
            <a:r>
              <a:rPr lang="en-GB" sz="1200" dirty="0">
                <a:latin typeface="Arial" panose="020B0604020202020204" pitchFamily="34" charset="0"/>
                <a:cs typeface="Arial" panose="020B0604020202020204" pitchFamily="34" charset="0"/>
              </a:rPr>
              <a:t>, 22(1). Available at: https://doi.org/10.1186/s12913-022-07630-1.</a:t>
            </a:r>
          </a:p>
          <a:p>
            <a:pPr marL="171450" lvl="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Zheng, X.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“The association between health-promoting-lifestyles, and socioeconomic, family relationships, social support, health-related quality of life among older adults in </a:t>
            </a:r>
            <a:r>
              <a:rPr lang="en-GB" sz="1200" dirty="0" err="1">
                <a:latin typeface="Arial" panose="020B0604020202020204" pitchFamily="34" charset="0"/>
                <a:cs typeface="Arial" panose="020B0604020202020204" pitchFamily="34" charset="0"/>
              </a:rPr>
              <a:t>china</a:t>
            </a:r>
            <a:r>
              <a:rPr lang="en-GB" sz="1200" dirty="0">
                <a:latin typeface="Arial" panose="020B0604020202020204" pitchFamily="34" charset="0"/>
                <a:cs typeface="Arial" panose="020B0604020202020204" pitchFamily="34" charset="0"/>
              </a:rPr>
              <a:t>: a cross sectional study,” </a:t>
            </a:r>
            <a:r>
              <a:rPr lang="en-GB" sz="1200" i="1" dirty="0">
                <a:latin typeface="Arial" panose="020B0604020202020204" pitchFamily="34" charset="0"/>
                <a:cs typeface="Arial" panose="020B0604020202020204" pitchFamily="34" charset="0"/>
              </a:rPr>
              <a:t>Health and quality of life outcomes</a:t>
            </a:r>
            <a:r>
              <a:rPr lang="en-GB" sz="1200" dirty="0">
                <a:latin typeface="Arial" panose="020B0604020202020204" pitchFamily="34" charset="0"/>
                <a:cs typeface="Arial" panose="020B0604020202020204" pitchFamily="34" charset="0"/>
              </a:rPr>
              <a:t>, 20(1). Available at: https://doi.org/10.1186/s12955-022-01968-0.</a:t>
            </a:r>
          </a:p>
          <a:p>
            <a:pPr marL="171450" indent="-171450">
              <a:buFont typeface="Wingdings" panose="05000000000000000000" pitchFamily="2" charset="2"/>
              <a:buChar char="§"/>
            </a:pP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72187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373125B30C624482E5CCB36DAD3C96" ma:contentTypeVersion="13" ma:contentTypeDescription="Create a new document." ma:contentTypeScope="" ma:versionID="dde11c94a287cb8311cfbbee52f309c2">
  <xsd:schema xmlns:xsd="http://www.w3.org/2001/XMLSchema" xmlns:xs="http://www.w3.org/2001/XMLSchema" xmlns:p="http://schemas.microsoft.com/office/2006/metadata/properties" xmlns:ns3="8a4964b5-9709-4dd1-ba39-f7e78650a4ff" xmlns:ns4="41fa4e0a-074b-4f52-8a7a-a9f5c57b5e7f" targetNamespace="http://schemas.microsoft.com/office/2006/metadata/properties" ma:root="true" ma:fieldsID="14453cee29084c47eb8d061fba153831" ns3:_="" ns4:_="">
    <xsd:import namespace="8a4964b5-9709-4dd1-ba39-f7e78650a4ff"/>
    <xsd:import namespace="41fa4e0a-074b-4f52-8a7a-a9f5c57b5e7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a4964b5-9709-4dd1-ba39-f7e78650a4f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1fa4e0a-074b-4f52-8a7a-a9f5c57b5e7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a4964b5-9709-4dd1-ba39-f7e78650a4ff" xsi:nil="true"/>
  </documentManagement>
</p:properties>
</file>

<file path=customXml/itemProps1.xml><?xml version="1.0" encoding="utf-8"?>
<ds:datastoreItem xmlns:ds="http://schemas.openxmlformats.org/officeDocument/2006/customXml" ds:itemID="{0511A6BF-C8DE-4BF8-A68A-452725EB543C}">
  <ds:schemaRefs>
    <ds:schemaRef ds:uri="http://schemas.microsoft.com/sharepoint/v3/contenttype/forms"/>
  </ds:schemaRefs>
</ds:datastoreItem>
</file>

<file path=customXml/itemProps2.xml><?xml version="1.0" encoding="utf-8"?>
<ds:datastoreItem xmlns:ds="http://schemas.openxmlformats.org/officeDocument/2006/customXml" ds:itemID="{ABBEF331-D77B-4BBF-87BC-F455EE0EC7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a4964b5-9709-4dd1-ba39-f7e78650a4ff"/>
    <ds:schemaRef ds:uri="41fa4e0a-074b-4f52-8a7a-a9f5c57b5e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1D1D63-2337-4C9B-823E-480C195CFA10}">
  <ds:schemaRefs>
    <ds:schemaRef ds:uri="8a4964b5-9709-4dd1-ba39-f7e78650a4ff"/>
    <ds:schemaRef ds:uri="http://purl.org/dc/dcmitype/"/>
    <ds:schemaRef ds:uri="http://schemas.microsoft.com/office/2006/documentManagement/types"/>
    <ds:schemaRef ds:uri="http://purl.org/dc/elements/1.1/"/>
    <ds:schemaRef ds:uri="http://www.w3.org/XML/1998/namespace"/>
    <ds:schemaRef ds:uri="41fa4e0a-074b-4f52-8a7a-a9f5c57b5e7f"/>
    <ds:schemaRef ds:uri="http://purl.org/dc/terms/"/>
    <ds:schemaRef ds:uri="http://schemas.microsoft.com/office/infopath/2007/PartnerControls"/>
    <ds:schemaRef ds:uri="http://schemas.microsoft.com/office/2006/metadata/properti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1255</TotalTime>
  <Words>3087</Words>
  <Application>Microsoft Office PowerPoint</Application>
  <PresentationFormat>Widescreen</PresentationFormat>
  <Paragraphs>186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Corbel</vt:lpstr>
      <vt:lpstr>Times New Roman</vt:lpstr>
      <vt:lpstr>Wingdings</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Maureen McDermott (2243145)</dc:creator>
  <cp:lastModifiedBy>Sharon Maureen McDermott (2243145)</cp:lastModifiedBy>
  <cp:revision>3</cp:revision>
  <dcterms:created xsi:type="dcterms:W3CDTF">2026-02-11T16:15:06Z</dcterms:created>
  <dcterms:modified xsi:type="dcterms:W3CDTF">2026-03-25T18:52:28Z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0x01010015373125B30C624482E5CCB36DAD3C96</vt:lpwstr>
  </property>
</Properties>
</file>