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24"/>
  </p:notesMasterIdLst>
  <p:sldIdLst>
    <p:sldId id="256" r:id="rId2"/>
    <p:sldId id="260" r:id="rId3"/>
    <p:sldId id="285" r:id="rId4"/>
    <p:sldId id="284" r:id="rId5"/>
    <p:sldId id="272" r:id="rId6"/>
    <p:sldId id="282" r:id="rId7"/>
    <p:sldId id="281" r:id="rId8"/>
    <p:sldId id="286" r:id="rId9"/>
    <p:sldId id="287" r:id="rId10"/>
    <p:sldId id="288" r:id="rId11"/>
    <p:sldId id="289" r:id="rId12"/>
    <p:sldId id="290" r:id="rId13"/>
    <p:sldId id="283" r:id="rId14"/>
    <p:sldId id="291" r:id="rId15"/>
    <p:sldId id="292" r:id="rId16"/>
    <p:sldId id="294" r:id="rId17"/>
    <p:sldId id="295" r:id="rId18"/>
    <p:sldId id="297" r:id="rId19"/>
    <p:sldId id="296" r:id="rId20"/>
    <p:sldId id="264" r:id="rId21"/>
    <p:sldId id="298" r:id="rId22"/>
    <p:sldId id="293" r:id="rId23"/>
  </p:sldIdLst>
  <p:sldSz cx="9144000" cy="6858000" type="screen4x3"/>
  <p:notesSz cx="6797675" cy="99250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BE1FF"/>
    <a:srgbClr val="007DC3"/>
    <a:srgbClr val="8A8AA3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263" autoAdjust="0"/>
    <p:restoredTop sz="94664" autoAdjust="0"/>
  </p:normalViewPr>
  <p:slideViewPr>
    <p:cSldViewPr>
      <p:cViewPr varScale="1">
        <p:scale>
          <a:sx n="100" d="100"/>
          <a:sy n="100" d="100"/>
        </p:scale>
        <p:origin x="199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 dirty="0"/>
              <a:t>Net present value (NPV) versus internal rate of return (IRR)</a:t>
            </a:r>
          </a:p>
        </c:rich>
      </c:tx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'NPV - IRR comparison'!$B$17</c:f>
              <c:strCache>
                <c:ptCount val="1"/>
                <c:pt idx="0">
                  <c:v>X</c:v>
                </c:pt>
              </c:strCache>
            </c:strRef>
          </c:tx>
          <c:marker>
            <c:symbol val="none"/>
          </c:marker>
          <c:cat>
            <c:numRef>
              <c:f>'NPV - IRR comparison'!$C$16:$H$16</c:f>
              <c:numCache>
                <c:formatCode>0%</c:formatCode>
                <c:ptCount val="6"/>
                <c:pt idx="0">
                  <c:v>0.04</c:v>
                </c:pt>
                <c:pt idx="1">
                  <c:v>0.08</c:v>
                </c:pt>
                <c:pt idx="2">
                  <c:v>0.12</c:v>
                </c:pt>
                <c:pt idx="3">
                  <c:v>0.16</c:v>
                </c:pt>
                <c:pt idx="4">
                  <c:v>0.2</c:v>
                </c:pt>
                <c:pt idx="5">
                  <c:v>0.22</c:v>
                </c:pt>
              </c:numCache>
            </c:numRef>
          </c:cat>
          <c:val>
            <c:numRef>
              <c:f>'NPV - IRR comparison'!$C$17:$H$17</c:f>
              <c:numCache>
                <c:formatCode>#,##0</c:formatCode>
                <c:ptCount val="6"/>
                <c:pt idx="0">
                  <c:v>251856</c:v>
                </c:pt>
                <c:pt idx="1">
                  <c:v>183944</c:v>
                </c:pt>
                <c:pt idx="2">
                  <c:v>123828</c:v>
                </c:pt>
                <c:pt idx="3">
                  <c:v>70340</c:v>
                </c:pt>
                <c:pt idx="4">
                  <c:v>22523</c:v>
                </c:pt>
                <c:pt idx="5">
                  <c:v>489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06E-4116-A683-36E211B8D997}"/>
            </c:ext>
          </c:extLst>
        </c:ser>
        <c:ser>
          <c:idx val="1"/>
          <c:order val="1"/>
          <c:tx>
            <c:strRef>
              <c:f>'NPV - IRR comparison'!$B$18</c:f>
              <c:strCache>
                <c:ptCount val="1"/>
                <c:pt idx="0">
                  <c:v>Y</c:v>
                </c:pt>
              </c:strCache>
            </c:strRef>
          </c:tx>
          <c:spPr>
            <a:ln>
              <a:solidFill>
                <a:srgbClr val="FF0000"/>
              </a:solidFill>
            </a:ln>
          </c:spPr>
          <c:marker>
            <c:symbol val="none"/>
          </c:marker>
          <c:cat>
            <c:numRef>
              <c:f>'NPV - IRR comparison'!$C$16:$H$16</c:f>
              <c:numCache>
                <c:formatCode>0%</c:formatCode>
                <c:ptCount val="6"/>
                <c:pt idx="0">
                  <c:v>0.04</c:v>
                </c:pt>
                <c:pt idx="1">
                  <c:v>0.08</c:v>
                </c:pt>
                <c:pt idx="2">
                  <c:v>0.12</c:v>
                </c:pt>
                <c:pt idx="3">
                  <c:v>0.16</c:v>
                </c:pt>
                <c:pt idx="4">
                  <c:v>0.2</c:v>
                </c:pt>
                <c:pt idx="5">
                  <c:v>0.22</c:v>
                </c:pt>
              </c:numCache>
            </c:numRef>
          </c:cat>
          <c:val>
            <c:numRef>
              <c:f>'NPV - IRR comparison'!$C$18:$H$18</c:f>
              <c:numCache>
                <c:formatCode>#,##0</c:formatCode>
                <c:ptCount val="6"/>
                <c:pt idx="0">
                  <c:v>272933</c:v>
                </c:pt>
                <c:pt idx="1">
                  <c:v>222558</c:v>
                </c:pt>
                <c:pt idx="2">
                  <c:v>125811</c:v>
                </c:pt>
                <c:pt idx="3">
                  <c:v>39731</c:v>
                </c:pt>
                <c:pt idx="4">
                  <c:v>-37222</c:v>
                </c:pt>
                <c:pt idx="5">
                  <c:v>-72683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1-F06E-4116-A683-36E211B8D99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7150464"/>
        <c:axId val="97152000"/>
      </c:lineChart>
      <c:catAx>
        <c:axId val="9715046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1200"/>
                </a:pPr>
                <a:r>
                  <a:rPr lang="en-US" sz="1200" dirty="0"/>
                  <a:t>Discount rate</a:t>
                </a:r>
              </a:p>
            </c:rich>
          </c:tx>
          <c:overlay val="0"/>
        </c:title>
        <c:numFmt formatCode="0%" sourceLinked="1"/>
        <c:majorTickMark val="out"/>
        <c:minorTickMark val="none"/>
        <c:tickLblPos val="low"/>
        <c:crossAx val="97152000"/>
        <c:crosses val="autoZero"/>
        <c:auto val="1"/>
        <c:lblAlgn val="ctr"/>
        <c:lblOffset val="100"/>
        <c:noMultiLvlLbl val="0"/>
      </c:catAx>
      <c:valAx>
        <c:axId val="97152000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200"/>
                </a:pPr>
                <a:r>
                  <a:rPr lang="en-US" sz="1200" dirty="0"/>
                  <a:t>Net present value</a:t>
                </a:r>
              </a:p>
            </c:rich>
          </c:tx>
          <c:overlay val="0"/>
        </c:title>
        <c:numFmt formatCode="#,##0" sourceLinked="1"/>
        <c:majorTickMark val="out"/>
        <c:minorTickMark val="none"/>
        <c:tickLblPos val="low"/>
        <c:crossAx val="97150464"/>
        <c:crossesAt val="1"/>
        <c:crossBetween val="between"/>
      </c:valAx>
    </c:plotArea>
    <c:legend>
      <c:legendPos val="r"/>
      <c:layout>
        <c:manualLayout>
          <c:xMode val="edge"/>
          <c:yMode val="edge"/>
          <c:x val="0.92513888888888907"/>
          <c:y val="0.44966531496500389"/>
          <c:w val="4.9861111111111113E-2"/>
          <c:h val="0.10904702344900746"/>
        </c:manualLayout>
      </c:layout>
      <c:overlay val="0"/>
      <c:txPr>
        <a:bodyPr/>
        <a:lstStyle/>
        <a:p>
          <a:pPr>
            <a:defRPr sz="1400"/>
          </a:pPr>
          <a:endParaRPr lang="en-US"/>
        </a:p>
      </c:txPr>
    </c:legend>
    <c:plotVisOnly val="1"/>
    <c:dispBlanksAs val="gap"/>
    <c:showDLblsOverMax val="0"/>
  </c:chart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25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25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17/03/2025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59350" cy="3721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4399"/>
            <a:ext cx="5438140" cy="446627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7075"/>
            <a:ext cx="2945659" cy="49625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7075"/>
            <a:ext cx="2945659" cy="49625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17/03/2025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40" y="0"/>
            <a:ext cx="9144000" cy="1143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43000"/>
            <a:ext cx="9144000" cy="4590256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17/03/2025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17/03/2025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17/03/2025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17/03/2025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17/03/2025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17/03/2025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17/03/2025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17/03/2025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17/03/2025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17/03/2025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17/03/2025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17/03/2025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8B4C8-7F3F-44BA-899E-372F95B18D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1520" y="2060848"/>
            <a:ext cx="8640960" cy="1470025"/>
          </a:xfrm>
        </p:spPr>
        <p:txBody>
          <a:bodyPr>
            <a:noAutofit/>
          </a:bodyPr>
          <a:lstStyle/>
          <a:p>
            <a:r>
              <a:rPr lang="en-GB" sz="4800" dirty="0">
                <a:solidFill>
                  <a:srgbClr val="FFFF00"/>
                </a:solidFill>
              </a:rPr>
              <a:t>MBA</a:t>
            </a:r>
            <a:br>
              <a:rPr lang="en-GB" sz="4800" dirty="0">
                <a:solidFill>
                  <a:srgbClr val="FFFF00"/>
                </a:solidFill>
              </a:rPr>
            </a:br>
            <a:r>
              <a:rPr lang="en-GB" sz="4800" dirty="0">
                <a:solidFill>
                  <a:srgbClr val="FFFF00"/>
                </a:solidFill>
              </a:rPr>
              <a:t>Corporate Finance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3BC343-BF3D-4C48-B82E-631671BD3B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9632" y="4221088"/>
            <a:ext cx="6400800" cy="17526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Capital rationing and investment appraisal</a:t>
            </a:r>
          </a:p>
        </p:txBody>
      </p:sp>
    </p:spTree>
    <p:extLst>
      <p:ext uri="{BB962C8B-B14F-4D97-AF65-F5344CB8AC3E}">
        <p14:creationId xmlns:p14="http://schemas.microsoft.com/office/powerpoint/2010/main" val="680123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EA2D8-E094-0247-EF3C-32E3F2283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20688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Discount tables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FF510A3-625B-3ECF-F7C9-87A18F7AAD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4178791"/>
              </p:ext>
            </p:extLst>
          </p:nvPr>
        </p:nvGraphicFramePr>
        <p:xfrm>
          <a:off x="0" y="620688"/>
          <a:ext cx="9144002" cy="5097107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973012">
                  <a:extLst>
                    <a:ext uri="{9D8B030D-6E8A-4147-A177-3AD203B41FA5}">
                      <a16:colId xmlns:a16="http://schemas.microsoft.com/office/drawing/2014/main" val="1028593141"/>
                    </a:ext>
                  </a:extLst>
                </a:gridCol>
                <a:gridCol w="812002">
                  <a:extLst>
                    <a:ext uri="{9D8B030D-6E8A-4147-A177-3AD203B41FA5}">
                      <a16:colId xmlns:a16="http://schemas.microsoft.com/office/drawing/2014/main" val="1782946495"/>
                    </a:ext>
                  </a:extLst>
                </a:gridCol>
                <a:gridCol w="812002">
                  <a:extLst>
                    <a:ext uri="{9D8B030D-6E8A-4147-A177-3AD203B41FA5}">
                      <a16:colId xmlns:a16="http://schemas.microsoft.com/office/drawing/2014/main" val="1912779418"/>
                    </a:ext>
                  </a:extLst>
                </a:gridCol>
                <a:gridCol w="803894">
                  <a:extLst>
                    <a:ext uri="{9D8B030D-6E8A-4147-A177-3AD203B41FA5}">
                      <a16:colId xmlns:a16="http://schemas.microsoft.com/office/drawing/2014/main" val="2791225283"/>
                    </a:ext>
                  </a:extLst>
                </a:gridCol>
                <a:gridCol w="798103">
                  <a:extLst>
                    <a:ext uri="{9D8B030D-6E8A-4147-A177-3AD203B41FA5}">
                      <a16:colId xmlns:a16="http://schemas.microsoft.com/office/drawing/2014/main" val="1947694957"/>
                    </a:ext>
                  </a:extLst>
                </a:gridCol>
                <a:gridCol w="798103">
                  <a:extLst>
                    <a:ext uri="{9D8B030D-6E8A-4147-A177-3AD203B41FA5}">
                      <a16:colId xmlns:a16="http://schemas.microsoft.com/office/drawing/2014/main" val="4028865703"/>
                    </a:ext>
                  </a:extLst>
                </a:gridCol>
                <a:gridCol w="801576">
                  <a:extLst>
                    <a:ext uri="{9D8B030D-6E8A-4147-A177-3AD203B41FA5}">
                      <a16:colId xmlns:a16="http://schemas.microsoft.com/office/drawing/2014/main" val="4293301577"/>
                    </a:ext>
                  </a:extLst>
                </a:gridCol>
                <a:gridCol w="808527">
                  <a:extLst>
                    <a:ext uri="{9D8B030D-6E8A-4147-A177-3AD203B41FA5}">
                      <a16:colId xmlns:a16="http://schemas.microsoft.com/office/drawing/2014/main" val="2470634765"/>
                    </a:ext>
                  </a:extLst>
                </a:gridCol>
                <a:gridCol w="808527">
                  <a:extLst>
                    <a:ext uri="{9D8B030D-6E8A-4147-A177-3AD203B41FA5}">
                      <a16:colId xmlns:a16="http://schemas.microsoft.com/office/drawing/2014/main" val="4166637486"/>
                    </a:ext>
                  </a:extLst>
                </a:gridCol>
                <a:gridCol w="864128">
                  <a:extLst>
                    <a:ext uri="{9D8B030D-6E8A-4147-A177-3AD203B41FA5}">
                      <a16:colId xmlns:a16="http://schemas.microsoft.com/office/drawing/2014/main" val="2814488911"/>
                    </a:ext>
                  </a:extLst>
                </a:gridCol>
                <a:gridCol w="864128">
                  <a:extLst>
                    <a:ext uri="{9D8B030D-6E8A-4147-A177-3AD203B41FA5}">
                      <a16:colId xmlns:a16="http://schemas.microsoft.com/office/drawing/2014/main" val="169709962"/>
                    </a:ext>
                  </a:extLst>
                </a:gridCol>
              </a:tblGrid>
              <a:tr h="123612">
                <a:tc rowSpan="2">
                  <a:txBody>
                    <a:bodyPr/>
                    <a:lstStyle/>
                    <a:p>
                      <a:pPr marL="93980" marR="67945" algn="ctr">
                        <a:lnSpc>
                          <a:spcPts val="865"/>
                        </a:lnSpc>
                        <a:spcAft>
                          <a:spcPts val="0"/>
                        </a:spcAft>
                      </a:pPr>
                      <a:r>
                        <a:rPr lang="ca-ES" sz="1000" spc="-1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Periods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93980" marR="60325" algn="ctr">
                        <a:lnSpc>
                          <a:spcPts val="890"/>
                        </a:lnSpc>
                        <a:spcBef>
                          <a:spcPts val="15"/>
                        </a:spcBef>
                        <a:spcAft>
                          <a:spcPts val="0"/>
                        </a:spcAft>
                      </a:pPr>
                      <a:r>
                        <a:rPr lang="ca-ES" sz="1000" i="1" spc="-25" dirty="0">
                          <a:solidFill>
                            <a:srgbClr val="2D2D2D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(n)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10">
                  <a:txBody>
                    <a:bodyPr/>
                    <a:lstStyle/>
                    <a:p>
                      <a:pPr marL="1849755" marR="1840865" algn="ctr">
                        <a:lnSpc>
                          <a:spcPts val="830"/>
                        </a:lnSpc>
                        <a:spcAft>
                          <a:spcPts val="0"/>
                        </a:spcAft>
                      </a:pPr>
                      <a:r>
                        <a:rPr lang="ca-ES" sz="800" spc="-10">
                          <a:solidFill>
                            <a:srgbClr val="1A1A1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Interest</a:t>
                      </a:r>
                      <a:r>
                        <a:rPr lang="ca-ES" sz="800" spc="-30">
                          <a:solidFill>
                            <a:srgbClr val="1A1A1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ca-ES" sz="800" spc="-1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rates</a:t>
                      </a:r>
                      <a:r>
                        <a:rPr lang="ca-ES" sz="800" spc="165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ca-ES" sz="800" i="1" spc="-25">
                          <a:solidFill>
                            <a:srgbClr val="212121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r)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9736905"/>
                  </a:ext>
                </a:extLst>
              </a:tr>
              <a:tr h="21270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R="104140" algn="r">
                        <a:lnSpc>
                          <a:spcPts val="760"/>
                        </a:lnSpc>
                      </a:pPr>
                      <a:endParaRPr lang="ca-ES" sz="1000" spc="-25" dirty="0">
                        <a:solidFill>
                          <a:srgbClr val="2F2F2F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R="104140" algn="r">
                        <a:lnSpc>
                          <a:spcPts val="760"/>
                        </a:lnSpc>
                      </a:pPr>
                      <a:r>
                        <a:rPr lang="ca-ES" sz="1000" spc="-25" dirty="0">
                          <a:solidFill>
                            <a:srgbClr val="2F2F2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1%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111760" algn="r">
                        <a:lnSpc>
                          <a:spcPts val="760"/>
                        </a:lnSpc>
                      </a:pPr>
                      <a:r>
                        <a:rPr lang="ca-ES" sz="1000" spc="-25">
                          <a:solidFill>
                            <a:srgbClr val="23232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2%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110490" algn="r">
                        <a:lnSpc>
                          <a:spcPts val="760"/>
                        </a:lnSpc>
                      </a:pPr>
                      <a:r>
                        <a:rPr lang="ca-ES" sz="1000" spc="-25">
                          <a:solidFill>
                            <a:srgbClr val="16161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3%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110490" algn="r">
                        <a:lnSpc>
                          <a:spcPts val="760"/>
                        </a:lnSpc>
                      </a:pPr>
                      <a:r>
                        <a:rPr lang="ca-ES" sz="1000" spc="-25">
                          <a:solidFill>
                            <a:srgbClr val="16161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4%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111760" algn="r">
                        <a:lnSpc>
                          <a:spcPts val="760"/>
                        </a:lnSpc>
                      </a:pPr>
                      <a:r>
                        <a:rPr lang="ca-ES" sz="1000" spc="-25">
                          <a:solidFill>
                            <a:srgbClr val="1F1F1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5%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80010" marR="7620" algn="ctr">
                        <a:lnSpc>
                          <a:spcPts val="760"/>
                        </a:lnSpc>
                        <a:spcAft>
                          <a:spcPts val="0"/>
                        </a:spcAft>
                      </a:pPr>
                      <a:r>
                        <a:rPr lang="ca-ES" sz="1000" spc="-25">
                          <a:solidFill>
                            <a:srgbClr val="13131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6%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8740" marR="5715" algn="ctr">
                        <a:lnSpc>
                          <a:spcPts val="760"/>
                        </a:lnSpc>
                        <a:spcAft>
                          <a:spcPts val="0"/>
                        </a:spcAft>
                      </a:pPr>
                      <a:r>
                        <a:rPr lang="ca-ES" sz="1000" spc="-25">
                          <a:solidFill>
                            <a:srgbClr val="13131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7%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112395" algn="r">
                        <a:lnSpc>
                          <a:spcPts val="760"/>
                        </a:lnSpc>
                      </a:pPr>
                      <a:r>
                        <a:rPr lang="ca-ES" sz="1000" spc="-25">
                          <a:solidFill>
                            <a:srgbClr val="181818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8%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80010" marR="8255" algn="ctr">
                        <a:lnSpc>
                          <a:spcPts val="760"/>
                        </a:lnSpc>
                        <a:spcAft>
                          <a:spcPts val="0"/>
                        </a:spcAft>
                      </a:pPr>
                      <a:r>
                        <a:rPr lang="ca-ES" sz="1000" spc="-25">
                          <a:solidFill>
                            <a:srgbClr val="16161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9%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116205" algn="r">
                        <a:lnSpc>
                          <a:spcPts val="760"/>
                        </a:lnSpc>
                      </a:pPr>
                      <a:r>
                        <a:rPr lang="ca-ES" sz="1000" spc="-25">
                          <a:solidFill>
                            <a:srgbClr val="1A1A1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10%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05642222"/>
                  </a:ext>
                </a:extLst>
              </a:tr>
              <a:tr h="212769">
                <a:tc>
                  <a:txBody>
                    <a:bodyPr/>
                    <a:lstStyle/>
                    <a:p>
                      <a:pPr marR="216535" algn="r">
                        <a:lnSpc>
                          <a:spcPts val="690"/>
                        </a:lnSpc>
                      </a:pPr>
                      <a:r>
                        <a:rPr lang="ca-ES" sz="1000">
                          <a:solidFill>
                            <a:srgbClr val="383838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1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85090" algn="r">
                        <a:lnSpc>
                          <a:spcPts val="690"/>
                        </a:lnSpc>
                      </a:pPr>
                      <a:r>
                        <a:rPr lang="ca-ES" sz="1000" spc="-10" dirty="0">
                          <a:solidFill>
                            <a:srgbClr val="26262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0.990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0805" algn="r">
                        <a:lnSpc>
                          <a:spcPts val="690"/>
                        </a:lnSpc>
                      </a:pPr>
                      <a:r>
                        <a:rPr lang="ca-ES" sz="1000" spc="-10">
                          <a:solidFill>
                            <a:srgbClr val="1C1C1C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0.980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89535" algn="r">
                        <a:lnSpc>
                          <a:spcPts val="690"/>
                        </a:lnSpc>
                      </a:pPr>
                      <a:r>
                        <a:rPr lang="ca-ES" sz="1000" spc="-10">
                          <a:solidFill>
                            <a:srgbClr val="151515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0.971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1440" algn="r">
                        <a:lnSpc>
                          <a:spcPts val="690"/>
                        </a:lnSpc>
                      </a:pPr>
                      <a:r>
                        <a:rPr lang="ca-ES" sz="1000" spc="-10">
                          <a:solidFill>
                            <a:srgbClr val="16161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0.962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3345" algn="r">
                        <a:lnSpc>
                          <a:spcPts val="690"/>
                        </a:lnSpc>
                      </a:pPr>
                      <a:r>
                        <a:rPr lang="ca-ES" sz="1000" spc="-10" dirty="0">
                          <a:solidFill>
                            <a:srgbClr val="111111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0.952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80010" marR="68580" algn="ctr">
                        <a:lnSpc>
                          <a:spcPts val="690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F1F1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0.943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8740" marR="74930" algn="ctr">
                        <a:lnSpc>
                          <a:spcPts val="690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282828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0.935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4615" algn="r">
                        <a:lnSpc>
                          <a:spcPts val="690"/>
                        </a:lnSpc>
                      </a:pPr>
                      <a:r>
                        <a:rPr lang="ca-ES" sz="1000" spc="-10">
                          <a:solidFill>
                            <a:srgbClr val="181818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0.926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80010" marR="72390" algn="ctr">
                        <a:lnSpc>
                          <a:spcPts val="690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6161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0.917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125095" algn="r">
                        <a:lnSpc>
                          <a:spcPts val="690"/>
                        </a:lnSpc>
                      </a:pPr>
                      <a:r>
                        <a:rPr lang="ca-ES" sz="1000" spc="-1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0.909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2015658"/>
                  </a:ext>
                </a:extLst>
              </a:tr>
              <a:tr h="239875">
                <a:tc>
                  <a:txBody>
                    <a:bodyPr/>
                    <a:lstStyle/>
                    <a:p>
                      <a:pPr marR="221615" algn="r">
                        <a:lnSpc>
                          <a:spcPts val="785"/>
                        </a:lnSpc>
                      </a:pPr>
                      <a:r>
                        <a:rPr lang="ca-ES" sz="1000" dirty="0">
                          <a:solidFill>
                            <a:srgbClr val="1A1A1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2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8826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11111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0.980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1440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6161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0.961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5250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51515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0.943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3980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212121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0.925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080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C1C1C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0.907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80010" marR="74930" algn="ctr">
                        <a:lnSpc>
                          <a:spcPts val="78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51515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0.890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8740" marR="75565" algn="ctr">
                        <a:lnSpc>
                          <a:spcPts val="78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6161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0.873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461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A1A1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0.857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80010" marR="75565" algn="ctr">
                        <a:lnSpc>
                          <a:spcPts val="78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0C0C0C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0.842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12763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A1A1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0.826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0714371"/>
                  </a:ext>
                </a:extLst>
              </a:tr>
              <a:tr h="237163">
                <a:tc>
                  <a:txBody>
                    <a:bodyPr/>
                    <a:lstStyle/>
                    <a:p>
                      <a:pPr marR="219075" algn="r">
                        <a:lnSpc>
                          <a:spcPts val="775"/>
                        </a:lnSpc>
                      </a:pPr>
                      <a:r>
                        <a:rPr lang="ca-ES" sz="1000" dirty="0">
                          <a:solidFill>
                            <a:srgbClr val="2D2D2D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3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85725" algn="r">
                        <a:lnSpc>
                          <a:spcPts val="775"/>
                        </a:lnSpc>
                      </a:pPr>
                      <a:r>
                        <a:rPr lang="ca-ES" sz="1000" spc="-10" dirty="0">
                          <a:solidFill>
                            <a:srgbClr val="23232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0.971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652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2A2A2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0.942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715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23232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0.915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144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A1A1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0.889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3345" algn="r">
                        <a:lnSpc>
                          <a:spcPts val="775"/>
                        </a:lnSpc>
                      </a:pPr>
                      <a:r>
                        <a:rPr lang="ca-ES" sz="1000" spc="-10" dirty="0">
                          <a:solidFill>
                            <a:srgbClr val="1C1C1C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0.864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80010" marR="74930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A1A1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0.840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8740" marR="75565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0.816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715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23232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0.794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80010" marR="78105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26262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0.772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12763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C1C1C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0.751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75027528"/>
                  </a:ext>
                </a:extLst>
              </a:tr>
              <a:tr h="237163">
                <a:tc>
                  <a:txBody>
                    <a:bodyPr/>
                    <a:lstStyle/>
                    <a:p>
                      <a:pPr marR="218440" algn="r">
                        <a:lnSpc>
                          <a:spcPts val="775"/>
                        </a:lnSpc>
                      </a:pPr>
                      <a:r>
                        <a:rPr lang="ca-ES" sz="1000" dirty="0">
                          <a:solidFill>
                            <a:srgbClr val="23232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4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8572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C1C1C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0.961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398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C1C1C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0.924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207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23232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0.888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398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23232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0.855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334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212121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0.823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80010" marR="74930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212121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0.792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8740" marR="75565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212121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0.763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715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26262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0.735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80010" marR="78105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11111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0.708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12763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F1F1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0.683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73767852"/>
                  </a:ext>
                </a:extLst>
              </a:tr>
              <a:tr h="239875">
                <a:tc>
                  <a:txBody>
                    <a:bodyPr/>
                    <a:lstStyle/>
                    <a:p>
                      <a:pPr marR="219710" algn="r">
                        <a:lnSpc>
                          <a:spcPts val="785"/>
                        </a:lnSpc>
                      </a:pPr>
                      <a:r>
                        <a:rPr lang="ca-ES" sz="1000" dirty="0">
                          <a:solidFill>
                            <a:srgbClr val="13131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5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8572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26262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0.951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334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D1D1D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0.906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207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A1A1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0.863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3980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F1F1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0.822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334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81818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0.784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80010" marR="74930" algn="ctr">
                        <a:lnSpc>
                          <a:spcPts val="78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26262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0.747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8740" marR="72390" algn="ctr">
                        <a:lnSpc>
                          <a:spcPts val="78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51515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0.713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461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6161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0.681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80010" marR="75565" algn="ctr">
                        <a:lnSpc>
                          <a:spcPts val="78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6161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0.650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12763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F1F1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0.621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25654015"/>
                  </a:ext>
                </a:extLst>
              </a:tr>
              <a:tr h="239875">
                <a:tc>
                  <a:txBody>
                    <a:bodyPr/>
                    <a:lstStyle/>
                    <a:p>
                      <a:pPr marR="218440" algn="r">
                        <a:lnSpc>
                          <a:spcPts val="785"/>
                        </a:lnSpc>
                      </a:pPr>
                      <a:r>
                        <a:rPr lang="ca-ES" sz="1000">
                          <a:solidFill>
                            <a:srgbClr val="181818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6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8826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81818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0.942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334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23232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0.888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207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212121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0.837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1440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D1D1D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0.790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334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C1C1C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0.746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58420" marR="75565" algn="ctr">
                        <a:lnSpc>
                          <a:spcPts val="785"/>
                        </a:lnSpc>
                        <a:spcAft>
                          <a:spcPts val="0"/>
                        </a:spcAft>
                      </a:pPr>
                      <a:r>
                        <a:rPr lang="ca-ES" sz="1000" spc="-20">
                          <a:solidFill>
                            <a:srgbClr val="23232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0705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8740" marR="75565" algn="ctr">
                        <a:lnSpc>
                          <a:spcPts val="78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212121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0.666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461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A1A1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0.630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80010" marR="75565" algn="ctr">
                        <a:lnSpc>
                          <a:spcPts val="78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F1F1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0.596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12763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F1F1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0.564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75216608"/>
                  </a:ext>
                </a:extLst>
              </a:tr>
              <a:tr h="237163">
                <a:tc>
                  <a:txBody>
                    <a:bodyPr/>
                    <a:lstStyle/>
                    <a:p>
                      <a:pPr marR="221615" algn="r">
                        <a:lnSpc>
                          <a:spcPts val="775"/>
                        </a:lnSpc>
                      </a:pPr>
                      <a:r>
                        <a:rPr lang="ca-ES" sz="1000" dirty="0">
                          <a:solidFill>
                            <a:srgbClr val="26262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7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8890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51515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0.933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906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212121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0.871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525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A1A1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0.813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461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A1A1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0.760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652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A1A1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0.711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7470" marR="75565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0F0F0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0.665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8740" marR="78105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D1D1D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0.623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10033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212121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0.583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8105" marR="80645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F1F1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0.547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12827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81818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0.513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6181715"/>
                  </a:ext>
                </a:extLst>
              </a:tr>
              <a:tr h="237163">
                <a:tc>
                  <a:txBody>
                    <a:bodyPr/>
                    <a:lstStyle/>
                    <a:p>
                      <a:pPr marR="222885" algn="r">
                        <a:lnSpc>
                          <a:spcPts val="775"/>
                        </a:lnSpc>
                      </a:pPr>
                      <a:r>
                        <a:rPr lang="ca-ES" sz="1000">
                          <a:solidFill>
                            <a:srgbClr val="212121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8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8890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81818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0.923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652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11111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0.853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525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3131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0.789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461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C1C1C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0.731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652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282828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0.677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5565" marR="75565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A1A1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0.627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8740" marR="78105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0F0F0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0.582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779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0.540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80010" marR="80010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F1F1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0.502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13081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11111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0.467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09042887"/>
                  </a:ext>
                </a:extLst>
              </a:tr>
              <a:tr h="231646">
                <a:tc>
                  <a:txBody>
                    <a:bodyPr/>
                    <a:lstStyle/>
                    <a:p>
                      <a:pPr marR="222250" algn="r">
                        <a:lnSpc>
                          <a:spcPts val="785"/>
                        </a:lnSpc>
                      </a:pPr>
                      <a:r>
                        <a:rPr lang="ca-ES" sz="1000">
                          <a:solidFill>
                            <a:srgbClr val="13131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9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8826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23232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0.914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6520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0.837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5250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D1D1D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0.766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461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0E0E0E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0.703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9060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F1F1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0.645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5565" marR="75565" algn="ctr">
                        <a:lnSpc>
                          <a:spcPts val="78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23232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0.592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8740" marR="78105" algn="ctr">
                        <a:lnSpc>
                          <a:spcPts val="78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212121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0.544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7790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C1C1C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0.500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80010" marR="78105" algn="ctr">
                        <a:lnSpc>
                          <a:spcPts val="78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6161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0.460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128270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C1C1C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0.424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31254911"/>
                  </a:ext>
                </a:extLst>
              </a:tr>
              <a:tr h="237163">
                <a:tc>
                  <a:txBody>
                    <a:bodyPr/>
                    <a:lstStyle/>
                    <a:p>
                      <a:pPr marR="223520" algn="r">
                        <a:lnSpc>
                          <a:spcPts val="775"/>
                        </a:lnSpc>
                      </a:pPr>
                      <a:r>
                        <a:rPr lang="ca-ES" sz="1000" spc="-25" dirty="0">
                          <a:solidFill>
                            <a:srgbClr val="13131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10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8826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0.905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652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212121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0.820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525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F1F1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0.744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461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F1F1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0.676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398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3131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0.614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7470" marR="75565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0.558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8740" marR="78105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F1F1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0.508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779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0.463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80010" marR="80010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81818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0.422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12827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26262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0.386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48272004"/>
                  </a:ext>
                </a:extLst>
              </a:tr>
              <a:tr h="237163">
                <a:tc>
                  <a:txBody>
                    <a:bodyPr/>
                    <a:lstStyle/>
                    <a:p>
                      <a:pPr marR="224155" algn="r">
                        <a:lnSpc>
                          <a:spcPts val="775"/>
                        </a:lnSpc>
                      </a:pPr>
                      <a:r>
                        <a:rPr lang="ca-ES" sz="1000" spc="-25">
                          <a:solidFill>
                            <a:srgbClr val="2A2A2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11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144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212121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0.896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715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A1A1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0.804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842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F1F1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0.722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715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23232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0.650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906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0.585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7470" marR="75565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6161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0.527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8105" marR="79375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23232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0.475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842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6161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0.429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8105" marR="80645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0.388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12890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6161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0.350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07005810"/>
                  </a:ext>
                </a:extLst>
              </a:tr>
              <a:tr h="239875">
                <a:tc>
                  <a:txBody>
                    <a:bodyPr/>
                    <a:lstStyle/>
                    <a:p>
                      <a:pPr marR="225425" algn="r">
                        <a:lnSpc>
                          <a:spcPts val="785"/>
                        </a:lnSpc>
                      </a:pPr>
                      <a:r>
                        <a:rPr lang="ca-ES" sz="1000" spc="-25">
                          <a:solidFill>
                            <a:srgbClr val="2D2D2D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12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1440" algn="r">
                        <a:lnSpc>
                          <a:spcPts val="785"/>
                        </a:lnSpc>
                      </a:pPr>
                      <a:r>
                        <a:rPr lang="ca-ES" sz="1000" spc="-10" dirty="0">
                          <a:solidFill>
                            <a:srgbClr val="1C1C1C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0.887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715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C1C1C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0.788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588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282828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0.701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715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3131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0.625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715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6161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0.557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5565" marR="75565" algn="ctr">
                        <a:lnSpc>
                          <a:spcPts val="78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A1A1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0.497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8105" marR="79375" algn="ctr">
                        <a:lnSpc>
                          <a:spcPts val="78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C1C1C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0.444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100330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A1A1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0.397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8105" marR="80645" algn="ctr">
                        <a:lnSpc>
                          <a:spcPts val="78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0F0F0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0.356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130810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0C0C0C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0.319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43843443"/>
                  </a:ext>
                </a:extLst>
              </a:tr>
              <a:tr h="239875">
                <a:tc>
                  <a:txBody>
                    <a:bodyPr/>
                    <a:lstStyle/>
                    <a:p>
                      <a:pPr marR="226695" algn="r">
                        <a:lnSpc>
                          <a:spcPts val="785"/>
                        </a:lnSpc>
                      </a:pPr>
                      <a:r>
                        <a:rPr lang="ca-ES" sz="1000" spc="-25">
                          <a:solidFill>
                            <a:srgbClr val="313131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13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1440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81818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0.879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715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23232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0.773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7790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0F0F0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0.681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715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23232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0.601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6520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6161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0.530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5565" marR="75565" algn="ctr">
                        <a:lnSpc>
                          <a:spcPts val="78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F1F1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0.469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8105" marR="79375" algn="ctr">
                        <a:lnSpc>
                          <a:spcPts val="78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51515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0.415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100330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C1C1C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0.368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8105" marR="80645" algn="ctr">
                        <a:lnSpc>
                          <a:spcPts val="78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3131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0.326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130810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F1F1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0.290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86502159"/>
                  </a:ext>
                </a:extLst>
              </a:tr>
              <a:tr h="239875">
                <a:tc>
                  <a:txBody>
                    <a:bodyPr/>
                    <a:lstStyle/>
                    <a:p>
                      <a:pPr marR="226695" algn="r">
                        <a:lnSpc>
                          <a:spcPts val="785"/>
                        </a:lnSpc>
                      </a:pPr>
                      <a:r>
                        <a:rPr lang="ca-ES" sz="1000" spc="-25">
                          <a:solidFill>
                            <a:srgbClr val="212121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14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1440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F1F1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0.870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6520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11111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0.758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7790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81818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0.661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461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D1D1D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0.577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9060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0.505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5565" marR="75565" algn="ctr">
                        <a:lnSpc>
                          <a:spcPts val="78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6161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0.442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8105" marR="79375" algn="ctr">
                        <a:lnSpc>
                          <a:spcPts val="78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81818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0.388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100330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A1A1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0.340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8105" marR="80645" algn="ctr">
                        <a:lnSpc>
                          <a:spcPts val="78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23232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0.299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130810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F1F1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0.263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81160937"/>
                  </a:ext>
                </a:extLst>
              </a:tr>
              <a:tr h="237163">
                <a:tc>
                  <a:txBody>
                    <a:bodyPr/>
                    <a:lstStyle/>
                    <a:p>
                      <a:pPr marR="223520" algn="r">
                        <a:lnSpc>
                          <a:spcPts val="775"/>
                        </a:lnSpc>
                      </a:pPr>
                      <a:r>
                        <a:rPr lang="ca-ES" sz="1000" spc="-25">
                          <a:solidFill>
                            <a:srgbClr val="26262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15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88900" algn="r">
                        <a:lnSpc>
                          <a:spcPts val="775"/>
                        </a:lnSpc>
                      </a:pPr>
                      <a:r>
                        <a:rPr lang="ca-ES" sz="1000" spc="-10" dirty="0">
                          <a:solidFill>
                            <a:srgbClr val="212121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0.861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652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A1A1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0.743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779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F1F1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0.642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715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A1A1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0.555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652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212121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0.481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7470" marR="75565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0.417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8105" marR="79375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23232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0.362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10033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F1F1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0.315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80010" marR="80010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A1A1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0.275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12827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F1F1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0.239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02616905"/>
                  </a:ext>
                </a:extLst>
              </a:tr>
              <a:tr h="237163">
                <a:tc>
                  <a:txBody>
                    <a:bodyPr/>
                    <a:lstStyle/>
                    <a:p>
                      <a:pPr marR="226695" algn="r">
                        <a:lnSpc>
                          <a:spcPts val="775"/>
                        </a:lnSpc>
                      </a:pPr>
                      <a:r>
                        <a:rPr lang="ca-ES" sz="1000" spc="-25">
                          <a:solidFill>
                            <a:srgbClr val="2B2B2B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16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207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23232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0.853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969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C1C1C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0.728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842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C1C1C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0.623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779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0F0F0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0.534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969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81818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0.458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3025" marR="75565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F1F1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0.394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5565" marR="79375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23232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0.339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10350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C1C1C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0.292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1755" marR="80645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6161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0.252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13398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C1C1C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0.218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48864902"/>
                  </a:ext>
                </a:extLst>
              </a:tr>
              <a:tr h="239875">
                <a:tc>
                  <a:txBody>
                    <a:bodyPr/>
                    <a:lstStyle/>
                    <a:p>
                      <a:pPr marR="226060" algn="r">
                        <a:lnSpc>
                          <a:spcPts val="785"/>
                        </a:lnSpc>
                      </a:pPr>
                      <a:r>
                        <a:rPr lang="ca-ES" sz="1000" spc="-25">
                          <a:solidFill>
                            <a:srgbClr val="2A2A2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17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2075" algn="r">
                        <a:lnSpc>
                          <a:spcPts val="785"/>
                        </a:lnSpc>
                      </a:pPr>
                      <a:r>
                        <a:rPr lang="ca-ES" sz="1000" spc="-10" dirty="0">
                          <a:solidFill>
                            <a:srgbClr val="16161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0.844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969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23232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0.714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842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3131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0.605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969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23232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0.513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715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23232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0.436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5565" marR="75565" algn="ctr">
                        <a:lnSpc>
                          <a:spcPts val="78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81818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0.371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5565" marR="79375" algn="ctr">
                        <a:lnSpc>
                          <a:spcPts val="78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81818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0.317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10096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A1A1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0.270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80010" marR="80010" algn="ctr">
                        <a:lnSpc>
                          <a:spcPts val="78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81818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0.231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131445" algn="r">
                        <a:lnSpc>
                          <a:spcPts val="785"/>
                        </a:lnSpc>
                      </a:pPr>
                      <a:r>
                        <a:rPr lang="ca-ES" sz="1000" spc="-10">
                          <a:solidFill>
                            <a:srgbClr val="1A1A1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0.198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8882289"/>
                  </a:ext>
                </a:extLst>
              </a:tr>
              <a:tr h="237163">
                <a:tc>
                  <a:txBody>
                    <a:bodyPr/>
                    <a:lstStyle/>
                    <a:p>
                      <a:pPr marR="226695" algn="r">
                        <a:lnSpc>
                          <a:spcPts val="775"/>
                        </a:lnSpc>
                      </a:pPr>
                      <a:r>
                        <a:rPr lang="ca-ES" sz="1000" spc="-25">
                          <a:solidFill>
                            <a:srgbClr val="2D2D2D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18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1440" algn="r">
                        <a:lnSpc>
                          <a:spcPts val="775"/>
                        </a:lnSpc>
                      </a:pPr>
                      <a:r>
                        <a:rPr lang="ca-ES" sz="1000" spc="-10" dirty="0">
                          <a:solidFill>
                            <a:srgbClr val="16161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0.836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715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6161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0.700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842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0.587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715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A1A1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0.494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652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A1A1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0.416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5565" marR="75565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11111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0.350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8105" marR="79375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51515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0.296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10096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81818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0.250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8105" marR="80645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0F0F0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0.212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13144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81818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0.180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53590285"/>
                  </a:ext>
                </a:extLst>
              </a:tr>
              <a:tr h="237163">
                <a:tc>
                  <a:txBody>
                    <a:bodyPr/>
                    <a:lstStyle/>
                    <a:p>
                      <a:pPr marR="226695" algn="r">
                        <a:lnSpc>
                          <a:spcPts val="775"/>
                        </a:lnSpc>
                      </a:pPr>
                      <a:r>
                        <a:rPr lang="ca-ES" sz="1000" spc="-25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19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1440" algn="r">
                        <a:lnSpc>
                          <a:spcPts val="775"/>
                        </a:lnSpc>
                      </a:pPr>
                      <a:r>
                        <a:rPr lang="ca-ES" sz="1000" spc="-10" dirty="0">
                          <a:solidFill>
                            <a:srgbClr val="1F1F1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0.828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715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0.686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779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0F0F0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0.570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969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81818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0.475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9652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A1A1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0.396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5565" marR="75565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181818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0.331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8105" marR="79375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0.277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103505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F1F1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0.232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78105" marR="80645" algn="ctr">
                        <a:lnSpc>
                          <a:spcPts val="775"/>
                        </a:lnSpc>
                        <a:spcAft>
                          <a:spcPts val="0"/>
                        </a:spcAft>
                      </a:pPr>
                      <a:r>
                        <a:rPr lang="ca-ES" sz="1000" spc="-10">
                          <a:solidFill>
                            <a:srgbClr val="242424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0.194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130810" algn="r">
                        <a:lnSpc>
                          <a:spcPts val="775"/>
                        </a:lnSpc>
                      </a:pPr>
                      <a:r>
                        <a:rPr lang="ca-ES" sz="1000" spc="-10">
                          <a:solidFill>
                            <a:srgbClr val="1A1A1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0.164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1967446"/>
                  </a:ext>
                </a:extLst>
              </a:tr>
              <a:tr h="265622">
                <a:tc>
                  <a:txBody>
                    <a:bodyPr/>
                    <a:lstStyle/>
                    <a:p>
                      <a:pPr marR="228600" algn="r">
                        <a:lnSpc>
                          <a:spcPts val="885"/>
                        </a:lnSpc>
                      </a:pPr>
                      <a:r>
                        <a:rPr lang="ca-ES" sz="1000" spc="-25">
                          <a:solidFill>
                            <a:srgbClr val="1F1F1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20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92075" algn="r">
                        <a:lnSpc>
                          <a:spcPts val="885"/>
                        </a:lnSpc>
                      </a:pPr>
                      <a:r>
                        <a:rPr lang="ca-ES" sz="1000" spc="-10" dirty="0">
                          <a:solidFill>
                            <a:srgbClr val="1C1C1C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0.820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100330" algn="r">
                        <a:lnSpc>
                          <a:spcPts val="885"/>
                        </a:lnSpc>
                      </a:pPr>
                      <a:r>
                        <a:rPr lang="ca-ES" sz="1000" spc="-10" dirty="0">
                          <a:solidFill>
                            <a:srgbClr val="181818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0.673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98425" algn="r">
                        <a:lnSpc>
                          <a:spcPts val="885"/>
                        </a:lnSpc>
                      </a:pPr>
                      <a:r>
                        <a:rPr lang="ca-ES" sz="1000" spc="-1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0.554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97790" algn="r">
                        <a:lnSpc>
                          <a:spcPts val="885"/>
                        </a:lnSpc>
                      </a:pPr>
                      <a:r>
                        <a:rPr lang="ca-ES" sz="1000" spc="-1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0.456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97155" algn="r">
                        <a:lnSpc>
                          <a:spcPts val="885"/>
                        </a:lnSpc>
                      </a:pPr>
                      <a:r>
                        <a:rPr lang="ca-ES" sz="1000" spc="-10">
                          <a:solidFill>
                            <a:srgbClr val="1A1A1A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0.377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3025" marR="75565" algn="ctr">
                        <a:lnSpc>
                          <a:spcPts val="885"/>
                        </a:lnSpc>
                        <a:spcAft>
                          <a:spcPts val="0"/>
                        </a:spcAft>
                      </a:pPr>
                      <a:r>
                        <a:rPr lang="ca-ES" sz="1000" spc="-10" dirty="0">
                          <a:solidFill>
                            <a:srgbClr val="16161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0.312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9375" algn="ctr">
                        <a:lnSpc>
                          <a:spcPts val="885"/>
                        </a:lnSpc>
                        <a:spcAft>
                          <a:spcPts val="0"/>
                        </a:spcAft>
                      </a:pPr>
                      <a:r>
                        <a:rPr lang="ca-ES" sz="1000" spc="-10" dirty="0">
                          <a:solidFill>
                            <a:srgbClr val="232323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0.258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103505" algn="r">
                        <a:lnSpc>
                          <a:spcPts val="885"/>
                        </a:lnSpc>
                      </a:pPr>
                      <a:r>
                        <a:rPr lang="ca-ES" sz="1000" spc="-10" dirty="0">
                          <a:solidFill>
                            <a:srgbClr val="181818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0.215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80645" algn="ctr">
                        <a:lnSpc>
                          <a:spcPts val="885"/>
                        </a:lnSpc>
                        <a:spcAft>
                          <a:spcPts val="0"/>
                        </a:spcAft>
                      </a:pPr>
                      <a:r>
                        <a:rPr lang="ca-ES" sz="1000" spc="-10" dirty="0">
                          <a:solidFill>
                            <a:srgbClr val="161616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0.178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131445" algn="r">
                        <a:lnSpc>
                          <a:spcPts val="885"/>
                        </a:lnSpc>
                      </a:pPr>
                      <a:r>
                        <a:rPr lang="ca-ES" sz="1000" spc="-10" dirty="0">
                          <a:solidFill>
                            <a:srgbClr val="212121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0.149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29746894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D3CFC4-E4AD-26E3-36CF-75A9CF4EE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68152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7BD04-5718-3F10-B5AF-A7B2485A20B8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Capital investment appraisal revision questions - 1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02FDE-91FE-5BAB-EF07-FD8059F103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What does the Payback method show us?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What is the main difference between Payback and ARR?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Which is the best method: Payback or ARR?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What are the main assumptions of Payback and ARR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28F8CD-8435-A4F2-E6DB-DD0C3BD5E9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0048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7BD04-5718-3F10-B5AF-A7B2485A20B8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Capital investment appraisal revision questions - 2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02FDE-91FE-5BAB-EF07-FD8059F103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What is the relationship between a firm’s WACC and the discount rate it may use for capital investment appraisal?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What do NPV and IRR have in common?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What does NPV tell us?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What does IRR tell us?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28F8CD-8435-A4F2-E6DB-DD0C3BD5E9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5918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90EBC-EB40-A507-1AA5-97D83E1C1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22086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4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Comparing projects using IRR -1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A3B77-4EE0-DE33-2B4B-E649706280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4608512"/>
          </a:xfrm>
        </p:spPr>
        <p:txBody>
          <a:bodyPr>
            <a:noAutofit/>
          </a:bodyPr>
          <a:lstStyle/>
          <a:p>
            <a:r>
              <a:rPr lang="en-GB" sz="23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It is often useful to use both NPV and IRR to compare projects</a:t>
            </a:r>
          </a:p>
          <a:p>
            <a:pPr marL="0" indent="0">
              <a:buNone/>
            </a:pPr>
            <a:endParaRPr lang="en-GB" sz="23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sz="23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We now know that the results will be given in different units</a:t>
            </a:r>
          </a:p>
          <a:p>
            <a:pPr marL="0" indent="0">
              <a:buNone/>
            </a:pPr>
            <a:endParaRPr lang="en-GB" sz="23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sz="23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NPV is offered in amounts, whereas IRR is shown as a percentage rate</a:t>
            </a:r>
          </a:p>
          <a:p>
            <a:endParaRPr lang="en-GB" sz="23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sz="23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With NPV the higher the amount the better, with IRR it is the higher rate</a:t>
            </a:r>
          </a:p>
          <a:p>
            <a:endParaRPr lang="en-GB" sz="23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sz="23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See example on next slide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582460-F71F-4156-C710-D30ADEA13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51383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8E350-0027-F6CE-5E58-912636E12F6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Comparing NPV and IRR - 2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5AA079D-C7F9-6C0C-51A1-84B4C93F12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961641"/>
              </p:ext>
            </p:extLst>
          </p:nvPr>
        </p:nvGraphicFramePr>
        <p:xfrm>
          <a:off x="7640" y="937886"/>
          <a:ext cx="9144000" cy="520403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391074">
                  <a:extLst>
                    <a:ext uri="{9D8B030D-6E8A-4147-A177-3AD203B41FA5}">
                      <a16:colId xmlns:a16="http://schemas.microsoft.com/office/drawing/2014/main" val="4001616529"/>
                    </a:ext>
                  </a:extLst>
                </a:gridCol>
                <a:gridCol w="1094314">
                  <a:extLst>
                    <a:ext uri="{9D8B030D-6E8A-4147-A177-3AD203B41FA5}">
                      <a16:colId xmlns:a16="http://schemas.microsoft.com/office/drawing/2014/main" val="3669113097"/>
                    </a:ext>
                  </a:extLst>
                </a:gridCol>
                <a:gridCol w="1149956">
                  <a:extLst>
                    <a:ext uri="{9D8B030D-6E8A-4147-A177-3AD203B41FA5}">
                      <a16:colId xmlns:a16="http://schemas.microsoft.com/office/drawing/2014/main" val="2352595871"/>
                    </a:ext>
                  </a:extLst>
                </a:gridCol>
                <a:gridCol w="1377164">
                  <a:extLst>
                    <a:ext uri="{9D8B030D-6E8A-4147-A177-3AD203B41FA5}">
                      <a16:colId xmlns:a16="http://schemas.microsoft.com/office/drawing/2014/main" val="3323279663"/>
                    </a:ext>
                  </a:extLst>
                </a:gridCol>
                <a:gridCol w="1377164">
                  <a:extLst>
                    <a:ext uri="{9D8B030D-6E8A-4147-A177-3AD203B41FA5}">
                      <a16:colId xmlns:a16="http://schemas.microsoft.com/office/drawing/2014/main" val="63236368"/>
                    </a:ext>
                  </a:extLst>
                </a:gridCol>
                <a:gridCol w="1377164">
                  <a:extLst>
                    <a:ext uri="{9D8B030D-6E8A-4147-A177-3AD203B41FA5}">
                      <a16:colId xmlns:a16="http://schemas.microsoft.com/office/drawing/2014/main" val="30585063"/>
                    </a:ext>
                  </a:extLst>
                </a:gridCol>
                <a:gridCol w="1377164">
                  <a:extLst>
                    <a:ext uri="{9D8B030D-6E8A-4147-A177-3AD203B41FA5}">
                      <a16:colId xmlns:a16="http://schemas.microsoft.com/office/drawing/2014/main" val="2733084247"/>
                    </a:ext>
                  </a:extLst>
                </a:gridCol>
              </a:tblGrid>
              <a:tr h="197388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/>
                </a:tc>
                <a:extLst>
                  <a:ext uri="{0D108BD9-81ED-4DB2-BD59-A6C34878D82A}">
                    <a16:rowId xmlns:a16="http://schemas.microsoft.com/office/drawing/2014/main" val="3384909543"/>
                  </a:ext>
                </a:extLst>
              </a:tr>
              <a:tr h="197388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Cash flows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0064412"/>
                  </a:ext>
                </a:extLst>
              </a:tr>
              <a:tr h="373099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Project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Investment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Year 1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Year 2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Year 3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Total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3663476"/>
                  </a:ext>
                </a:extLst>
              </a:tr>
              <a:tr h="197388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X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700,000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343,000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343,000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343,000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1,029,000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443109"/>
                  </a:ext>
                </a:extLst>
              </a:tr>
              <a:tr h="197388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Y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1,200,000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552,000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552,000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552,000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1,656,000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3469527"/>
                  </a:ext>
                </a:extLst>
              </a:tr>
              <a:tr h="197388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7231544"/>
                  </a:ext>
                </a:extLst>
              </a:tr>
              <a:tr h="197388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Discount rate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4%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8%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12%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16%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20%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22%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4113553"/>
                  </a:ext>
                </a:extLst>
              </a:tr>
              <a:tr h="197388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4177277"/>
                  </a:ext>
                </a:extLst>
              </a:tr>
              <a:tr h="197388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X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951,856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883,944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823,828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770,340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722,523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700,489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9321362"/>
                  </a:ext>
                </a:extLst>
              </a:tr>
              <a:tr h="197388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Investment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700,000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700,000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700,000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700,000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700,000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700,000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57863302"/>
                  </a:ext>
                </a:extLst>
              </a:tr>
              <a:tr h="197388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NPV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251,856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183,944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123,828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70,340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22,523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489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118366"/>
                  </a:ext>
                </a:extLst>
              </a:tr>
              <a:tr h="197388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583561"/>
                  </a:ext>
                </a:extLst>
              </a:tr>
              <a:tr h="197388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Y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1,472,933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1,422,558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1,325,811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1,239,731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1,162,778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1,127,317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4702742"/>
                  </a:ext>
                </a:extLst>
              </a:tr>
              <a:tr h="197388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Investment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1,200,000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1,200,000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1,200,000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1,200,000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1,200,000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1,200,000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17585750"/>
                  </a:ext>
                </a:extLst>
              </a:tr>
              <a:tr h="197388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NPV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272,933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222,558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125,811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39,731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-37,222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-72,683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6736096"/>
                  </a:ext>
                </a:extLst>
              </a:tr>
              <a:tr h="197388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0379338"/>
                  </a:ext>
                </a:extLst>
              </a:tr>
              <a:tr h="197388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Discount rate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4%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8%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12%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16%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20%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22%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00801634"/>
                  </a:ext>
                </a:extLst>
              </a:tr>
              <a:tr h="197388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X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251,856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183,944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123,828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70,340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22,523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489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1229431"/>
                  </a:ext>
                </a:extLst>
              </a:tr>
              <a:tr h="197388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Y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272,933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222,558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125,811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39,731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-37,222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-72,683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4656451"/>
                  </a:ext>
                </a:extLst>
              </a:tr>
              <a:tr h="197388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X-Y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-21,077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-38,614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-1,983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30,609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59,745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73,172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7592172"/>
                  </a:ext>
                </a:extLst>
              </a:tr>
              <a:tr h="197388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751716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Y-X IRR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-500,000 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209,000 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209,000 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209,000 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</a:rPr>
                        <a:t>12.23%</a:t>
                      </a:r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0165685"/>
                  </a:ext>
                </a:extLst>
              </a:tr>
              <a:tr h="197388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48" marR="8448" marT="8448" marB="0" anchor="b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585136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63EEC7-7E22-C16F-E32C-5F85C7209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34053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ACD28-76F5-30B2-2A48-39AFAA5CE9D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Comparing NPV and IRR - 2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E2470C-849E-B6B2-2945-E4190AFA81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7</a:t>
            </a:fld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0000000-0008-0000-0000-0000050000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6426055"/>
              </p:ext>
            </p:extLst>
          </p:nvPr>
        </p:nvGraphicFramePr>
        <p:xfrm>
          <a:off x="7640" y="1268760"/>
          <a:ext cx="9144000" cy="44644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6668706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8E350-0027-F6CE-5E58-912636E12F6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br>
              <a:rPr lang="en-GB" sz="3200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r>
              <a:rPr lang="en-GB" sz="4000" dirty="0">
                <a:solidFill>
                  <a:schemeClr val="tx2">
                    <a:lumMod val="75000"/>
                  </a:schemeClr>
                </a:solidFill>
              </a:rPr>
              <a:t>Advantages of NPV</a:t>
            </a:r>
            <a:br>
              <a:rPr lang="en-GB" sz="4000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endParaRPr lang="en-GB" sz="40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63EEC7-7E22-C16F-E32C-5F85C7209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8</a:t>
            </a:fld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F8849D-AA81-35C4-A403-F2A3795D9A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ABE1FF"/>
                </a:solidFill>
              </a:rPr>
              <a:t>Easy to interpret – when NPV is positive, the project is profitable</a:t>
            </a:r>
          </a:p>
          <a:p>
            <a:pPr marL="0" indent="0">
              <a:buNone/>
            </a:pPr>
            <a:endParaRPr lang="en-GB" dirty="0">
              <a:solidFill>
                <a:srgbClr val="ABE1FF"/>
              </a:solidFill>
            </a:endParaRPr>
          </a:p>
          <a:p>
            <a:r>
              <a:rPr lang="en-GB" dirty="0">
                <a:solidFill>
                  <a:srgbClr val="ABE1FF"/>
                </a:solidFill>
              </a:rPr>
              <a:t>Can handle multiple discount rates and cash flows throughout the length of the investment project</a:t>
            </a:r>
          </a:p>
          <a:p>
            <a:pPr marL="0" indent="0">
              <a:buNone/>
            </a:pPr>
            <a:endParaRPr lang="en-GB" dirty="0">
              <a:solidFill>
                <a:srgbClr val="ABE1FF"/>
              </a:solidFill>
            </a:endParaRPr>
          </a:p>
          <a:p>
            <a:r>
              <a:rPr lang="en-GB" dirty="0">
                <a:solidFill>
                  <a:srgbClr val="ABE1FF"/>
                </a:solidFill>
              </a:rPr>
              <a:t>NPV can determine whether a project, merger, or acquisition will add value to the company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63575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8E350-0027-F6CE-5E58-912636E12F6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br>
              <a:rPr lang="en-GB" sz="3200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r>
              <a:rPr lang="en-GB" sz="4000" dirty="0">
                <a:solidFill>
                  <a:schemeClr val="tx2">
                    <a:lumMod val="75000"/>
                  </a:schemeClr>
                </a:solidFill>
              </a:rPr>
              <a:t>Limitations of NPV</a:t>
            </a:r>
            <a:br>
              <a:rPr lang="en-GB" sz="4000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endParaRPr lang="en-GB" sz="40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63EEC7-7E22-C16F-E32C-5F85C7209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9</a:t>
            </a:fld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F8849D-AA81-35C4-A403-F2A3795D9A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Inherently complex, requiring assumptions at each stage of the project, such as the discount rate or the likelihood of receiving the cash flow</a:t>
            </a:r>
          </a:p>
          <a:p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Unable to compare projects of different sizes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Biased towards larger projects, where one investment may have a higher NPV, but a lower return and cash outlay compared to a smaller project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97277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8E350-0027-F6CE-5E58-912636E12F6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br>
              <a:rPr lang="en-GB" sz="3200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r>
              <a:rPr lang="en-GB" sz="4000" dirty="0">
                <a:solidFill>
                  <a:schemeClr val="tx2">
                    <a:lumMod val="75000"/>
                  </a:schemeClr>
                </a:solidFill>
              </a:rPr>
              <a:t>Advantages of IRR</a:t>
            </a:r>
            <a:br>
              <a:rPr lang="en-GB" sz="4000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endParaRPr lang="en-GB" sz="40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63EEC7-7E22-C16F-E32C-5F85C7209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10</a:t>
            </a:fld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F8849D-AA81-35C4-A403-F2A3795D9A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Easy to use, and does not require a benchmark rate or hurdle</a:t>
            </a:r>
          </a:p>
          <a:p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Simplifies project valuation to a single percentage figure</a:t>
            </a:r>
          </a:p>
          <a:p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Offers the opportunity to adjust the WACC of a firm to lower the discount rate</a:t>
            </a:r>
          </a:p>
          <a:p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27633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8E350-0027-F6CE-5E58-912636E12F6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br>
              <a:rPr lang="en-GB" sz="3200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r>
              <a:rPr lang="en-GB" sz="4000" dirty="0">
                <a:solidFill>
                  <a:schemeClr val="tx2">
                    <a:lumMod val="75000"/>
                  </a:schemeClr>
                </a:solidFill>
              </a:rPr>
              <a:t>Limitations of IRR</a:t>
            </a:r>
            <a:br>
              <a:rPr lang="en-GB" sz="4000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endParaRPr lang="en-GB" sz="40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63EEC7-7E22-C16F-E32C-5F85C7209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11</a:t>
            </a:fld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F8849D-AA81-35C4-A403-F2A3795D9A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Can only use one discount rate, where often a firm’s WACC will change over the lifetime of the project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Cannot handle a mixture of multiple positive or negative cash flows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Problematic when the discount rate is not known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11471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8E350-0027-F6CE-5E58-912636E12F6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br>
              <a:rPr lang="en-GB" sz="3200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r>
              <a:rPr lang="en-GB" sz="4000" dirty="0">
                <a:solidFill>
                  <a:schemeClr val="tx2">
                    <a:lumMod val="75000"/>
                  </a:schemeClr>
                </a:solidFill>
              </a:rPr>
              <a:t>Utilities of NPV and IRR</a:t>
            </a:r>
            <a:br>
              <a:rPr lang="en-GB" sz="4000" dirty="0">
                <a:solidFill>
                  <a:schemeClr val="tx2">
                    <a:lumMod val="75000"/>
                  </a:schemeClr>
                </a:solidFill>
              </a:rPr>
            </a:br>
            <a:endParaRPr lang="en-GB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63EEC7-7E22-C16F-E32C-5F85C7209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12</a:t>
            </a:fld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F8849D-AA81-35C4-A403-F2A3795D9A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NPV and IRR are based on the time value of money</a:t>
            </a:r>
          </a:p>
          <a:p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Both methods can be used to determine the desirability of a project</a:t>
            </a:r>
          </a:p>
          <a:p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NPV is preferred where there are varying directions of cash flow or discount rates over the life of a project</a:t>
            </a:r>
          </a:p>
          <a:p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IRR is useful when comparing multiple projects against each other or in situations where it is difficult to determine future discount rates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71527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1D807-5B29-E54A-EF76-414889AF9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9144000" cy="817438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r>
              <a:rPr lang="en-GB" sz="4000" dirty="0">
                <a:solidFill>
                  <a:schemeClr val="tx2">
                    <a:lumMod val="75000"/>
                  </a:schemeClr>
                </a:solidFill>
              </a:rPr>
              <a:t>Capital investment appraisal exercise</a:t>
            </a:r>
            <a:br>
              <a:rPr lang="en-GB" sz="4000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sz="2800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sz="2800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sz="2800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endParaRPr lang="en-GB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1FF4B946-C296-4BE7-87B4-7CE7E5E7487F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504160832"/>
              </p:ext>
            </p:extLst>
          </p:nvPr>
        </p:nvGraphicFramePr>
        <p:xfrm>
          <a:off x="0" y="817438"/>
          <a:ext cx="5580112" cy="49158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56129">
                  <a:extLst>
                    <a:ext uri="{9D8B030D-6E8A-4147-A177-3AD203B41FA5}">
                      <a16:colId xmlns:a16="http://schemas.microsoft.com/office/drawing/2014/main" val="751157941"/>
                    </a:ext>
                  </a:extLst>
                </a:gridCol>
                <a:gridCol w="1171583">
                  <a:extLst>
                    <a:ext uri="{9D8B030D-6E8A-4147-A177-3AD203B41FA5}">
                      <a16:colId xmlns:a16="http://schemas.microsoft.com/office/drawing/2014/main" val="3563795646"/>
                    </a:ext>
                  </a:extLst>
                </a:gridCol>
                <a:gridCol w="978331">
                  <a:extLst>
                    <a:ext uri="{9D8B030D-6E8A-4147-A177-3AD203B41FA5}">
                      <a16:colId xmlns:a16="http://schemas.microsoft.com/office/drawing/2014/main" val="3972161339"/>
                    </a:ext>
                  </a:extLst>
                </a:gridCol>
                <a:gridCol w="1099113">
                  <a:extLst>
                    <a:ext uri="{9D8B030D-6E8A-4147-A177-3AD203B41FA5}">
                      <a16:colId xmlns:a16="http://schemas.microsoft.com/office/drawing/2014/main" val="61477710"/>
                    </a:ext>
                  </a:extLst>
                </a:gridCol>
                <a:gridCol w="1074956">
                  <a:extLst>
                    <a:ext uri="{9D8B030D-6E8A-4147-A177-3AD203B41FA5}">
                      <a16:colId xmlns:a16="http://schemas.microsoft.com/office/drawing/2014/main" val="3878412470"/>
                    </a:ext>
                  </a:extLst>
                </a:gridCol>
              </a:tblGrid>
              <a:tr h="1673194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Year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Sunshine Holidays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Discount rate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Going Away Tours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Discount rate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9297730"/>
                  </a:ext>
                </a:extLst>
              </a:tr>
              <a:tr h="47990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84872355"/>
                  </a:ext>
                </a:extLst>
              </a:tr>
              <a:tr h="47990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43736"/>
                  </a:ext>
                </a:extLst>
              </a:tr>
              <a:tr h="47990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0135584"/>
                  </a:ext>
                </a:extLst>
              </a:tr>
              <a:tr h="47990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8690356"/>
                  </a:ext>
                </a:extLst>
              </a:tr>
              <a:tr h="47990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448426"/>
                  </a:ext>
                </a:extLst>
              </a:tr>
              <a:tr h="84308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Investment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ctr"/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GB" sz="170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GB" sz="170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8784215"/>
                  </a:ext>
                </a:extLst>
              </a:tr>
            </a:tbl>
          </a:graphicData>
        </a:graphic>
      </p:graphicFrame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8AD39-2681-EE67-9D8B-32ACAB14E6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80112" y="817438"/>
            <a:ext cx="3563888" cy="491582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Required…</a:t>
            </a:r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Calculate, for both projects, the Payback in years and days, the ARR in percentage terms, the NPV, the IRR, and the Profitability index</a:t>
            </a:r>
          </a:p>
          <a:p>
            <a:pPr>
              <a:buFont typeface="+mj-lt"/>
              <a:buAutoNum type="arabicPeriod"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You will need to use Excel to calculate the IRR, and you may also wish to compute the NPV in this way</a:t>
            </a:r>
          </a:p>
          <a:p>
            <a:pPr>
              <a:buFont typeface="+mj-lt"/>
              <a:buAutoNum type="arabicPeriod"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From your results, decide which project you would choose and explain why</a:t>
            </a:r>
          </a:p>
          <a:p>
            <a:pPr>
              <a:buFont typeface="+mj-lt"/>
              <a:buAutoNum type="arabicPeriod"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8CD023-8A4D-E410-FB89-50CC8F3BD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02422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8E350-0027-F6CE-5E58-912636E12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1726"/>
            <a:ext cx="9144000" cy="1280486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final look at the profitability index (PI)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63EEC7-7E22-C16F-E32C-5F85C7209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14</a:t>
            </a:fld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F8849D-AA81-35C4-A403-F2A3795D9A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536504"/>
          </a:xfrm>
        </p:spPr>
        <p:txBody>
          <a:bodyPr>
            <a:normAutofit lnSpcReduction="10000"/>
          </a:bodyPr>
          <a:lstStyle/>
          <a:p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 profitability index or PI, is a simple method that often can help when other methods give conflicting results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It also uses the time value of money and present values, and looks more like an ARR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There are two ways of calculating it…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7970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8E350-0027-F6CE-5E58-912636E12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2775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br>
              <a:rPr lang="en-GB" sz="3200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r>
              <a:rPr lang="en-GB" sz="36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final method for comparing investment projects - 2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63EEC7-7E22-C16F-E32C-5F85C7209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15</a:t>
            </a:fld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F8849D-AA81-35C4-A403-F2A3795D9A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96" y="1444457"/>
            <a:ext cx="9144000" cy="4590256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solidFill>
                  <a:srgbClr val="FFFF00"/>
                </a:solidFill>
              </a:rPr>
              <a:t>Method one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Profitability index = </a:t>
            </a:r>
            <a:r>
              <a:rPr lang="en-GB" sz="2400" u="sng" dirty="0">
                <a:solidFill>
                  <a:schemeClr val="tx2">
                    <a:lumMod val="20000"/>
                    <a:lumOff val="80000"/>
                  </a:schemeClr>
                </a:solidFill>
              </a:rPr>
              <a:t>net present value + initial investment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                                              initial investment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24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Sunshine Holidays would be  </a:t>
            </a:r>
            <a:r>
              <a:rPr lang="en-GB" sz="2400" u="sng" dirty="0">
                <a:solidFill>
                  <a:schemeClr val="tx2">
                    <a:lumMod val="20000"/>
                    <a:lumOff val="80000"/>
                  </a:schemeClr>
                </a:solidFill>
              </a:rPr>
              <a:t>28,619+40,000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                                                    40,000       = 1.715</a:t>
            </a:r>
          </a:p>
          <a:p>
            <a:pPr marL="0" indent="0">
              <a:buNone/>
            </a:pPr>
            <a:endParaRPr lang="en-GB" sz="24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Going Away Tours would be  </a:t>
            </a:r>
            <a:r>
              <a:rPr lang="en-GB" sz="2400" u="sng" dirty="0">
                <a:solidFill>
                  <a:schemeClr val="tx2">
                    <a:lumMod val="20000"/>
                    <a:lumOff val="80000"/>
                  </a:schemeClr>
                </a:solidFill>
              </a:rPr>
              <a:t>64,829+90,000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                                                     90,000       = 1.720</a:t>
            </a:r>
          </a:p>
        </p:txBody>
      </p:sp>
    </p:spTree>
    <p:extLst>
      <p:ext uri="{BB962C8B-B14F-4D97-AF65-F5344CB8AC3E}">
        <p14:creationId xmlns:p14="http://schemas.microsoft.com/office/powerpoint/2010/main" val="34576203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8E350-0027-F6CE-5E58-912636E12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2775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br>
              <a:rPr lang="en-GB" sz="3200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r>
              <a:rPr lang="en-GB" sz="36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final method for comparing investment projects - 3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63EEC7-7E22-C16F-E32C-5F85C7209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16</a:t>
            </a:fld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F8849D-AA81-35C4-A403-F2A3795D9A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96" y="1444457"/>
            <a:ext cx="9144000" cy="4590256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solidFill>
                  <a:srgbClr val="FFFF00"/>
                </a:solidFill>
              </a:rPr>
              <a:t>Method two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Profitability index = </a:t>
            </a:r>
            <a:r>
              <a:rPr lang="en-GB" sz="2400" u="sng" dirty="0">
                <a:solidFill>
                  <a:schemeClr val="tx2">
                    <a:lumMod val="20000"/>
                    <a:lumOff val="80000"/>
                  </a:schemeClr>
                </a:solidFill>
              </a:rPr>
              <a:t>net present value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                               initial investment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24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Sunshine Holidays would be  </a:t>
            </a:r>
            <a:r>
              <a:rPr lang="en-GB" sz="2400" u="sng" dirty="0">
                <a:solidFill>
                  <a:schemeClr val="tx2">
                    <a:lumMod val="20000"/>
                    <a:lumOff val="80000"/>
                  </a:schemeClr>
                </a:solidFill>
              </a:rPr>
              <a:t>68,619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                                              40,000       = 1.715</a:t>
            </a:r>
          </a:p>
          <a:p>
            <a:pPr marL="0" indent="0">
              <a:buNone/>
            </a:pPr>
            <a:endParaRPr lang="en-GB" sz="24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Going Away Tours would be  </a:t>
            </a:r>
            <a:r>
              <a:rPr lang="en-GB" sz="2400" u="sng" dirty="0">
                <a:solidFill>
                  <a:schemeClr val="tx2">
                    <a:lumMod val="20000"/>
                    <a:lumOff val="80000"/>
                  </a:schemeClr>
                </a:solidFill>
              </a:rPr>
              <a:t>154,829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                                               90,000       = 1.720</a:t>
            </a:r>
          </a:p>
        </p:txBody>
      </p:sp>
    </p:spTree>
    <p:extLst>
      <p:ext uri="{BB962C8B-B14F-4D97-AF65-F5344CB8AC3E}">
        <p14:creationId xmlns:p14="http://schemas.microsoft.com/office/powerpoint/2010/main" val="19824482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40" y="0"/>
            <a:ext cx="9144000" cy="764704"/>
          </a:xfrm>
        </p:spPr>
        <p:txBody>
          <a:bodyPr>
            <a:normAutofit/>
          </a:bodyPr>
          <a:lstStyle/>
          <a:p>
            <a:r>
              <a:rPr lang="en-GB" dirty="0"/>
              <a:t>Capital rationing : a simple example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5432901"/>
              </p:ext>
            </p:extLst>
          </p:nvPr>
        </p:nvGraphicFramePr>
        <p:xfrm>
          <a:off x="13220" y="2549808"/>
          <a:ext cx="9151640" cy="31834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637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823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4421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86466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993759">
                <a:tc>
                  <a:txBody>
                    <a:bodyPr/>
                    <a:lstStyle/>
                    <a:p>
                      <a:r>
                        <a:rPr lang="en-GB" dirty="0"/>
                        <a:t>Project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Initial investment (outflow)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Year  one inflow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Year two inflow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NPV at 10% discount rate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4894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 millions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£ millions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£ millions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£ millions (rounded)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7503">
                <a:tc>
                  <a:txBody>
                    <a:bodyPr/>
                    <a:lstStyle/>
                    <a:p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(10)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 /1.10  =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/>
                        <a:t>27.27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5 /1.21   = 4.13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7503">
                <a:tc>
                  <a:txBody>
                    <a:bodyPr/>
                    <a:lstStyle/>
                    <a:p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( 5)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5/1.10  =   4.54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20/1.21 =  16.53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5740">
                <a:tc>
                  <a:txBody>
                    <a:bodyPr/>
                    <a:lstStyle/>
                    <a:p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(5)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5/1.10  =   4.54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15/1.21 = 12.40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640" y="764704"/>
            <a:ext cx="9144000" cy="1785104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Capital investment is restricted to £10 million per year.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Three projects are under review: project A, project B, and project 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Below are the inflows and discounted cash flows  (DCF) values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</p:spPr>
        <p:txBody>
          <a:bodyPr>
            <a:normAutofit/>
          </a:bodyPr>
          <a:lstStyle/>
          <a:p>
            <a:pPr algn="l"/>
            <a:r>
              <a:rPr lang="en-GB" sz="3200" dirty="0"/>
              <a:t>Capital rationing : limitations with ranking profitability indices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526511"/>
              </p:ext>
            </p:extLst>
          </p:nvPr>
        </p:nvGraphicFramePr>
        <p:xfrm>
          <a:off x="-21704" y="2780928"/>
          <a:ext cx="9143999" cy="288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885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8751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287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287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90501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63510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745049">
                <a:tc>
                  <a:txBody>
                    <a:bodyPr/>
                    <a:lstStyle/>
                    <a:p>
                      <a:r>
                        <a:rPr lang="en-GB" dirty="0"/>
                        <a:t>Project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Investment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Year one inflow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Year two inflow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NPV at 10% discount 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Profitability index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165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 millions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 millions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 millions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 millions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ratio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1655">
                <a:tc>
                  <a:txBody>
                    <a:bodyPr/>
                    <a:lstStyle/>
                    <a:p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(10)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1655">
                <a:tc>
                  <a:txBody>
                    <a:bodyPr/>
                    <a:lstStyle/>
                    <a:p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(5)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1655">
                <a:tc>
                  <a:txBody>
                    <a:bodyPr/>
                    <a:lstStyle/>
                    <a:p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(5)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08651"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(40)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" name="Rectangle 6"/>
          <p:cNvSpPr/>
          <p:nvPr/>
        </p:nvSpPr>
        <p:spPr>
          <a:xfrm>
            <a:off x="0" y="1446530"/>
            <a:ext cx="9144000" cy="138499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>
            <a:spAutoFit/>
          </a:bodyPr>
          <a:lstStyle/>
          <a:p>
            <a:pPr lvl="0"/>
            <a:endParaRPr lang="en-GB" sz="28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 lvl="0"/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Here, a fourth option is introduced, project  D</a:t>
            </a:r>
          </a:p>
          <a:p>
            <a:pPr lvl="0"/>
            <a:endParaRPr lang="en-GB" sz="28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Capital rationing : limitations with ranking profitability indices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66736"/>
            <a:ext cx="9144000" cy="4709160"/>
          </a:xfrm>
        </p:spPr>
        <p:txBody>
          <a:bodyPr>
            <a:normAutofit lnSpcReduction="10000"/>
          </a:bodyPr>
          <a:lstStyle/>
          <a:p>
            <a:r>
              <a:rPr lang="en-GB" sz="22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At first look would suggest opting for project A.</a:t>
            </a:r>
          </a:p>
          <a:p>
            <a:r>
              <a:rPr lang="en-GB" sz="22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However, projects B and C combined offer a higher overall  NPV</a:t>
            </a:r>
          </a:p>
          <a:p>
            <a:r>
              <a:rPr lang="en-GB" sz="22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But if we accept B and C, we overlook project D</a:t>
            </a:r>
          </a:p>
          <a:p>
            <a:r>
              <a:rPr lang="en-GB" sz="22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Therefore, another option is to opt for project A and D, by generating £30 million in year one from project A, and additionally investing the annual capital expenditure budget of £10 million, which would fund the £40million required  for project D</a:t>
            </a:r>
          </a:p>
          <a:p>
            <a:r>
              <a:rPr lang="en-GB" sz="22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Now, project A and D combined has a lower profitability index than B or C, but generates higher NPV- £34million compared to £28 million</a:t>
            </a:r>
          </a:p>
          <a:p>
            <a:r>
              <a:rPr lang="en-GB" sz="22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 profitability index then has its uses, but it cannot cope where two projects are mutually exclusive, or one is dependent on the another.</a:t>
            </a:r>
          </a:p>
          <a:p>
            <a:r>
              <a:rPr lang="en-GB" sz="22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And, the profitability index does not recognise the scale of the investment or cash flows</a:t>
            </a:r>
          </a:p>
          <a:p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7457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Capital rationing: maximising NPV -1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Using the same example as in the previous slide, maximise 21x</a:t>
            </a:r>
            <a:r>
              <a:rPr lang="en-GB" baseline="-250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A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+ 16x</a:t>
            </a:r>
            <a:r>
              <a:rPr lang="en-GB" baseline="-250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B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+ 12x</a:t>
            </a:r>
            <a:r>
              <a:rPr lang="en-GB" baseline="-250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C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+ 13x</a:t>
            </a:r>
            <a:r>
              <a:rPr lang="en-GB" baseline="-250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D</a:t>
            </a:r>
          </a:p>
          <a:p>
            <a:pPr marL="0" indent="0">
              <a:buNone/>
            </a:pP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Where…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10x</a:t>
            </a:r>
            <a:r>
              <a:rPr lang="en-GB" baseline="-250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A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+ 5x</a:t>
            </a:r>
            <a:r>
              <a:rPr lang="en-GB" baseline="-250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B 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+5x</a:t>
            </a:r>
            <a:r>
              <a:rPr lang="en-GB" baseline="-250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C 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+ 0x</a:t>
            </a:r>
            <a:r>
              <a:rPr lang="en-GB" baseline="-250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D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</a:t>
            </a:r>
            <a:r>
              <a:rPr lang="en-GB" u="sng" dirty="0">
                <a:solidFill>
                  <a:schemeClr val="tx2">
                    <a:lumMod val="20000"/>
                    <a:lumOff val="80000"/>
                  </a:schemeClr>
                </a:solidFill>
              </a:rPr>
              <a:t>&lt;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10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-30x</a:t>
            </a:r>
            <a:r>
              <a:rPr lang="en-GB" baseline="-250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A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-5x</a:t>
            </a:r>
            <a:r>
              <a:rPr lang="en-GB" baseline="-250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B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– 5X</a:t>
            </a:r>
            <a:r>
              <a:rPr lang="en-GB" baseline="-250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C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+ 40x</a:t>
            </a:r>
            <a:r>
              <a:rPr lang="en-GB" baseline="-250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D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</a:t>
            </a:r>
            <a:r>
              <a:rPr lang="en-GB" u="sng" dirty="0">
                <a:solidFill>
                  <a:schemeClr val="tx2">
                    <a:lumMod val="20000"/>
                    <a:lumOff val="80000"/>
                  </a:schemeClr>
                </a:solidFill>
              </a:rPr>
              <a:t>&lt;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10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0 </a:t>
            </a:r>
            <a:r>
              <a:rPr lang="en-GB" u="sng" dirty="0">
                <a:solidFill>
                  <a:schemeClr val="tx2">
                    <a:lumMod val="20000"/>
                    <a:lumOff val="80000"/>
                  </a:schemeClr>
                </a:solidFill>
              </a:rPr>
              <a:t>&lt;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x</a:t>
            </a:r>
            <a:r>
              <a:rPr lang="en-GB" baseline="-250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A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</a:t>
            </a:r>
            <a:r>
              <a:rPr lang="en-GB" u="sng" dirty="0">
                <a:solidFill>
                  <a:schemeClr val="tx2">
                    <a:lumMod val="20000"/>
                    <a:lumOff val="80000"/>
                  </a:schemeClr>
                </a:solidFill>
              </a:rPr>
              <a:t>&lt;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1, 0 </a:t>
            </a:r>
            <a:r>
              <a:rPr lang="en-GB" u="sng" dirty="0">
                <a:solidFill>
                  <a:schemeClr val="tx2">
                    <a:lumMod val="20000"/>
                    <a:lumOff val="80000"/>
                  </a:schemeClr>
                </a:solidFill>
              </a:rPr>
              <a:t>&lt;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x</a:t>
            </a:r>
            <a:r>
              <a:rPr lang="en-GB" baseline="-250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B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</a:t>
            </a:r>
            <a:r>
              <a:rPr lang="en-GB" u="sng" dirty="0">
                <a:solidFill>
                  <a:schemeClr val="tx2">
                    <a:lumMod val="20000"/>
                    <a:lumOff val="80000"/>
                  </a:schemeClr>
                </a:solidFill>
              </a:rPr>
              <a:t>&lt;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1, 0 </a:t>
            </a:r>
            <a:r>
              <a:rPr lang="en-GB" u="sng" dirty="0">
                <a:solidFill>
                  <a:schemeClr val="tx2">
                    <a:lumMod val="20000"/>
                    <a:lumOff val="80000"/>
                  </a:schemeClr>
                </a:solidFill>
              </a:rPr>
              <a:t>&lt;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x</a:t>
            </a:r>
            <a:r>
              <a:rPr lang="en-GB" baseline="-250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C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</a:t>
            </a:r>
            <a:r>
              <a:rPr lang="en-GB" u="sng" dirty="0">
                <a:solidFill>
                  <a:schemeClr val="tx2">
                    <a:lumMod val="20000"/>
                    <a:lumOff val="80000"/>
                  </a:schemeClr>
                </a:solidFill>
              </a:rPr>
              <a:t>&lt;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1, and x</a:t>
            </a:r>
            <a:r>
              <a:rPr lang="en-GB" baseline="-250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D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</a:t>
            </a:r>
            <a:r>
              <a:rPr lang="en-GB" u="sng" dirty="0">
                <a:solidFill>
                  <a:schemeClr val="tx2">
                    <a:lumMod val="20000"/>
                    <a:lumOff val="80000"/>
                  </a:schemeClr>
                </a:solidFill>
              </a:rPr>
              <a:t>&lt;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1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D6E6C8-99E9-825A-A7D2-FEA3301AFE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D6AE8-1BE5-330A-7CBD-7489F9E00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7457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Capital rationing: maximising NPV -2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5F848-2057-F995-42A0-994F96D93D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This increases the potential NPV by £2.25million, but...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Only by investing in half of project A, all of project B, and three-quarters of project D!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712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8E350-0027-F6CE-5E58-912636E12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9144000" cy="1124743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br>
              <a:rPr lang="en-GB" sz="3200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r>
              <a:rPr lang="en-GB" sz="36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Qualitative considerations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63EEC7-7E22-C16F-E32C-5F85C7209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22</a:t>
            </a:fld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F8849D-AA81-35C4-A403-F2A3795D9A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  <a:cs typeface="Calibri" pitchFamily="34" charset="0"/>
              </a:rPr>
              <a:t>The aims, objectives, and culture of the organisation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  <a:cs typeface="Calibri" pitchFamily="34" charset="0"/>
              </a:rPr>
              <a:t>The current and expected state of the economy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  <a:cs typeface="Calibri" pitchFamily="34" charset="0"/>
              </a:rPr>
              <a:t>Possible impacts on image and reputation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  <a:cs typeface="Calibri" pitchFamily="34" charset="0"/>
              </a:rPr>
              <a:t>Environmental and ethical considerations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  <a:cs typeface="Calibri" pitchFamily="34" charset="0"/>
              </a:rPr>
              <a:t>Past experiences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  <a:cs typeface="Calibri" pitchFamily="34" charset="0"/>
              </a:rPr>
              <a:t>Level of risk and the directors’ attitude to it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5654920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7442</TotalTime>
  <Words>1649</Words>
  <Application>Microsoft Office PowerPoint</Application>
  <PresentationFormat>On-screen Show (4:3)</PresentationFormat>
  <Paragraphs>595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Myriad Pro</vt:lpstr>
      <vt:lpstr>20140311PresentationUWTSDTemplate</vt:lpstr>
      <vt:lpstr>MBA Corporate Finance</vt:lpstr>
      <vt:lpstr>Discount tables</vt:lpstr>
      <vt:lpstr>Capital investment appraisal revision questions - 1</vt:lpstr>
      <vt:lpstr>Capital investment appraisal revision questions - 2</vt:lpstr>
      <vt:lpstr>Comparing projects using IRR -1</vt:lpstr>
      <vt:lpstr>Comparing NPV and IRR - 2</vt:lpstr>
      <vt:lpstr>Comparing NPV and IRR - 2</vt:lpstr>
      <vt:lpstr> Advantages of NPV </vt:lpstr>
      <vt:lpstr> Limitations of NPV </vt:lpstr>
      <vt:lpstr> Advantages of IRR </vt:lpstr>
      <vt:lpstr> Limitations of IRR </vt:lpstr>
      <vt:lpstr> Utilities of NPV and IRR </vt:lpstr>
      <vt:lpstr>       Capital investment appraisal exercise        </vt:lpstr>
      <vt:lpstr>One final look at the profitability index (PI)</vt:lpstr>
      <vt:lpstr> One final method for comparing investment projects - 2</vt:lpstr>
      <vt:lpstr> One final method for comparing investment projects - 3</vt:lpstr>
      <vt:lpstr>Capital rationing : a simple example</vt:lpstr>
      <vt:lpstr>Capital rationing : limitations with ranking profitability indices</vt:lpstr>
      <vt:lpstr>Capital rationing : limitations with ranking profitability indices</vt:lpstr>
      <vt:lpstr>Capital rationing: maximising NPV -1</vt:lpstr>
      <vt:lpstr>Capital rationing: maximising NPV -2</vt:lpstr>
      <vt:lpstr> Qualitative considerations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David Jenkins</cp:lastModifiedBy>
  <cp:revision>290</cp:revision>
  <cp:lastPrinted>2023-10-16T15:05:38Z</cp:lastPrinted>
  <dcterms:created xsi:type="dcterms:W3CDTF">2013-10-11T12:05:37Z</dcterms:created>
  <dcterms:modified xsi:type="dcterms:W3CDTF">2025-03-17T17:19:36Z</dcterms:modified>
</cp:coreProperties>
</file>