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2" r:id="rId3"/>
    <p:sldId id="324" r:id="rId4"/>
    <p:sldId id="326" r:id="rId5"/>
    <p:sldId id="327" r:id="rId6"/>
    <p:sldId id="328" r:id="rId7"/>
    <p:sldId id="332" r:id="rId8"/>
    <p:sldId id="321" r:id="rId9"/>
    <p:sldId id="263" r:id="rId10"/>
    <p:sldId id="265" r:id="rId11"/>
    <p:sldId id="269" r:id="rId12"/>
    <p:sldId id="266" r:id="rId13"/>
    <p:sldId id="267" r:id="rId14"/>
    <p:sldId id="275" r:id="rId15"/>
    <p:sldId id="264" r:id="rId16"/>
    <p:sldId id="262" r:id="rId17"/>
    <p:sldId id="259" r:id="rId18"/>
    <p:sldId id="286" r:id="rId19"/>
    <p:sldId id="288" r:id="rId20"/>
    <p:sldId id="356" r:id="rId21"/>
    <p:sldId id="289" r:id="rId22"/>
    <p:sldId id="293" r:id="rId23"/>
    <p:sldId id="294" r:id="rId24"/>
    <p:sldId id="295" r:id="rId25"/>
    <p:sldId id="362" r:id="rId26"/>
    <p:sldId id="298" r:id="rId27"/>
    <p:sldId id="319" r:id="rId28"/>
    <p:sldId id="335" r:id="rId29"/>
    <p:sldId id="337" r:id="rId30"/>
    <p:sldId id="338" r:id="rId31"/>
    <p:sldId id="339" r:id="rId32"/>
    <p:sldId id="340" r:id="rId33"/>
    <p:sldId id="341" r:id="rId34"/>
    <p:sldId id="343" r:id="rId35"/>
    <p:sldId id="345" r:id="rId36"/>
    <p:sldId id="346" r:id="rId37"/>
    <p:sldId id="347" r:id="rId38"/>
    <p:sldId id="349" r:id="rId39"/>
    <p:sldId id="361" r:id="rId40"/>
    <p:sldId id="352" r:id="rId41"/>
    <p:sldId id="360" r:id="rId42"/>
    <p:sldId id="359" r:id="rId43"/>
    <p:sldId id="353" r:id="rId44"/>
    <p:sldId id="363" r:id="rId45"/>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7" autoAdjust="0"/>
    <p:restoredTop sz="94660"/>
  </p:normalViewPr>
  <p:slideViewPr>
    <p:cSldViewPr>
      <p:cViewPr varScale="1">
        <p:scale>
          <a:sx n="106" d="100"/>
          <a:sy n="106" d="100"/>
        </p:scale>
        <p:origin x="163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A6F5F788-3D19-442D-89AC-2BC8B061BF31}"/>
    <pc:docChg chg="delSld">
      <pc:chgData name="Nicholas Campion" userId="7dc06b9cbaf1b233" providerId="LiveId" clId="{A6F5F788-3D19-442D-89AC-2BC8B061BF31}" dt="2022-02-08T15:59:12.343" v="1" actId="2696"/>
      <pc:docMkLst>
        <pc:docMk/>
      </pc:docMkLst>
      <pc:sldChg chg="del">
        <pc:chgData name="Nicholas Campion" userId="7dc06b9cbaf1b233" providerId="LiveId" clId="{A6F5F788-3D19-442D-89AC-2BC8B061BF31}" dt="2022-02-08T15:59:08.663" v="0" actId="2696"/>
        <pc:sldMkLst>
          <pc:docMk/>
          <pc:sldMk cId="0" sldId="354"/>
        </pc:sldMkLst>
      </pc:sldChg>
      <pc:sldChg chg="del">
        <pc:chgData name="Nicholas Campion" userId="7dc06b9cbaf1b233" providerId="LiveId" clId="{A6F5F788-3D19-442D-89AC-2BC8B061BF31}" dt="2022-02-08T15:59:12.343" v="1" actId="2696"/>
        <pc:sldMkLst>
          <pc:docMk/>
          <pc:sldMk cId="0" sldId="35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0402B905-1D41-471C-B920-2E81459C5A0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434FCEE-A2EE-49B4-9191-0A0B08E514E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94CEB64-EF98-4C4A-B7C2-DFB508D69EBC}"/>
              </a:ext>
            </a:extLst>
          </p:cNvPr>
          <p:cNvSpPr>
            <a:spLocks noGrp="1" noChangeArrowheads="1"/>
          </p:cNvSpPr>
          <p:nvPr>
            <p:ph type="sldNum" sz="quarter" idx="12"/>
          </p:nvPr>
        </p:nvSpPr>
        <p:spPr>
          <a:ln/>
        </p:spPr>
        <p:txBody>
          <a:bodyPr/>
          <a:lstStyle>
            <a:lvl1pPr>
              <a:defRPr/>
            </a:lvl1pPr>
          </a:lstStyle>
          <a:p>
            <a:fld id="{46357879-8A6C-4A04-9250-83CA58837994}" type="slidenum">
              <a:rPr lang="en-US" altLang="en-US"/>
              <a:pPr/>
              <a:t>‹#›</a:t>
            </a:fld>
            <a:endParaRPr lang="en-US" altLang="en-US"/>
          </a:p>
        </p:txBody>
      </p:sp>
    </p:spTree>
    <p:extLst>
      <p:ext uri="{BB962C8B-B14F-4D97-AF65-F5344CB8AC3E}">
        <p14:creationId xmlns:p14="http://schemas.microsoft.com/office/powerpoint/2010/main" val="4172494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042038D-6430-42A3-B45E-0F744711B38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5CA31A4-DB92-4ACC-A845-63D23D7BE70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F092834-F8FA-448D-8BB5-F59C0CEA6B3E}"/>
              </a:ext>
            </a:extLst>
          </p:cNvPr>
          <p:cNvSpPr>
            <a:spLocks noGrp="1" noChangeArrowheads="1"/>
          </p:cNvSpPr>
          <p:nvPr>
            <p:ph type="sldNum" sz="quarter" idx="12"/>
          </p:nvPr>
        </p:nvSpPr>
        <p:spPr>
          <a:ln/>
        </p:spPr>
        <p:txBody>
          <a:bodyPr/>
          <a:lstStyle>
            <a:lvl1pPr>
              <a:defRPr/>
            </a:lvl1pPr>
          </a:lstStyle>
          <a:p>
            <a:fld id="{2BDE106F-C69E-4650-BA32-F345177889E1}" type="slidenum">
              <a:rPr lang="en-US" altLang="en-US"/>
              <a:pPr/>
              <a:t>‹#›</a:t>
            </a:fld>
            <a:endParaRPr lang="en-US" altLang="en-US"/>
          </a:p>
        </p:txBody>
      </p:sp>
    </p:spTree>
    <p:extLst>
      <p:ext uri="{BB962C8B-B14F-4D97-AF65-F5344CB8AC3E}">
        <p14:creationId xmlns:p14="http://schemas.microsoft.com/office/powerpoint/2010/main" val="3627456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35DC506-4020-46C9-942F-32EADA2DA9C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F39AFC1-A8EA-4571-93BA-0D7687AE9B0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88E2CC3-11C1-4BD9-AF86-1C30CA39A70F}"/>
              </a:ext>
            </a:extLst>
          </p:cNvPr>
          <p:cNvSpPr>
            <a:spLocks noGrp="1" noChangeArrowheads="1"/>
          </p:cNvSpPr>
          <p:nvPr>
            <p:ph type="sldNum" sz="quarter" idx="12"/>
          </p:nvPr>
        </p:nvSpPr>
        <p:spPr>
          <a:ln/>
        </p:spPr>
        <p:txBody>
          <a:bodyPr/>
          <a:lstStyle>
            <a:lvl1pPr>
              <a:defRPr/>
            </a:lvl1pPr>
          </a:lstStyle>
          <a:p>
            <a:fld id="{43787E44-1CF0-4645-AE41-20236362FA6C}" type="slidenum">
              <a:rPr lang="en-US" altLang="en-US"/>
              <a:pPr/>
              <a:t>‹#›</a:t>
            </a:fld>
            <a:endParaRPr lang="en-US" altLang="en-US"/>
          </a:p>
        </p:txBody>
      </p:sp>
    </p:spTree>
    <p:extLst>
      <p:ext uri="{BB962C8B-B14F-4D97-AF65-F5344CB8AC3E}">
        <p14:creationId xmlns:p14="http://schemas.microsoft.com/office/powerpoint/2010/main" val="112273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7ED505C7-3115-404B-A6D0-CDC3514F438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826776A-5A79-4791-9C8F-487DC2397A3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09DA6835-5CF7-4309-A475-D2AD8EEF2E83}"/>
              </a:ext>
            </a:extLst>
          </p:cNvPr>
          <p:cNvSpPr>
            <a:spLocks noGrp="1" noChangeArrowheads="1"/>
          </p:cNvSpPr>
          <p:nvPr>
            <p:ph type="sldNum" sz="quarter" idx="12"/>
          </p:nvPr>
        </p:nvSpPr>
        <p:spPr>
          <a:ln/>
        </p:spPr>
        <p:txBody>
          <a:bodyPr/>
          <a:lstStyle>
            <a:lvl1pPr>
              <a:defRPr/>
            </a:lvl1pPr>
          </a:lstStyle>
          <a:p>
            <a:fld id="{06C95521-D354-4063-9A77-DC43586A5B27}" type="slidenum">
              <a:rPr lang="en-US" altLang="en-US"/>
              <a:pPr/>
              <a:t>‹#›</a:t>
            </a:fld>
            <a:endParaRPr lang="en-US" altLang="en-US"/>
          </a:p>
        </p:txBody>
      </p:sp>
    </p:spTree>
    <p:extLst>
      <p:ext uri="{BB962C8B-B14F-4D97-AF65-F5344CB8AC3E}">
        <p14:creationId xmlns:p14="http://schemas.microsoft.com/office/powerpoint/2010/main" val="1875131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AC93E9E3-9D79-4703-ABA4-F2CEBA0C135F}"/>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E4739D9-CD1F-452E-8C74-7D7703125AC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95377C48-5BB9-449B-B2DD-DDC904A2E490}"/>
              </a:ext>
            </a:extLst>
          </p:cNvPr>
          <p:cNvSpPr>
            <a:spLocks noGrp="1" noChangeArrowheads="1"/>
          </p:cNvSpPr>
          <p:nvPr>
            <p:ph type="sldNum" sz="quarter" idx="12"/>
          </p:nvPr>
        </p:nvSpPr>
        <p:spPr>
          <a:ln/>
        </p:spPr>
        <p:txBody>
          <a:bodyPr/>
          <a:lstStyle>
            <a:lvl1pPr>
              <a:defRPr/>
            </a:lvl1pPr>
          </a:lstStyle>
          <a:p>
            <a:fld id="{6E80AE86-C505-4987-99BA-429D4AF202C8}" type="slidenum">
              <a:rPr lang="en-US" altLang="en-US"/>
              <a:pPr/>
              <a:t>‹#›</a:t>
            </a:fld>
            <a:endParaRPr lang="en-US" altLang="en-US"/>
          </a:p>
        </p:txBody>
      </p:sp>
    </p:spTree>
    <p:extLst>
      <p:ext uri="{BB962C8B-B14F-4D97-AF65-F5344CB8AC3E}">
        <p14:creationId xmlns:p14="http://schemas.microsoft.com/office/powerpoint/2010/main" val="28826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896D013A-FE4A-4F24-A73E-3D361B41A7F9}"/>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33C8C1E9-3EC9-4CFD-80CD-841E310F9CB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A1B34722-5757-447D-9672-A5D753CD1307}"/>
              </a:ext>
            </a:extLst>
          </p:cNvPr>
          <p:cNvSpPr>
            <a:spLocks noGrp="1" noChangeArrowheads="1"/>
          </p:cNvSpPr>
          <p:nvPr>
            <p:ph type="sldNum" sz="quarter" idx="12"/>
          </p:nvPr>
        </p:nvSpPr>
        <p:spPr>
          <a:ln/>
        </p:spPr>
        <p:txBody>
          <a:bodyPr/>
          <a:lstStyle>
            <a:lvl1pPr>
              <a:defRPr/>
            </a:lvl1pPr>
          </a:lstStyle>
          <a:p>
            <a:fld id="{416F00AE-2B39-4419-B5BF-AE7C31656F5F}" type="slidenum">
              <a:rPr lang="en-US" altLang="en-US"/>
              <a:pPr/>
              <a:t>‹#›</a:t>
            </a:fld>
            <a:endParaRPr lang="en-US" altLang="en-US"/>
          </a:p>
        </p:txBody>
      </p:sp>
    </p:spTree>
    <p:extLst>
      <p:ext uri="{BB962C8B-B14F-4D97-AF65-F5344CB8AC3E}">
        <p14:creationId xmlns:p14="http://schemas.microsoft.com/office/powerpoint/2010/main" val="2031126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210658E-6341-4935-9933-11D963BADECA}"/>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C7A2D95B-864B-49EA-8851-0DC97C22FAF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B95E397D-1C14-4A64-A69E-619951D0939D}"/>
              </a:ext>
            </a:extLst>
          </p:cNvPr>
          <p:cNvSpPr>
            <a:spLocks noGrp="1" noChangeArrowheads="1"/>
          </p:cNvSpPr>
          <p:nvPr>
            <p:ph type="sldNum" sz="quarter" idx="12"/>
          </p:nvPr>
        </p:nvSpPr>
        <p:spPr>
          <a:ln/>
        </p:spPr>
        <p:txBody>
          <a:bodyPr/>
          <a:lstStyle>
            <a:lvl1pPr>
              <a:defRPr/>
            </a:lvl1pPr>
          </a:lstStyle>
          <a:p>
            <a:fld id="{793F41A5-D203-4CF1-9F05-E1E84CD0ED87}" type="slidenum">
              <a:rPr lang="en-US" altLang="en-US"/>
              <a:pPr/>
              <a:t>‹#›</a:t>
            </a:fld>
            <a:endParaRPr lang="en-US" altLang="en-US"/>
          </a:p>
        </p:txBody>
      </p:sp>
    </p:spTree>
    <p:extLst>
      <p:ext uri="{BB962C8B-B14F-4D97-AF65-F5344CB8AC3E}">
        <p14:creationId xmlns:p14="http://schemas.microsoft.com/office/powerpoint/2010/main" val="713705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2B3FEE4-DD7F-4532-8736-6CE148089E8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C01016B-C27F-449D-A33C-BBD048B3A20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25BE093-89EF-407D-8AFE-FC722F0F0D5A}"/>
              </a:ext>
            </a:extLst>
          </p:cNvPr>
          <p:cNvSpPr>
            <a:spLocks noGrp="1" noChangeArrowheads="1"/>
          </p:cNvSpPr>
          <p:nvPr>
            <p:ph type="sldNum" sz="quarter" idx="12"/>
          </p:nvPr>
        </p:nvSpPr>
        <p:spPr>
          <a:ln/>
        </p:spPr>
        <p:txBody>
          <a:bodyPr/>
          <a:lstStyle>
            <a:lvl1pPr>
              <a:defRPr/>
            </a:lvl1pPr>
          </a:lstStyle>
          <a:p>
            <a:fld id="{8B3D061F-282E-4206-94D5-1722CADE2064}" type="slidenum">
              <a:rPr lang="en-US" altLang="en-US"/>
              <a:pPr/>
              <a:t>‹#›</a:t>
            </a:fld>
            <a:endParaRPr lang="en-US" altLang="en-US"/>
          </a:p>
        </p:txBody>
      </p:sp>
    </p:spTree>
    <p:extLst>
      <p:ext uri="{BB962C8B-B14F-4D97-AF65-F5344CB8AC3E}">
        <p14:creationId xmlns:p14="http://schemas.microsoft.com/office/powerpoint/2010/main" val="1121848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59AADD32-7751-4003-BF34-B5FFAA9190A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57AD9480-E178-4760-8726-BBD23CC48FE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F062E96-5647-413D-9AAB-313190EE1C53}"/>
              </a:ext>
            </a:extLst>
          </p:cNvPr>
          <p:cNvSpPr>
            <a:spLocks noGrp="1" noChangeArrowheads="1"/>
          </p:cNvSpPr>
          <p:nvPr>
            <p:ph type="sldNum" sz="quarter" idx="12"/>
          </p:nvPr>
        </p:nvSpPr>
        <p:spPr>
          <a:ln/>
        </p:spPr>
        <p:txBody>
          <a:bodyPr/>
          <a:lstStyle>
            <a:lvl1pPr>
              <a:defRPr/>
            </a:lvl1pPr>
          </a:lstStyle>
          <a:p>
            <a:fld id="{16DD20C7-9BFB-46C6-8D95-A0FA3E0B232D}" type="slidenum">
              <a:rPr lang="en-US" altLang="en-US"/>
              <a:pPr/>
              <a:t>‹#›</a:t>
            </a:fld>
            <a:endParaRPr lang="en-US" altLang="en-US"/>
          </a:p>
        </p:txBody>
      </p:sp>
    </p:spTree>
    <p:extLst>
      <p:ext uri="{BB962C8B-B14F-4D97-AF65-F5344CB8AC3E}">
        <p14:creationId xmlns:p14="http://schemas.microsoft.com/office/powerpoint/2010/main" val="3600823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AF6778F-A59A-45EC-9A43-89BE7D9A0CE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127AFD5-FF67-4D1B-BAF7-2FA9AA4F967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6633983-E2AE-4331-8C69-E35B5DA1F5CC}"/>
              </a:ext>
            </a:extLst>
          </p:cNvPr>
          <p:cNvSpPr>
            <a:spLocks noGrp="1" noChangeArrowheads="1"/>
          </p:cNvSpPr>
          <p:nvPr>
            <p:ph type="sldNum" sz="quarter" idx="12"/>
          </p:nvPr>
        </p:nvSpPr>
        <p:spPr>
          <a:ln/>
        </p:spPr>
        <p:txBody>
          <a:bodyPr/>
          <a:lstStyle>
            <a:lvl1pPr>
              <a:defRPr/>
            </a:lvl1pPr>
          </a:lstStyle>
          <a:p>
            <a:fld id="{F42A585D-4D2D-439B-AC1A-3F9F343E1D60}" type="slidenum">
              <a:rPr lang="en-US" altLang="en-US"/>
              <a:pPr/>
              <a:t>‹#›</a:t>
            </a:fld>
            <a:endParaRPr lang="en-US" altLang="en-US"/>
          </a:p>
        </p:txBody>
      </p:sp>
    </p:spTree>
    <p:extLst>
      <p:ext uri="{BB962C8B-B14F-4D97-AF65-F5344CB8AC3E}">
        <p14:creationId xmlns:p14="http://schemas.microsoft.com/office/powerpoint/2010/main" val="3766896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292709C9-36E4-424E-A6F6-DA7A20F83BF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F3CCF7E-865E-440E-A289-31419963E44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904FE2F-8C9E-42FE-A09D-4942DCC50FD8}"/>
              </a:ext>
            </a:extLst>
          </p:cNvPr>
          <p:cNvSpPr>
            <a:spLocks noGrp="1" noChangeArrowheads="1"/>
          </p:cNvSpPr>
          <p:nvPr>
            <p:ph type="sldNum" sz="quarter" idx="12"/>
          </p:nvPr>
        </p:nvSpPr>
        <p:spPr>
          <a:ln/>
        </p:spPr>
        <p:txBody>
          <a:bodyPr/>
          <a:lstStyle>
            <a:lvl1pPr>
              <a:defRPr/>
            </a:lvl1pPr>
          </a:lstStyle>
          <a:p>
            <a:fld id="{50904C0A-33EC-41DE-993C-FA4356EDFBAB}" type="slidenum">
              <a:rPr lang="en-US" altLang="en-US"/>
              <a:pPr/>
              <a:t>‹#›</a:t>
            </a:fld>
            <a:endParaRPr lang="en-US" altLang="en-US"/>
          </a:p>
        </p:txBody>
      </p:sp>
    </p:spTree>
    <p:extLst>
      <p:ext uri="{BB962C8B-B14F-4D97-AF65-F5344CB8AC3E}">
        <p14:creationId xmlns:p14="http://schemas.microsoft.com/office/powerpoint/2010/main" val="1676047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41BE31F5-0D47-491D-B3F0-9801958DDC1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241E52C-CAC9-49B7-81AF-5782B3EB4ED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C15D312-C92B-4A07-A947-42C9C2017BAC}"/>
              </a:ext>
            </a:extLst>
          </p:cNvPr>
          <p:cNvSpPr>
            <a:spLocks noGrp="1" noChangeArrowheads="1"/>
          </p:cNvSpPr>
          <p:nvPr>
            <p:ph type="sldNum" sz="quarter" idx="12"/>
          </p:nvPr>
        </p:nvSpPr>
        <p:spPr>
          <a:ln/>
        </p:spPr>
        <p:txBody>
          <a:bodyPr/>
          <a:lstStyle>
            <a:lvl1pPr>
              <a:defRPr/>
            </a:lvl1pPr>
          </a:lstStyle>
          <a:p>
            <a:fld id="{8BA21433-E3A5-4ABF-8F6A-587751359B18}" type="slidenum">
              <a:rPr lang="en-US" altLang="en-US"/>
              <a:pPr/>
              <a:t>‹#›</a:t>
            </a:fld>
            <a:endParaRPr lang="en-US" altLang="en-US"/>
          </a:p>
        </p:txBody>
      </p:sp>
    </p:spTree>
    <p:extLst>
      <p:ext uri="{BB962C8B-B14F-4D97-AF65-F5344CB8AC3E}">
        <p14:creationId xmlns:p14="http://schemas.microsoft.com/office/powerpoint/2010/main" val="2554524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010DEED-7FFF-4FE1-94E6-CC5F7A946B4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66C451FD-1F61-4344-918F-0F6F0B9F7A20}"/>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3550EBD5-8EC4-4AFF-9DF4-A06D452A55E3}"/>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endParaRPr lang="en-US"/>
          </a:p>
        </p:txBody>
      </p:sp>
      <p:sp>
        <p:nvSpPr>
          <p:cNvPr id="1029" name="Rectangle 5">
            <a:extLst>
              <a:ext uri="{FF2B5EF4-FFF2-40B4-BE49-F238E27FC236}">
                <a16:creationId xmlns:a16="http://schemas.microsoft.com/office/drawing/2014/main" id="{7024BBDF-4859-4DF3-A3AD-A22A9B11E7B0}"/>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endParaRPr lang="en-US"/>
          </a:p>
        </p:txBody>
      </p:sp>
      <p:sp>
        <p:nvSpPr>
          <p:cNvPr id="1030" name="Rectangle 6">
            <a:extLst>
              <a:ext uri="{FF2B5EF4-FFF2-40B4-BE49-F238E27FC236}">
                <a16:creationId xmlns:a16="http://schemas.microsoft.com/office/drawing/2014/main" id="{7606E554-13A4-4715-B026-6A78F7CA65AD}"/>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6869F592-B4D4-4E17-87D7-A047E286183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hyperlink" Target="http://www.compassionatespirit.com/Recognitions/Recognitions-TOC.ht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 Target="slide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 Target="slide1.xml"/><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42.xml.rels><?xml version="1.0" encoding="UTF-8" standalone="yes"?>
<Relationships xmlns="http://schemas.openxmlformats.org/package/2006/relationships"><Relationship Id="rId3" Type="http://schemas.openxmlformats.org/officeDocument/2006/relationships/hyperlink" Target="http://www.skyscript.co.uk/centiloquium1.html#3" TargetMode="External"/><Relationship Id="rId2" Type="http://schemas.openxmlformats.org/officeDocument/2006/relationships/hyperlink" Target="http://www.skyscript.co.uk/centiloquium1.htm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d2aohiyo3d3idm.cloudfront.net/publications/virtuallibrary/0892361425.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2B60DDD9-0252-43C9-B75A-DFF42D055BBD}"/>
              </a:ext>
            </a:extLst>
          </p:cNvPr>
          <p:cNvSpPr>
            <a:spLocks noGrp="1" noChangeArrowheads="1"/>
          </p:cNvSpPr>
          <p:nvPr>
            <p:ph type="ctrTitle"/>
          </p:nvPr>
        </p:nvSpPr>
        <p:spPr/>
        <p:txBody>
          <a:bodyPr/>
          <a:lstStyle/>
          <a:p>
            <a:pPr eaLnBrk="1" hangingPunct="1"/>
            <a:r>
              <a:rPr lang="en-GB" altLang="en-US"/>
              <a:t>The History of Astrology</a:t>
            </a:r>
            <a:br>
              <a:rPr lang="en-GB" altLang="en-US"/>
            </a:br>
            <a:r>
              <a:rPr lang="en-GB" altLang="en-US" sz="2800"/>
              <a:t>Week 4 Medieval Cosmology</a:t>
            </a:r>
            <a:br>
              <a:rPr lang="en-GB" altLang="en-US" sz="2800"/>
            </a:br>
            <a:r>
              <a:rPr lang="en-GB" altLang="en-US" sz="2800"/>
              <a:t>(with an emphasis on western Europe)</a:t>
            </a:r>
            <a:endParaRPr lang="en-US" altLang="en-US" sz="2800"/>
          </a:p>
        </p:txBody>
      </p:sp>
      <p:sp>
        <p:nvSpPr>
          <p:cNvPr id="2051" name="Rectangle 3">
            <a:extLst>
              <a:ext uri="{FF2B5EF4-FFF2-40B4-BE49-F238E27FC236}">
                <a16:creationId xmlns:a16="http://schemas.microsoft.com/office/drawing/2014/main" id="{8BF3F31E-E8F8-4595-BE95-68B6B8DE6373}"/>
              </a:ext>
            </a:extLst>
          </p:cNvPr>
          <p:cNvSpPr>
            <a:spLocks noGrp="1" noChangeArrowheads="1"/>
          </p:cNvSpPr>
          <p:nvPr>
            <p:ph type="subTitle" idx="1"/>
          </p:nvPr>
        </p:nvSpPr>
        <p:spPr/>
        <p:txBody>
          <a:bodyPr/>
          <a:lstStyle/>
          <a:p>
            <a:pPr eaLnBrk="1" hangingPunct="1"/>
            <a:r>
              <a:rPr lang="en-GB" altLang="en-US"/>
              <a:t>Nick Campion</a:t>
            </a:r>
            <a:endParaRPr lang="en-US" altLang="en-US"/>
          </a:p>
        </p:txBody>
      </p:sp>
      <p:pic>
        <p:nvPicPr>
          <p:cNvPr id="2052" name="Picture 2">
            <a:extLst>
              <a:ext uri="{FF2B5EF4-FFF2-40B4-BE49-F238E27FC236}">
                <a16:creationId xmlns:a16="http://schemas.microsoft.com/office/drawing/2014/main" id="{452305A6-5396-4993-8CA3-0F687D3A0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63" y="144463"/>
            <a:ext cx="3355975" cy="138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AC5AF88-A60B-47B4-B3E8-A97AC29D7494}"/>
              </a:ext>
            </a:extLst>
          </p:cNvPr>
          <p:cNvSpPr>
            <a:spLocks noGrp="1" noChangeArrowheads="1"/>
          </p:cNvSpPr>
          <p:nvPr>
            <p:ph type="title"/>
          </p:nvPr>
        </p:nvSpPr>
        <p:spPr/>
        <p:txBody>
          <a:bodyPr/>
          <a:lstStyle/>
          <a:p>
            <a:pPr eaLnBrk="1" hangingPunct="1"/>
            <a:r>
              <a:rPr lang="en-GB" altLang="en-US" sz="2400"/>
              <a:t>Historical Context</a:t>
            </a:r>
            <a:br>
              <a:rPr lang="en-US" altLang="en-US" sz="2400"/>
            </a:br>
            <a:r>
              <a:rPr lang="en-GB" altLang="en-US" sz="2400"/>
              <a:t>The Medieval Period: conventional dating</a:t>
            </a:r>
          </a:p>
        </p:txBody>
      </p:sp>
      <p:sp>
        <p:nvSpPr>
          <p:cNvPr id="5123" name="Rectangle 3">
            <a:extLst>
              <a:ext uri="{FF2B5EF4-FFF2-40B4-BE49-F238E27FC236}">
                <a16:creationId xmlns:a16="http://schemas.microsoft.com/office/drawing/2014/main" id="{29252394-C82F-4653-9898-12D40AE22022}"/>
              </a:ext>
            </a:extLst>
          </p:cNvPr>
          <p:cNvSpPr>
            <a:spLocks noGrp="1" noChangeArrowheads="1"/>
          </p:cNvSpPr>
          <p:nvPr>
            <p:ph sz="half" idx="1"/>
          </p:nvPr>
        </p:nvSpPr>
        <p:spPr/>
        <p:txBody>
          <a:bodyPr/>
          <a:lstStyle/>
          <a:p>
            <a:pPr eaLnBrk="1" hangingPunct="1"/>
            <a:r>
              <a:rPr lang="en-GB" altLang="en-US" sz="2000"/>
              <a:t>1. 500 to c.1150: cosmology = combination of scripture + Plato</a:t>
            </a:r>
          </a:p>
          <a:p>
            <a:pPr eaLnBrk="1" hangingPunct="1"/>
            <a:r>
              <a:rPr lang="en-GB" altLang="en-US" sz="2000"/>
              <a:t>Astrology – Decline</a:t>
            </a:r>
          </a:p>
          <a:p>
            <a:pPr eaLnBrk="1" hangingPunct="1"/>
            <a:endParaRPr lang="en-GB" altLang="en-US" sz="2000"/>
          </a:p>
          <a:p>
            <a:pPr eaLnBrk="1" hangingPunct="1"/>
            <a:r>
              <a:rPr lang="en-GB" altLang="en-US" sz="2000"/>
              <a:t>2. c.1150-c.1400: cosmology = combination of scripture + Aristotle (+ Plato)</a:t>
            </a:r>
          </a:p>
          <a:p>
            <a:pPr eaLnBrk="1" hangingPunct="1"/>
            <a:r>
              <a:rPr lang="en-GB" altLang="en-US" sz="2000"/>
              <a:t>Astrology – Revival + Reform?</a:t>
            </a:r>
          </a:p>
          <a:p>
            <a:pPr eaLnBrk="1" hangingPunct="1"/>
            <a:endParaRPr lang="en-GB" altLang="en-US"/>
          </a:p>
        </p:txBody>
      </p:sp>
      <p:sp>
        <p:nvSpPr>
          <p:cNvPr id="5124" name="Content Placeholder 3">
            <a:extLst>
              <a:ext uri="{FF2B5EF4-FFF2-40B4-BE49-F238E27FC236}">
                <a16:creationId xmlns:a16="http://schemas.microsoft.com/office/drawing/2014/main" id="{FBE36887-CD52-4779-B97F-213F01C1D248}"/>
              </a:ext>
            </a:extLst>
          </p:cNvPr>
          <p:cNvSpPr>
            <a:spLocks noGrp="1"/>
          </p:cNvSpPr>
          <p:nvPr>
            <p:ph sz="half" idx="2"/>
          </p:nvPr>
        </p:nvSpPr>
        <p:spPr/>
        <p:txBody>
          <a:bodyPr/>
          <a:lstStyle/>
          <a:p>
            <a:pPr eaLnBrk="1" hangingPunct="1"/>
            <a:r>
              <a:rPr lang="en-GB" altLang="en-US" sz="1800"/>
              <a:t>476 Last Roman Emperor to reign in Italy</a:t>
            </a:r>
          </a:p>
          <a:p>
            <a:pPr eaLnBrk="1" hangingPunct="1"/>
            <a:r>
              <a:rPr lang="en-GB" altLang="en-US" sz="1800"/>
              <a:t>622 Hejira: beginning of Islamic period</a:t>
            </a:r>
          </a:p>
          <a:p>
            <a:pPr eaLnBrk="1" hangingPunct="1"/>
            <a:r>
              <a:rPr lang="en-GB" altLang="en-US" sz="1800"/>
              <a:t>754-775 Al Mansur: beginning of ‘golden age’ of Islamic learning</a:t>
            </a:r>
          </a:p>
          <a:p>
            <a:pPr eaLnBrk="1" hangingPunct="1"/>
            <a:r>
              <a:rPr lang="en-GB" altLang="en-US" sz="1800"/>
              <a:t>800 Coronation of Charlemagne as Holy Roman Emperor</a:t>
            </a:r>
          </a:p>
          <a:p>
            <a:pPr eaLnBrk="1" hangingPunct="1"/>
            <a:r>
              <a:rPr lang="en-GB" altLang="en-US" sz="1800"/>
              <a:t>After 1000 Scholars in western Europe begin to develop interest in learning in the Islamic world</a:t>
            </a:r>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CB534BA-C515-4696-ACD1-6094A172F462}"/>
              </a:ext>
            </a:extLst>
          </p:cNvPr>
          <p:cNvSpPr>
            <a:spLocks noGrp="1"/>
          </p:cNvSpPr>
          <p:nvPr>
            <p:ph type="title"/>
          </p:nvPr>
        </p:nvSpPr>
        <p:spPr/>
        <p:txBody>
          <a:bodyPr/>
          <a:lstStyle/>
          <a:p>
            <a:r>
              <a:rPr lang="en-GB" altLang="en-US"/>
              <a:t>Early Medieval: Historical Context</a:t>
            </a:r>
            <a:endParaRPr lang="en-US" altLang="en-US"/>
          </a:p>
        </p:txBody>
      </p:sp>
      <p:sp>
        <p:nvSpPr>
          <p:cNvPr id="6147" name="Content Placeholder 2">
            <a:extLst>
              <a:ext uri="{FF2B5EF4-FFF2-40B4-BE49-F238E27FC236}">
                <a16:creationId xmlns:a16="http://schemas.microsoft.com/office/drawing/2014/main" id="{0B34FB56-9AF1-4A59-AFA9-1D5B5BCB6A74}"/>
              </a:ext>
            </a:extLst>
          </p:cNvPr>
          <p:cNvSpPr>
            <a:spLocks noGrp="1"/>
          </p:cNvSpPr>
          <p:nvPr>
            <p:ph idx="1"/>
          </p:nvPr>
        </p:nvSpPr>
        <p:spPr/>
        <p:txBody>
          <a:bodyPr/>
          <a:lstStyle/>
          <a:p>
            <a:r>
              <a:rPr lang="en-GB" altLang="en-US" sz="1800"/>
              <a:t>Decline of Roman Empire from c 400</a:t>
            </a:r>
          </a:p>
          <a:p>
            <a:r>
              <a:rPr lang="en-GB" altLang="en-US" sz="1800"/>
              <a:t>Roman empire in western Europe disintegrated.</a:t>
            </a:r>
          </a:p>
          <a:p>
            <a:r>
              <a:rPr lang="en-GB" altLang="en-US" sz="1800"/>
              <a:t>Decline of Roman culture was much more rapid in some places (Britain) than others (southern Italy, Sicily), so it is difficult to generalise.</a:t>
            </a:r>
          </a:p>
          <a:p>
            <a:r>
              <a:rPr lang="en-GB" altLang="en-US" sz="1800"/>
              <a:t>Astrology suffered from (a) decline of literacy and (b) Christian hostility.</a:t>
            </a:r>
          </a:p>
          <a:p>
            <a:r>
              <a:rPr lang="en-GB" altLang="en-US" sz="1800"/>
              <a:t>However, (a) acceptance of celestial influence was universal and (b) popular practices continued. </a:t>
            </a:r>
          </a:p>
          <a:p>
            <a:r>
              <a:rPr lang="en-GB" altLang="en-US" sz="1800"/>
              <a:t>In the Eastern Roman Empire literacy remained constant, but astrology declined as a result of Christian ascendancy.</a:t>
            </a:r>
          </a:p>
          <a:p>
            <a:endParaRPr lang="en-GB" altLang="en-US" sz="2800"/>
          </a:p>
          <a:p>
            <a:endParaRPr lang="en-US" altLang="en-US"/>
          </a:p>
        </p:txBody>
      </p:sp>
      <p:pic>
        <p:nvPicPr>
          <p:cNvPr id="6148" name="Picture 3" descr="Europe 476.jpg">
            <a:extLst>
              <a:ext uri="{FF2B5EF4-FFF2-40B4-BE49-F238E27FC236}">
                <a16:creationId xmlns:a16="http://schemas.microsoft.com/office/drawing/2014/main" id="{7151A4CA-0D59-47A1-A186-522714E5FA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57813" y="4357688"/>
            <a:ext cx="2786062" cy="225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B0284CD-38CD-46EB-A9DC-5DE0276A9F51}"/>
              </a:ext>
            </a:extLst>
          </p:cNvPr>
          <p:cNvSpPr>
            <a:spLocks noGrp="1"/>
          </p:cNvSpPr>
          <p:nvPr>
            <p:ph type="title"/>
          </p:nvPr>
        </p:nvSpPr>
        <p:spPr/>
        <p:txBody>
          <a:bodyPr/>
          <a:lstStyle/>
          <a:p>
            <a:r>
              <a:rPr lang="en-GB" altLang="en-US"/>
              <a:t>Historical Context</a:t>
            </a:r>
            <a:br>
              <a:rPr lang="en-GB" altLang="en-US"/>
            </a:br>
            <a:r>
              <a:rPr lang="en-GB" altLang="en-US"/>
              <a:t>Europe in 600</a:t>
            </a:r>
            <a:endParaRPr lang="en-US" altLang="en-US"/>
          </a:p>
        </p:txBody>
      </p:sp>
      <p:sp>
        <p:nvSpPr>
          <p:cNvPr id="7171" name="Content Placeholder 6">
            <a:extLst>
              <a:ext uri="{FF2B5EF4-FFF2-40B4-BE49-F238E27FC236}">
                <a16:creationId xmlns:a16="http://schemas.microsoft.com/office/drawing/2014/main" id="{7BA73A64-8603-4852-9D16-E535727AB3E6}"/>
              </a:ext>
            </a:extLst>
          </p:cNvPr>
          <p:cNvSpPr>
            <a:spLocks noGrp="1"/>
          </p:cNvSpPr>
          <p:nvPr>
            <p:ph idx="1"/>
          </p:nvPr>
        </p:nvSpPr>
        <p:spPr/>
        <p:txBody>
          <a:bodyPr/>
          <a:lstStyle/>
          <a:p>
            <a:r>
              <a:rPr lang="en-GB" altLang="en-US" sz="2400"/>
              <a:t>Reconquest by Eastern Empire maintain Greek/Roman culture in Italy, Spain, North Africa, but in a state of decline. In northern Europe it is maintained only marginally by the church</a:t>
            </a:r>
            <a:endParaRPr lang="en-US" altLang="en-US" sz="2400"/>
          </a:p>
        </p:txBody>
      </p:sp>
      <p:pic>
        <p:nvPicPr>
          <p:cNvPr id="7172" name="Picture 7" descr="Europe 600.jpg">
            <a:extLst>
              <a:ext uri="{FF2B5EF4-FFF2-40B4-BE49-F238E27FC236}">
                <a16:creationId xmlns:a16="http://schemas.microsoft.com/office/drawing/2014/main" id="{B95838B8-D4FC-4A45-B31A-20354555DAD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57438" y="3357563"/>
            <a:ext cx="5143500" cy="327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5F0DB32-CD6E-471A-839A-5529C905DBFD}"/>
              </a:ext>
            </a:extLst>
          </p:cNvPr>
          <p:cNvSpPr>
            <a:spLocks noGrp="1"/>
          </p:cNvSpPr>
          <p:nvPr>
            <p:ph type="title"/>
          </p:nvPr>
        </p:nvSpPr>
        <p:spPr/>
        <p:txBody>
          <a:bodyPr/>
          <a:lstStyle/>
          <a:p>
            <a:r>
              <a:rPr lang="en-GB" altLang="en-US"/>
              <a:t>Historical Context: India</a:t>
            </a:r>
            <a:endParaRPr lang="en-US" altLang="en-US"/>
          </a:p>
        </p:txBody>
      </p:sp>
      <p:sp>
        <p:nvSpPr>
          <p:cNvPr id="8195" name="Content Placeholder 2">
            <a:extLst>
              <a:ext uri="{FF2B5EF4-FFF2-40B4-BE49-F238E27FC236}">
                <a16:creationId xmlns:a16="http://schemas.microsoft.com/office/drawing/2014/main" id="{A290C285-FCB7-4E75-9B75-7046343F9469}"/>
              </a:ext>
            </a:extLst>
          </p:cNvPr>
          <p:cNvSpPr>
            <a:spLocks noGrp="1"/>
          </p:cNvSpPr>
          <p:nvPr>
            <p:ph idx="1"/>
          </p:nvPr>
        </p:nvSpPr>
        <p:spPr/>
        <p:txBody>
          <a:bodyPr/>
          <a:lstStyle/>
          <a:p>
            <a:r>
              <a:rPr lang="en-GB" altLang="en-US" sz="1400"/>
              <a:t>India: imports Hellenistic texts from c 1</a:t>
            </a:r>
            <a:r>
              <a:rPr lang="en-GB" altLang="en-US" sz="1400" baseline="30000"/>
              <a:t>st</a:t>
            </a:r>
            <a:r>
              <a:rPr lang="en-GB" altLang="en-US" sz="1400"/>
              <a:t>/2</a:t>
            </a:r>
            <a:r>
              <a:rPr lang="en-GB" altLang="en-US" sz="1400" baseline="30000"/>
              <a:t>nd</a:t>
            </a:r>
            <a:r>
              <a:rPr lang="en-GB" altLang="en-US" sz="1400"/>
              <a:t> century</a:t>
            </a:r>
          </a:p>
          <a:p>
            <a:r>
              <a:rPr lang="en-GB" altLang="en-US" sz="1400"/>
              <a:t>Gupta Empire: c 320-550 CE: ‘Golden Age’</a:t>
            </a:r>
          </a:p>
          <a:p>
            <a:r>
              <a:rPr lang="en-GB" altLang="en-US" sz="1400"/>
              <a:t>Was their innovation in technical astrology?</a:t>
            </a:r>
          </a:p>
          <a:p>
            <a:r>
              <a:rPr lang="en-GB" altLang="en-US" sz="1400"/>
              <a:t>Pingree: Indians invented Horary Astrology (this is disputed)</a:t>
            </a:r>
          </a:p>
          <a:p>
            <a:r>
              <a:rPr lang="en-GB" altLang="en-US" sz="1400"/>
              <a:t>Indian astrology is awaiting study. To my knowledge there are no scholars working on this period.</a:t>
            </a:r>
          </a:p>
          <a:p>
            <a:endParaRPr lang="en-GB" altLang="en-US" sz="1400"/>
          </a:p>
          <a:p>
            <a:endParaRPr lang="en-US" altLang="en-US" sz="1400"/>
          </a:p>
        </p:txBody>
      </p:sp>
      <p:pic>
        <p:nvPicPr>
          <p:cNvPr id="8196" name="Picture 4" descr="Indo-Sassanid.jpg">
            <a:extLst>
              <a:ext uri="{FF2B5EF4-FFF2-40B4-BE49-F238E27FC236}">
                <a16:creationId xmlns:a16="http://schemas.microsoft.com/office/drawing/2014/main" id="{3243E4A8-FB82-40CE-AAC4-7F7C7A68B7D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43125" y="3214688"/>
            <a:ext cx="4645025" cy="332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65FC4B5-77EC-4F82-8A6E-4CFA5A98CD1E}"/>
              </a:ext>
            </a:extLst>
          </p:cNvPr>
          <p:cNvSpPr>
            <a:spLocks noGrp="1"/>
          </p:cNvSpPr>
          <p:nvPr>
            <p:ph type="title"/>
          </p:nvPr>
        </p:nvSpPr>
        <p:spPr/>
        <p:txBody>
          <a:bodyPr/>
          <a:lstStyle/>
          <a:p>
            <a:r>
              <a:rPr lang="en-GB" altLang="en-US"/>
              <a:t>Historical Context: Persia</a:t>
            </a:r>
            <a:endParaRPr lang="en-US" altLang="en-US"/>
          </a:p>
        </p:txBody>
      </p:sp>
      <p:sp>
        <p:nvSpPr>
          <p:cNvPr id="9219" name="Content Placeholder 2">
            <a:extLst>
              <a:ext uri="{FF2B5EF4-FFF2-40B4-BE49-F238E27FC236}">
                <a16:creationId xmlns:a16="http://schemas.microsoft.com/office/drawing/2014/main" id="{EA51B7E5-C971-41E1-AC1E-7E710A1084A3}"/>
              </a:ext>
            </a:extLst>
          </p:cNvPr>
          <p:cNvSpPr>
            <a:spLocks noGrp="1"/>
          </p:cNvSpPr>
          <p:nvPr>
            <p:ph sz="half" idx="1"/>
          </p:nvPr>
        </p:nvSpPr>
        <p:spPr/>
        <p:txBody>
          <a:bodyPr/>
          <a:lstStyle/>
          <a:p>
            <a:r>
              <a:rPr lang="en-GB" altLang="en-US" sz="1600"/>
              <a:t>Hellenistic astrology reaches India via Persia in c 1st/2</a:t>
            </a:r>
            <a:r>
              <a:rPr lang="en-GB" altLang="en-US" sz="1600" baseline="30000"/>
              <a:t>nd</a:t>
            </a:r>
            <a:r>
              <a:rPr lang="en-GB" altLang="en-US" sz="1600"/>
              <a:t> centuries</a:t>
            </a:r>
          </a:p>
          <a:p>
            <a:r>
              <a:rPr lang="en-GB" altLang="en-US" sz="1600"/>
              <a:t>Did Persia innovate?: astrological history and Jupiter-Saturn cycle (future seminar)</a:t>
            </a:r>
          </a:p>
          <a:p>
            <a:r>
              <a:rPr lang="en-GB" altLang="en-US" sz="1600"/>
              <a:t>529 CE: Pagan/Neoplatonic teaching at Platonic Academy in Athens ceases. The Neoplatonic philosophers move to the Persian court (although they were not welcome at court, this is indicative of a move from the Roman/Greek world to Persia of a sympathetic environment for astrology).</a:t>
            </a:r>
          </a:p>
          <a:p>
            <a:endParaRPr lang="en-US" altLang="en-US"/>
          </a:p>
        </p:txBody>
      </p:sp>
      <p:sp>
        <p:nvSpPr>
          <p:cNvPr id="9220" name="Content Placeholder 3">
            <a:extLst>
              <a:ext uri="{FF2B5EF4-FFF2-40B4-BE49-F238E27FC236}">
                <a16:creationId xmlns:a16="http://schemas.microsoft.com/office/drawing/2014/main" id="{73E983EF-F1EA-45B5-887E-BE363849AF54}"/>
              </a:ext>
            </a:extLst>
          </p:cNvPr>
          <p:cNvSpPr>
            <a:spLocks noGrp="1"/>
          </p:cNvSpPr>
          <p:nvPr>
            <p:ph sz="half" idx="2"/>
          </p:nvPr>
        </p:nvSpPr>
        <p:spPr/>
        <p:txBody>
          <a:bodyPr/>
          <a:lstStyle/>
          <a:p>
            <a:pPr eaLnBrk="1" hangingPunct="1"/>
            <a:r>
              <a:rPr lang="en-GB" altLang="en-US" sz="1800"/>
              <a:t>622. The Hejira</a:t>
            </a:r>
          </a:p>
          <a:p>
            <a:pPr eaLnBrk="1" hangingPunct="1"/>
            <a:r>
              <a:rPr lang="en-GB" altLang="en-US" sz="1800"/>
              <a:t>712. Conquests reach maximum extent</a:t>
            </a:r>
          </a:p>
          <a:p>
            <a:pPr eaLnBrk="1" hangingPunct="1"/>
            <a:r>
              <a:rPr lang="en-GB" altLang="en-US" sz="1800"/>
              <a:t>Al Mansur 754-775, resumes the Persian practice of collecting and translating Greek, Syriac and Indian texts. </a:t>
            </a:r>
          </a:p>
          <a:p>
            <a:pPr eaLnBrk="1" hangingPunct="1"/>
            <a:r>
              <a:rPr lang="en-GB" altLang="en-US" sz="1800"/>
              <a:t>Persia becomes centre of learning in all forms, including astrology.</a:t>
            </a:r>
          </a:p>
          <a:p>
            <a:pPr eaLnBrk="1" hangingPunct="1"/>
            <a:r>
              <a:rPr lang="en-GB" altLang="en-US" sz="1800"/>
              <a:t>Cultural Zone extends from northern India to Spain</a:t>
            </a:r>
            <a:endParaRPr lang="en-US" altLang="en-US" sz="1800"/>
          </a:p>
          <a:p>
            <a:endParaRPr lang="en-GB" altLang="en-US"/>
          </a:p>
        </p:txBody>
      </p:sp>
      <p:pic>
        <p:nvPicPr>
          <p:cNvPr id="9221" name="Picture 6" descr="Islamic world">
            <a:extLst>
              <a:ext uri="{FF2B5EF4-FFF2-40B4-BE49-F238E27FC236}">
                <a16:creationId xmlns:a16="http://schemas.microsoft.com/office/drawing/2014/main" id="{8A051F83-0E53-4D0C-BF0F-FC008A54A6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3250" y="5000625"/>
            <a:ext cx="2954338"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FF5AF42-4AE4-492C-9C09-1F5050D27B79}"/>
              </a:ext>
            </a:extLst>
          </p:cNvPr>
          <p:cNvSpPr>
            <a:spLocks noGrp="1"/>
          </p:cNvSpPr>
          <p:nvPr>
            <p:ph type="title"/>
          </p:nvPr>
        </p:nvSpPr>
        <p:spPr/>
        <p:txBody>
          <a:bodyPr/>
          <a:lstStyle/>
          <a:p>
            <a:r>
              <a:rPr lang="en-GB" altLang="en-US"/>
              <a:t>Historical Context: China</a:t>
            </a:r>
            <a:endParaRPr lang="en-US" altLang="en-US"/>
          </a:p>
        </p:txBody>
      </p:sp>
      <p:sp>
        <p:nvSpPr>
          <p:cNvPr id="10243" name="Content Placeholder 2">
            <a:extLst>
              <a:ext uri="{FF2B5EF4-FFF2-40B4-BE49-F238E27FC236}">
                <a16:creationId xmlns:a16="http://schemas.microsoft.com/office/drawing/2014/main" id="{832C3A09-0918-4205-A060-905843184660}"/>
              </a:ext>
            </a:extLst>
          </p:cNvPr>
          <p:cNvSpPr>
            <a:spLocks noGrp="1"/>
          </p:cNvSpPr>
          <p:nvPr>
            <p:ph idx="1"/>
          </p:nvPr>
        </p:nvSpPr>
        <p:spPr/>
        <p:txBody>
          <a:bodyPr/>
          <a:lstStyle/>
          <a:p>
            <a:r>
              <a:rPr lang="en-GB" altLang="en-US" sz="2000"/>
              <a:t>After the Arab conquest of Persia in 642-4 the entire Persian court, with many scholars, moved to China (Tang Dynasty), taking Hellenistic astrology with them.</a:t>
            </a:r>
          </a:p>
          <a:p>
            <a:r>
              <a:rPr lang="en-GB" altLang="en-US" sz="2000"/>
              <a:t>An alternate route of transmission was through Buddhism from India.</a:t>
            </a:r>
          </a:p>
          <a:p>
            <a:r>
              <a:rPr lang="en-GB" altLang="en-US" sz="2000"/>
              <a:t>It is thought that the common use of square horoscope diagrams was exported back the west from China.</a:t>
            </a:r>
            <a:endParaRPr lang="en-US" altLang="en-US" sz="2000"/>
          </a:p>
        </p:txBody>
      </p:sp>
      <p:pic>
        <p:nvPicPr>
          <p:cNvPr id="10244" name="Picture 3" descr="China Tang Dynasty 759.jpg">
            <a:extLst>
              <a:ext uri="{FF2B5EF4-FFF2-40B4-BE49-F238E27FC236}">
                <a16:creationId xmlns:a16="http://schemas.microsoft.com/office/drawing/2014/main" id="{AE6CD9B4-E083-4404-9124-388DD0C63E5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4143375"/>
            <a:ext cx="2762250" cy="218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E79208A-D009-4879-A86B-8BE9BA44A509}"/>
              </a:ext>
            </a:extLst>
          </p:cNvPr>
          <p:cNvSpPr>
            <a:spLocks noGrp="1"/>
          </p:cNvSpPr>
          <p:nvPr>
            <p:ph type="title"/>
          </p:nvPr>
        </p:nvSpPr>
        <p:spPr/>
        <p:txBody>
          <a:bodyPr/>
          <a:lstStyle/>
          <a:p>
            <a:endParaRPr lang="en-US" altLang="en-US"/>
          </a:p>
        </p:txBody>
      </p:sp>
      <p:sp>
        <p:nvSpPr>
          <p:cNvPr id="11267" name="Content Placeholder 2">
            <a:extLst>
              <a:ext uri="{FF2B5EF4-FFF2-40B4-BE49-F238E27FC236}">
                <a16:creationId xmlns:a16="http://schemas.microsoft.com/office/drawing/2014/main" id="{E13E4500-CFA6-4ACB-AE5D-2E8B7E15AA13}"/>
              </a:ext>
            </a:extLst>
          </p:cNvPr>
          <p:cNvSpPr>
            <a:spLocks noGrp="1"/>
          </p:cNvSpPr>
          <p:nvPr>
            <p:ph idx="1"/>
          </p:nvPr>
        </p:nvSpPr>
        <p:spPr/>
        <p:txBody>
          <a:bodyPr/>
          <a:lstStyle/>
          <a:p>
            <a:pPr algn="ctr">
              <a:buFontTx/>
              <a:buNone/>
            </a:pPr>
            <a:r>
              <a:rPr lang="en-GB" altLang="en-US" sz="6000"/>
              <a:t>THEORY:</a:t>
            </a:r>
          </a:p>
          <a:p>
            <a:pPr algn="ctr">
              <a:buFontTx/>
              <a:buNone/>
            </a:pPr>
            <a:r>
              <a:rPr lang="en-GB" altLang="en-US" sz="6000"/>
              <a:t>Christianity and Astrology</a:t>
            </a:r>
            <a:endParaRPr lang="en-US" altLang="en-US" sz="6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46C2FA35-81B5-4BCF-9062-1FCAF2F01C07}"/>
              </a:ext>
            </a:extLst>
          </p:cNvPr>
          <p:cNvSpPr>
            <a:spLocks noGrp="1" noChangeArrowheads="1"/>
          </p:cNvSpPr>
          <p:nvPr>
            <p:ph type="title"/>
          </p:nvPr>
        </p:nvSpPr>
        <p:spPr/>
        <p:txBody>
          <a:bodyPr/>
          <a:lstStyle/>
          <a:p>
            <a:pPr eaLnBrk="1" hangingPunct="1"/>
            <a:r>
              <a:rPr lang="en-GB" altLang="en-US"/>
              <a:t>Christian Cosmology</a:t>
            </a:r>
            <a:endParaRPr lang="en-US" altLang="en-US"/>
          </a:p>
        </p:txBody>
      </p:sp>
      <p:sp>
        <p:nvSpPr>
          <p:cNvPr id="12291" name="Rectangle 3">
            <a:extLst>
              <a:ext uri="{FF2B5EF4-FFF2-40B4-BE49-F238E27FC236}">
                <a16:creationId xmlns:a16="http://schemas.microsoft.com/office/drawing/2014/main" id="{F4F38DCA-6EC0-4BCA-A7BE-0CCB4AC26A63}"/>
              </a:ext>
            </a:extLst>
          </p:cNvPr>
          <p:cNvSpPr>
            <a:spLocks noGrp="1" noChangeArrowheads="1"/>
          </p:cNvSpPr>
          <p:nvPr>
            <p:ph sz="half" idx="1"/>
          </p:nvPr>
        </p:nvSpPr>
        <p:spPr/>
        <p:txBody>
          <a:bodyPr/>
          <a:lstStyle/>
          <a:p>
            <a:pPr eaLnBrk="1" hangingPunct="1"/>
            <a:r>
              <a:rPr lang="en-GB" altLang="en-US"/>
              <a:t>The essential features of medieval cosmology were composed of </a:t>
            </a:r>
          </a:p>
          <a:p>
            <a:pPr eaLnBrk="1" hangingPunct="1"/>
            <a:r>
              <a:rPr lang="en-GB" altLang="en-US"/>
              <a:t>(a) surviving classical teachings with </a:t>
            </a:r>
          </a:p>
          <a:p>
            <a:pPr eaLnBrk="1" hangingPunct="1"/>
            <a:r>
              <a:rPr lang="en-GB" altLang="en-US"/>
              <a:t>(b) Christian perspectives drawn from the Old and New Testaments</a:t>
            </a:r>
            <a:endParaRPr lang="en-US" altLang="en-US"/>
          </a:p>
        </p:txBody>
      </p:sp>
      <p:sp>
        <p:nvSpPr>
          <p:cNvPr id="12292" name="Content Placeholder 3">
            <a:extLst>
              <a:ext uri="{FF2B5EF4-FFF2-40B4-BE49-F238E27FC236}">
                <a16:creationId xmlns:a16="http://schemas.microsoft.com/office/drawing/2014/main" id="{603B90BB-52D8-4A12-B293-C4BA15314556}"/>
              </a:ext>
            </a:extLst>
          </p:cNvPr>
          <p:cNvSpPr>
            <a:spLocks noGrp="1"/>
          </p:cNvSpPr>
          <p:nvPr>
            <p:ph sz="half" idx="2"/>
          </p:nvPr>
        </p:nvSpPr>
        <p:spPr/>
        <p:txBody>
          <a:bodyPr/>
          <a:lstStyle/>
          <a:p>
            <a:r>
              <a:rPr lang="en-GB" altLang="en-US" sz="1800"/>
              <a:t>God parting the Waters</a:t>
            </a:r>
            <a:br>
              <a:rPr lang="en-GB" altLang="en-US" sz="1800"/>
            </a:br>
            <a:r>
              <a:rPr lang="en-GB" altLang="en-US" sz="1800"/>
              <a:t>Monreale, Palermo, late 12</a:t>
            </a:r>
            <a:r>
              <a:rPr lang="en-GB" altLang="en-US" sz="1800" baseline="30000"/>
              <a:t>th</a:t>
            </a:r>
            <a:r>
              <a:rPr lang="en-GB" altLang="en-US" sz="1800"/>
              <a:t> c</a:t>
            </a:r>
          </a:p>
        </p:txBody>
      </p:sp>
      <p:pic>
        <p:nvPicPr>
          <p:cNvPr id="12293" name="Picture 4" descr="Monreale 1180s God Parts the Waters 300 dpi">
            <a:extLst>
              <a:ext uri="{FF2B5EF4-FFF2-40B4-BE49-F238E27FC236}">
                <a16:creationId xmlns:a16="http://schemas.microsoft.com/office/drawing/2014/main" id="{58FE14C9-CA72-4295-90EC-374004736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500" y="2643188"/>
            <a:ext cx="2513013"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066224D-C25F-4FA0-8E90-93231AF52D7A}"/>
              </a:ext>
            </a:extLst>
          </p:cNvPr>
          <p:cNvSpPr>
            <a:spLocks noGrp="1" noChangeArrowheads="1"/>
          </p:cNvSpPr>
          <p:nvPr>
            <p:ph type="title"/>
          </p:nvPr>
        </p:nvSpPr>
        <p:spPr/>
        <p:txBody>
          <a:bodyPr/>
          <a:lstStyle/>
          <a:p>
            <a:pPr eaLnBrk="1" hangingPunct="1"/>
            <a:r>
              <a:rPr lang="en-GB" altLang="en-US" sz="4000"/>
              <a:t>Scriptural texts used in favour of astrology</a:t>
            </a:r>
            <a:endParaRPr lang="en-US" altLang="en-US" sz="4000"/>
          </a:p>
        </p:txBody>
      </p:sp>
      <p:sp>
        <p:nvSpPr>
          <p:cNvPr id="13315" name="Rectangle 3">
            <a:extLst>
              <a:ext uri="{FF2B5EF4-FFF2-40B4-BE49-F238E27FC236}">
                <a16:creationId xmlns:a16="http://schemas.microsoft.com/office/drawing/2014/main" id="{04287863-083E-498C-9A85-CE41052D5F4B}"/>
              </a:ext>
            </a:extLst>
          </p:cNvPr>
          <p:cNvSpPr>
            <a:spLocks noGrp="1" noChangeArrowheads="1"/>
          </p:cNvSpPr>
          <p:nvPr>
            <p:ph type="body" idx="1"/>
          </p:nvPr>
        </p:nvSpPr>
        <p:spPr/>
        <p:txBody>
          <a:bodyPr/>
          <a:lstStyle/>
          <a:p>
            <a:pPr eaLnBrk="1" hangingPunct="1">
              <a:lnSpc>
                <a:spcPct val="90000"/>
              </a:lnSpc>
            </a:pPr>
            <a:r>
              <a:rPr lang="en-US" altLang="en-US" sz="2800"/>
              <a:t>Genesis 1</a:t>
            </a:r>
          </a:p>
          <a:p>
            <a:pPr eaLnBrk="1" hangingPunct="1">
              <a:lnSpc>
                <a:spcPct val="90000"/>
              </a:lnSpc>
            </a:pPr>
            <a:r>
              <a:rPr lang="en-US" altLang="en-US" sz="2800"/>
              <a:t>'And God said "Let there be lights in the firmament of the heavens to separate the day from the night; and let them be for signs and for seasons and for days and years'. </a:t>
            </a:r>
          </a:p>
          <a:p>
            <a:pPr eaLnBrk="1" hangingPunct="1">
              <a:lnSpc>
                <a:spcPct val="90000"/>
              </a:lnSpc>
            </a:pPr>
            <a:r>
              <a:rPr lang="en-GB" altLang="en-US" sz="2800"/>
              <a:t>Psalms 19.1</a:t>
            </a:r>
            <a:endParaRPr lang="en-US" altLang="en-US" sz="2800"/>
          </a:p>
          <a:p>
            <a:pPr eaLnBrk="1" hangingPunct="1">
              <a:lnSpc>
                <a:spcPct val="90000"/>
              </a:lnSpc>
            </a:pPr>
            <a:r>
              <a:rPr lang="en-GB" altLang="en-US" sz="2800"/>
              <a:t>The heavens are telling the glory of God,</a:t>
            </a:r>
          </a:p>
          <a:p>
            <a:pPr eaLnBrk="1" hangingPunct="1">
              <a:lnSpc>
                <a:spcPct val="90000"/>
              </a:lnSpc>
            </a:pPr>
            <a:r>
              <a:rPr lang="en-GB" altLang="en-US" sz="2800"/>
              <a:t>and the firmament proclaims his handiwork.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F8C1DCD-40BF-4E16-B9B3-0564D3174C1E}"/>
              </a:ext>
            </a:extLst>
          </p:cNvPr>
          <p:cNvSpPr>
            <a:spLocks noGrp="1" noChangeArrowheads="1"/>
          </p:cNvSpPr>
          <p:nvPr>
            <p:ph type="title"/>
          </p:nvPr>
        </p:nvSpPr>
        <p:spPr/>
        <p:txBody>
          <a:bodyPr/>
          <a:lstStyle/>
          <a:p>
            <a:pPr eaLnBrk="1" hangingPunct="1"/>
            <a:r>
              <a:rPr lang="en-GB" altLang="en-US" sz="4000"/>
              <a:t>Scriptural texts against astrology</a:t>
            </a:r>
            <a:endParaRPr lang="en-US" altLang="en-US" sz="4000"/>
          </a:p>
        </p:txBody>
      </p:sp>
      <p:sp>
        <p:nvSpPr>
          <p:cNvPr id="14339" name="Rectangle 3">
            <a:extLst>
              <a:ext uri="{FF2B5EF4-FFF2-40B4-BE49-F238E27FC236}">
                <a16:creationId xmlns:a16="http://schemas.microsoft.com/office/drawing/2014/main" id="{15916379-459C-4EA2-9ADB-D554E398822D}"/>
              </a:ext>
            </a:extLst>
          </p:cNvPr>
          <p:cNvSpPr>
            <a:spLocks noGrp="1" noChangeArrowheads="1"/>
          </p:cNvSpPr>
          <p:nvPr>
            <p:ph sz="half" idx="1"/>
          </p:nvPr>
        </p:nvSpPr>
        <p:spPr/>
        <p:txBody>
          <a:bodyPr/>
          <a:lstStyle/>
          <a:p>
            <a:pPr algn="ctr" eaLnBrk="1" hangingPunct="1">
              <a:lnSpc>
                <a:spcPct val="80000"/>
              </a:lnSpc>
            </a:pPr>
            <a:r>
              <a:rPr lang="en-US" altLang="en-US" sz="1400"/>
              <a:t>Isaiah 47.13-14:</a:t>
            </a:r>
          </a:p>
          <a:p>
            <a:pPr algn="ctr" eaLnBrk="1" hangingPunct="1">
              <a:lnSpc>
                <a:spcPct val="80000"/>
              </a:lnSpc>
            </a:pPr>
            <a:r>
              <a:rPr lang="en-US" altLang="en-US" sz="1400"/>
              <a:t>'You are wearied with your many counsels;</a:t>
            </a:r>
          </a:p>
          <a:p>
            <a:pPr algn="ctr" eaLnBrk="1" hangingPunct="1">
              <a:lnSpc>
                <a:spcPct val="80000"/>
              </a:lnSpc>
            </a:pPr>
            <a:r>
              <a:rPr lang="en-US" altLang="en-US" sz="1400"/>
              <a:t>let them stand forth and save you,</a:t>
            </a:r>
          </a:p>
          <a:p>
            <a:pPr algn="ctr" eaLnBrk="1" hangingPunct="1">
              <a:lnSpc>
                <a:spcPct val="80000"/>
              </a:lnSpc>
            </a:pPr>
            <a:r>
              <a:rPr lang="en-US" altLang="en-US" sz="1400"/>
              <a:t>those who divide the heavens, </a:t>
            </a:r>
          </a:p>
          <a:p>
            <a:pPr algn="ctr" eaLnBrk="1" hangingPunct="1">
              <a:lnSpc>
                <a:spcPct val="80000"/>
              </a:lnSpc>
            </a:pPr>
            <a:r>
              <a:rPr lang="en-US" altLang="en-US" sz="1400"/>
              <a:t>who gaze at the stars,</a:t>
            </a:r>
          </a:p>
          <a:p>
            <a:pPr algn="ctr" eaLnBrk="1" hangingPunct="1">
              <a:lnSpc>
                <a:spcPct val="80000"/>
              </a:lnSpc>
            </a:pPr>
            <a:r>
              <a:rPr lang="en-US" altLang="en-US" sz="1400"/>
              <a:t>who at the new moons predict</a:t>
            </a:r>
          </a:p>
          <a:p>
            <a:pPr algn="ctr" eaLnBrk="1" hangingPunct="1">
              <a:lnSpc>
                <a:spcPct val="80000"/>
              </a:lnSpc>
            </a:pPr>
            <a:r>
              <a:rPr lang="en-US" altLang="en-US" sz="1400"/>
              <a:t>what shall befall you.</a:t>
            </a:r>
          </a:p>
          <a:p>
            <a:pPr algn="ctr" eaLnBrk="1" hangingPunct="1">
              <a:lnSpc>
                <a:spcPct val="80000"/>
              </a:lnSpc>
            </a:pPr>
            <a:r>
              <a:rPr lang="en-US" altLang="en-US" sz="1400"/>
              <a:t>Behold, they are like stubble,</a:t>
            </a:r>
          </a:p>
          <a:p>
            <a:pPr algn="ctr" eaLnBrk="1" hangingPunct="1">
              <a:lnSpc>
                <a:spcPct val="80000"/>
              </a:lnSpc>
            </a:pPr>
            <a:r>
              <a:rPr lang="en-US" altLang="en-US" sz="1400"/>
              <a:t>the fire consumes them;</a:t>
            </a:r>
          </a:p>
          <a:p>
            <a:pPr algn="ctr" eaLnBrk="1" hangingPunct="1">
              <a:lnSpc>
                <a:spcPct val="80000"/>
              </a:lnSpc>
            </a:pPr>
            <a:r>
              <a:rPr lang="en-US" altLang="en-US" sz="1400"/>
              <a:t>they cannot deliver themselves</a:t>
            </a:r>
          </a:p>
          <a:p>
            <a:pPr algn="ctr" eaLnBrk="1" hangingPunct="1">
              <a:lnSpc>
                <a:spcPct val="80000"/>
              </a:lnSpc>
            </a:pPr>
            <a:r>
              <a:rPr lang="en-US" altLang="en-US" sz="1400"/>
              <a:t>from the power of the flame'.</a:t>
            </a:r>
          </a:p>
          <a:p>
            <a:pPr algn="ctr" eaLnBrk="1" hangingPunct="1">
              <a:lnSpc>
                <a:spcPct val="80000"/>
              </a:lnSpc>
            </a:pPr>
            <a:endParaRPr lang="en-US" altLang="en-US" sz="1400"/>
          </a:p>
          <a:p>
            <a:pPr algn="ctr" eaLnBrk="1" hangingPunct="1">
              <a:lnSpc>
                <a:spcPct val="80000"/>
              </a:lnSpc>
            </a:pPr>
            <a:r>
              <a:rPr lang="en-US" altLang="en-US" sz="1400"/>
              <a:t>Jeremiah 10.2-3:</a:t>
            </a:r>
          </a:p>
          <a:p>
            <a:pPr algn="ctr" eaLnBrk="1" hangingPunct="1">
              <a:lnSpc>
                <a:spcPct val="80000"/>
              </a:lnSpc>
            </a:pPr>
            <a:r>
              <a:rPr lang="en-US" altLang="en-US" sz="1400"/>
              <a:t>'Thus saith the Lord,</a:t>
            </a:r>
          </a:p>
          <a:p>
            <a:pPr algn="ctr" eaLnBrk="1" hangingPunct="1">
              <a:lnSpc>
                <a:spcPct val="80000"/>
              </a:lnSpc>
            </a:pPr>
            <a:r>
              <a:rPr lang="en-US" altLang="en-US" sz="1400"/>
              <a:t>"Learn not the way of the nations,</a:t>
            </a:r>
          </a:p>
          <a:p>
            <a:pPr algn="ctr" eaLnBrk="1" hangingPunct="1">
              <a:lnSpc>
                <a:spcPct val="80000"/>
              </a:lnSpc>
            </a:pPr>
            <a:r>
              <a:rPr lang="en-US" altLang="en-US" sz="1400"/>
              <a:t>nor be dismayed at the signs of the heavens</a:t>
            </a:r>
          </a:p>
          <a:p>
            <a:pPr algn="ctr" eaLnBrk="1" hangingPunct="1">
              <a:lnSpc>
                <a:spcPct val="80000"/>
              </a:lnSpc>
            </a:pPr>
            <a:r>
              <a:rPr lang="en-US" altLang="en-US" sz="1400"/>
              <a:t>because the nations are dismayed at them,</a:t>
            </a:r>
          </a:p>
          <a:p>
            <a:pPr algn="ctr" eaLnBrk="1" hangingPunct="1">
              <a:lnSpc>
                <a:spcPct val="80000"/>
              </a:lnSpc>
            </a:pPr>
            <a:r>
              <a:rPr lang="en-US" altLang="en-US" sz="1400"/>
              <a:t>for the customs of the peoples are false"'.</a:t>
            </a:r>
          </a:p>
        </p:txBody>
      </p:sp>
      <p:sp>
        <p:nvSpPr>
          <p:cNvPr id="14340" name="Content Placeholder 3">
            <a:extLst>
              <a:ext uri="{FF2B5EF4-FFF2-40B4-BE49-F238E27FC236}">
                <a16:creationId xmlns:a16="http://schemas.microsoft.com/office/drawing/2014/main" id="{761F5D9E-B7D1-4443-89CC-459BF3E08DAC}"/>
              </a:ext>
            </a:extLst>
          </p:cNvPr>
          <p:cNvSpPr>
            <a:spLocks noGrp="1"/>
          </p:cNvSpPr>
          <p:nvPr>
            <p:ph sz="half" idx="2"/>
          </p:nvPr>
        </p:nvSpPr>
        <p:spPr/>
        <p:txBody>
          <a:bodyPr/>
          <a:lstStyle/>
          <a:p>
            <a:pPr eaLnBrk="1" hangingPunct="1">
              <a:lnSpc>
                <a:spcPct val="90000"/>
              </a:lnSpc>
            </a:pPr>
            <a:r>
              <a:rPr lang="en-GB" altLang="en-US" sz="1400"/>
              <a:t>Predicting the future is impossible </a:t>
            </a:r>
          </a:p>
          <a:p>
            <a:pPr eaLnBrk="1" hangingPunct="1">
              <a:lnSpc>
                <a:spcPct val="90000"/>
              </a:lnSpc>
            </a:pPr>
            <a:endParaRPr lang="en-GB" altLang="en-US" sz="1400" b="1"/>
          </a:p>
          <a:p>
            <a:pPr eaLnBrk="1" hangingPunct="1">
              <a:lnSpc>
                <a:spcPct val="90000"/>
              </a:lnSpc>
            </a:pPr>
            <a:r>
              <a:rPr lang="en-US" altLang="en-US" sz="1400" b="1"/>
              <a:t>Mark 13.</a:t>
            </a:r>
          </a:p>
          <a:p>
            <a:pPr eaLnBrk="1" hangingPunct="1">
              <a:lnSpc>
                <a:spcPct val="90000"/>
              </a:lnSpc>
            </a:pPr>
            <a:r>
              <a:rPr lang="en-US" altLang="en-US" sz="1400"/>
              <a:t>31 Heaven and earth will pass away, but my words will not pass away. </a:t>
            </a:r>
          </a:p>
          <a:p>
            <a:pPr eaLnBrk="1" hangingPunct="1">
              <a:lnSpc>
                <a:spcPct val="90000"/>
              </a:lnSpc>
            </a:pPr>
            <a:r>
              <a:rPr lang="en-US" altLang="en-US" sz="1400"/>
              <a:t>32 But of that day or hour no one knows, not even the angels in heaven, nor the Son, but only the Father.*</a:t>
            </a:r>
          </a:p>
          <a:p>
            <a:pPr eaLnBrk="1" hangingPunct="1">
              <a:lnSpc>
                <a:spcPct val="90000"/>
              </a:lnSpc>
            </a:pPr>
            <a:r>
              <a:rPr lang="en-US" altLang="en-US" sz="1400"/>
              <a:t>33. Take heed, watch, for you do not know when the time will come.</a:t>
            </a:r>
            <a:endParaRPr lang="en-GB" altLang="en-US" sz="1400"/>
          </a:p>
          <a:p>
            <a:pPr eaLnBrk="1" hangingPunct="1">
              <a:lnSpc>
                <a:spcPct val="90000"/>
              </a:lnSpc>
            </a:pPr>
            <a:endParaRPr lang="en-GB" altLang="en-US" sz="1400" b="1"/>
          </a:p>
          <a:p>
            <a:pPr eaLnBrk="1" hangingPunct="1">
              <a:lnSpc>
                <a:spcPct val="90000"/>
              </a:lnSpc>
            </a:pPr>
            <a:r>
              <a:rPr lang="en-GB" altLang="en-US" sz="1400" b="1"/>
              <a:t>Acts 1.6:</a:t>
            </a:r>
            <a:r>
              <a:rPr lang="en-GB" altLang="en-US" sz="1400"/>
              <a:t> 'So when they had come together, they asked him, "Lord, will you at this time restore the kingdom to Israel?" He said to them, "It is not for you to know times or seasons which the Father has fixed by his own authority'.</a:t>
            </a:r>
            <a:endParaRPr lang="en-US" altLang="en-US" sz="1400"/>
          </a:p>
          <a:p>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3C35053-C82F-4D92-B594-83E639EB5F80}"/>
              </a:ext>
            </a:extLst>
          </p:cNvPr>
          <p:cNvSpPr>
            <a:spLocks noGrp="1" noChangeArrowheads="1"/>
          </p:cNvSpPr>
          <p:nvPr>
            <p:ph type="title"/>
          </p:nvPr>
        </p:nvSpPr>
        <p:spPr/>
        <p:txBody>
          <a:bodyPr/>
          <a:lstStyle/>
          <a:p>
            <a:pPr eaLnBrk="1" hangingPunct="1"/>
            <a:r>
              <a:rPr lang="en-GB" altLang="en-US" sz="4000"/>
              <a:t>Scriptural texts used in favour of astrology</a:t>
            </a:r>
            <a:endParaRPr lang="en-US" altLang="en-US" sz="4000"/>
          </a:p>
        </p:txBody>
      </p:sp>
      <p:sp>
        <p:nvSpPr>
          <p:cNvPr id="15363" name="Rectangle 4">
            <a:extLst>
              <a:ext uri="{FF2B5EF4-FFF2-40B4-BE49-F238E27FC236}">
                <a16:creationId xmlns:a16="http://schemas.microsoft.com/office/drawing/2014/main" id="{38066A54-8728-4769-AEB2-02E23E41CD83}"/>
              </a:ext>
            </a:extLst>
          </p:cNvPr>
          <p:cNvSpPr>
            <a:spLocks noGrp="1" noChangeArrowheads="1"/>
          </p:cNvSpPr>
          <p:nvPr>
            <p:ph type="body" sz="half" idx="1"/>
          </p:nvPr>
        </p:nvSpPr>
        <p:spPr/>
        <p:txBody>
          <a:bodyPr/>
          <a:lstStyle/>
          <a:p>
            <a:pPr eaLnBrk="1" hangingPunct="1"/>
            <a:r>
              <a:rPr lang="en-GB" altLang="en-US" sz="2800"/>
              <a:t>The Star of Bethlehem</a:t>
            </a:r>
            <a:endParaRPr lang="en-US" altLang="en-US" sz="2800"/>
          </a:p>
        </p:txBody>
      </p:sp>
      <p:pic>
        <p:nvPicPr>
          <p:cNvPr id="15364" name="Picture 6" descr="Monreale 1180s The Nativity 300 dpi">
            <a:extLst>
              <a:ext uri="{FF2B5EF4-FFF2-40B4-BE49-F238E27FC236}">
                <a16:creationId xmlns:a16="http://schemas.microsoft.com/office/drawing/2014/main" id="{650B3705-1E0C-46D2-A13D-C92EA465C635}"/>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203575" y="1844675"/>
            <a:ext cx="5483225" cy="3754438"/>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4EDA3DF-3014-4ECA-B573-A93028D8ADF4}"/>
              </a:ext>
            </a:extLst>
          </p:cNvPr>
          <p:cNvSpPr>
            <a:spLocks noGrp="1" noChangeArrowheads="1"/>
          </p:cNvSpPr>
          <p:nvPr>
            <p:ph type="title"/>
          </p:nvPr>
        </p:nvSpPr>
        <p:spPr/>
        <p:txBody>
          <a:bodyPr/>
          <a:lstStyle/>
          <a:p>
            <a:pPr eaLnBrk="1" hangingPunct="1"/>
            <a:r>
              <a:rPr lang="en-GB" altLang="en-US" sz="4000"/>
              <a:t>Scriptural texts used in favour of astrology</a:t>
            </a:r>
            <a:endParaRPr lang="en-US" altLang="en-US" sz="4000"/>
          </a:p>
        </p:txBody>
      </p:sp>
      <p:sp>
        <p:nvSpPr>
          <p:cNvPr id="16387" name="Rectangle 4">
            <a:extLst>
              <a:ext uri="{FF2B5EF4-FFF2-40B4-BE49-F238E27FC236}">
                <a16:creationId xmlns:a16="http://schemas.microsoft.com/office/drawing/2014/main" id="{D4C24D64-B182-4EBD-94F4-A6C8FFD3EF54}"/>
              </a:ext>
            </a:extLst>
          </p:cNvPr>
          <p:cNvSpPr>
            <a:spLocks noGrp="1" noChangeArrowheads="1"/>
          </p:cNvSpPr>
          <p:nvPr>
            <p:ph type="body" sz="half" idx="1"/>
          </p:nvPr>
        </p:nvSpPr>
        <p:spPr/>
        <p:txBody>
          <a:bodyPr/>
          <a:lstStyle/>
          <a:p>
            <a:pPr eaLnBrk="1" hangingPunct="1">
              <a:lnSpc>
                <a:spcPct val="80000"/>
              </a:lnSpc>
            </a:pPr>
            <a:r>
              <a:rPr lang="en-US" altLang="en-US" sz="1800"/>
              <a:t>Mark 13.</a:t>
            </a:r>
          </a:p>
          <a:p>
            <a:pPr eaLnBrk="1" hangingPunct="1">
              <a:lnSpc>
                <a:spcPct val="80000"/>
              </a:lnSpc>
            </a:pPr>
            <a:r>
              <a:rPr lang="en-US" altLang="en-US" sz="1800"/>
              <a:t>24 But in those days, after that tribulation, the sun will be darkened, and the moon will not give its light, </a:t>
            </a:r>
          </a:p>
          <a:p>
            <a:pPr eaLnBrk="1" hangingPunct="1">
              <a:lnSpc>
                <a:spcPct val="80000"/>
              </a:lnSpc>
            </a:pPr>
            <a:r>
              <a:rPr lang="en-US" altLang="en-US" sz="1800"/>
              <a:t>25 and the stars will be falling from heaven, and the powers in the heavens will be shaken.</a:t>
            </a:r>
          </a:p>
          <a:p>
            <a:pPr eaLnBrk="1" hangingPunct="1">
              <a:lnSpc>
                <a:spcPct val="80000"/>
              </a:lnSpc>
            </a:pPr>
            <a:r>
              <a:rPr lang="en-US" altLang="en-US" sz="1800"/>
              <a:t>26 And then they will see the Son of man, coming in clouds with great power and glory. </a:t>
            </a:r>
          </a:p>
          <a:p>
            <a:pPr eaLnBrk="1" hangingPunct="1">
              <a:lnSpc>
                <a:spcPct val="80000"/>
              </a:lnSpc>
            </a:pPr>
            <a:r>
              <a:rPr lang="en-US" altLang="en-US" sz="1800"/>
              <a:t>27 And then he will send out the angels, and gather his elect from the four winds, from the ends of the earth to the ends of heaven.</a:t>
            </a:r>
          </a:p>
          <a:p>
            <a:pPr eaLnBrk="1" hangingPunct="1">
              <a:lnSpc>
                <a:spcPct val="80000"/>
              </a:lnSpc>
            </a:pPr>
            <a:r>
              <a:rPr lang="en-GB" altLang="en-US" sz="1800"/>
              <a:t>Right: Four Horsemen of the Apocalypse, Durer, 16</a:t>
            </a:r>
            <a:r>
              <a:rPr lang="en-GB" altLang="en-US" sz="1800" baseline="30000"/>
              <a:t>th</a:t>
            </a:r>
            <a:r>
              <a:rPr lang="en-GB" altLang="en-US" sz="1800"/>
              <a:t> c</a:t>
            </a:r>
            <a:endParaRPr lang="en-US" altLang="en-US" sz="1800"/>
          </a:p>
        </p:txBody>
      </p:sp>
      <p:pic>
        <p:nvPicPr>
          <p:cNvPr id="16388" name="Picture 6" descr="The_Four_Horseman_of_the_Apocalypse">
            <a:extLst>
              <a:ext uri="{FF2B5EF4-FFF2-40B4-BE49-F238E27FC236}">
                <a16:creationId xmlns:a16="http://schemas.microsoft.com/office/drawing/2014/main" id="{3B88EE65-A326-4BD9-B332-7AA53B94EB95}"/>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083175" y="1600200"/>
            <a:ext cx="3167063" cy="4525963"/>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4D0BAD-E597-4BA0-B759-C4E258A0FFE6}"/>
              </a:ext>
            </a:extLst>
          </p:cNvPr>
          <p:cNvSpPr>
            <a:spLocks noGrp="1" noChangeArrowheads="1"/>
          </p:cNvSpPr>
          <p:nvPr>
            <p:ph type="title"/>
          </p:nvPr>
        </p:nvSpPr>
        <p:spPr/>
        <p:txBody>
          <a:bodyPr/>
          <a:lstStyle/>
          <a:p>
            <a:pPr eaLnBrk="1" hangingPunct="1"/>
            <a:r>
              <a:rPr lang="en-GB" altLang="en-US" sz="3600" b="1">
                <a:latin typeface="Times New Roman" panose="02020603050405020304" pitchFamily="18" charset="0"/>
              </a:rPr>
              <a:t>Recognitions of Clement</a:t>
            </a:r>
            <a:br>
              <a:rPr lang="en-GB" altLang="en-US" sz="3600" b="1">
                <a:latin typeface="Times New Roman" panose="02020603050405020304" pitchFamily="18" charset="0"/>
              </a:rPr>
            </a:br>
            <a:r>
              <a:rPr lang="en-GB" altLang="en-US" sz="3600" b="1">
                <a:latin typeface="Times New Roman" panose="02020603050405020304" pitchFamily="18" charset="0"/>
              </a:rPr>
              <a:t>3rd c. </a:t>
            </a:r>
            <a:br>
              <a:rPr lang="en-GB" altLang="en-US" sz="3600" b="1">
                <a:latin typeface="Times New Roman" panose="02020603050405020304" pitchFamily="18" charset="0"/>
              </a:rPr>
            </a:br>
            <a:endParaRPr lang="en-US" altLang="en-US" sz="3600" b="1">
              <a:latin typeface="Times New Roman" panose="02020603050405020304" pitchFamily="18" charset="0"/>
            </a:endParaRPr>
          </a:p>
        </p:txBody>
      </p:sp>
      <p:sp>
        <p:nvSpPr>
          <p:cNvPr id="17411" name="Rectangle 3">
            <a:extLst>
              <a:ext uri="{FF2B5EF4-FFF2-40B4-BE49-F238E27FC236}">
                <a16:creationId xmlns:a16="http://schemas.microsoft.com/office/drawing/2014/main" id="{C94D845C-3751-459C-A170-AE62B5482C3E}"/>
              </a:ext>
            </a:extLst>
          </p:cNvPr>
          <p:cNvSpPr>
            <a:spLocks noGrp="1" noChangeArrowheads="1"/>
          </p:cNvSpPr>
          <p:nvPr>
            <p:ph type="body" idx="1"/>
          </p:nvPr>
        </p:nvSpPr>
        <p:spPr/>
        <p:txBody>
          <a:bodyPr/>
          <a:lstStyle/>
          <a:p>
            <a:pPr eaLnBrk="1" hangingPunct="1">
              <a:lnSpc>
                <a:spcPct val="80000"/>
              </a:lnSpc>
            </a:pPr>
            <a:r>
              <a:rPr lang="en-GB" altLang="en-US" sz="2000" b="1"/>
              <a:t>Available throughout medieval period</a:t>
            </a:r>
          </a:p>
          <a:p>
            <a:pPr eaLnBrk="1" hangingPunct="1">
              <a:lnSpc>
                <a:spcPct val="80000"/>
              </a:lnSpc>
            </a:pPr>
            <a:r>
              <a:rPr lang="en-GB" altLang="en-US" sz="2000" b="1"/>
              <a:t>Described and attacked astrology</a:t>
            </a:r>
          </a:p>
          <a:p>
            <a:pPr eaLnBrk="1" hangingPunct="1">
              <a:lnSpc>
                <a:spcPct val="80000"/>
              </a:lnSpc>
            </a:pPr>
            <a:r>
              <a:rPr lang="en-GB" altLang="en-US" sz="2000" b="1"/>
              <a:t>E.g. Book 9:</a:t>
            </a:r>
            <a:endParaRPr lang="en-US" altLang="en-US" sz="2000"/>
          </a:p>
          <a:p>
            <a:pPr eaLnBrk="1" hangingPunct="1">
              <a:lnSpc>
                <a:spcPct val="80000"/>
              </a:lnSpc>
            </a:pPr>
            <a:endParaRPr lang="en-US" altLang="en-US" sz="2000"/>
          </a:p>
          <a:p>
            <a:pPr eaLnBrk="1" hangingPunct="1">
              <a:lnSpc>
                <a:spcPct val="80000"/>
              </a:lnSpc>
            </a:pPr>
            <a:r>
              <a:rPr lang="en-US" altLang="en-US" sz="2000"/>
              <a:t>For they [astrologers] represent these Climacterics as times of danger, in which one sometimes is destroyed, sometimes is not destroyed, not knowing that it is not the course of the stars, but the operation of demons, that regulates these things; and those demons, being anxious to confirm the error of astrology, deceive men to sin by mathematical calculations, so that when they suffer the punishment of sin, either by the permission of God or by legal sentence, the astrologer may seem to have spoken truth. </a:t>
            </a:r>
            <a:endParaRPr lang="en-GB" altLang="en-US" sz="2000"/>
          </a:p>
          <a:p>
            <a:pPr eaLnBrk="1" hangingPunct="1">
              <a:lnSpc>
                <a:spcPct val="80000"/>
              </a:lnSpc>
            </a:pPr>
            <a:endParaRPr lang="en-GB" altLang="en-US" sz="2000"/>
          </a:p>
          <a:p>
            <a:pPr eaLnBrk="1" hangingPunct="1">
              <a:lnSpc>
                <a:spcPct val="80000"/>
              </a:lnSpc>
            </a:pPr>
            <a:r>
              <a:rPr lang="en-GB" altLang="en-US" sz="2000">
                <a:hlinkClick r:id="rId2"/>
              </a:rPr>
              <a:t>http://www.compassionatespirit.com/Recognitions/Recognitions-TOC.htm</a:t>
            </a:r>
            <a:endParaRPr lang="en-GB" altLang="en-US" sz="2000"/>
          </a:p>
          <a:p>
            <a:pPr eaLnBrk="1" hangingPunct="1">
              <a:lnSpc>
                <a:spcPct val="80000"/>
              </a:lnSpc>
            </a:pPr>
            <a:endParaRPr lang="en-US" altLang="en-US" sz="20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B7842AC-6377-4203-BB56-99C995A3E4A0}"/>
              </a:ext>
            </a:extLst>
          </p:cNvPr>
          <p:cNvSpPr>
            <a:spLocks noGrp="1" noChangeArrowheads="1"/>
          </p:cNvSpPr>
          <p:nvPr>
            <p:ph type="title"/>
          </p:nvPr>
        </p:nvSpPr>
        <p:spPr/>
        <p:txBody>
          <a:bodyPr/>
          <a:lstStyle/>
          <a:p>
            <a:pPr eaLnBrk="1" hangingPunct="1"/>
            <a:r>
              <a:rPr lang="en-GB" altLang="en-US"/>
              <a:t>Theory: Augustine 354-430</a:t>
            </a:r>
            <a:endParaRPr lang="en-US" altLang="en-US"/>
          </a:p>
        </p:txBody>
      </p:sp>
      <p:sp>
        <p:nvSpPr>
          <p:cNvPr id="18435" name="Rectangle 4">
            <a:extLst>
              <a:ext uri="{FF2B5EF4-FFF2-40B4-BE49-F238E27FC236}">
                <a16:creationId xmlns:a16="http://schemas.microsoft.com/office/drawing/2014/main" id="{AE067FBC-5291-4326-B28F-C34A0EC41289}"/>
              </a:ext>
            </a:extLst>
          </p:cNvPr>
          <p:cNvSpPr>
            <a:spLocks noGrp="1" noChangeArrowheads="1"/>
          </p:cNvSpPr>
          <p:nvPr>
            <p:ph type="body" sz="half" idx="1"/>
          </p:nvPr>
        </p:nvSpPr>
        <p:spPr/>
        <p:txBody>
          <a:bodyPr/>
          <a:lstStyle/>
          <a:p>
            <a:pPr eaLnBrk="1" hangingPunct="1"/>
            <a:r>
              <a:rPr lang="en-GB" altLang="en-US" sz="2800"/>
              <a:t>Astrology works because of (a) chance (b) demonic intervention.</a:t>
            </a:r>
          </a:p>
          <a:p>
            <a:pPr eaLnBrk="1" hangingPunct="1"/>
            <a:r>
              <a:rPr lang="en-GB" altLang="en-US" sz="2800"/>
              <a:t>Astrology doesn’t work – e.g. twins have different lives</a:t>
            </a:r>
          </a:p>
          <a:p>
            <a:pPr eaLnBrk="1" hangingPunct="1"/>
            <a:endParaRPr lang="en-US" altLang="en-US" sz="2800"/>
          </a:p>
        </p:txBody>
      </p:sp>
      <p:pic>
        <p:nvPicPr>
          <p:cNvPr id="18436" name="Picture 6" descr="Augustine">
            <a:extLst>
              <a:ext uri="{FF2B5EF4-FFF2-40B4-BE49-F238E27FC236}">
                <a16:creationId xmlns:a16="http://schemas.microsoft.com/office/drawing/2014/main" id="{5BCF6628-CFB4-4659-BCEE-8C3EF81A4EFB}"/>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356100" y="1982788"/>
            <a:ext cx="4787900" cy="3894137"/>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2589F44-6D4D-4729-A348-5A3BE53413CA}"/>
              </a:ext>
            </a:extLst>
          </p:cNvPr>
          <p:cNvSpPr>
            <a:spLocks noGrp="1" noChangeArrowheads="1"/>
          </p:cNvSpPr>
          <p:nvPr>
            <p:ph type="title"/>
          </p:nvPr>
        </p:nvSpPr>
        <p:spPr/>
        <p:txBody>
          <a:bodyPr/>
          <a:lstStyle/>
          <a:p>
            <a:pPr eaLnBrk="1" hangingPunct="1"/>
            <a:r>
              <a:rPr lang="en-GB" altLang="en-US" sz="4000"/>
              <a:t>THEORY: Augustine on Celestial Influence</a:t>
            </a:r>
            <a:endParaRPr lang="en-US" altLang="en-US" sz="4000"/>
          </a:p>
        </p:txBody>
      </p:sp>
      <p:sp>
        <p:nvSpPr>
          <p:cNvPr id="19459" name="Rectangle 3">
            <a:extLst>
              <a:ext uri="{FF2B5EF4-FFF2-40B4-BE49-F238E27FC236}">
                <a16:creationId xmlns:a16="http://schemas.microsoft.com/office/drawing/2014/main" id="{632DBF66-05F6-407B-B9E4-AA49B6EEB099}"/>
              </a:ext>
            </a:extLst>
          </p:cNvPr>
          <p:cNvSpPr>
            <a:spLocks noGrp="1" noChangeArrowheads="1"/>
          </p:cNvSpPr>
          <p:nvPr>
            <p:ph type="body" idx="1"/>
          </p:nvPr>
        </p:nvSpPr>
        <p:spPr/>
        <p:txBody>
          <a:bodyPr/>
          <a:lstStyle/>
          <a:p>
            <a:pPr eaLnBrk="1" hangingPunct="1">
              <a:lnSpc>
                <a:spcPct val="80000"/>
              </a:lnSpc>
            </a:pPr>
            <a:r>
              <a:rPr lang="en-GB" altLang="en-US" sz="2800"/>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a:t>
            </a:r>
            <a:r>
              <a:rPr lang="en-GB" altLang="en-US" sz="2800">
                <a:hlinkClick r:id="" action="ppaction://noaction"/>
              </a:rPr>
              <a:t>[1]</a:t>
            </a:r>
            <a:endParaRPr lang="en-US" altLang="en-US" sz="2800"/>
          </a:p>
          <a:p>
            <a:pPr eaLnBrk="1" hangingPunct="1">
              <a:lnSpc>
                <a:spcPct val="80000"/>
              </a:lnSpc>
            </a:pPr>
            <a:br>
              <a:rPr lang="en-US" altLang="en-US" sz="2800"/>
            </a:br>
            <a:r>
              <a:rPr lang="en-US" altLang="en-US" sz="2800">
                <a:hlinkClick r:id="" action="ppaction://noaction"/>
              </a:rPr>
              <a:t>[1]</a:t>
            </a:r>
            <a:r>
              <a:rPr lang="en-US" altLang="en-US" sz="2800"/>
              <a:t>. Augustine, </a:t>
            </a:r>
            <a:r>
              <a:rPr lang="en-US" altLang="en-US" sz="2800" i="1"/>
              <a:t>City of God</a:t>
            </a:r>
            <a:r>
              <a:rPr lang="en-US" altLang="en-US" sz="2800"/>
              <a:t>, Book V, 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5FBB4CE-1E1B-46D3-977F-5EF0D2E32B09}"/>
              </a:ext>
            </a:extLst>
          </p:cNvPr>
          <p:cNvSpPr>
            <a:spLocks noGrp="1" noChangeArrowheads="1"/>
          </p:cNvSpPr>
          <p:nvPr>
            <p:ph type="title"/>
          </p:nvPr>
        </p:nvSpPr>
        <p:spPr>
          <a:xfrm>
            <a:off x="214313" y="214313"/>
            <a:ext cx="8229600" cy="1143000"/>
          </a:xfrm>
        </p:spPr>
        <p:txBody>
          <a:bodyPr/>
          <a:lstStyle/>
          <a:p>
            <a:pPr eaLnBrk="1" hangingPunct="1"/>
            <a:r>
              <a:rPr lang="en-GB" altLang="en-US" sz="1600"/>
              <a:t>THEORY: DIVISION OF ASTROLOGY INTO DIFFERENT KINDS</a:t>
            </a:r>
            <a:br>
              <a:rPr lang="en-US" altLang="en-US" sz="1600"/>
            </a:br>
            <a:r>
              <a:rPr lang="en-GB" altLang="en-US" sz="1800"/>
              <a:t>Isidore of Seville</a:t>
            </a:r>
            <a:endParaRPr lang="en-US" altLang="en-US" sz="1800"/>
          </a:p>
        </p:txBody>
      </p:sp>
      <p:sp>
        <p:nvSpPr>
          <p:cNvPr id="20483" name="Rectangle 4">
            <a:extLst>
              <a:ext uri="{FF2B5EF4-FFF2-40B4-BE49-F238E27FC236}">
                <a16:creationId xmlns:a16="http://schemas.microsoft.com/office/drawing/2014/main" id="{CA7A9DB8-D1E8-4B9D-84BF-E35321076C27}"/>
              </a:ext>
            </a:extLst>
          </p:cNvPr>
          <p:cNvSpPr>
            <a:spLocks noGrp="1" noChangeArrowheads="1"/>
          </p:cNvSpPr>
          <p:nvPr>
            <p:ph type="body" sz="half" idx="1"/>
          </p:nvPr>
        </p:nvSpPr>
        <p:spPr/>
        <p:txBody>
          <a:bodyPr/>
          <a:lstStyle/>
          <a:p>
            <a:pPr eaLnBrk="1" hangingPunct="1"/>
            <a:r>
              <a:rPr lang="en-GB" altLang="en-US" sz="1800"/>
              <a:t>C.560-636</a:t>
            </a:r>
          </a:p>
          <a:p>
            <a:pPr eaLnBrk="1" hangingPunct="1"/>
            <a:r>
              <a:rPr lang="en-GB" altLang="en-US" sz="1800"/>
              <a:t>Bishop of Seville</a:t>
            </a:r>
          </a:p>
          <a:p>
            <a:pPr eaLnBrk="1" hangingPunct="1"/>
            <a:r>
              <a:rPr lang="en-GB" altLang="en-US" sz="1800"/>
              <a:t>Etymologiae became the major source of knowledge in early medieval Europe</a:t>
            </a:r>
          </a:p>
          <a:p>
            <a:pPr eaLnBrk="1" hangingPunct="1"/>
            <a:endParaRPr lang="en-GB" altLang="en-US" sz="1800"/>
          </a:p>
          <a:p>
            <a:pPr eaLnBrk="1" hangingPunct="1"/>
            <a:r>
              <a:rPr lang="en-GB" altLang="en-US" sz="1800"/>
              <a:t>1. </a:t>
            </a:r>
            <a:r>
              <a:rPr lang="en-GB" altLang="en-US" sz="1800" i="1"/>
              <a:t>astronomia</a:t>
            </a:r>
            <a:endParaRPr lang="en-GB" altLang="en-US" sz="1800"/>
          </a:p>
          <a:p>
            <a:pPr eaLnBrk="1" hangingPunct="1"/>
            <a:r>
              <a:rPr lang="en-GB" altLang="en-US" sz="1800"/>
              <a:t>2.  </a:t>
            </a:r>
            <a:r>
              <a:rPr lang="en-GB" altLang="en-US" sz="1800" i="1"/>
              <a:t>astrologia</a:t>
            </a:r>
            <a:r>
              <a:rPr lang="en-GB" altLang="en-US" sz="1800"/>
              <a:t> </a:t>
            </a:r>
          </a:p>
          <a:p>
            <a:pPr eaLnBrk="1" hangingPunct="1"/>
            <a:r>
              <a:rPr lang="en-GB" altLang="en-US" sz="1800"/>
              <a:t>2a. </a:t>
            </a:r>
            <a:r>
              <a:rPr lang="en-GB" altLang="en-US" sz="1800" i="1"/>
              <a:t>natural astrology:</a:t>
            </a:r>
            <a:r>
              <a:rPr lang="en-GB" altLang="en-US" sz="1800"/>
              <a:t> based on solar and lunar influences and seasonal changes in the positions of the stars. </a:t>
            </a:r>
          </a:p>
          <a:p>
            <a:pPr eaLnBrk="1" hangingPunct="1"/>
            <a:r>
              <a:rPr lang="en-GB" altLang="en-US" sz="1800"/>
              <a:t>2b. </a:t>
            </a:r>
            <a:r>
              <a:rPr lang="en-GB" altLang="en-US" sz="1800" i="1"/>
              <a:t>superstitious astrology: </a:t>
            </a:r>
            <a:r>
              <a:rPr lang="en-GB" altLang="en-US" sz="1800"/>
              <a:t>augury, divination</a:t>
            </a:r>
            <a:endParaRPr lang="en-US" altLang="en-US" sz="1800"/>
          </a:p>
          <a:p>
            <a:pPr eaLnBrk="1" hangingPunct="1"/>
            <a:endParaRPr lang="en-US" altLang="en-US" sz="2800"/>
          </a:p>
        </p:txBody>
      </p:sp>
      <p:pic>
        <p:nvPicPr>
          <p:cNvPr id="20484" name="Picture 6" descr="Isidore">
            <a:extLst>
              <a:ext uri="{FF2B5EF4-FFF2-40B4-BE49-F238E27FC236}">
                <a16:creationId xmlns:a16="http://schemas.microsoft.com/office/drawing/2014/main" id="{A91C62CE-9DBA-4B98-BF21-898C48282FCC}"/>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500813" y="857250"/>
            <a:ext cx="1450975" cy="2043113"/>
          </a:xfrm>
          <a:noFill/>
        </p:spPr>
      </p:pic>
      <p:pic>
        <p:nvPicPr>
          <p:cNvPr id="20485" name="Picture 4" descr="Europe 600">
            <a:extLst>
              <a:ext uri="{FF2B5EF4-FFF2-40B4-BE49-F238E27FC236}">
                <a16:creationId xmlns:a16="http://schemas.microsoft.com/office/drawing/2014/main" id="{90563AD8-89BC-4D7D-A704-BE1F1E7309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643313"/>
            <a:ext cx="4391025" cy="279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69D5480-D906-4A63-9422-90317A764833}"/>
              </a:ext>
            </a:extLst>
          </p:cNvPr>
          <p:cNvSpPr>
            <a:spLocks noGrp="1" noChangeArrowheads="1"/>
          </p:cNvSpPr>
          <p:nvPr>
            <p:ph type="title"/>
          </p:nvPr>
        </p:nvSpPr>
        <p:spPr/>
        <p:txBody>
          <a:bodyPr/>
          <a:lstStyle/>
          <a:p>
            <a:pPr eaLnBrk="1" hangingPunct="1"/>
            <a:r>
              <a:rPr lang="en-GB" altLang="en-US" sz="4000"/>
              <a:t>What texts were available </a:t>
            </a:r>
            <a:br>
              <a:rPr lang="en-GB" altLang="en-US" sz="4000"/>
            </a:br>
            <a:r>
              <a:rPr lang="en-GB" altLang="en-US" sz="4000"/>
              <a:t>500-1100?</a:t>
            </a:r>
          </a:p>
        </p:txBody>
      </p:sp>
      <p:sp>
        <p:nvSpPr>
          <p:cNvPr id="21507" name="Rectangle 3">
            <a:extLst>
              <a:ext uri="{FF2B5EF4-FFF2-40B4-BE49-F238E27FC236}">
                <a16:creationId xmlns:a16="http://schemas.microsoft.com/office/drawing/2014/main" id="{1BE142D3-A63B-43DE-9F70-D7F265B03E72}"/>
              </a:ext>
            </a:extLst>
          </p:cNvPr>
          <p:cNvSpPr>
            <a:spLocks noGrp="1" noChangeArrowheads="1"/>
          </p:cNvSpPr>
          <p:nvPr>
            <p:ph type="body" idx="1"/>
          </p:nvPr>
        </p:nvSpPr>
        <p:spPr/>
        <p:txBody>
          <a:bodyPr/>
          <a:lstStyle/>
          <a:p>
            <a:pPr eaLnBrk="1" hangingPunct="1"/>
            <a:r>
              <a:rPr lang="en-GB" altLang="en-US"/>
              <a:t>The scriptures</a:t>
            </a:r>
          </a:p>
          <a:p>
            <a:pPr eaLnBrk="1" hangingPunct="1"/>
            <a:r>
              <a:rPr lang="en-GB" altLang="en-US"/>
              <a:t>Plato, </a:t>
            </a:r>
            <a:r>
              <a:rPr lang="en-GB" altLang="en-US" i="1"/>
              <a:t>Timaeus</a:t>
            </a:r>
            <a:r>
              <a:rPr lang="en-GB" altLang="en-US"/>
              <a:t>, first half only, commentary by Calcidius</a:t>
            </a:r>
          </a:p>
          <a:p>
            <a:pPr eaLnBrk="1" hangingPunct="1"/>
            <a:r>
              <a:rPr lang="en-GB" altLang="en-US"/>
              <a:t>Macrobius – commentary on the Dream of Scipio – ascent to the stars</a:t>
            </a:r>
          </a:p>
          <a:p>
            <a:pPr eaLnBrk="1" hangingPunct="1"/>
            <a:r>
              <a:rPr lang="en-GB" altLang="en-US"/>
              <a:t>Boethius – in favour of celestial fate</a:t>
            </a:r>
          </a:p>
          <a:p>
            <a:pPr eaLnBrk="1" hangingPunct="1"/>
            <a:r>
              <a:rPr lang="en-GB" altLang="en-US"/>
              <a:t>Pliny – Natural History</a:t>
            </a:r>
          </a:p>
          <a:p>
            <a:pPr eaLnBrk="1" hangingPunct="1"/>
            <a:r>
              <a:rPr lang="en-GB" altLang="en-US"/>
              <a:t>Astrology – Alexander of Tralles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892BE20-3961-4FE0-820D-69E45A4F3AFB}"/>
              </a:ext>
            </a:extLst>
          </p:cNvPr>
          <p:cNvSpPr>
            <a:spLocks noGrp="1" noChangeArrowheads="1"/>
          </p:cNvSpPr>
          <p:nvPr>
            <p:ph type="title"/>
          </p:nvPr>
        </p:nvSpPr>
        <p:spPr/>
        <p:txBody>
          <a:bodyPr/>
          <a:lstStyle/>
          <a:p>
            <a:pPr eaLnBrk="1" hangingPunct="1"/>
            <a:r>
              <a:rPr lang="en-GB" altLang="en-US"/>
              <a:t>Pliny the Elder</a:t>
            </a:r>
            <a:endParaRPr lang="en-US" altLang="en-US"/>
          </a:p>
        </p:txBody>
      </p:sp>
      <p:sp>
        <p:nvSpPr>
          <p:cNvPr id="22531" name="Rectangle 3">
            <a:extLst>
              <a:ext uri="{FF2B5EF4-FFF2-40B4-BE49-F238E27FC236}">
                <a16:creationId xmlns:a16="http://schemas.microsoft.com/office/drawing/2014/main" id="{0034BEBB-E232-48A7-82B0-9B24E39C8921}"/>
              </a:ext>
            </a:extLst>
          </p:cNvPr>
          <p:cNvSpPr>
            <a:spLocks noGrp="1" noChangeArrowheads="1"/>
          </p:cNvSpPr>
          <p:nvPr>
            <p:ph sz="half" idx="1"/>
          </p:nvPr>
        </p:nvSpPr>
        <p:spPr/>
        <p:txBody>
          <a:bodyPr/>
          <a:lstStyle/>
          <a:p>
            <a:pPr eaLnBrk="1" hangingPunct="1"/>
            <a:r>
              <a:rPr lang="en-GB" altLang="en-US" sz="1800"/>
              <a:t>23-79 CE</a:t>
            </a:r>
          </a:p>
          <a:p>
            <a:pPr eaLnBrk="1" hangingPunct="1"/>
            <a:r>
              <a:rPr lang="en-GB" altLang="en-US" sz="1800"/>
              <a:t>Work available through the medieval period.</a:t>
            </a:r>
          </a:p>
          <a:p>
            <a:pPr eaLnBrk="1" hangingPunct="1"/>
            <a:r>
              <a:rPr lang="en-GB" altLang="en-US" sz="1800"/>
              <a:t>Emphasised the planets’ role as natural influences.</a:t>
            </a:r>
            <a:endParaRPr lang="en-US" altLang="en-US" sz="1800"/>
          </a:p>
          <a:p>
            <a:pPr eaLnBrk="1" hangingPunct="1">
              <a:lnSpc>
                <a:spcPct val="90000"/>
              </a:lnSpc>
            </a:pPr>
            <a:endParaRPr lang="en-US" altLang="en-US" sz="1800"/>
          </a:p>
        </p:txBody>
      </p:sp>
      <p:sp>
        <p:nvSpPr>
          <p:cNvPr id="22532" name="Content Placeholder 3">
            <a:extLst>
              <a:ext uri="{FF2B5EF4-FFF2-40B4-BE49-F238E27FC236}">
                <a16:creationId xmlns:a16="http://schemas.microsoft.com/office/drawing/2014/main" id="{1EE23602-675A-4BDC-A84D-F4C882EFF9F0}"/>
              </a:ext>
            </a:extLst>
          </p:cNvPr>
          <p:cNvSpPr>
            <a:spLocks noGrp="1"/>
          </p:cNvSpPr>
          <p:nvPr>
            <p:ph sz="half" idx="2"/>
          </p:nvPr>
        </p:nvSpPr>
        <p:spPr/>
        <p:txBody>
          <a:bodyPr/>
          <a:lstStyle/>
          <a:p>
            <a:pPr eaLnBrk="1" hangingPunct="1">
              <a:lnSpc>
                <a:spcPct val="90000"/>
              </a:lnSpc>
            </a:pPr>
            <a:r>
              <a:rPr lang="en-GB" altLang="en-US" sz="1800"/>
              <a:t>the planets, moving as they do through the Aristotelian ether, or 'vapour', have physical qualities which exert a material influence; Saturn is cold and frozen, Jupiter warmer and Mars positively hot, while Venus is 'the cause of the birth of all things upon earth' and 'scatters a general dew' at its rising which stimulates the sexual organs.</a:t>
            </a:r>
            <a:r>
              <a:rPr lang="en-GB" altLang="en-US" sz="1800">
                <a:hlinkClick r:id="rId2" action="ppaction://hlinksldjump"/>
              </a:rPr>
              <a:t>[1]</a:t>
            </a:r>
            <a:r>
              <a:rPr lang="en-GB" altLang="en-US" sz="1800"/>
              <a:t> The sun and moon speak for themselves, the former being hot and the latter moist. </a:t>
            </a:r>
            <a:br>
              <a:rPr lang="en-US" altLang="en-US" sz="1800"/>
            </a:br>
            <a:endParaRPr lang="en-GB" altLang="en-US" sz="1800"/>
          </a:p>
          <a:p>
            <a:pPr eaLnBrk="1" hangingPunct="1">
              <a:lnSpc>
                <a:spcPct val="90000"/>
              </a:lnSpc>
            </a:pPr>
            <a:r>
              <a:rPr lang="en-GB" altLang="en-US" sz="1800"/>
              <a:t>[1] Pliny, </a:t>
            </a:r>
            <a:r>
              <a:rPr lang="en-GB" altLang="en-US" sz="1800" i="1"/>
              <a:t>Natural History</a:t>
            </a:r>
            <a:r>
              <a:rPr lang="en-GB" altLang="en-US" sz="1800"/>
              <a:t>, II.iv.12, vi.32-40, see also xvi,19.</a:t>
            </a:r>
            <a:endParaRPr lang="en-US" altLang="en-US" sz="1800"/>
          </a:p>
          <a:p>
            <a:endParaRPr lang="en-GB" altLang="en-US"/>
          </a:p>
        </p:txBody>
      </p:sp>
      <p:pic>
        <p:nvPicPr>
          <p:cNvPr id="22533" name="Picture 4" descr="Plinyelder">
            <a:extLst>
              <a:ext uri="{FF2B5EF4-FFF2-40B4-BE49-F238E27FC236}">
                <a16:creationId xmlns:a16="http://schemas.microsoft.com/office/drawing/2014/main" id="{7F9779D4-F8A1-4E3B-819A-C2DD3C486C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7313" y="3429000"/>
            <a:ext cx="199390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a:extLst>
              <a:ext uri="{FF2B5EF4-FFF2-40B4-BE49-F238E27FC236}">
                <a16:creationId xmlns:a16="http://schemas.microsoft.com/office/drawing/2014/main" id="{2AB0EAF5-68A7-45D4-AB87-4A112EE7C1CB}"/>
              </a:ext>
            </a:extLst>
          </p:cNvPr>
          <p:cNvSpPr>
            <a:spLocks noGrp="1" noChangeArrowheads="1"/>
          </p:cNvSpPr>
          <p:nvPr>
            <p:ph type="title"/>
          </p:nvPr>
        </p:nvSpPr>
        <p:spPr/>
        <p:txBody>
          <a:bodyPr/>
          <a:lstStyle/>
          <a:p>
            <a:pPr eaLnBrk="1" hangingPunct="1"/>
            <a:r>
              <a:rPr lang="en-GB" altLang="en-US" sz="3200"/>
              <a:t>Comets as signs or disturbances in the upper atmosphere </a:t>
            </a:r>
            <a:br>
              <a:rPr lang="en-GB" altLang="en-US" sz="3200"/>
            </a:br>
            <a:r>
              <a:rPr lang="en-GB" altLang="en-US" sz="3200"/>
              <a:t>(Halley’s comet 1066)</a:t>
            </a:r>
            <a:endParaRPr lang="en-US" altLang="en-US" sz="3200"/>
          </a:p>
        </p:txBody>
      </p:sp>
      <p:pic>
        <p:nvPicPr>
          <p:cNvPr id="23555" name="Picture 4" descr="Halley's Comet Bayeux Tapestry 300 dpi">
            <a:extLst>
              <a:ext uri="{FF2B5EF4-FFF2-40B4-BE49-F238E27FC236}">
                <a16:creationId xmlns:a16="http://schemas.microsoft.com/office/drawing/2014/main" id="{A89C89C3-0B42-4C90-89D8-E5A2CAD455F6}"/>
              </a:ext>
            </a:extLst>
          </p:cNvPr>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44738" y="1600200"/>
            <a:ext cx="5175250" cy="5257800"/>
          </a:xfr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2CE37BC-F982-4793-90D9-0EF658B5349E}"/>
              </a:ext>
            </a:extLst>
          </p:cNvPr>
          <p:cNvSpPr>
            <a:spLocks noGrp="1" noChangeArrowheads="1"/>
          </p:cNvSpPr>
          <p:nvPr>
            <p:ph type="title"/>
          </p:nvPr>
        </p:nvSpPr>
        <p:spPr/>
        <p:txBody>
          <a:bodyPr/>
          <a:lstStyle/>
          <a:p>
            <a:pPr eaLnBrk="1" hangingPunct="1"/>
            <a:r>
              <a:rPr lang="en-GB" altLang="en-US"/>
              <a:t>Omens: The Venerable Bede 672/3-735</a:t>
            </a:r>
            <a:endParaRPr lang="en-US" altLang="en-US"/>
          </a:p>
        </p:txBody>
      </p:sp>
      <p:sp>
        <p:nvSpPr>
          <p:cNvPr id="24579" name="Rectangle 3">
            <a:extLst>
              <a:ext uri="{FF2B5EF4-FFF2-40B4-BE49-F238E27FC236}">
                <a16:creationId xmlns:a16="http://schemas.microsoft.com/office/drawing/2014/main" id="{F0033291-6862-432F-8DD3-ABBD56E7020D}"/>
              </a:ext>
            </a:extLst>
          </p:cNvPr>
          <p:cNvSpPr>
            <a:spLocks noGrp="1" noChangeArrowheads="1"/>
          </p:cNvSpPr>
          <p:nvPr>
            <p:ph type="body" sz="half" idx="1"/>
          </p:nvPr>
        </p:nvSpPr>
        <p:spPr/>
        <p:txBody>
          <a:bodyPr/>
          <a:lstStyle/>
          <a:p>
            <a:pPr eaLnBrk="1" hangingPunct="1">
              <a:lnSpc>
                <a:spcPct val="80000"/>
              </a:lnSpc>
            </a:pPr>
            <a:r>
              <a:rPr lang="en-GB" altLang="en-US" sz="1100"/>
              <a:t>Bede endorsed the conventional view of comets. In his </a:t>
            </a:r>
            <a:r>
              <a:rPr lang="en-GB" altLang="en-US" sz="1100" i="1"/>
              <a:t>Ecclesiastical History of the English People</a:t>
            </a:r>
            <a:r>
              <a:rPr lang="en-GB" altLang="en-US" sz="1100"/>
              <a:t>, he recorded that,</a:t>
            </a:r>
          </a:p>
          <a:p>
            <a:pPr eaLnBrk="1" hangingPunct="1">
              <a:lnSpc>
                <a:spcPct val="80000"/>
              </a:lnSpc>
            </a:pPr>
            <a:endParaRPr lang="en-GB" altLang="en-US" sz="1100"/>
          </a:p>
          <a:p>
            <a:pPr eaLnBrk="1" hangingPunct="1">
              <a:lnSpc>
                <a:spcPct val="80000"/>
              </a:lnSpc>
            </a:pPr>
            <a:r>
              <a:rPr lang="en-GB" altLang="en-US" sz="1100"/>
              <a:t>‘In the year of our Lord 729, two comets appeared around the sun, striking terror into all who saw them. One comet rose early and preceded the sun, while the other followed the setting sun at evening, seeming to portend awful calamity to east and west alike. Or else, since one comet was the precursor of day and the other of night, they indicated that mankind was menaced by evils at both times. They appeared in the month of January, and remained visible for about a fortnight, pointing their fiery torches northward as thought to set the welkin aflame’.</a:t>
            </a:r>
            <a:r>
              <a:rPr lang="en-GB" altLang="en-US" sz="1100">
                <a:hlinkClick r:id="" action="ppaction://noaction"/>
              </a:rPr>
              <a:t>[1]</a:t>
            </a:r>
            <a:endParaRPr lang="en-US" altLang="en-US" sz="1100"/>
          </a:p>
          <a:p>
            <a:pPr eaLnBrk="1" hangingPunct="1">
              <a:lnSpc>
                <a:spcPct val="80000"/>
              </a:lnSpc>
            </a:pPr>
            <a:br>
              <a:rPr lang="en-US" altLang="en-US" sz="1100"/>
            </a:br>
            <a:r>
              <a:rPr lang="en-GB" altLang="en-US" sz="1100">
                <a:hlinkClick r:id="" action="ppaction://noaction"/>
              </a:rPr>
              <a:t>[1]</a:t>
            </a:r>
            <a:r>
              <a:rPr lang="en-GB" altLang="en-US" sz="1100"/>
              <a:t> Bede, </a:t>
            </a:r>
            <a:r>
              <a:rPr lang="en-GB" altLang="en-US" sz="1100" i="1"/>
              <a:t>Ecclesiastical History of the English People</a:t>
            </a:r>
            <a:r>
              <a:rPr lang="en-GB" altLang="en-US" sz="1100"/>
              <a:t>, trans. D.H. Farmer, London: Penguin, 1990, V.23, p. 323.</a:t>
            </a:r>
          </a:p>
          <a:p>
            <a:pPr eaLnBrk="1" hangingPunct="1">
              <a:lnSpc>
                <a:spcPct val="80000"/>
              </a:lnSpc>
            </a:pPr>
            <a:endParaRPr lang="en-GB" altLang="en-US" sz="1100"/>
          </a:p>
          <a:p>
            <a:pPr eaLnBrk="1" hangingPunct="1">
              <a:lnSpc>
                <a:spcPct val="80000"/>
              </a:lnSpc>
            </a:pPr>
            <a:r>
              <a:rPr lang="en-GB" altLang="en-US" sz="1100"/>
              <a:t>Bede apparently repeated statements on thunder divination, relating it to the four points of the compass, the seven days of the week, and the twelve months of the year, possibly based on his own translation of a work by the sixth century Greek astrologer, John of Lydus; if thunder occurs in the east, for example, there will be bloodshed.</a:t>
            </a:r>
            <a:r>
              <a:rPr lang="en-GB" altLang="en-US" sz="1100">
                <a:hlinkClick r:id="rId2" action="ppaction://hlinksldjump"/>
              </a:rPr>
              <a:t>[1]</a:t>
            </a:r>
            <a:r>
              <a:rPr lang="en-GB" altLang="en-US" sz="1100"/>
              <a:t> </a:t>
            </a:r>
            <a:br>
              <a:rPr lang="en-US" altLang="en-US" sz="1100"/>
            </a:br>
            <a:r>
              <a:rPr lang="en-GB" altLang="en-US" sz="1100">
                <a:hlinkClick r:id="rId2" action="ppaction://hlinksldjump"/>
              </a:rPr>
              <a:t>[1]</a:t>
            </a:r>
            <a:r>
              <a:rPr lang="en-GB" altLang="en-US" sz="1100"/>
              <a:t> Thorndike, </a:t>
            </a:r>
            <a:r>
              <a:rPr lang="en-GB" altLang="en-US" sz="1100" i="1"/>
              <a:t>Magic</a:t>
            </a:r>
            <a:r>
              <a:rPr lang="en-GB" altLang="en-US" sz="1100"/>
              <a:t>, Vol. I, pp. 635-6.</a:t>
            </a:r>
            <a:endParaRPr lang="en-US" altLang="en-US" sz="1100"/>
          </a:p>
          <a:p>
            <a:pPr eaLnBrk="1" hangingPunct="1">
              <a:lnSpc>
                <a:spcPct val="80000"/>
              </a:lnSpc>
            </a:pPr>
            <a:endParaRPr lang="en-US" altLang="en-US" sz="1100"/>
          </a:p>
        </p:txBody>
      </p:sp>
      <p:pic>
        <p:nvPicPr>
          <p:cNvPr id="24580" name="Picture 5" descr="Bede">
            <a:extLst>
              <a:ext uri="{FF2B5EF4-FFF2-40B4-BE49-F238E27FC236}">
                <a16:creationId xmlns:a16="http://schemas.microsoft.com/office/drawing/2014/main" id="{9CCA2133-B52A-4BC1-BDFD-981E3DAC547B}"/>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86500" y="1455738"/>
            <a:ext cx="1571625" cy="2068512"/>
          </a:xfrm>
          <a:noFill/>
        </p:spPr>
      </p:pic>
      <p:pic>
        <p:nvPicPr>
          <p:cNvPr id="24581" name="Picture 4" descr="Europe 700">
            <a:extLst>
              <a:ext uri="{FF2B5EF4-FFF2-40B4-BE49-F238E27FC236}">
                <a16:creationId xmlns:a16="http://schemas.microsoft.com/office/drawing/2014/main" id="{9E80F3B0-F769-4441-8F64-DF5DD06C9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3929063"/>
            <a:ext cx="4287837" cy="242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CFD410D-2BF9-4A55-8F18-16AF60F350D8}"/>
              </a:ext>
            </a:extLst>
          </p:cNvPr>
          <p:cNvSpPr>
            <a:spLocks noGrp="1" noChangeArrowheads="1"/>
          </p:cNvSpPr>
          <p:nvPr>
            <p:ph type="title"/>
          </p:nvPr>
        </p:nvSpPr>
        <p:spPr/>
        <p:txBody>
          <a:bodyPr/>
          <a:lstStyle/>
          <a:p>
            <a:pPr eaLnBrk="1" hangingPunct="1"/>
            <a:r>
              <a:rPr lang="en-GB" altLang="en-US" sz="4000"/>
              <a:t>The Carolingian Renaissance</a:t>
            </a:r>
            <a:br>
              <a:rPr lang="en-GB" altLang="en-US" sz="4000"/>
            </a:br>
            <a:r>
              <a:rPr lang="en-GB" altLang="en-US" sz="4000"/>
              <a:t>Alcuin</a:t>
            </a:r>
            <a:endParaRPr lang="en-US" altLang="en-US" sz="4000"/>
          </a:p>
        </p:txBody>
      </p:sp>
      <p:sp>
        <p:nvSpPr>
          <p:cNvPr id="25603" name="Rectangle 4">
            <a:extLst>
              <a:ext uri="{FF2B5EF4-FFF2-40B4-BE49-F238E27FC236}">
                <a16:creationId xmlns:a16="http://schemas.microsoft.com/office/drawing/2014/main" id="{AFAA0A3E-4068-4EC5-91DD-D5AED9590B18}"/>
              </a:ext>
            </a:extLst>
          </p:cNvPr>
          <p:cNvSpPr>
            <a:spLocks noGrp="1" noChangeArrowheads="1"/>
          </p:cNvSpPr>
          <p:nvPr>
            <p:ph type="body" sz="half" idx="1"/>
          </p:nvPr>
        </p:nvSpPr>
        <p:spPr/>
        <p:txBody>
          <a:bodyPr/>
          <a:lstStyle/>
          <a:p>
            <a:pPr eaLnBrk="1" hangingPunct="1">
              <a:lnSpc>
                <a:spcPct val="90000"/>
              </a:lnSpc>
            </a:pPr>
            <a:r>
              <a:rPr lang="en-GB" altLang="en-US" sz="2400"/>
              <a:t>C.735-804</a:t>
            </a:r>
          </a:p>
          <a:p>
            <a:pPr eaLnBrk="1" hangingPunct="1">
              <a:lnSpc>
                <a:spcPct val="90000"/>
              </a:lnSpc>
            </a:pPr>
            <a:r>
              <a:rPr lang="en-GB" altLang="en-US" sz="2400"/>
              <a:t>Einhard reported that, under Alcuin’s careful stewardship, ‘the Emperor spent much time and effort in studying rhetoric, dialectic and especially astrology… (and) applied himself to mathematics and traced the course of the stars with great attention and care’</a:t>
            </a:r>
            <a:r>
              <a:rPr lang="en-US" altLang="en-US" sz="2400"/>
              <a:t> </a:t>
            </a:r>
          </a:p>
        </p:txBody>
      </p:sp>
      <p:pic>
        <p:nvPicPr>
          <p:cNvPr id="25604" name="Picture 6" descr="Alcuin">
            <a:extLst>
              <a:ext uri="{FF2B5EF4-FFF2-40B4-BE49-F238E27FC236}">
                <a16:creationId xmlns:a16="http://schemas.microsoft.com/office/drawing/2014/main" id="{BF0D90C0-43C9-4577-BC21-AA05341EE403}"/>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891088" y="1989138"/>
            <a:ext cx="3414712" cy="3600450"/>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231DA743-ED6A-4A89-ABAC-8E1EEC8FFDDA}"/>
              </a:ext>
            </a:extLst>
          </p:cNvPr>
          <p:cNvSpPr>
            <a:spLocks noGrp="1" noChangeArrowheads="1"/>
          </p:cNvSpPr>
          <p:nvPr>
            <p:ph type="title"/>
          </p:nvPr>
        </p:nvSpPr>
        <p:spPr/>
        <p:txBody>
          <a:bodyPr/>
          <a:lstStyle/>
          <a:p>
            <a:pPr eaLnBrk="1" hangingPunct="1"/>
            <a:r>
              <a:rPr lang="en-GB" altLang="en-US"/>
              <a:t>The Uses of Astronomy</a:t>
            </a:r>
            <a:endParaRPr lang="en-US" altLang="en-US"/>
          </a:p>
        </p:txBody>
      </p:sp>
      <p:sp>
        <p:nvSpPr>
          <p:cNvPr id="26627" name="Rectangle 3">
            <a:extLst>
              <a:ext uri="{FF2B5EF4-FFF2-40B4-BE49-F238E27FC236}">
                <a16:creationId xmlns:a16="http://schemas.microsoft.com/office/drawing/2014/main" id="{5EC301E3-5801-40D1-8CE1-0F7FCE88EA08}"/>
              </a:ext>
            </a:extLst>
          </p:cNvPr>
          <p:cNvSpPr>
            <a:spLocks noGrp="1" noChangeArrowheads="1"/>
          </p:cNvSpPr>
          <p:nvPr>
            <p:ph type="body" idx="1"/>
          </p:nvPr>
        </p:nvSpPr>
        <p:spPr/>
        <p:txBody>
          <a:bodyPr/>
          <a:lstStyle/>
          <a:p>
            <a:pPr eaLnBrk="1" hangingPunct="1">
              <a:lnSpc>
                <a:spcPct val="90000"/>
              </a:lnSpc>
            </a:pPr>
            <a:r>
              <a:rPr lang="en-GB" altLang="en-US" u="sng"/>
              <a:t>Computus</a:t>
            </a:r>
            <a:r>
              <a:rPr lang="en-GB" altLang="en-US"/>
              <a:t>: the calculation of Easter</a:t>
            </a:r>
          </a:p>
          <a:p>
            <a:pPr eaLnBrk="1" hangingPunct="1">
              <a:lnSpc>
                <a:spcPct val="90000"/>
              </a:lnSpc>
            </a:pPr>
            <a:r>
              <a:rPr lang="en-GB" altLang="en-US"/>
              <a:t>The regulation of the ritual day</a:t>
            </a:r>
          </a:p>
          <a:p>
            <a:pPr eaLnBrk="1" hangingPunct="1">
              <a:lnSpc>
                <a:spcPct val="90000"/>
              </a:lnSpc>
            </a:pPr>
            <a:r>
              <a:rPr lang="en-US" altLang="en-US"/>
              <a:t>One ninth century </a:t>
            </a:r>
            <a:r>
              <a:rPr lang="en-US" altLang="en-US" i="1"/>
              <a:t>computus</a:t>
            </a:r>
            <a:r>
              <a:rPr lang="en-US" altLang="en-US"/>
              <a:t> included a numerological divining 'sphere of Pythagoras', an account of Egyptian lucky and unlucky days, performing a service not unlike modern horoscope columns, and instructions on divining from wind.</a:t>
            </a:r>
            <a:r>
              <a:rPr lang="en-US" altLang="en-US">
                <a:hlinkClick r:id="" action="ppaction://noaction"/>
              </a:rPr>
              <a:t>[1]</a:t>
            </a:r>
            <a:r>
              <a:rPr lang="en-US" altLang="en-US"/>
              <a:t>  </a:t>
            </a:r>
            <a:br>
              <a:rPr lang="en-US" altLang="en-US"/>
            </a:br>
            <a:r>
              <a:rPr lang="en-GB" altLang="en-US">
                <a:hlinkClick r:id="" action="ppaction://noaction"/>
              </a:rPr>
              <a:t>[1]</a:t>
            </a:r>
            <a:r>
              <a:rPr lang="en-GB" altLang="en-US"/>
              <a:t> Thorndike, </a:t>
            </a:r>
            <a:r>
              <a:rPr lang="en-GB" altLang="en-US" i="1"/>
              <a:t>Magic</a:t>
            </a:r>
            <a:r>
              <a:rPr lang="en-GB" altLang="en-US"/>
              <a:t>, Vol. I, p. 673.</a:t>
            </a:r>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D177471-407D-43F3-870C-FEE16B3CE17F}"/>
              </a:ext>
            </a:extLst>
          </p:cNvPr>
          <p:cNvSpPr>
            <a:spLocks noGrp="1" noChangeArrowheads="1"/>
          </p:cNvSpPr>
          <p:nvPr>
            <p:ph type="title"/>
          </p:nvPr>
        </p:nvSpPr>
        <p:spPr/>
        <p:txBody>
          <a:bodyPr/>
          <a:lstStyle/>
          <a:p>
            <a:pPr eaLnBrk="1" hangingPunct="1"/>
            <a:r>
              <a:rPr lang="en-GB" altLang="en-US" sz="2800"/>
              <a:t>The Uses of Astronomy</a:t>
            </a:r>
            <a:br>
              <a:rPr lang="en-GB" altLang="en-US" sz="2800"/>
            </a:br>
            <a:r>
              <a:rPr lang="en-GB" altLang="en-US" sz="2800"/>
              <a:t>What sort of astrology was available?</a:t>
            </a:r>
            <a:endParaRPr lang="en-US" altLang="en-US" sz="2800"/>
          </a:p>
        </p:txBody>
      </p:sp>
      <p:sp>
        <p:nvSpPr>
          <p:cNvPr id="27651" name="Rectangle 3">
            <a:extLst>
              <a:ext uri="{FF2B5EF4-FFF2-40B4-BE49-F238E27FC236}">
                <a16:creationId xmlns:a16="http://schemas.microsoft.com/office/drawing/2014/main" id="{D8DD8EAD-46E6-44A2-B512-78AD310A7DD9}"/>
              </a:ext>
            </a:extLst>
          </p:cNvPr>
          <p:cNvSpPr>
            <a:spLocks noGrp="1" noChangeArrowheads="1"/>
          </p:cNvSpPr>
          <p:nvPr>
            <p:ph type="body" idx="1"/>
          </p:nvPr>
        </p:nvSpPr>
        <p:spPr/>
        <p:txBody>
          <a:bodyPr/>
          <a:lstStyle/>
          <a:p>
            <a:pPr eaLnBrk="1" hangingPunct="1">
              <a:lnSpc>
                <a:spcPct val="80000"/>
              </a:lnSpc>
            </a:pPr>
            <a:r>
              <a:rPr lang="en-US" altLang="en-US" sz="2000"/>
              <a:t>Alexander of Tralles c. 500.</a:t>
            </a:r>
          </a:p>
          <a:p>
            <a:pPr eaLnBrk="1" hangingPunct="1">
              <a:lnSpc>
                <a:spcPct val="80000"/>
              </a:lnSpc>
            </a:pPr>
            <a:r>
              <a:rPr lang="en-US" altLang="en-US" sz="2000"/>
              <a:t>An effective treatment for feet ulcers: make a ligature using the muscles from a wild ass, a wild boar and a stork and, for best effect, apply it when the moon is in the west or a 'sterile' sign, and approaching Saturn.</a:t>
            </a:r>
            <a:r>
              <a:rPr lang="en-US" altLang="en-US" sz="2000">
                <a:hlinkClick r:id="" action="ppaction://noaction"/>
              </a:rPr>
              <a:t>[1]</a:t>
            </a:r>
            <a:r>
              <a:rPr lang="en-US" altLang="en-US" sz="2000"/>
              <a:t> </a:t>
            </a:r>
          </a:p>
          <a:p>
            <a:pPr eaLnBrk="1" hangingPunct="1">
              <a:lnSpc>
                <a:spcPct val="80000"/>
              </a:lnSpc>
            </a:pPr>
            <a:r>
              <a:rPr lang="en-US" altLang="en-US" sz="2000"/>
              <a:t>As a cure for gout, one should copy a verse from Homer onto a copper plate when the moon is in either Libra or Leo. </a:t>
            </a:r>
          </a:p>
          <a:p>
            <a:pPr eaLnBrk="1" hangingPunct="1">
              <a:lnSpc>
                <a:spcPct val="80000"/>
              </a:lnSpc>
            </a:pPr>
            <a:r>
              <a:rPr lang="en-US" altLang="en-US" sz="2000"/>
              <a:t>Gathering of herbs for the treatment of bleeding hands or feet should take place when the moon is in Aquarius and under Pisces, an instruction which suggests that constellations were being used, rather than zodiac signs.</a:t>
            </a:r>
            <a:r>
              <a:rPr lang="en-US" altLang="en-US" sz="2000">
                <a:hlinkClick r:id="" action="ppaction://noaction"/>
              </a:rPr>
              <a:t>[2]</a:t>
            </a:r>
            <a:endParaRPr lang="en-US" altLang="en-US" sz="2000"/>
          </a:p>
          <a:p>
            <a:pPr eaLnBrk="1" hangingPunct="1">
              <a:lnSpc>
                <a:spcPct val="80000"/>
              </a:lnSpc>
            </a:pPr>
            <a:br>
              <a:rPr lang="en-US" altLang="en-US" sz="2000"/>
            </a:br>
            <a:r>
              <a:rPr lang="en-GB" altLang="en-US" sz="2000">
                <a:hlinkClick r:id="" action="ppaction://noaction"/>
              </a:rPr>
              <a:t>[1]</a:t>
            </a:r>
            <a:r>
              <a:rPr lang="en-GB" altLang="en-US" sz="2000"/>
              <a:t> ‘Sterile’, or ‘barren’ signs were Gemini, Leo and Virgo.  See Lilly, William</a:t>
            </a:r>
            <a:r>
              <a:rPr lang="en-GB" altLang="en-US" sz="2000" i="1"/>
              <a:t>, Christian Astrology</a:t>
            </a:r>
            <a:r>
              <a:rPr lang="en-GB" altLang="en-US" sz="2000"/>
              <a:t>, London 1647, facsimile edition, London: Regulus Publishing, 1985, pp. 86-90 for the best summary of the categorisation of zodiac signs in medieval astrology.</a:t>
            </a:r>
            <a:endParaRPr lang="en-GB" altLang="en-US" sz="2000">
              <a:hlinkClick r:id="" action="ppaction://noactio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3">
            <a:extLst>
              <a:ext uri="{FF2B5EF4-FFF2-40B4-BE49-F238E27FC236}">
                <a16:creationId xmlns:a16="http://schemas.microsoft.com/office/drawing/2014/main" id="{185AE9B3-BFB7-47B7-BBFD-5837E0D59458}"/>
              </a:ext>
            </a:extLst>
          </p:cNvPr>
          <p:cNvSpPr>
            <a:spLocks noGrp="1"/>
          </p:cNvSpPr>
          <p:nvPr>
            <p:ph type="title"/>
          </p:nvPr>
        </p:nvSpPr>
        <p:spPr/>
        <p:txBody>
          <a:bodyPr/>
          <a:lstStyle/>
          <a:p>
            <a:r>
              <a:rPr lang="en-GB" altLang="en-US"/>
              <a:t>Popular Astrology</a:t>
            </a:r>
          </a:p>
        </p:txBody>
      </p:sp>
      <p:sp>
        <p:nvSpPr>
          <p:cNvPr id="28675" name="Content Placeholder 4">
            <a:extLst>
              <a:ext uri="{FF2B5EF4-FFF2-40B4-BE49-F238E27FC236}">
                <a16:creationId xmlns:a16="http://schemas.microsoft.com/office/drawing/2014/main" id="{84ECB0FC-F188-4D3A-A826-C360E7D97CC6}"/>
              </a:ext>
            </a:extLst>
          </p:cNvPr>
          <p:cNvSpPr>
            <a:spLocks noGrp="1"/>
          </p:cNvSpPr>
          <p:nvPr>
            <p:ph sz="half" idx="1"/>
          </p:nvPr>
        </p:nvSpPr>
        <p:spPr/>
        <p:txBody>
          <a:bodyPr/>
          <a:lstStyle/>
          <a:p>
            <a:pPr eaLnBrk="1" hangingPunct="1"/>
            <a:r>
              <a:rPr lang="en-GB" altLang="en-US" sz="1800"/>
              <a:t>Lunaria</a:t>
            </a:r>
          </a:p>
          <a:p>
            <a:pPr eaLnBrk="1" hangingPunct="1"/>
            <a:r>
              <a:rPr lang="en-US" altLang="en-US" sz="1800"/>
              <a:t>Divination based on the day of the month or lunar cycle was also common and </a:t>
            </a:r>
            <a:r>
              <a:rPr lang="en-US" altLang="en-US" sz="1800" i="1"/>
              <a:t>Lunaria</a:t>
            </a:r>
            <a:r>
              <a:rPr lang="en-US" altLang="en-US" sz="1800"/>
              <a:t>, or moon-books designated favourable and unfavourable days. A volume ascribed to 'Saint Daniel' provided advice for babies born on the lunar day, while another treatise went further and offered a prognostication based on the day of the moon on which the patient fell ill.</a:t>
            </a:r>
            <a:r>
              <a:rPr lang="en-US" altLang="en-US" sz="1800">
                <a:hlinkClick r:id="rId2" action="ppaction://hlinksldjump"/>
              </a:rPr>
              <a:t>[1]</a:t>
            </a:r>
            <a:endParaRPr lang="en-US" altLang="en-US" sz="1800"/>
          </a:p>
          <a:p>
            <a:pPr eaLnBrk="1" hangingPunct="1"/>
            <a:br>
              <a:rPr lang="en-US" altLang="en-US" sz="1800"/>
            </a:br>
            <a:r>
              <a:rPr lang="en-GB" altLang="en-US" sz="1800">
                <a:hlinkClick r:id="rId2" action="ppaction://hlinksldjump"/>
              </a:rPr>
              <a:t>[1]</a:t>
            </a:r>
            <a:r>
              <a:rPr lang="en-GB" altLang="en-US" sz="1800"/>
              <a:t> Thorndike, </a:t>
            </a:r>
            <a:r>
              <a:rPr lang="en-GB" altLang="en-US" sz="1800" i="1"/>
              <a:t>Magic</a:t>
            </a:r>
            <a:r>
              <a:rPr lang="en-GB" altLang="en-US" sz="1800"/>
              <a:t>, Vol. I, p. 680.</a:t>
            </a:r>
            <a:endParaRPr lang="en-US" altLang="en-US" sz="1800"/>
          </a:p>
          <a:p>
            <a:endParaRPr lang="en-GB" altLang="en-US"/>
          </a:p>
        </p:txBody>
      </p:sp>
      <p:sp>
        <p:nvSpPr>
          <p:cNvPr id="28676" name="Content Placeholder 5">
            <a:extLst>
              <a:ext uri="{FF2B5EF4-FFF2-40B4-BE49-F238E27FC236}">
                <a16:creationId xmlns:a16="http://schemas.microsoft.com/office/drawing/2014/main" id="{EA98DD47-90AB-4B58-A846-840FF620C2D7}"/>
              </a:ext>
            </a:extLst>
          </p:cNvPr>
          <p:cNvSpPr>
            <a:spLocks noGrp="1"/>
          </p:cNvSpPr>
          <p:nvPr>
            <p:ph sz="half" idx="2"/>
          </p:nvPr>
        </p:nvSpPr>
        <p:spPr/>
        <p:txBody>
          <a:bodyPr/>
          <a:lstStyle/>
          <a:p>
            <a:pPr eaLnBrk="1" hangingPunct="1">
              <a:lnSpc>
                <a:spcPct val="90000"/>
              </a:lnSpc>
            </a:pPr>
            <a:r>
              <a:rPr lang="en-US" altLang="en-US" sz="1600"/>
              <a:t>The Sphere of Petosiris </a:t>
            </a:r>
          </a:p>
          <a:p>
            <a:pPr eaLnBrk="1" hangingPunct="1">
              <a:lnSpc>
                <a:spcPct val="90000"/>
              </a:lnSpc>
            </a:pPr>
            <a:r>
              <a:rPr lang="en-US" altLang="en-US" sz="1600"/>
              <a:t>A means of answering questions by the following method; </a:t>
            </a:r>
          </a:p>
          <a:p>
            <a:pPr eaLnBrk="1" hangingPunct="1">
              <a:lnSpc>
                <a:spcPct val="90000"/>
              </a:lnSpc>
            </a:pPr>
            <a:r>
              <a:rPr lang="en-US" altLang="en-US" sz="1600"/>
              <a:t>1. the numerological value of the questioner's name in Greek letters is added to the number of the lunar day, </a:t>
            </a:r>
          </a:p>
          <a:p>
            <a:pPr eaLnBrk="1" hangingPunct="1">
              <a:lnSpc>
                <a:spcPct val="90000"/>
              </a:lnSpc>
            </a:pPr>
            <a:r>
              <a:rPr lang="en-US" altLang="en-US" sz="1600"/>
              <a:t>2. the result is then divided by twenty-nine, the approximate number of days in the lunar cycle.</a:t>
            </a:r>
          </a:p>
          <a:p>
            <a:pPr eaLnBrk="1" hangingPunct="1">
              <a:lnSpc>
                <a:spcPct val="90000"/>
              </a:lnSpc>
            </a:pPr>
            <a:r>
              <a:rPr lang="en-US" altLang="en-US" sz="1600"/>
              <a:t>3. the answer can then be read from a circular diagram. </a:t>
            </a:r>
          </a:p>
          <a:p>
            <a:pPr eaLnBrk="1" hangingPunct="1">
              <a:lnSpc>
                <a:spcPct val="90000"/>
              </a:lnSpc>
            </a:pPr>
            <a:r>
              <a:rPr lang="en-US" altLang="en-US" sz="1600"/>
              <a:t>An alternative method works from the days of the week, giving the numerical values of the planetary gods (moon for Monday and so on) rather than the lunar days.</a:t>
            </a:r>
          </a:p>
          <a:p>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5">
            <a:extLst>
              <a:ext uri="{FF2B5EF4-FFF2-40B4-BE49-F238E27FC236}">
                <a16:creationId xmlns:a16="http://schemas.microsoft.com/office/drawing/2014/main" id="{0BAD4243-5FE7-43C2-840E-365F8E7F552F}"/>
              </a:ext>
            </a:extLst>
          </p:cNvPr>
          <p:cNvSpPr>
            <a:spLocks noGrp="1" noChangeArrowheads="1"/>
          </p:cNvSpPr>
          <p:nvPr>
            <p:ph type="title"/>
          </p:nvPr>
        </p:nvSpPr>
        <p:spPr/>
        <p:txBody>
          <a:bodyPr/>
          <a:lstStyle/>
          <a:p>
            <a:pPr eaLnBrk="1" hangingPunct="1"/>
            <a:r>
              <a:rPr lang="en-GB" altLang="en-US" sz="4000"/>
              <a:t>Sphere of Life and Death, c. 1050</a:t>
            </a:r>
            <a:br>
              <a:rPr lang="en-GB" altLang="en-US" sz="4000"/>
            </a:br>
            <a:r>
              <a:rPr lang="en-GB" altLang="en-US" sz="2400"/>
              <a:t>Cotton MS Tiberius C.VI.f.6v</a:t>
            </a:r>
            <a:endParaRPr lang="en-US" altLang="en-US" sz="2400"/>
          </a:p>
        </p:txBody>
      </p:sp>
      <p:sp>
        <p:nvSpPr>
          <p:cNvPr id="29699" name="Rectangle 7">
            <a:extLst>
              <a:ext uri="{FF2B5EF4-FFF2-40B4-BE49-F238E27FC236}">
                <a16:creationId xmlns:a16="http://schemas.microsoft.com/office/drawing/2014/main" id="{59F179A3-FC8F-4F45-A3A5-40A7406F17D5}"/>
              </a:ext>
            </a:extLst>
          </p:cNvPr>
          <p:cNvSpPr>
            <a:spLocks noGrp="1" noChangeArrowheads="1"/>
          </p:cNvSpPr>
          <p:nvPr>
            <p:ph type="body" sz="half" idx="1"/>
          </p:nvPr>
        </p:nvSpPr>
        <p:spPr/>
        <p:txBody>
          <a:bodyPr/>
          <a:lstStyle/>
          <a:p>
            <a:pPr eaLnBrk="1" hangingPunct="1">
              <a:lnSpc>
                <a:spcPct val="90000"/>
              </a:lnSpc>
            </a:pPr>
            <a:r>
              <a:rPr lang="en-GB" altLang="en-US" sz="2000"/>
              <a:t>Add numerical value of letters in patient’s name.</a:t>
            </a:r>
          </a:p>
          <a:p>
            <a:pPr eaLnBrk="1" hangingPunct="1">
              <a:lnSpc>
                <a:spcPct val="90000"/>
              </a:lnSpc>
            </a:pPr>
            <a:r>
              <a:rPr lang="en-GB" altLang="en-US" sz="2000"/>
              <a:t>Add result to day of the lunar month on which the patient fell ill.</a:t>
            </a:r>
          </a:p>
          <a:p>
            <a:pPr eaLnBrk="1" hangingPunct="1">
              <a:lnSpc>
                <a:spcPct val="90000"/>
              </a:lnSpc>
            </a:pPr>
            <a:r>
              <a:rPr lang="en-GB" altLang="en-US" sz="2000"/>
              <a:t>Divide result by 30.</a:t>
            </a:r>
          </a:p>
          <a:p>
            <a:pPr eaLnBrk="1" hangingPunct="1">
              <a:lnSpc>
                <a:spcPct val="90000"/>
              </a:lnSpc>
            </a:pPr>
            <a:r>
              <a:rPr lang="en-GB" altLang="en-US" sz="2000"/>
              <a:t>If the result was ruled by Christ-life the patient would live, if by Satan-death, the patient would die.</a:t>
            </a:r>
          </a:p>
          <a:p>
            <a:pPr eaLnBrk="1" hangingPunct="1">
              <a:lnSpc>
                <a:spcPct val="90000"/>
              </a:lnSpc>
            </a:pPr>
            <a:r>
              <a:rPr lang="en-GB" altLang="en-US" sz="2000"/>
              <a:t>Could be used by physicians and priests who wished to know whether to administer the last rites.</a:t>
            </a:r>
            <a:endParaRPr lang="en-US" altLang="en-US" sz="2000"/>
          </a:p>
        </p:txBody>
      </p:sp>
      <p:pic>
        <p:nvPicPr>
          <p:cNvPr id="29700" name="Picture 4" descr="Sphere of Life and Death c">
            <a:extLst>
              <a:ext uri="{FF2B5EF4-FFF2-40B4-BE49-F238E27FC236}">
                <a16:creationId xmlns:a16="http://schemas.microsoft.com/office/drawing/2014/main" id="{0FEA4951-B258-404B-A9F2-BD47F03ADA3B}"/>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324475" y="1600200"/>
            <a:ext cx="2686050" cy="4525963"/>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FC9A7FC9-AB42-478B-8706-626ED3E22CD7}"/>
              </a:ext>
            </a:extLst>
          </p:cNvPr>
          <p:cNvSpPr>
            <a:spLocks noGrp="1" noChangeArrowheads="1"/>
          </p:cNvSpPr>
          <p:nvPr>
            <p:ph type="title"/>
          </p:nvPr>
        </p:nvSpPr>
        <p:spPr/>
        <p:txBody>
          <a:bodyPr/>
          <a:lstStyle/>
          <a:p>
            <a:pPr eaLnBrk="1" hangingPunct="1"/>
            <a:r>
              <a:rPr lang="en-GB" altLang="en-US" sz="2800" b="1"/>
              <a:t>In Christian culture, nothing existed independent of Christian belief, including astrology</a:t>
            </a:r>
            <a:endParaRPr lang="en-US" altLang="en-US" sz="2800" b="1"/>
          </a:p>
        </p:txBody>
      </p:sp>
      <p:sp>
        <p:nvSpPr>
          <p:cNvPr id="30723" name="Rectangle 3">
            <a:extLst>
              <a:ext uri="{FF2B5EF4-FFF2-40B4-BE49-F238E27FC236}">
                <a16:creationId xmlns:a16="http://schemas.microsoft.com/office/drawing/2014/main" id="{91483A5B-7627-4C3A-9D61-AC40BBA55E6D}"/>
              </a:ext>
            </a:extLst>
          </p:cNvPr>
          <p:cNvSpPr>
            <a:spLocks noGrp="1" noChangeArrowheads="1"/>
          </p:cNvSpPr>
          <p:nvPr>
            <p:ph type="body" idx="1"/>
          </p:nvPr>
        </p:nvSpPr>
        <p:spPr/>
        <p:txBody>
          <a:bodyPr/>
          <a:lstStyle/>
          <a:p>
            <a:pPr eaLnBrk="1" hangingPunct="1">
              <a:lnSpc>
                <a:spcPct val="80000"/>
              </a:lnSpc>
            </a:pPr>
            <a:endParaRPr lang="en-GB" altLang="en-US" sz="2800"/>
          </a:p>
          <a:p>
            <a:pPr eaLnBrk="1" hangingPunct="1">
              <a:lnSpc>
                <a:spcPct val="80000"/>
              </a:lnSpc>
            </a:pPr>
            <a:r>
              <a:rPr lang="en-GB" altLang="en-US" sz="2800"/>
              <a:t>As Notker Labeo (c.950-1022), a French monk well-known for his translations of Boethius, Martianus Capella and some fragments of Aristotle, put it, the complexity of computing the date of Easter by the sun and the moon pointed to a mystery, the solution of which encouraged the devout to turn their minds to the splendour on high, and from earthly darkness and sin to the light of celestial piety.</a:t>
            </a:r>
            <a:r>
              <a:rPr lang="en-GB" altLang="en-US" sz="2800">
                <a:hlinkClick r:id="" action="ppaction://noaction"/>
              </a:rPr>
              <a:t>[1]</a:t>
            </a:r>
            <a:r>
              <a:rPr lang="en-GB" altLang="en-US" sz="2800"/>
              <a:t> </a:t>
            </a:r>
          </a:p>
          <a:p>
            <a:pPr eaLnBrk="1" hangingPunct="1">
              <a:lnSpc>
                <a:spcPct val="80000"/>
              </a:lnSpc>
            </a:pPr>
            <a:br>
              <a:rPr lang="en-US" altLang="en-US" sz="2800"/>
            </a:br>
            <a:r>
              <a:rPr lang="en-GB" altLang="en-US" sz="1400">
                <a:hlinkClick r:id="" action="ppaction://noaction"/>
              </a:rPr>
              <a:t>[1]</a:t>
            </a:r>
            <a:r>
              <a:rPr lang="en-GB" altLang="en-US" sz="1400"/>
              <a:t> See Thorndike, Lynn, </a:t>
            </a:r>
            <a:r>
              <a:rPr lang="en-GB" altLang="en-US" sz="1400" i="1"/>
              <a:t>History of Magic and Experimental Science</a:t>
            </a:r>
            <a:r>
              <a:rPr lang="en-GB" altLang="en-US" sz="1400"/>
              <a:t>, New York: Columbia University Press 1923, Vol. 1, p. 677.</a:t>
            </a:r>
            <a:endParaRPr lang="en-US" altLang="en-US" sz="1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91269143-6757-4CDA-9431-212D030D3EBD}"/>
              </a:ext>
            </a:extLst>
          </p:cNvPr>
          <p:cNvSpPr>
            <a:spLocks noGrp="1" noChangeArrowheads="1"/>
          </p:cNvSpPr>
          <p:nvPr>
            <p:ph type="title"/>
          </p:nvPr>
        </p:nvSpPr>
        <p:spPr/>
        <p:txBody>
          <a:bodyPr/>
          <a:lstStyle/>
          <a:p>
            <a:pPr algn="l" eaLnBrk="1" hangingPunct="1"/>
            <a:r>
              <a:rPr lang="en-GB" altLang="en-US"/>
              <a:t>2 The Late Medieval Period/ High Middle Ages</a:t>
            </a:r>
          </a:p>
        </p:txBody>
      </p:sp>
      <p:sp>
        <p:nvSpPr>
          <p:cNvPr id="31747" name="Rectangle 3">
            <a:extLst>
              <a:ext uri="{FF2B5EF4-FFF2-40B4-BE49-F238E27FC236}">
                <a16:creationId xmlns:a16="http://schemas.microsoft.com/office/drawing/2014/main" id="{CABE9472-A0B1-4514-9BDF-9FB5AA700040}"/>
              </a:ext>
            </a:extLst>
          </p:cNvPr>
          <p:cNvSpPr>
            <a:spLocks noGrp="1" noChangeArrowheads="1"/>
          </p:cNvSpPr>
          <p:nvPr>
            <p:ph type="body" idx="1"/>
          </p:nvPr>
        </p:nvSpPr>
        <p:spPr/>
        <p:txBody>
          <a:bodyPr/>
          <a:lstStyle/>
          <a:p>
            <a:pPr eaLnBrk="1" hangingPunct="1"/>
            <a:r>
              <a:rPr lang="en-GB" altLang="en-US"/>
              <a:t>1. 500 to c.1150: cosmology = combination of scripture + Plato</a:t>
            </a:r>
          </a:p>
          <a:p>
            <a:pPr eaLnBrk="1" hangingPunct="1"/>
            <a:r>
              <a:rPr lang="en-GB" altLang="en-US"/>
              <a:t>2. c.1150-c.1400: cosmology = combination of scripture + Aristotle (+ Plato)</a:t>
            </a:r>
          </a:p>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C92E20F8-BF25-42C3-A915-E5CF249AABB3}"/>
              </a:ext>
            </a:extLst>
          </p:cNvPr>
          <p:cNvSpPr>
            <a:spLocks noGrp="1" noChangeArrowheads="1"/>
          </p:cNvSpPr>
          <p:nvPr>
            <p:ph type="title"/>
          </p:nvPr>
        </p:nvSpPr>
        <p:spPr/>
        <p:txBody>
          <a:bodyPr/>
          <a:lstStyle/>
          <a:p>
            <a:pPr eaLnBrk="1" hangingPunct="1"/>
            <a:r>
              <a:rPr lang="en-GB" altLang="en-US" sz="4000"/>
              <a:t>The Twelfth Century Renaissance</a:t>
            </a:r>
            <a:endParaRPr lang="en-US" altLang="en-US" sz="4000"/>
          </a:p>
        </p:txBody>
      </p:sp>
      <p:sp>
        <p:nvSpPr>
          <p:cNvPr id="32771" name="Rectangle 3">
            <a:extLst>
              <a:ext uri="{FF2B5EF4-FFF2-40B4-BE49-F238E27FC236}">
                <a16:creationId xmlns:a16="http://schemas.microsoft.com/office/drawing/2014/main" id="{BA7BEE38-413D-4DD7-806F-84685C9F0BA3}"/>
              </a:ext>
            </a:extLst>
          </p:cNvPr>
          <p:cNvSpPr>
            <a:spLocks noGrp="1" noChangeArrowheads="1"/>
          </p:cNvSpPr>
          <p:nvPr>
            <p:ph type="body" idx="1"/>
          </p:nvPr>
        </p:nvSpPr>
        <p:spPr/>
        <p:txBody>
          <a:bodyPr/>
          <a:lstStyle/>
          <a:p>
            <a:pPr eaLnBrk="1" hangingPunct="1"/>
            <a:r>
              <a:rPr lang="en-GB" altLang="en-US" sz="1800"/>
              <a:t>Marked by the translation of classical Greek and Persian texts from Arabic, but also some direct from Greek.</a:t>
            </a:r>
          </a:p>
          <a:p>
            <a:pPr eaLnBrk="1" hangingPunct="1"/>
            <a:r>
              <a:rPr lang="en-GB" altLang="en-US" sz="1800"/>
              <a:t>The revolutionary impact was provided by initially by the </a:t>
            </a:r>
            <a:r>
              <a:rPr lang="en-GB" altLang="en-US" sz="1800" b="1"/>
              <a:t>Aristotelian content </a:t>
            </a:r>
            <a:r>
              <a:rPr lang="en-GB" altLang="en-US" sz="1800"/>
              <a:t>of astrological works (Ptolemy, Abu Ma’shar) </a:t>
            </a:r>
            <a:endParaRPr lang="en-US" altLang="en-US" sz="1800"/>
          </a:p>
        </p:txBody>
      </p:sp>
      <p:pic>
        <p:nvPicPr>
          <p:cNvPr id="32772" name="Picture 4" descr="Europe 1100 upright">
            <a:extLst>
              <a:ext uri="{FF2B5EF4-FFF2-40B4-BE49-F238E27FC236}">
                <a16:creationId xmlns:a16="http://schemas.microsoft.com/office/drawing/2014/main" id="{039FBB21-E5B8-4245-8E8B-DD80FB1BCF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7438" y="2890838"/>
            <a:ext cx="4357687" cy="348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741CA926-6479-414B-8BAF-4979171E421D}"/>
              </a:ext>
            </a:extLst>
          </p:cNvPr>
          <p:cNvSpPr>
            <a:spLocks noGrp="1" noChangeArrowheads="1"/>
          </p:cNvSpPr>
          <p:nvPr>
            <p:ph type="title"/>
          </p:nvPr>
        </p:nvSpPr>
        <p:spPr/>
        <p:txBody>
          <a:bodyPr/>
          <a:lstStyle/>
          <a:p>
            <a:pPr eaLnBrk="1" hangingPunct="1"/>
            <a:r>
              <a:rPr lang="en-GB" altLang="en-US" sz="4000" i="1"/>
              <a:t>Liber Planetis et Mundi Climatibus</a:t>
            </a:r>
            <a:r>
              <a:rPr lang="en-GB" altLang="en-US" sz="4000"/>
              <a:t>, </a:t>
            </a:r>
            <a:endParaRPr lang="en-US" altLang="en-US" sz="4000"/>
          </a:p>
        </p:txBody>
      </p:sp>
      <p:sp>
        <p:nvSpPr>
          <p:cNvPr id="33795" name="Rectangle 3">
            <a:extLst>
              <a:ext uri="{FF2B5EF4-FFF2-40B4-BE49-F238E27FC236}">
                <a16:creationId xmlns:a16="http://schemas.microsoft.com/office/drawing/2014/main" id="{9D1A1C91-012B-4F57-8D93-0EC2B9BCCCC8}"/>
              </a:ext>
            </a:extLst>
          </p:cNvPr>
          <p:cNvSpPr>
            <a:spLocks noGrp="1" noChangeArrowheads="1"/>
          </p:cNvSpPr>
          <p:nvPr>
            <p:ph type="body" idx="1"/>
          </p:nvPr>
        </p:nvSpPr>
        <p:spPr/>
        <p:txBody>
          <a:bodyPr/>
          <a:lstStyle/>
          <a:p>
            <a:pPr eaLnBrk="1" hangingPunct="1"/>
            <a:r>
              <a:rPr lang="en-GB" altLang="en-US"/>
              <a:t>anonymous 1010-1027.</a:t>
            </a:r>
            <a:r>
              <a:rPr lang="en-US" altLang="en-US"/>
              <a:t> </a:t>
            </a:r>
          </a:p>
          <a:p>
            <a:pPr eaLnBrk="1" hangingPunct="1"/>
            <a:r>
              <a:rPr lang="en-GB" altLang="en-US"/>
              <a:t>The earliest known text book of medieval horoscopic astrology</a:t>
            </a:r>
          </a:p>
          <a:p>
            <a:pPr eaLnBrk="1" hangingPunct="1"/>
            <a:r>
              <a:rPr lang="en-GB" altLang="en-US"/>
              <a:t>Possibly by Gerbert d’Auvergne 946-1003 (Pope Sylvester II 999-1003)</a:t>
            </a:r>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64C76FA6-F9D7-486C-B7BC-0DACB5CDFECA}"/>
              </a:ext>
            </a:extLst>
          </p:cNvPr>
          <p:cNvSpPr>
            <a:spLocks noGrp="1" noChangeArrowheads="1"/>
          </p:cNvSpPr>
          <p:nvPr>
            <p:ph type="title"/>
          </p:nvPr>
        </p:nvSpPr>
        <p:spPr/>
        <p:txBody>
          <a:bodyPr/>
          <a:lstStyle/>
          <a:p>
            <a:pPr eaLnBrk="1" hangingPunct="1"/>
            <a:r>
              <a:rPr lang="en-GB" altLang="en-US"/>
              <a:t>The Translations</a:t>
            </a:r>
            <a:endParaRPr lang="en-US" altLang="en-US"/>
          </a:p>
        </p:txBody>
      </p:sp>
      <p:sp>
        <p:nvSpPr>
          <p:cNvPr id="34819" name="Rectangle 3">
            <a:extLst>
              <a:ext uri="{FF2B5EF4-FFF2-40B4-BE49-F238E27FC236}">
                <a16:creationId xmlns:a16="http://schemas.microsoft.com/office/drawing/2014/main" id="{A1CD96C6-01E2-4FA1-A700-EF47BF168C71}"/>
              </a:ext>
            </a:extLst>
          </p:cNvPr>
          <p:cNvSpPr>
            <a:spLocks noGrp="1" noChangeArrowheads="1"/>
          </p:cNvSpPr>
          <p:nvPr>
            <p:ph type="body" idx="1"/>
          </p:nvPr>
        </p:nvSpPr>
        <p:spPr/>
        <p:txBody>
          <a:bodyPr/>
          <a:lstStyle/>
          <a:p>
            <a:pPr eaLnBrk="1" hangingPunct="1">
              <a:lnSpc>
                <a:spcPct val="90000"/>
              </a:lnSpc>
            </a:pPr>
            <a:r>
              <a:rPr lang="en-GB" altLang="en-US" sz="2400"/>
              <a:t>1126 Adelard of Bath, Al-Khwarizmi’s Arabic astronomical tables</a:t>
            </a:r>
          </a:p>
          <a:p>
            <a:pPr eaLnBrk="1" hangingPunct="1">
              <a:lnSpc>
                <a:spcPct val="90000"/>
              </a:lnSpc>
            </a:pPr>
            <a:r>
              <a:rPr lang="en-GB" altLang="en-US" sz="2400"/>
              <a:t>1136 Hugh of Santalla, Claudius Ptolemy</a:t>
            </a:r>
            <a:r>
              <a:rPr lang="en-GB" altLang="en-US" sz="2400" i="1"/>
              <a:t> Centiloquium</a:t>
            </a:r>
            <a:r>
              <a:rPr lang="en-GB" altLang="en-US" sz="2400"/>
              <a:t>, </a:t>
            </a:r>
          </a:p>
          <a:p>
            <a:pPr eaLnBrk="1" hangingPunct="1">
              <a:lnSpc>
                <a:spcPct val="90000"/>
              </a:lnSpc>
            </a:pPr>
            <a:r>
              <a:rPr lang="en-GB" altLang="en-US" sz="2400"/>
              <a:t>1138 Plato of Tivoli, Claudius Ptolemy</a:t>
            </a:r>
            <a:r>
              <a:rPr lang="en-GB" altLang="en-US" sz="2400" i="1"/>
              <a:t> Tetrabiblos</a:t>
            </a:r>
            <a:r>
              <a:rPr lang="en-GB" altLang="en-US" sz="2400"/>
              <a:t> </a:t>
            </a:r>
          </a:p>
          <a:p>
            <a:pPr eaLnBrk="1" hangingPunct="1">
              <a:lnSpc>
                <a:spcPct val="90000"/>
              </a:lnSpc>
            </a:pPr>
            <a:r>
              <a:rPr lang="en-GB" altLang="en-US" sz="2400"/>
              <a:t>1140 Herman of Carinthia, Abu Ma’shar </a:t>
            </a:r>
            <a:r>
              <a:rPr lang="en-GB" altLang="en-US" sz="2400" i="1"/>
              <a:t>Maius Introductorum</a:t>
            </a:r>
            <a:r>
              <a:rPr lang="en-GB" altLang="en-US" sz="2400"/>
              <a:t> </a:t>
            </a:r>
          </a:p>
          <a:p>
            <a:pPr eaLnBrk="1" hangingPunct="1">
              <a:lnSpc>
                <a:spcPct val="90000"/>
              </a:lnSpc>
            </a:pPr>
            <a:r>
              <a:rPr lang="en-GB" altLang="en-US" sz="2400"/>
              <a:t>1160, anonymous, Claudius Ptolemy</a:t>
            </a:r>
            <a:r>
              <a:rPr lang="en-GB" altLang="en-US" sz="2400" i="1"/>
              <a:t> Almagest</a:t>
            </a:r>
            <a:r>
              <a:rPr lang="en-GB" altLang="en-US" sz="2400"/>
              <a:t> direct from the Greek.</a:t>
            </a:r>
          </a:p>
          <a:p>
            <a:pPr eaLnBrk="1" hangingPunct="1">
              <a:lnSpc>
                <a:spcPct val="90000"/>
              </a:lnSpc>
            </a:pPr>
            <a:r>
              <a:rPr lang="en-GB" altLang="en-US" sz="2400"/>
              <a:t>1175 or 1176 Gerard of Cremona,  Claudius Ptolemy</a:t>
            </a:r>
            <a:r>
              <a:rPr lang="en-GB" altLang="en-US" sz="2400" i="1"/>
              <a:t> Almagest</a:t>
            </a:r>
            <a:r>
              <a:rPr lang="en-GB" altLang="en-US" sz="2400"/>
              <a:t> </a:t>
            </a:r>
          </a:p>
          <a:p>
            <a:pPr eaLnBrk="1" hangingPunct="1">
              <a:lnSpc>
                <a:spcPct val="90000"/>
              </a:lnSpc>
            </a:pPr>
            <a:r>
              <a:rPr lang="en-GB" altLang="en-US" sz="2400"/>
              <a:t>1256 </a:t>
            </a:r>
            <a:r>
              <a:rPr lang="en-GB" altLang="en-US" sz="2400" i="1"/>
              <a:t>Picatrix: </a:t>
            </a:r>
            <a:r>
              <a:rPr lang="en-GB" altLang="en-US" sz="2400"/>
              <a:t>major work of astral magic</a:t>
            </a:r>
            <a:endParaRPr lang="en-US" altLang="en-US" sz="2400" i="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58D0972-9E57-4822-A22A-C92142ED9965}"/>
              </a:ext>
            </a:extLst>
          </p:cNvPr>
          <p:cNvSpPr>
            <a:spLocks noGrp="1" noChangeArrowheads="1"/>
          </p:cNvSpPr>
          <p:nvPr>
            <p:ph type="title"/>
          </p:nvPr>
        </p:nvSpPr>
        <p:spPr/>
        <p:txBody>
          <a:bodyPr/>
          <a:lstStyle/>
          <a:p>
            <a:pPr eaLnBrk="1" hangingPunct="1"/>
            <a:r>
              <a:rPr lang="en-GB" altLang="en-US" sz="4000"/>
              <a:t>Adelard of Bath c.1080-1152</a:t>
            </a:r>
            <a:br>
              <a:rPr lang="en-GB" altLang="en-US" sz="4000"/>
            </a:br>
            <a:r>
              <a:rPr lang="en-GB" altLang="en-US" sz="2400"/>
              <a:t>left horoscope possibly drawn by Adelard. Right cover of Euclid’s Elements c 1308.</a:t>
            </a:r>
            <a:endParaRPr lang="en-US" altLang="en-US" sz="2400"/>
          </a:p>
        </p:txBody>
      </p:sp>
      <p:pic>
        <p:nvPicPr>
          <p:cNvPr id="35843" name="Picture 5" descr="Horoscopes North H and H p 100">
            <a:extLst>
              <a:ext uri="{FF2B5EF4-FFF2-40B4-BE49-F238E27FC236}">
                <a16:creationId xmlns:a16="http://schemas.microsoft.com/office/drawing/2014/main" id="{A53E7B80-8540-4554-BFBB-AC5613E45600}"/>
              </a:ext>
            </a:extLst>
          </p:cNvPr>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23850" y="2133600"/>
            <a:ext cx="4892675" cy="4273550"/>
          </a:xfrm>
          <a:noFill/>
        </p:spPr>
      </p:pic>
      <p:pic>
        <p:nvPicPr>
          <p:cNvPr id="35844" name="Picture 6" descr="Euclid_Elements">
            <a:extLst>
              <a:ext uri="{FF2B5EF4-FFF2-40B4-BE49-F238E27FC236}">
                <a16:creationId xmlns:a16="http://schemas.microsoft.com/office/drawing/2014/main" id="{EB1C1FDC-25C9-4CF2-BCF2-6FAA8BF274DA}"/>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260975" y="2133600"/>
            <a:ext cx="3454400" cy="4006850"/>
          </a:xfr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10F5EDF-1AC0-47CA-8741-7DBD279E892E}"/>
              </a:ext>
            </a:extLst>
          </p:cNvPr>
          <p:cNvSpPr>
            <a:spLocks noGrp="1" noChangeArrowheads="1"/>
          </p:cNvSpPr>
          <p:nvPr>
            <p:ph type="title"/>
          </p:nvPr>
        </p:nvSpPr>
        <p:spPr/>
        <p:txBody>
          <a:bodyPr/>
          <a:lstStyle/>
          <a:p>
            <a:pPr eaLnBrk="1" hangingPunct="1"/>
            <a:r>
              <a:rPr lang="en-GB" altLang="en-US" sz="4000"/>
              <a:t>Radical significance of the translations</a:t>
            </a:r>
            <a:endParaRPr lang="en-US" altLang="en-US" sz="4000"/>
          </a:p>
        </p:txBody>
      </p:sp>
      <p:sp>
        <p:nvSpPr>
          <p:cNvPr id="36867" name="Rectangle 3">
            <a:extLst>
              <a:ext uri="{FF2B5EF4-FFF2-40B4-BE49-F238E27FC236}">
                <a16:creationId xmlns:a16="http://schemas.microsoft.com/office/drawing/2014/main" id="{CB787A2C-D346-4317-B7B1-0E6F70139C1D}"/>
              </a:ext>
            </a:extLst>
          </p:cNvPr>
          <p:cNvSpPr>
            <a:spLocks noGrp="1" noChangeArrowheads="1"/>
          </p:cNvSpPr>
          <p:nvPr>
            <p:ph sz="half" idx="1"/>
          </p:nvPr>
        </p:nvSpPr>
        <p:spPr/>
        <p:txBody>
          <a:bodyPr/>
          <a:lstStyle/>
          <a:p>
            <a:pPr eaLnBrk="1" hangingPunct="1">
              <a:lnSpc>
                <a:spcPct val="90000"/>
              </a:lnSpc>
            </a:pPr>
            <a:r>
              <a:rPr lang="en-GB" altLang="en-US" sz="1600"/>
              <a:t>1. Nature is a suitable object of study (Ptolemy locates astrology in lunar influences): conflicts with puritanical notions of nature as debased.</a:t>
            </a:r>
          </a:p>
          <a:p>
            <a:pPr eaLnBrk="1" hangingPunct="1">
              <a:lnSpc>
                <a:spcPct val="90000"/>
              </a:lnSpc>
            </a:pPr>
            <a:r>
              <a:rPr lang="en-GB" altLang="en-US" sz="1600"/>
              <a:t>2. The quality of soul is indicated astrologically (Ptolemy gives astrological signatures for the soul): threatens soul’s ability to freely choose salvation.</a:t>
            </a:r>
          </a:p>
          <a:p>
            <a:pPr eaLnBrk="1" hangingPunct="1">
              <a:lnSpc>
                <a:spcPct val="90000"/>
              </a:lnSpc>
            </a:pPr>
            <a:r>
              <a:rPr lang="en-GB" altLang="en-US" sz="1600"/>
              <a:t>3. Reason is a path to knowledge of God equal to Faith (the is a Platonic resonance in this idea, conveyed to European scholars via Platonic tendencies in Islamic texts) </a:t>
            </a:r>
            <a:endParaRPr lang="en-US" altLang="en-US" sz="1600"/>
          </a:p>
        </p:txBody>
      </p:sp>
      <p:sp>
        <p:nvSpPr>
          <p:cNvPr id="36868" name="Content Placeholder 3">
            <a:extLst>
              <a:ext uri="{FF2B5EF4-FFF2-40B4-BE49-F238E27FC236}">
                <a16:creationId xmlns:a16="http://schemas.microsoft.com/office/drawing/2014/main" id="{6A591678-7B7A-4F14-B95D-F417330AF871}"/>
              </a:ext>
            </a:extLst>
          </p:cNvPr>
          <p:cNvSpPr>
            <a:spLocks noGrp="1"/>
          </p:cNvSpPr>
          <p:nvPr>
            <p:ph sz="half" idx="2"/>
          </p:nvPr>
        </p:nvSpPr>
        <p:spPr/>
        <p:txBody>
          <a:bodyPr/>
          <a:lstStyle/>
          <a:p>
            <a:pPr eaLnBrk="1" hangingPunct="1"/>
            <a:r>
              <a:rPr lang="en-GB" altLang="en-US" sz="1800"/>
              <a:t>Therefore</a:t>
            </a:r>
          </a:p>
          <a:p>
            <a:pPr eaLnBrk="1" hangingPunct="1"/>
            <a:r>
              <a:rPr lang="en-GB" altLang="en-US" sz="1800"/>
              <a:t>Because Ptolemy justified astrology on naturalistic grounds</a:t>
            </a:r>
          </a:p>
          <a:p>
            <a:pPr eaLnBrk="1" hangingPunct="1"/>
            <a:r>
              <a:rPr lang="en-GB" altLang="en-US" sz="1800"/>
              <a:t>And Aristotle conceived of planets as sources of influence rather than occult powers,</a:t>
            </a:r>
          </a:p>
          <a:p>
            <a:pPr eaLnBrk="1" hangingPunct="1"/>
            <a:r>
              <a:rPr lang="en-GB" altLang="en-US" sz="1800"/>
              <a:t>The use of horoscopes could be categorised under Isidore’s natural astrology, rather than superstitious astrology.</a:t>
            </a:r>
          </a:p>
          <a:p>
            <a:pPr eaLnBrk="1" hangingPunct="1"/>
            <a:r>
              <a:rPr lang="en-GB" altLang="en-US" sz="1800"/>
              <a:t>Astrology was therefore natural philosophy, not divination.</a:t>
            </a:r>
            <a:endParaRPr lang="en-US" altLang="en-US" sz="1800"/>
          </a:p>
          <a:p>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DBBE0C5-99C4-422D-9302-0868D05B4307}"/>
              </a:ext>
            </a:extLst>
          </p:cNvPr>
          <p:cNvSpPr>
            <a:spLocks noGrp="1" noChangeArrowheads="1"/>
          </p:cNvSpPr>
          <p:nvPr>
            <p:ph type="title"/>
          </p:nvPr>
        </p:nvSpPr>
        <p:spPr/>
        <p:txBody>
          <a:bodyPr/>
          <a:lstStyle/>
          <a:p>
            <a:pPr eaLnBrk="1" hangingPunct="1"/>
            <a:r>
              <a:rPr lang="en-GB" altLang="en-US"/>
              <a:t>Astrology was Revolutionary</a:t>
            </a:r>
            <a:endParaRPr lang="en-US" altLang="en-US"/>
          </a:p>
        </p:txBody>
      </p:sp>
      <p:sp>
        <p:nvSpPr>
          <p:cNvPr id="37891" name="Rectangle 3">
            <a:extLst>
              <a:ext uri="{FF2B5EF4-FFF2-40B4-BE49-F238E27FC236}">
                <a16:creationId xmlns:a16="http://schemas.microsoft.com/office/drawing/2014/main" id="{2CBF8511-18FE-419F-8707-D4274CF18B07}"/>
              </a:ext>
            </a:extLst>
          </p:cNvPr>
          <p:cNvSpPr>
            <a:spLocks noGrp="1" noChangeArrowheads="1"/>
          </p:cNvSpPr>
          <p:nvPr>
            <p:ph type="body" idx="1"/>
          </p:nvPr>
        </p:nvSpPr>
        <p:spPr/>
        <p:txBody>
          <a:bodyPr/>
          <a:lstStyle/>
          <a:p>
            <a:pPr eaLnBrk="1" hangingPunct="1">
              <a:lnSpc>
                <a:spcPct val="90000"/>
              </a:lnSpc>
            </a:pPr>
            <a:r>
              <a:rPr lang="en-GB" altLang="en-US"/>
              <a:t>Not all theologians accepted this reading of astrology’s nature. Many continued to regard it as divination, and therefore illegitimate. For some there was a sliding scale with some forms of astrology more permissable than others.</a:t>
            </a:r>
          </a:p>
          <a:p>
            <a:pPr eaLnBrk="1" hangingPunct="1">
              <a:lnSpc>
                <a:spcPct val="90000"/>
              </a:lnSpc>
            </a:pPr>
            <a:r>
              <a:rPr lang="en-GB" altLang="en-US"/>
              <a:t>In the wider culture of the time, the introduction of astrology was part of a revolutionary cultural movement.</a:t>
            </a:r>
            <a:endParaRPr lang="en-US"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69A2E83-C2C7-4FCA-8010-A2CDCEA7DC0F}"/>
              </a:ext>
            </a:extLst>
          </p:cNvPr>
          <p:cNvSpPr>
            <a:spLocks noGrp="1" noChangeArrowheads="1"/>
          </p:cNvSpPr>
          <p:nvPr>
            <p:ph type="title"/>
          </p:nvPr>
        </p:nvSpPr>
        <p:spPr/>
        <p:txBody>
          <a:bodyPr/>
          <a:lstStyle/>
          <a:p>
            <a:pPr eaLnBrk="1" hangingPunct="1"/>
            <a:r>
              <a:rPr lang="en-GB" altLang="en-US"/>
              <a:t>The Branches of Astrology</a:t>
            </a:r>
            <a:br>
              <a:rPr lang="en-GB" altLang="en-US"/>
            </a:br>
            <a:r>
              <a:rPr lang="en-GB" altLang="en-US" sz="2000"/>
              <a:t>there was a clear understanding that astrology could provide distinct functions, which might have differing relationships to cosmology</a:t>
            </a:r>
            <a:endParaRPr lang="en-US" altLang="en-US" sz="2000"/>
          </a:p>
        </p:txBody>
      </p:sp>
      <p:sp>
        <p:nvSpPr>
          <p:cNvPr id="38915" name="Rectangle 3">
            <a:extLst>
              <a:ext uri="{FF2B5EF4-FFF2-40B4-BE49-F238E27FC236}">
                <a16:creationId xmlns:a16="http://schemas.microsoft.com/office/drawing/2014/main" id="{14894381-E1CB-487E-BA18-6813E3E2EC5E}"/>
              </a:ext>
            </a:extLst>
          </p:cNvPr>
          <p:cNvSpPr>
            <a:spLocks noGrp="1" noChangeArrowheads="1"/>
          </p:cNvSpPr>
          <p:nvPr>
            <p:ph type="body" idx="1"/>
          </p:nvPr>
        </p:nvSpPr>
        <p:spPr/>
        <p:txBody>
          <a:bodyPr/>
          <a:lstStyle/>
          <a:p>
            <a:pPr eaLnBrk="1" hangingPunct="1">
              <a:lnSpc>
                <a:spcPct val="90000"/>
              </a:lnSpc>
            </a:pPr>
            <a:r>
              <a:rPr lang="en-GB" altLang="en-US" sz="2800"/>
              <a:t>1. Natural – requiring only general planetary influences </a:t>
            </a:r>
          </a:p>
          <a:p>
            <a:pPr eaLnBrk="1" hangingPunct="1">
              <a:lnSpc>
                <a:spcPct val="90000"/>
              </a:lnSpc>
            </a:pPr>
            <a:r>
              <a:rPr lang="en-GB" altLang="en-US" sz="2800"/>
              <a:t>2. Judicial – requiring judgment from horoscopes</a:t>
            </a:r>
          </a:p>
          <a:p>
            <a:pPr eaLnBrk="1" hangingPunct="1">
              <a:lnSpc>
                <a:spcPct val="90000"/>
              </a:lnSpc>
            </a:pPr>
            <a:r>
              <a:rPr lang="en-GB" altLang="en-US" sz="2800"/>
              <a:t>i. Nativities</a:t>
            </a:r>
          </a:p>
          <a:p>
            <a:pPr eaLnBrk="1" hangingPunct="1">
              <a:lnSpc>
                <a:spcPct val="90000"/>
              </a:lnSpc>
            </a:pPr>
            <a:r>
              <a:rPr lang="en-GB" altLang="en-US" sz="2800"/>
              <a:t>ii. Elections</a:t>
            </a:r>
          </a:p>
          <a:p>
            <a:pPr eaLnBrk="1" hangingPunct="1">
              <a:lnSpc>
                <a:spcPct val="90000"/>
              </a:lnSpc>
            </a:pPr>
            <a:r>
              <a:rPr lang="en-GB" altLang="en-US" sz="2800"/>
              <a:t>iii. Interrogations</a:t>
            </a:r>
          </a:p>
          <a:p>
            <a:pPr eaLnBrk="1" hangingPunct="1">
              <a:lnSpc>
                <a:spcPct val="90000"/>
              </a:lnSpc>
            </a:pPr>
            <a:r>
              <a:rPr lang="en-GB" altLang="en-US" sz="2800"/>
              <a:t>iv. Revolutions (the Solar, usually Aries ingress as applied to the whole year, Conjunctions (the political, economic, climatic significance of planetary conjunctions, chiefly Jupiter-Saturn).</a:t>
            </a:r>
            <a:endParaRPr lang="en-US" altLang="en-US" sz="2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a:extLst>
              <a:ext uri="{FF2B5EF4-FFF2-40B4-BE49-F238E27FC236}">
                <a16:creationId xmlns:a16="http://schemas.microsoft.com/office/drawing/2014/main" id="{CE713C53-EE70-456E-B17E-E1539DD88CFE}"/>
              </a:ext>
            </a:extLst>
          </p:cNvPr>
          <p:cNvSpPr>
            <a:spLocks noGrp="1" noChangeArrowheads="1"/>
          </p:cNvSpPr>
          <p:nvPr>
            <p:ph type="title"/>
          </p:nvPr>
        </p:nvSpPr>
        <p:spPr/>
        <p:txBody>
          <a:bodyPr/>
          <a:lstStyle/>
          <a:p>
            <a:pPr eaLnBrk="1" hangingPunct="1"/>
            <a:r>
              <a:rPr lang="en-GB" altLang="en-US"/>
              <a:t>Planetary influences on a baby</a:t>
            </a:r>
            <a:br>
              <a:rPr lang="en-GB" altLang="en-US"/>
            </a:br>
            <a:r>
              <a:rPr lang="en-GB" altLang="en-US" sz="2400"/>
              <a:t>Arundel MS 66 f.148</a:t>
            </a:r>
            <a:endParaRPr lang="en-US" altLang="en-US" sz="2400"/>
          </a:p>
        </p:txBody>
      </p:sp>
      <p:pic>
        <p:nvPicPr>
          <p:cNvPr id="39939" name="Picture 4" descr="Planetary influences on a baby Page p">
            <a:extLst>
              <a:ext uri="{FF2B5EF4-FFF2-40B4-BE49-F238E27FC236}">
                <a16:creationId xmlns:a16="http://schemas.microsoft.com/office/drawing/2014/main" id="{C9AA6E49-E641-4E74-B7CB-E802C81208F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57188" y="1714500"/>
            <a:ext cx="4038600" cy="4314825"/>
          </a:xfrm>
          <a:noFill/>
        </p:spPr>
      </p:pic>
      <p:sp>
        <p:nvSpPr>
          <p:cNvPr id="39940" name="Content Placeholder 3">
            <a:extLst>
              <a:ext uri="{FF2B5EF4-FFF2-40B4-BE49-F238E27FC236}">
                <a16:creationId xmlns:a16="http://schemas.microsoft.com/office/drawing/2014/main" id="{AA46236F-9700-489C-B814-1F0D10A01AC3}"/>
              </a:ext>
            </a:extLst>
          </p:cNvPr>
          <p:cNvSpPr>
            <a:spLocks noGrp="1"/>
          </p:cNvSpPr>
          <p:nvPr>
            <p:ph sz="half" idx="2"/>
          </p:nvPr>
        </p:nvSpPr>
        <p:spPr/>
        <p:txBody>
          <a:bodyPr/>
          <a:lstStyle/>
          <a:p>
            <a:r>
              <a:rPr lang="en-GB" altLang="en-US"/>
              <a:t>Richard LeMay</a:t>
            </a:r>
          </a:p>
          <a:p>
            <a:endParaRPr lang="en-GB" altLang="en-US"/>
          </a:p>
          <a:p>
            <a:r>
              <a:rPr lang="en-GB" altLang="en-US"/>
              <a:t>John North</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68D6123-A956-40E3-ABEB-DFFFC97B7F95}"/>
              </a:ext>
            </a:extLst>
          </p:cNvPr>
          <p:cNvSpPr>
            <a:spLocks noGrp="1" noChangeArrowheads="1"/>
          </p:cNvSpPr>
          <p:nvPr>
            <p:ph type="title"/>
          </p:nvPr>
        </p:nvSpPr>
        <p:spPr/>
        <p:txBody>
          <a:bodyPr/>
          <a:lstStyle/>
          <a:p>
            <a:pPr eaLnBrk="1" hangingPunct="1"/>
            <a:r>
              <a:rPr lang="en-GB" altLang="en-US"/>
              <a:t>To this we should also add</a:t>
            </a:r>
            <a:endParaRPr lang="en-US" altLang="en-US"/>
          </a:p>
        </p:txBody>
      </p:sp>
      <p:sp>
        <p:nvSpPr>
          <p:cNvPr id="14339" name="Rectangle 3">
            <a:extLst>
              <a:ext uri="{FF2B5EF4-FFF2-40B4-BE49-F238E27FC236}">
                <a16:creationId xmlns:a16="http://schemas.microsoft.com/office/drawing/2014/main" id="{43C99AF9-A12A-4657-94B0-307840DB1F2B}"/>
              </a:ext>
            </a:extLst>
          </p:cNvPr>
          <p:cNvSpPr>
            <a:spLocks noGrp="1" noChangeArrowheads="1"/>
          </p:cNvSpPr>
          <p:nvPr>
            <p:ph sz="half" idx="1"/>
          </p:nvPr>
        </p:nvSpPr>
        <p:spPr/>
        <p:txBody>
          <a:bodyPr/>
          <a:lstStyle/>
          <a:p>
            <a:pPr marL="514350" lvl="1" indent="-514350" eaLnBrk="1" hangingPunct="1">
              <a:buFontTx/>
              <a:buNone/>
              <a:defRPr/>
            </a:pPr>
            <a:r>
              <a:rPr lang="en-GB" sz="2000" dirty="0"/>
              <a:t>1.Alchemy: we are not covering alchemy specifically in this module but students are welcome to pursue this if they wish</a:t>
            </a:r>
            <a:endParaRPr lang="en-US" sz="2000" dirty="0"/>
          </a:p>
          <a:p>
            <a:pPr marL="514350" indent="-514350" eaLnBrk="1" hangingPunct="1">
              <a:buFontTx/>
              <a:buNone/>
              <a:defRPr/>
            </a:pPr>
            <a:r>
              <a:rPr lang="en-GB" sz="2000" dirty="0"/>
              <a:t>2.Medicine</a:t>
            </a:r>
          </a:p>
          <a:p>
            <a:pPr marL="514350" indent="-514350" eaLnBrk="1" hangingPunct="1">
              <a:buFontTx/>
              <a:buNone/>
              <a:defRPr/>
            </a:pPr>
            <a:r>
              <a:rPr lang="en-GB" sz="2000" dirty="0"/>
              <a:t>3.Magic</a:t>
            </a:r>
          </a:p>
          <a:p>
            <a:pPr marL="971550" lvl="1" indent="-514350" eaLnBrk="1" hangingPunct="1">
              <a:buFontTx/>
              <a:buNone/>
              <a:defRPr/>
            </a:pPr>
            <a:r>
              <a:rPr lang="en-GB" sz="2000" dirty="0"/>
              <a:t>Magic 1: concerned with personal advantage</a:t>
            </a:r>
          </a:p>
          <a:p>
            <a:pPr marL="971550" lvl="1" indent="-514350" eaLnBrk="1" hangingPunct="1">
              <a:buFontTx/>
              <a:buNone/>
              <a:defRPr/>
            </a:pPr>
            <a:r>
              <a:rPr lang="en-GB" sz="2000" dirty="0"/>
              <a:t>Magic 2: concerned with wisdom/ communication with the divine</a:t>
            </a:r>
          </a:p>
          <a:p>
            <a:pPr marL="971550" lvl="1" indent="-514350" eaLnBrk="1" hangingPunct="1">
              <a:buFontTx/>
              <a:buNone/>
              <a:defRPr/>
            </a:pPr>
            <a:endParaRPr lang="en-GB" dirty="0"/>
          </a:p>
        </p:txBody>
      </p:sp>
      <p:sp>
        <p:nvSpPr>
          <p:cNvPr id="40964" name="Content Placeholder 5">
            <a:extLst>
              <a:ext uri="{FF2B5EF4-FFF2-40B4-BE49-F238E27FC236}">
                <a16:creationId xmlns:a16="http://schemas.microsoft.com/office/drawing/2014/main" id="{BA447EC0-390F-4C09-A569-37C1912419B3}"/>
              </a:ext>
            </a:extLst>
          </p:cNvPr>
          <p:cNvSpPr>
            <a:spLocks noGrp="1"/>
          </p:cNvSpPr>
          <p:nvPr>
            <p:ph sz="half" idx="2"/>
          </p:nvPr>
        </p:nvSpPr>
        <p:spPr/>
        <p:txBody>
          <a:bodyPr/>
          <a:lstStyle/>
          <a:p>
            <a:r>
              <a:rPr lang="en-GB" altLang="en-US"/>
              <a:t>Medical + the Body Politic</a:t>
            </a:r>
            <a:br>
              <a:rPr lang="en-GB" altLang="en-US"/>
            </a:br>
            <a:r>
              <a:rPr lang="en-GB" altLang="en-US" sz="2000"/>
              <a:t>Zodiac Man c 1399</a:t>
            </a:r>
            <a:endParaRPr lang="en-GB" altLang="en-US"/>
          </a:p>
        </p:txBody>
      </p:sp>
      <p:pic>
        <p:nvPicPr>
          <p:cNvPr id="40965" name="Picture 4" descr="Zodiac Man c 1399 Page p 56">
            <a:extLst>
              <a:ext uri="{FF2B5EF4-FFF2-40B4-BE49-F238E27FC236}">
                <a16:creationId xmlns:a16="http://schemas.microsoft.com/office/drawing/2014/main" id="{38FB76BA-050F-4B28-BDA9-40D8CD49C5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250" y="3286125"/>
            <a:ext cx="2241550" cy="279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37CB326-7BEF-4CD0-93A0-2D4D0A9D8396}"/>
              </a:ext>
            </a:extLst>
          </p:cNvPr>
          <p:cNvSpPr>
            <a:spLocks noGrp="1" noChangeArrowheads="1"/>
          </p:cNvSpPr>
          <p:nvPr>
            <p:ph type="title"/>
          </p:nvPr>
        </p:nvSpPr>
        <p:spPr/>
        <p:txBody>
          <a:bodyPr/>
          <a:lstStyle/>
          <a:p>
            <a:pPr eaLnBrk="1" hangingPunct="1"/>
            <a:r>
              <a:rPr lang="en-GB" altLang="en-US" sz="4000"/>
              <a:t>Medical</a:t>
            </a:r>
            <a:br>
              <a:rPr lang="en-GB" altLang="en-US" sz="4000"/>
            </a:br>
            <a:r>
              <a:rPr lang="en-GB" altLang="en-US" sz="2400"/>
              <a:t>Barbers Surgeons’ Volvelle c. 1450</a:t>
            </a:r>
            <a:endParaRPr lang="en-US" altLang="en-US" sz="2400"/>
          </a:p>
        </p:txBody>
      </p:sp>
      <p:sp>
        <p:nvSpPr>
          <p:cNvPr id="41987" name="Rectangle 4">
            <a:extLst>
              <a:ext uri="{FF2B5EF4-FFF2-40B4-BE49-F238E27FC236}">
                <a16:creationId xmlns:a16="http://schemas.microsoft.com/office/drawing/2014/main" id="{A30A004F-8293-43EE-AFB6-EC882B425E75}"/>
              </a:ext>
            </a:extLst>
          </p:cNvPr>
          <p:cNvSpPr>
            <a:spLocks noGrp="1" noChangeArrowheads="1"/>
          </p:cNvSpPr>
          <p:nvPr>
            <p:ph type="body" sz="half" idx="1"/>
          </p:nvPr>
        </p:nvSpPr>
        <p:spPr/>
        <p:txBody>
          <a:bodyPr/>
          <a:lstStyle/>
          <a:p>
            <a:pPr eaLnBrk="1" hangingPunct="1">
              <a:lnSpc>
                <a:spcPct val="90000"/>
              </a:lnSpc>
            </a:pPr>
            <a:r>
              <a:rPr lang="en-GB" altLang="en-US" sz="2000"/>
              <a:t>1. set the index of the sun (pointer at left) to day on outer circle of calendar disc.</a:t>
            </a:r>
          </a:p>
          <a:p>
            <a:pPr eaLnBrk="1" hangingPunct="1">
              <a:lnSpc>
                <a:spcPct val="90000"/>
              </a:lnSpc>
            </a:pPr>
            <a:r>
              <a:rPr lang="en-GB" altLang="en-US" sz="2000"/>
              <a:t>2. set moon disc (missing) to day of moon on outer circle but one.</a:t>
            </a:r>
          </a:p>
          <a:p>
            <a:pPr eaLnBrk="1" hangingPunct="1">
              <a:lnSpc>
                <a:spcPct val="90000"/>
              </a:lnSpc>
            </a:pPr>
            <a:r>
              <a:rPr lang="en-GB" altLang="en-US" sz="2000"/>
              <a:t>3. as long as you know the lunar day you can therefore find the moon’s zodiac sign.</a:t>
            </a:r>
          </a:p>
          <a:p>
            <a:pPr eaLnBrk="1" hangingPunct="1">
              <a:lnSpc>
                <a:spcPct val="90000"/>
              </a:lnSpc>
            </a:pPr>
            <a:r>
              <a:rPr lang="en-GB" altLang="en-US" sz="2000"/>
              <a:t>At top John the Baptist and John the Evangelist. At bottom St Cosmas and St Damian, patron saints of medicine and surgery</a:t>
            </a:r>
            <a:endParaRPr lang="en-US" altLang="en-US" sz="2000"/>
          </a:p>
        </p:txBody>
      </p:sp>
      <p:pic>
        <p:nvPicPr>
          <p:cNvPr id="41988" name="Picture 6" descr="Barber Surgeons' volvelle late 15th c Page p 55">
            <a:extLst>
              <a:ext uri="{FF2B5EF4-FFF2-40B4-BE49-F238E27FC236}">
                <a16:creationId xmlns:a16="http://schemas.microsoft.com/office/drawing/2014/main" id="{BE02B8A8-57E2-4B03-93C0-7CFF73DB5C75}"/>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032375" y="1600200"/>
            <a:ext cx="3268663" cy="4525963"/>
          </a:xfr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6639890-B16A-4E30-BD41-0C322768E55E}"/>
              </a:ext>
            </a:extLst>
          </p:cNvPr>
          <p:cNvSpPr>
            <a:spLocks noGrp="1"/>
          </p:cNvSpPr>
          <p:nvPr>
            <p:ph type="title"/>
          </p:nvPr>
        </p:nvSpPr>
        <p:spPr/>
        <p:txBody>
          <a:bodyPr/>
          <a:lstStyle/>
          <a:p>
            <a:pPr eaLnBrk="1" hangingPunct="1"/>
            <a:r>
              <a:rPr lang="en-GB" altLang="en-US"/>
              <a:t>Crisis and Reform: Thomas Aquinas</a:t>
            </a:r>
            <a:endParaRPr lang="en-US" altLang="en-US"/>
          </a:p>
        </p:txBody>
      </p:sp>
      <p:sp>
        <p:nvSpPr>
          <p:cNvPr id="43011" name="Text Placeholder 2">
            <a:extLst>
              <a:ext uri="{FF2B5EF4-FFF2-40B4-BE49-F238E27FC236}">
                <a16:creationId xmlns:a16="http://schemas.microsoft.com/office/drawing/2014/main" id="{1DBD0D48-AD3B-4445-AA72-B9B310AE394E}"/>
              </a:ext>
            </a:extLst>
          </p:cNvPr>
          <p:cNvSpPr>
            <a:spLocks noGrp="1"/>
          </p:cNvSpPr>
          <p:nvPr>
            <p:ph type="body" sz="half" idx="1"/>
          </p:nvPr>
        </p:nvSpPr>
        <p:spPr/>
        <p:txBody>
          <a:bodyPr/>
          <a:lstStyle/>
          <a:p>
            <a:pPr eaLnBrk="1" hangingPunct="1"/>
            <a:r>
              <a:rPr lang="en-GB" altLang="en-US" sz="1600"/>
              <a:t>Divination forbidden</a:t>
            </a:r>
          </a:p>
          <a:p>
            <a:pPr eaLnBrk="1" hangingPunct="1"/>
            <a:r>
              <a:rPr lang="en-GB" altLang="en-US" sz="1600"/>
              <a:t>The stars cannot influence the soul (mind)</a:t>
            </a:r>
          </a:p>
          <a:p>
            <a:pPr eaLnBrk="1" hangingPunct="1"/>
            <a:r>
              <a:rPr lang="en-GB" altLang="en-US" sz="1600"/>
              <a:t>BUT</a:t>
            </a:r>
          </a:p>
          <a:p>
            <a:pPr eaLnBrk="1" hangingPunct="1"/>
            <a:r>
              <a:rPr lang="en-GB" altLang="en-US" sz="1600"/>
              <a:t>The stars do influence the body, and the body influences the soul. Therefore the stars influence the soul indirectly,</a:t>
            </a:r>
          </a:p>
          <a:p>
            <a:pPr eaLnBrk="1" hangingPunct="1"/>
            <a:r>
              <a:rPr lang="en-GB" altLang="en-US" sz="1600"/>
              <a:t>BUT</a:t>
            </a:r>
          </a:p>
          <a:p>
            <a:pPr eaLnBrk="1" hangingPunct="1"/>
            <a:r>
              <a:rPr lang="en-GB" altLang="en-US" sz="1600"/>
              <a:t>It is an individual choice as to whether such influences are accepted or rejected.</a:t>
            </a:r>
          </a:p>
          <a:p>
            <a:pPr eaLnBrk="1" hangingPunct="1"/>
            <a:endParaRPr lang="en-GB" altLang="en-US" sz="1600"/>
          </a:p>
          <a:p>
            <a:pPr eaLnBrk="1" hangingPunct="1"/>
            <a:r>
              <a:rPr lang="en-GB" altLang="en-US" sz="1600"/>
              <a:t>Was Aquinas an astrological reformer?</a:t>
            </a:r>
            <a:endParaRPr lang="en-US" altLang="en-US" sz="1600"/>
          </a:p>
        </p:txBody>
      </p:sp>
      <p:pic>
        <p:nvPicPr>
          <p:cNvPr id="43012" name="Content Placeholder 4" descr="Thomas Aquinas 3.jpeg">
            <a:extLst>
              <a:ext uri="{FF2B5EF4-FFF2-40B4-BE49-F238E27FC236}">
                <a16:creationId xmlns:a16="http://schemas.microsoft.com/office/drawing/2014/main" id="{77623455-6D98-41FB-826E-4BDA345E409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580063" y="2071688"/>
            <a:ext cx="2492375" cy="4106862"/>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4">
            <a:extLst>
              <a:ext uri="{FF2B5EF4-FFF2-40B4-BE49-F238E27FC236}">
                <a16:creationId xmlns:a16="http://schemas.microsoft.com/office/drawing/2014/main" id="{665A4AF2-CDE0-4397-83DF-F1D70CA17FB3}"/>
              </a:ext>
            </a:extLst>
          </p:cNvPr>
          <p:cNvSpPr>
            <a:spLocks noGrp="1"/>
          </p:cNvSpPr>
          <p:nvPr>
            <p:ph type="title"/>
          </p:nvPr>
        </p:nvSpPr>
        <p:spPr/>
        <p:txBody>
          <a:bodyPr/>
          <a:lstStyle/>
          <a:p>
            <a:r>
              <a:rPr lang="en-GB" altLang="en-US"/>
              <a:t>High Medieval Culture</a:t>
            </a:r>
            <a:endParaRPr lang="en-US" altLang="en-US"/>
          </a:p>
        </p:txBody>
      </p:sp>
      <p:sp>
        <p:nvSpPr>
          <p:cNvPr id="44035" name="Content Placeholder 5">
            <a:extLst>
              <a:ext uri="{FF2B5EF4-FFF2-40B4-BE49-F238E27FC236}">
                <a16:creationId xmlns:a16="http://schemas.microsoft.com/office/drawing/2014/main" id="{FC46FDA3-B09D-481D-8FFF-DB201560AB9F}"/>
              </a:ext>
            </a:extLst>
          </p:cNvPr>
          <p:cNvSpPr>
            <a:spLocks noGrp="1"/>
          </p:cNvSpPr>
          <p:nvPr>
            <p:ph idx="1"/>
          </p:nvPr>
        </p:nvSpPr>
        <p:spPr/>
        <p:txBody>
          <a:bodyPr/>
          <a:lstStyle/>
          <a:p>
            <a:r>
              <a:rPr lang="en-GB" altLang="en-US"/>
              <a:t>Was once considered to be intellectually stagnant</a:t>
            </a:r>
          </a:p>
          <a:p>
            <a:r>
              <a:rPr lang="en-GB" altLang="en-US"/>
              <a:t>This view is now out of fashion.</a:t>
            </a:r>
          </a:p>
          <a:p>
            <a:r>
              <a:rPr lang="en-GB" altLang="en-US"/>
              <a:t>The period is seen as intellectually vigorous, with an emphasis on philosophical inquiry</a:t>
            </a:r>
          </a:p>
          <a:p>
            <a:r>
              <a:rPr lang="en-GB" altLang="en-US"/>
              <a:t>Technical innovation: the mechanical clock</a:t>
            </a:r>
            <a:endParaRPr lang="en-US"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231AA89A-8A00-451B-9BF8-30F62A3346DF}"/>
              </a:ext>
            </a:extLst>
          </p:cNvPr>
          <p:cNvSpPr>
            <a:spLocks noGrp="1"/>
          </p:cNvSpPr>
          <p:nvPr>
            <p:ph type="title"/>
          </p:nvPr>
        </p:nvSpPr>
        <p:spPr/>
        <p:txBody>
          <a:bodyPr/>
          <a:lstStyle/>
          <a:p>
            <a:r>
              <a:rPr lang="en-GB" altLang="en-US"/>
              <a:t>Cosmology: Questions and Answers</a:t>
            </a:r>
          </a:p>
        </p:txBody>
      </p:sp>
      <p:sp>
        <p:nvSpPr>
          <p:cNvPr id="45059" name="Content Placeholder 2">
            <a:extLst>
              <a:ext uri="{FF2B5EF4-FFF2-40B4-BE49-F238E27FC236}">
                <a16:creationId xmlns:a16="http://schemas.microsoft.com/office/drawing/2014/main" id="{D4DA851A-F43F-4F1D-8B60-CA2096414B2E}"/>
              </a:ext>
            </a:extLst>
          </p:cNvPr>
          <p:cNvSpPr>
            <a:spLocks noGrp="1"/>
          </p:cNvSpPr>
          <p:nvPr>
            <p:ph sz="half" idx="1"/>
          </p:nvPr>
        </p:nvSpPr>
        <p:spPr/>
        <p:txBody>
          <a:bodyPr/>
          <a:lstStyle/>
          <a:p>
            <a:pPr eaLnBrk="1" hangingPunct="1"/>
            <a:r>
              <a:rPr lang="en-GB" altLang="en-US" sz="2400"/>
              <a:t>Problem:</a:t>
            </a:r>
          </a:p>
          <a:p>
            <a:pPr eaLnBrk="1" hangingPunct="1"/>
            <a:r>
              <a:rPr lang="en-GB" altLang="en-US" sz="2400"/>
              <a:t>In Genesis, how do the lights created on day 4 differ from light created on day 1?</a:t>
            </a:r>
            <a:endParaRPr lang="en-US" altLang="en-US" sz="2400"/>
          </a:p>
          <a:p>
            <a:pPr eaLnBrk="1" hangingPunct="1"/>
            <a:r>
              <a:rPr lang="en-GB" altLang="en-US" sz="2400"/>
              <a:t>Problem:</a:t>
            </a:r>
          </a:p>
          <a:p>
            <a:pPr eaLnBrk="1" hangingPunct="1"/>
            <a:r>
              <a:rPr lang="en-GB" altLang="en-US" sz="2400"/>
              <a:t>According to Plato and Aristotle, to be still is to be perfect</a:t>
            </a:r>
          </a:p>
          <a:p>
            <a:pPr eaLnBrk="1" hangingPunct="1"/>
            <a:r>
              <a:rPr lang="en-GB" altLang="en-US" sz="2400"/>
              <a:t>The Earth is still</a:t>
            </a:r>
          </a:p>
          <a:p>
            <a:pPr eaLnBrk="1" hangingPunct="1"/>
            <a:r>
              <a:rPr lang="en-GB" altLang="en-US" sz="2400"/>
              <a:t>But the Earth is imperfect</a:t>
            </a:r>
            <a:endParaRPr lang="en-US" altLang="en-US" sz="2400"/>
          </a:p>
          <a:p>
            <a:endParaRPr lang="en-GB" altLang="en-US"/>
          </a:p>
        </p:txBody>
      </p:sp>
      <p:pic>
        <p:nvPicPr>
          <p:cNvPr id="45060" name="Content Placeholder 4" descr="Sun.jpg">
            <a:extLst>
              <a:ext uri="{FF2B5EF4-FFF2-40B4-BE49-F238E27FC236}">
                <a16:creationId xmlns:a16="http://schemas.microsoft.com/office/drawing/2014/main" id="{F4659847-CC6A-4B78-9816-00F1C71E9EE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500688" y="1928813"/>
            <a:ext cx="1304925" cy="1162050"/>
          </a:xfrm>
        </p:spPr>
      </p:pic>
      <p:pic>
        <p:nvPicPr>
          <p:cNvPr id="45061" name="Picture 5" descr="Earth rise 2.jpeg">
            <a:extLst>
              <a:ext uri="{FF2B5EF4-FFF2-40B4-BE49-F238E27FC236}">
                <a16:creationId xmlns:a16="http://schemas.microsoft.com/office/drawing/2014/main" id="{BD9C3634-2215-4F9A-B402-3DA5E569B7F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0" y="3286125"/>
            <a:ext cx="1857375" cy="135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2" name="Content Placeholder 4" descr="Earth from Space 300 dpi.jpg">
            <a:extLst>
              <a:ext uri="{FF2B5EF4-FFF2-40B4-BE49-F238E27FC236}">
                <a16:creationId xmlns:a16="http://schemas.microsoft.com/office/drawing/2014/main" id="{2D2A56FB-5347-4141-9CA1-402E83A3E7B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57938" y="4857750"/>
            <a:ext cx="1709737" cy="169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965B954-3210-4172-B66E-23072B9614E9}"/>
              </a:ext>
            </a:extLst>
          </p:cNvPr>
          <p:cNvSpPr>
            <a:spLocks noGrp="1"/>
          </p:cNvSpPr>
          <p:nvPr>
            <p:ph type="title"/>
          </p:nvPr>
        </p:nvSpPr>
        <p:spPr/>
        <p:txBody>
          <a:bodyPr/>
          <a:lstStyle/>
          <a:p>
            <a:r>
              <a:rPr lang="en-GB" altLang="en-US"/>
              <a:t>Primary Source: Centiloquium</a:t>
            </a:r>
          </a:p>
        </p:txBody>
      </p:sp>
      <p:sp>
        <p:nvSpPr>
          <p:cNvPr id="46083" name="Content Placeholder 2">
            <a:extLst>
              <a:ext uri="{FF2B5EF4-FFF2-40B4-BE49-F238E27FC236}">
                <a16:creationId xmlns:a16="http://schemas.microsoft.com/office/drawing/2014/main" id="{28021ABE-8D54-49EB-AB3E-C5A7B1D6AACF}"/>
              </a:ext>
            </a:extLst>
          </p:cNvPr>
          <p:cNvSpPr>
            <a:spLocks noGrp="1"/>
          </p:cNvSpPr>
          <p:nvPr>
            <p:ph idx="1"/>
          </p:nvPr>
        </p:nvSpPr>
        <p:spPr/>
        <p:txBody>
          <a:bodyPr/>
          <a:lstStyle/>
          <a:p>
            <a:r>
              <a:rPr lang="en-GB" altLang="en-US" sz="1600"/>
              <a:t>Ptolemy, Claudius, </a:t>
            </a:r>
            <a:r>
              <a:rPr lang="en-GB" altLang="en-US" sz="1600" i="1"/>
              <a:t>Centiloquium</a:t>
            </a:r>
            <a:r>
              <a:rPr lang="en-GB" altLang="en-US" sz="1600"/>
              <a:t>, transcribed and annotated by Deborah Houlding from the Henry Coley edition. Paragraphs 1-14.</a:t>
            </a:r>
          </a:p>
          <a:p>
            <a:r>
              <a:rPr lang="en-GB" altLang="en-US" sz="1600" u="sng">
                <a:hlinkClick r:id="rId2"/>
              </a:rPr>
              <a:t>http://www.skyscript.co.uk/centiloquium1.html</a:t>
            </a:r>
            <a:endParaRPr lang="en-GB" altLang="en-US" sz="1600" u="sng"/>
          </a:p>
          <a:p>
            <a:endParaRPr lang="en-GB" altLang="en-US" sz="1600"/>
          </a:p>
          <a:p>
            <a:r>
              <a:rPr lang="en-GB" altLang="en-US" sz="1600"/>
              <a:t>1. </a:t>
            </a:r>
            <a:r>
              <a:rPr lang="en-GB" altLang="en-US" sz="1600" i="1"/>
              <a:t>A Te &amp; Sceintia</a:t>
            </a:r>
            <a:r>
              <a:rPr lang="en-GB" altLang="en-US" sz="1600"/>
              <a:t>; from thyself and learning: for it cannot be, that he who is skilful should pronounce particular forms of things; nor can the fancy undertake a particular, but general notion of the sensible matter; in such things we must use conjecture. None but those endued with Divine Inspiration predict particulars. </a:t>
            </a:r>
            <a:br>
              <a:rPr lang="en-GB" altLang="en-US" sz="1600"/>
            </a:br>
            <a:br>
              <a:rPr lang="en-GB" altLang="en-US" sz="1600"/>
            </a:br>
            <a:r>
              <a:rPr lang="en-GB" altLang="en-US" sz="1600"/>
              <a:t>2. When he that consults shall better consider of it; he shall find there will be small difference between the thing propounded, and the form thereof. [</a:t>
            </a:r>
            <a:r>
              <a:rPr lang="en-GB" altLang="en-US" sz="1600" i="1"/>
              <a:t>The meaning of Ptolemy is no more than this; viz. the sympathy any one shall observe that propounds his Question, betwixt the matter intended, and the position of the Heavens at the time of its proposition</a:t>
            </a:r>
            <a:r>
              <a:rPr lang="en-GB" altLang="en-US" sz="1600"/>
              <a:t>].</a:t>
            </a:r>
            <a:r>
              <a:rPr lang="en-GB" altLang="en-US" sz="1600">
                <a:hlinkClick r:id="rId3"/>
              </a:rPr>
              <a:t>[3]</a:t>
            </a:r>
            <a:r>
              <a:rPr lang="en-GB" altLang="en-US" sz="1600"/>
              <a:t> </a:t>
            </a:r>
            <a:br>
              <a:rPr lang="en-GB" altLang="en-US" sz="1600"/>
            </a:br>
            <a:br>
              <a:rPr lang="en-GB" altLang="en-US" sz="1600"/>
            </a:br>
            <a:r>
              <a:rPr lang="en-GB" altLang="en-US" sz="1600"/>
              <a:t>3. He that is inclinable to any art, without doubt in his nativity had some star of the same nature very well fortified.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61F52DFA-8197-427B-94EE-4ADA6E62430A}"/>
              </a:ext>
            </a:extLst>
          </p:cNvPr>
          <p:cNvSpPr>
            <a:spLocks noGrp="1"/>
          </p:cNvSpPr>
          <p:nvPr>
            <p:ph type="title"/>
          </p:nvPr>
        </p:nvSpPr>
        <p:spPr/>
        <p:txBody>
          <a:bodyPr/>
          <a:lstStyle/>
          <a:p>
            <a:r>
              <a:rPr lang="en-GB" altLang="en-US"/>
              <a:t>Visual Primary Sources</a:t>
            </a:r>
          </a:p>
        </p:txBody>
      </p:sp>
      <p:sp>
        <p:nvSpPr>
          <p:cNvPr id="47107" name="Content Placeholder 2">
            <a:extLst>
              <a:ext uri="{FF2B5EF4-FFF2-40B4-BE49-F238E27FC236}">
                <a16:creationId xmlns:a16="http://schemas.microsoft.com/office/drawing/2014/main" id="{6E4A6B0F-99AC-4B76-BDDE-81C99567C679}"/>
              </a:ext>
            </a:extLst>
          </p:cNvPr>
          <p:cNvSpPr>
            <a:spLocks noGrp="1"/>
          </p:cNvSpPr>
          <p:nvPr>
            <p:ph idx="1"/>
          </p:nvPr>
        </p:nvSpPr>
        <p:spPr/>
        <p:txBody>
          <a:bodyPr/>
          <a:lstStyle/>
          <a:p>
            <a:r>
              <a:rPr lang="en-US" altLang="en-US" sz="1200"/>
              <a:t>Warburg Institute</a:t>
            </a:r>
          </a:p>
          <a:p>
            <a:r>
              <a:rPr lang="en-US" altLang="en-US" sz="1200"/>
              <a:t>http://warburg.sas.ac.uk/library/links/orientation/astrology-astronomy/#c1016</a:t>
            </a:r>
          </a:p>
          <a:p>
            <a:endParaRPr lang="en-US" altLang="en-US" sz="1200"/>
          </a:p>
          <a:p>
            <a:r>
              <a:rPr lang="en-US" altLang="en-US" sz="1200"/>
              <a:t>Katzenstein, Ranee and Savage-Smith, Emilie, </a:t>
            </a:r>
            <a:r>
              <a:rPr lang="en-US" altLang="en-US" sz="1200" i="1"/>
              <a:t>The Leiden Aratea: Ancient Constellations in a Medieval Manuscript</a:t>
            </a:r>
            <a:r>
              <a:rPr lang="en-US" altLang="en-US" sz="1200"/>
              <a:t>, Los Angeles, Getty Publications, 1988.</a:t>
            </a:r>
            <a:endParaRPr lang="en-GB" altLang="en-US" sz="1200"/>
          </a:p>
          <a:p>
            <a:r>
              <a:rPr lang="en-GB" altLang="en-US" sz="1200">
                <a:hlinkClick r:id="rId2"/>
              </a:rPr>
              <a:t>http://d2aohiyo3d3idm.cloudfront.net/publications/virtuallibrary/0892361425.pdf</a:t>
            </a:r>
            <a:endParaRPr lang="en-GB" altLang="en-US" sz="1200"/>
          </a:p>
          <a:p>
            <a:endParaRPr lang="en-GB" altLang="en-US" sz="1200"/>
          </a:p>
          <a:p>
            <a:r>
              <a:rPr lang="en-GB" altLang="en-US" sz="1200"/>
              <a:t>A 9</a:t>
            </a:r>
            <a:r>
              <a:rPr lang="en-GB" altLang="en-US" sz="1200" baseline="30000"/>
              <a:t>th</a:t>
            </a:r>
            <a:r>
              <a:rPr lang="en-GB" altLang="en-US" sz="1200"/>
              <a:t> century copy of an illustrated work based on Aratus’s </a:t>
            </a:r>
            <a:r>
              <a:rPr lang="en-GB" altLang="en-US" sz="1200" i="1"/>
              <a:t>Phaenomena</a:t>
            </a:r>
            <a:r>
              <a:rPr lang="nn-NO" altLang="en-US" sz="1200"/>
              <a:t>. (Aratus of Soli 315 BC/310 BC – 240 BC).</a:t>
            </a:r>
          </a:p>
          <a:p>
            <a:r>
              <a:rPr lang="en-GB" altLang="en-US" sz="1200"/>
              <a:t>Callimachus, Hymns and Epigrams. Lycophron. Aratus. Translated by Mair, A. W. &amp; G. R. Loeb Classical Library Volume 129. London: William Heinemann, 1921.</a:t>
            </a:r>
          </a:p>
          <a:p>
            <a:r>
              <a:rPr lang="en-GB" altLang="en-US" sz="1200"/>
              <a:t>http://www.theoi.com/Text/AratusPhaenomena.html</a:t>
            </a:r>
          </a:p>
        </p:txBody>
      </p:sp>
      <p:pic>
        <p:nvPicPr>
          <p:cNvPr id="47108" name="Picture 2">
            <a:extLst>
              <a:ext uri="{FF2B5EF4-FFF2-40B4-BE49-F238E27FC236}">
                <a16:creationId xmlns:a16="http://schemas.microsoft.com/office/drawing/2014/main" id="{6DA93D60-8009-45CF-9439-319347FFF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882" t="9280" r="61285" b="12401"/>
          <a:stretch>
            <a:fillRect/>
          </a:stretch>
        </p:blipFill>
        <p:spPr bwMode="auto">
          <a:xfrm>
            <a:off x="5072063" y="4071938"/>
            <a:ext cx="2187575" cy="264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457C1E2D-E3A8-4AD7-B053-921D1A2D3EA7}"/>
              </a:ext>
            </a:extLst>
          </p:cNvPr>
          <p:cNvSpPr>
            <a:spLocks noGrp="1"/>
          </p:cNvSpPr>
          <p:nvPr>
            <p:ph type="title"/>
          </p:nvPr>
        </p:nvSpPr>
        <p:spPr/>
        <p:txBody>
          <a:bodyPr/>
          <a:lstStyle/>
          <a:p>
            <a:r>
              <a:rPr lang="en-GB" altLang="en-US" sz="3600"/>
              <a:t>CONCLUSIONS AND THOUGHTS:</a:t>
            </a:r>
            <a:br>
              <a:rPr lang="en-GB" altLang="en-US"/>
            </a:br>
            <a:endParaRPr lang="en-US" altLang="en-US"/>
          </a:p>
        </p:txBody>
      </p:sp>
      <p:sp>
        <p:nvSpPr>
          <p:cNvPr id="48131" name="Content Placeholder 2">
            <a:extLst>
              <a:ext uri="{FF2B5EF4-FFF2-40B4-BE49-F238E27FC236}">
                <a16:creationId xmlns:a16="http://schemas.microsoft.com/office/drawing/2014/main" id="{0605CC9F-2CBC-4EBE-8A33-40BEFAC0B7A5}"/>
              </a:ext>
            </a:extLst>
          </p:cNvPr>
          <p:cNvSpPr>
            <a:spLocks noGrp="1"/>
          </p:cNvSpPr>
          <p:nvPr>
            <p:ph idx="1"/>
          </p:nvPr>
        </p:nvSpPr>
        <p:spPr/>
        <p:txBody>
          <a:bodyPr/>
          <a:lstStyle/>
          <a:p>
            <a:r>
              <a:rPr lang="en-GB" altLang="en-US" sz="2400"/>
              <a:t>Transmission of ideas?</a:t>
            </a:r>
          </a:p>
          <a:p>
            <a:r>
              <a:rPr lang="en-GB" altLang="en-US" sz="2400"/>
              <a:t>Discontinuity and continuity?</a:t>
            </a:r>
          </a:p>
          <a:p>
            <a:r>
              <a:rPr lang="en-GB" altLang="en-US" sz="2400"/>
              <a:t>Transmission, use of, and innovation in  technical astrology?</a:t>
            </a:r>
          </a:p>
          <a:p>
            <a:r>
              <a:rPr lang="en-GB" altLang="en-US" sz="2400"/>
              <a:t>Relationship between astrology and religion?</a:t>
            </a:r>
          </a:p>
          <a:p>
            <a:r>
              <a:rPr lang="en-GB" altLang="en-US" sz="2400"/>
              <a:t>Models of reform and decline?</a:t>
            </a:r>
          </a:p>
          <a:p>
            <a:r>
              <a:rPr lang="en-GB" altLang="en-US" sz="2400"/>
              <a:t>Differences between elite ideas and popular?</a:t>
            </a:r>
          </a:p>
          <a:p>
            <a:endParaRPr lang="en-US"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683</TotalTime>
  <Words>3701</Words>
  <Application>Microsoft Office PowerPoint</Application>
  <PresentationFormat>On-screen Show (4:3)</PresentationFormat>
  <Paragraphs>264</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Times New Roman</vt:lpstr>
      <vt:lpstr>Default Design</vt:lpstr>
      <vt:lpstr>The History of Astrology Week 4 Medieval Cosmology (with an emphasis on western Europe)</vt:lpstr>
      <vt:lpstr>Historical Context The Medieval Period: conventional dating</vt:lpstr>
      <vt:lpstr>Early Medieval: Historical Context</vt:lpstr>
      <vt:lpstr>Historical Context Europe in 600</vt:lpstr>
      <vt:lpstr>Historical Context: India</vt:lpstr>
      <vt:lpstr>Historical Context: Persia</vt:lpstr>
      <vt:lpstr>Historical Context: China</vt:lpstr>
      <vt:lpstr>PowerPoint Presentation</vt:lpstr>
      <vt:lpstr>Christian Cosmology</vt:lpstr>
      <vt:lpstr>Scriptural texts used in favour of astrology</vt:lpstr>
      <vt:lpstr>Scriptural texts against astrology</vt:lpstr>
      <vt:lpstr>Scriptural texts used in favour of astrology</vt:lpstr>
      <vt:lpstr>Scriptural texts used in favour of astrology</vt:lpstr>
      <vt:lpstr>Recognitions of Clement 3rd c.  </vt:lpstr>
      <vt:lpstr>Theory: Augustine 354-430</vt:lpstr>
      <vt:lpstr>THEORY: Augustine on Celestial Influence</vt:lpstr>
      <vt:lpstr>THEORY: DIVISION OF ASTROLOGY INTO DIFFERENT KINDS Isidore of Seville</vt:lpstr>
      <vt:lpstr>What texts were available  500-1100?</vt:lpstr>
      <vt:lpstr>Pliny the Elder</vt:lpstr>
      <vt:lpstr>Comets as signs or disturbances in the upper atmosphere  (Halley’s comet 1066)</vt:lpstr>
      <vt:lpstr>Omens: The Venerable Bede 672/3-735</vt:lpstr>
      <vt:lpstr>The Carolingian Renaissance Alcuin</vt:lpstr>
      <vt:lpstr>The Uses of Astronomy</vt:lpstr>
      <vt:lpstr>The Uses of Astronomy What sort of astrology was available?</vt:lpstr>
      <vt:lpstr>Popular Astrology</vt:lpstr>
      <vt:lpstr>Sphere of Life and Death, c. 1050 Cotton MS Tiberius C.VI.f.6v</vt:lpstr>
      <vt:lpstr>In Christian culture, nothing existed independent of Christian belief, including astrology</vt:lpstr>
      <vt:lpstr>2 The Late Medieval Period/ High Middle Ages</vt:lpstr>
      <vt:lpstr>The Twelfth Century Renaissance</vt:lpstr>
      <vt:lpstr>Liber Planetis et Mundi Climatibus, </vt:lpstr>
      <vt:lpstr>The Translations</vt:lpstr>
      <vt:lpstr>Adelard of Bath c.1080-1152 left horoscope possibly drawn by Adelard. Right cover of Euclid’s Elements c 1308.</vt:lpstr>
      <vt:lpstr>Radical significance of the translations</vt:lpstr>
      <vt:lpstr>Astrology was Revolutionary</vt:lpstr>
      <vt:lpstr>The Branches of Astrology there was a clear understanding that astrology could provide distinct functions, which might have differing relationships to cosmology</vt:lpstr>
      <vt:lpstr>Planetary influences on a baby Arundel MS 66 f.148</vt:lpstr>
      <vt:lpstr>To this we should also add</vt:lpstr>
      <vt:lpstr>Medical Barbers Surgeons’ Volvelle c. 1450</vt:lpstr>
      <vt:lpstr>Crisis and Reform: Thomas Aquinas</vt:lpstr>
      <vt:lpstr>High Medieval Culture</vt:lpstr>
      <vt:lpstr>Cosmology: Questions and Answers</vt:lpstr>
      <vt:lpstr>Primary Source: Centiloquium</vt:lpstr>
      <vt:lpstr>Visual Primary Sources</vt:lpstr>
      <vt:lpstr>CONCLUSIONS AND THOUGHTS: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96</cp:revision>
  <dcterms:created xsi:type="dcterms:W3CDTF">2009-03-11T05:56:45Z</dcterms:created>
  <dcterms:modified xsi:type="dcterms:W3CDTF">2022-02-08T15:59:35Z</dcterms:modified>
</cp:coreProperties>
</file>