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67" r:id="rId3"/>
    <p:sldId id="257" r:id="rId4"/>
    <p:sldId id="258" r:id="rId5"/>
    <p:sldId id="259" r:id="rId6"/>
    <p:sldId id="260" r:id="rId7"/>
    <p:sldId id="261" r:id="rId8"/>
    <p:sldId id="262" r:id="rId9"/>
    <p:sldId id="263" r:id="rId10"/>
    <p:sldId id="264" r:id="rId11"/>
    <p:sldId id="266" r:id="rId12"/>
    <p:sldId id="268" r:id="rId13"/>
    <p:sldId id="269" r:id="rId14"/>
    <p:sldId id="271" r:id="rId15"/>
    <p:sldId id="270" r:id="rId16"/>
  </p:sldIdLst>
  <p:sldSz cx="18288000" cy="10287000"/>
  <p:notesSz cx="6858000" cy="9144000"/>
  <p:embeddedFontLst>
    <p:embeddedFont>
      <p:font typeface="Arial Black" panose="020B0604020202020204" pitchFamily="34" charset="0"/>
      <p:bold r:id="rId18"/>
    </p:embeddedFont>
    <p:embeddedFont>
      <p:font typeface="Franklin Gothic Demi Cond" panose="020B0603020102020204" pitchFamily="34" charset="0"/>
      <p:regular r:id="rId19"/>
      <p:bold r:id="rId20"/>
    </p:embeddedFont>
    <p:embeddedFont>
      <p:font typeface="Franklin Gothic Heavy" panose="020B0603020102020204" pitchFamily="34" charset="0"/>
      <p:regular r:id="rId21"/>
      <p:bold r:id="rId22"/>
      <p:italic r:id="rId23"/>
      <p:boldItalic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512" autoAdjust="0"/>
    <p:restoredTop sz="84793" autoAdjust="0"/>
  </p:normalViewPr>
  <p:slideViewPr>
    <p:cSldViewPr>
      <p:cViewPr varScale="1">
        <p:scale>
          <a:sx n="63" d="100"/>
          <a:sy n="63" d="100"/>
        </p:scale>
        <p:origin x="1592"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8F6839-7788-4EA0-AEBF-9A247B35F96E}" type="datetimeFigureOut">
              <a:rPr lang="en-IN" smtClean="0"/>
              <a:t>31/05/24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40B8B2-F7A4-44CF-9888-0A37F5A868D7}" type="slidenum">
              <a:rPr lang="en-IN" smtClean="0"/>
              <a:t>‹#›</a:t>
            </a:fld>
            <a:endParaRPr lang="en-IN"/>
          </a:p>
        </p:txBody>
      </p:sp>
    </p:spTree>
    <p:extLst>
      <p:ext uri="{BB962C8B-B14F-4D97-AF65-F5344CB8AC3E}">
        <p14:creationId xmlns:p14="http://schemas.microsoft.com/office/powerpoint/2010/main" val="918028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researchgate.net/profile/Pedro-Liberato/publication/343294642_Sustainability_In_Tourism_And_Hospitality_Trends_And_Challenges/links/5f21b653299bf134049252e7/Sustainability-In-Tourism-And-Hospitality-Trends-And-Challenges.pdf" TargetMode="External"/><Relationship Id="rId7" Type="http://schemas.openxmlformats.org/officeDocument/2006/relationships/hyperlink" Target="https://www.sciencedirect.com/science/article/pii/S0278431920301857"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hmct.dypvp.edu.in/Documents/research-papers-publication/Research-Papers/12.pdf" TargetMode="External"/><Relationship Id="rId5" Type="http://schemas.openxmlformats.org/officeDocument/2006/relationships/hyperlink" Target="http://dspace.mnau.edu.ua/jspui/bitstream/123456789/8437/1/113-116.pdf" TargetMode="External"/><Relationship Id="rId4" Type="http://schemas.openxmlformats.org/officeDocument/2006/relationships/hyperlink" Target="https://www.inderscienceonline.com/doi/abs/10.1504/IJDCET.2021.116475"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E40B8B2-F7A4-44CF-9888-0A37F5A868D7}" type="slidenum">
              <a:rPr lang="en-IN" smtClean="0"/>
              <a:t>2</a:t>
            </a:fld>
            <a:endParaRPr lang="en-IN"/>
          </a:p>
        </p:txBody>
      </p:sp>
    </p:spTree>
    <p:extLst>
      <p:ext uri="{BB962C8B-B14F-4D97-AF65-F5344CB8AC3E}">
        <p14:creationId xmlns:p14="http://schemas.microsoft.com/office/powerpoint/2010/main" val="1018177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This slide starts our talk about how technology has changed the hotel business. We will look at the current situation and predict how technology will be used in the field in the future.   </a:t>
            </a:r>
          </a:p>
          <a:p>
            <a:r>
              <a:rPr lang="en-GB" dirty="0"/>
              <a:t>   </a:t>
            </a:r>
            <a:endParaRPr lang="en-IN" dirty="0"/>
          </a:p>
        </p:txBody>
      </p:sp>
      <p:sp>
        <p:nvSpPr>
          <p:cNvPr id="4" name="Slide Number Placeholder 3"/>
          <p:cNvSpPr>
            <a:spLocks noGrp="1"/>
          </p:cNvSpPr>
          <p:nvPr>
            <p:ph type="sldNum" sz="quarter" idx="5"/>
          </p:nvPr>
        </p:nvSpPr>
        <p:spPr/>
        <p:txBody>
          <a:bodyPr/>
          <a:lstStyle/>
          <a:p>
            <a:fld id="{7E40B8B2-F7A4-44CF-9888-0A37F5A868D7}" type="slidenum">
              <a:rPr lang="en-IN" smtClean="0"/>
              <a:t>3</a:t>
            </a:fld>
            <a:endParaRPr lang="en-IN"/>
          </a:p>
        </p:txBody>
      </p:sp>
    </p:spTree>
    <p:extLst>
      <p:ext uri="{BB962C8B-B14F-4D97-AF65-F5344CB8AC3E}">
        <p14:creationId xmlns:p14="http://schemas.microsoft.com/office/powerpoint/2010/main" val="1049982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This article gives an account of how important the hotel and leisure business is to the world economy. We'll talk about why technology is so important to its growth and ability to compete.</a:t>
            </a:r>
          </a:p>
          <a:p>
            <a:endParaRPr lang="en-IN" dirty="0"/>
          </a:p>
        </p:txBody>
      </p:sp>
      <p:sp>
        <p:nvSpPr>
          <p:cNvPr id="4" name="Slide Number Placeholder 3"/>
          <p:cNvSpPr>
            <a:spLocks noGrp="1"/>
          </p:cNvSpPr>
          <p:nvPr>
            <p:ph type="sldNum" sz="quarter" idx="5"/>
          </p:nvPr>
        </p:nvSpPr>
        <p:spPr/>
        <p:txBody>
          <a:bodyPr/>
          <a:lstStyle/>
          <a:p>
            <a:fld id="{7E40B8B2-F7A4-44CF-9888-0A37F5A868D7}" type="slidenum">
              <a:rPr lang="en-IN" smtClean="0"/>
              <a:t>4</a:t>
            </a:fld>
            <a:endParaRPr lang="en-IN"/>
          </a:p>
        </p:txBody>
      </p:sp>
    </p:spTree>
    <p:extLst>
      <p:ext uri="{BB962C8B-B14F-4D97-AF65-F5344CB8AC3E}">
        <p14:creationId xmlns:p14="http://schemas.microsoft.com/office/powerpoint/2010/main" val="38769066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As you can see on this slide, our main study topic is the effects of AI in hotels. We also talk about the goals of our study and how our show will be put together.</a:t>
            </a:r>
          </a:p>
          <a:p>
            <a:endParaRPr lang="en-IN" dirty="0"/>
          </a:p>
        </p:txBody>
      </p:sp>
      <p:sp>
        <p:nvSpPr>
          <p:cNvPr id="4" name="Slide Number Placeholder 3"/>
          <p:cNvSpPr>
            <a:spLocks noGrp="1"/>
          </p:cNvSpPr>
          <p:nvPr>
            <p:ph type="sldNum" sz="quarter" idx="5"/>
          </p:nvPr>
        </p:nvSpPr>
        <p:spPr/>
        <p:txBody>
          <a:bodyPr/>
          <a:lstStyle/>
          <a:p>
            <a:fld id="{7E40B8B2-F7A4-44CF-9888-0A37F5A868D7}" type="slidenum">
              <a:rPr lang="en-IN" smtClean="0"/>
              <a:t>5</a:t>
            </a:fld>
            <a:endParaRPr lang="en-IN"/>
          </a:p>
        </p:txBody>
      </p:sp>
    </p:spTree>
    <p:extLst>
      <p:ext uri="{BB962C8B-B14F-4D97-AF65-F5344CB8AC3E}">
        <p14:creationId xmlns:p14="http://schemas.microsoft.com/office/powerpoint/2010/main" val="8235243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This part will talk about the academic works that talk about how digital change is changing the hotel industry. We will show important results from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Busulwa</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(2022) and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Morrone</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(2021).</a:t>
            </a:r>
          </a:p>
          <a:p>
            <a:endParaRPr lang="en-IN" dirty="0"/>
          </a:p>
        </p:txBody>
      </p:sp>
      <p:sp>
        <p:nvSpPr>
          <p:cNvPr id="4" name="Slide Number Placeholder 3"/>
          <p:cNvSpPr>
            <a:spLocks noGrp="1"/>
          </p:cNvSpPr>
          <p:nvPr>
            <p:ph type="sldNum" sz="quarter" idx="5"/>
          </p:nvPr>
        </p:nvSpPr>
        <p:spPr/>
        <p:txBody>
          <a:bodyPr/>
          <a:lstStyle/>
          <a:p>
            <a:fld id="{7E40B8B2-F7A4-44CF-9888-0A37F5A868D7}" type="slidenum">
              <a:rPr lang="en-IN" smtClean="0"/>
              <a:t>6</a:t>
            </a:fld>
            <a:endParaRPr lang="en-IN"/>
          </a:p>
        </p:txBody>
      </p:sp>
    </p:spTree>
    <p:extLst>
      <p:ext uri="{BB962C8B-B14F-4D97-AF65-F5344CB8AC3E}">
        <p14:creationId xmlns:p14="http://schemas.microsoft.com/office/powerpoint/2010/main" val="453018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As we continue our study of the books, we will look at the trends in hotel technology that were talked about a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Ramgade</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and Kumar (2021) and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Kolobkova</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(2021). These sites give you information about how customer standards are changing.</a:t>
            </a:r>
          </a:p>
          <a:p>
            <a:endParaRPr lang="en-IN" dirty="0"/>
          </a:p>
        </p:txBody>
      </p:sp>
      <p:sp>
        <p:nvSpPr>
          <p:cNvPr id="4" name="Slide Number Placeholder 3"/>
          <p:cNvSpPr>
            <a:spLocks noGrp="1"/>
          </p:cNvSpPr>
          <p:nvPr>
            <p:ph type="sldNum" sz="quarter" idx="5"/>
          </p:nvPr>
        </p:nvSpPr>
        <p:spPr/>
        <p:txBody>
          <a:bodyPr/>
          <a:lstStyle/>
          <a:p>
            <a:fld id="{7E40B8B2-F7A4-44CF-9888-0A37F5A868D7}" type="slidenum">
              <a:rPr lang="en-IN" smtClean="0"/>
              <a:t>7</a:t>
            </a:fld>
            <a:endParaRPr lang="en-IN"/>
          </a:p>
        </p:txBody>
      </p:sp>
    </p:spTree>
    <p:extLst>
      <p:ext uri="{BB962C8B-B14F-4D97-AF65-F5344CB8AC3E}">
        <p14:creationId xmlns:p14="http://schemas.microsoft.com/office/powerpoint/2010/main" val="20760471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We'll talk about how technology changes hotel services during and after the COVID-19 pandemic to show how it works in real life.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Bovsh</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(2022) and Ioannou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Katidou</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Sakalidou</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(2020) will be referenced.</a:t>
            </a:r>
          </a:p>
          <a:p>
            <a:endParaRPr lang="en-IN" dirty="0"/>
          </a:p>
        </p:txBody>
      </p:sp>
      <p:sp>
        <p:nvSpPr>
          <p:cNvPr id="4" name="Slide Number Placeholder 3"/>
          <p:cNvSpPr>
            <a:spLocks noGrp="1"/>
          </p:cNvSpPr>
          <p:nvPr>
            <p:ph type="sldNum" sz="quarter" idx="5"/>
          </p:nvPr>
        </p:nvSpPr>
        <p:spPr/>
        <p:txBody>
          <a:bodyPr/>
          <a:lstStyle/>
          <a:p>
            <a:fld id="{7E40B8B2-F7A4-44CF-9888-0A37F5A868D7}" type="slidenum">
              <a:rPr lang="en-IN" smtClean="0"/>
              <a:t>8</a:t>
            </a:fld>
            <a:endParaRPr lang="en-IN"/>
          </a:p>
        </p:txBody>
      </p:sp>
    </p:spTree>
    <p:extLst>
      <p:ext uri="{BB962C8B-B14F-4D97-AF65-F5344CB8AC3E}">
        <p14:creationId xmlns:p14="http://schemas.microsoft.com/office/powerpoint/2010/main" val="8560900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As we continue our application, we will look at how technology affects the experiences of guests and the happiness of employees. Lo and Yeung (2020) and Sun et al. (2020) provide valuable insights in this context.</a:t>
            </a:r>
          </a:p>
          <a:p>
            <a:endParaRPr lang="en-IN" dirty="0"/>
          </a:p>
        </p:txBody>
      </p:sp>
      <p:sp>
        <p:nvSpPr>
          <p:cNvPr id="4" name="Slide Number Placeholder 3"/>
          <p:cNvSpPr>
            <a:spLocks noGrp="1"/>
          </p:cNvSpPr>
          <p:nvPr>
            <p:ph type="sldNum" sz="quarter" idx="5"/>
          </p:nvPr>
        </p:nvSpPr>
        <p:spPr/>
        <p:txBody>
          <a:bodyPr/>
          <a:lstStyle/>
          <a:p>
            <a:fld id="{7E40B8B2-F7A4-44CF-9888-0A37F5A868D7}" type="slidenum">
              <a:rPr lang="en-IN" smtClean="0"/>
              <a:t>9</a:t>
            </a:fld>
            <a:endParaRPr lang="en-IN"/>
          </a:p>
        </p:txBody>
      </p:sp>
    </p:spTree>
    <p:extLst>
      <p:ext uri="{BB962C8B-B14F-4D97-AF65-F5344CB8AC3E}">
        <p14:creationId xmlns:p14="http://schemas.microsoft.com/office/powerpoint/2010/main" val="3084504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kern="100" dirty="0">
                <a:effectLst/>
                <a:latin typeface="Times New Roman" panose="02020603050405020304" pitchFamily="18" charset="0"/>
                <a:ea typeface="Calibri" panose="020F0502020204030204" pitchFamily="34" charset="0"/>
              </a:rPr>
              <a:t>This slide scripts the beginning for our recommendations. We'll discuss the implementation of SWOT-AHP analysis in hotel water heating systems, drawing from </a:t>
            </a:r>
            <a:r>
              <a:rPr lang="en-IN" sz="1800" kern="100" dirty="0" err="1">
                <a:effectLst/>
                <a:latin typeface="Times New Roman" panose="02020603050405020304" pitchFamily="18" charset="0"/>
                <a:ea typeface="Calibri" panose="020F0502020204030204" pitchFamily="34" charset="0"/>
              </a:rPr>
              <a:t>Jingjit</a:t>
            </a:r>
            <a:r>
              <a:rPr lang="en-IN" sz="1800" kern="100" dirty="0">
                <a:effectLst/>
                <a:latin typeface="Times New Roman" panose="02020603050405020304" pitchFamily="18" charset="0"/>
                <a:ea typeface="Calibri" panose="020F0502020204030204" pitchFamily="34" charset="0"/>
              </a:rPr>
              <a:t> et al. (2021). </a:t>
            </a:r>
            <a:endParaRPr lang="en-IN" dirty="0"/>
          </a:p>
        </p:txBody>
      </p:sp>
      <p:sp>
        <p:nvSpPr>
          <p:cNvPr id="4" name="Slide Number Placeholder 3"/>
          <p:cNvSpPr>
            <a:spLocks noGrp="1"/>
          </p:cNvSpPr>
          <p:nvPr>
            <p:ph type="sldNum" sz="quarter" idx="5"/>
          </p:nvPr>
        </p:nvSpPr>
        <p:spPr/>
        <p:txBody>
          <a:bodyPr/>
          <a:lstStyle/>
          <a:p>
            <a:fld id="{7E40B8B2-F7A4-44CF-9888-0A37F5A868D7}" type="slidenum">
              <a:rPr lang="en-IN" smtClean="0"/>
              <a:t>10</a:t>
            </a:fld>
            <a:endParaRPr lang="en-IN"/>
          </a:p>
        </p:txBody>
      </p:sp>
    </p:spTree>
    <p:extLst>
      <p:ext uri="{BB962C8B-B14F-4D97-AF65-F5344CB8AC3E}">
        <p14:creationId xmlns:p14="http://schemas.microsoft.com/office/powerpoint/2010/main" val="2497186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Here, we emphasize the importance of sustainable practices and ethical technology use in the industry, drawing insights from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Malheiro</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(2020) and Legrand et al. (2022).</a:t>
            </a:r>
          </a:p>
          <a:p>
            <a:endParaRPr lang="en-IN" dirty="0"/>
          </a:p>
        </p:txBody>
      </p:sp>
      <p:sp>
        <p:nvSpPr>
          <p:cNvPr id="4" name="Slide Number Placeholder 3"/>
          <p:cNvSpPr>
            <a:spLocks noGrp="1"/>
          </p:cNvSpPr>
          <p:nvPr>
            <p:ph type="sldNum" sz="quarter" idx="5"/>
          </p:nvPr>
        </p:nvSpPr>
        <p:spPr/>
        <p:txBody>
          <a:bodyPr/>
          <a:lstStyle/>
          <a:p>
            <a:fld id="{7E40B8B2-F7A4-44CF-9888-0A37F5A868D7}" type="slidenum">
              <a:rPr lang="en-IN" smtClean="0"/>
              <a:t>11</a:t>
            </a:fld>
            <a:endParaRPr lang="en-IN"/>
          </a:p>
        </p:txBody>
      </p:sp>
    </p:spTree>
    <p:extLst>
      <p:ext uri="{BB962C8B-B14F-4D97-AF65-F5344CB8AC3E}">
        <p14:creationId xmlns:p14="http://schemas.microsoft.com/office/powerpoint/2010/main" val="15082935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Summarizing our key findings, we highlight the vital role of technology in the hospitality sector's evolution. We'll also offer some final thoughts and insights.</a:t>
            </a:r>
          </a:p>
          <a:p>
            <a:endParaRPr lang="en-IN" dirty="0"/>
          </a:p>
        </p:txBody>
      </p:sp>
      <p:sp>
        <p:nvSpPr>
          <p:cNvPr id="4" name="Slide Number Placeholder 3"/>
          <p:cNvSpPr>
            <a:spLocks noGrp="1"/>
          </p:cNvSpPr>
          <p:nvPr>
            <p:ph type="sldNum" sz="quarter" idx="5"/>
          </p:nvPr>
        </p:nvSpPr>
        <p:spPr/>
        <p:txBody>
          <a:bodyPr/>
          <a:lstStyle/>
          <a:p>
            <a:fld id="{7E40B8B2-F7A4-44CF-9888-0A37F5A868D7}" type="slidenum">
              <a:rPr lang="en-IN" smtClean="0"/>
              <a:t>12</a:t>
            </a:fld>
            <a:endParaRPr lang="en-IN"/>
          </a:p>
        </p:txBody>
      </p:sp>
    </p:spTree>
    <p:extLst>
      <p:ext uri="{BB962C8B-B14F-4D97-AF65-F5344CB8AC3E}">
        <p14:creationId xmlns:p14="http://schemas.microsoft.com/office/powerpoint/2010/main" val="42506534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This slide opens the floor to the audience for questions and discussions. We encourage active participation to enrich the conversation.     </a:t>
            </a:r>
          </a:p>
          <a:p>
            <a:endParaRPr lang="en-IN" dirty="0"/>
          </a:p>
        </p:txBody>
      </p:sp>
      <p:sp>
        <p:nvSpPr>
          <p:cNvPr id="4" name="Slide Number Placeholder 3"/>
          <p:cNvSpPr>
            <a:spLocks noGrp="1"/>
          </p:cNvSpPr>
          <p:nvPr>
            <p:ph type="sldNum" sz="quarter" idx="5"/>
          </p:nvPr>
        </p:nvSpPr>
        <p:spPr/>
        <p:txBody>
          <a:bodyPr/>
          <a:lstStyle/>
          <a:p>
            <a:fld id="{7E40B8B2-F7A4-44CF-9888-0A37F5A868D7}" type="slidenum">
              <a:rPr lang="en-IN" smtClean="0"/>
              <a:t>13</a:t>
            </a:fld>
            <a:endParaRPr lang="en-IN"/>
          </a:p>
        </p:txBody>
      </p:sp>
    </p:spTree>
    <p:extLst>
      <p:ext uri="{BB962C8B-B14F-4D97-AF65-F5344CB8AC3E}">
        <p14:creationId xmlns:p14="http://schemas.microsoft.com/office/powerpoint/2010/main" val="21759353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50000"/>
              </a:lnSpc>
              <a:spcAft>
                <a:spcPts val="800"/>
              </a:spcAft>
            </a:pP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Malheiro</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 Sousa, B.B., Liberato, D. and Liberato, P., 2020, April. Sustainability in tourism and hospitality: Trends and challenges. In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35th IBIMA conference education excellence and innovation management: A 2025 vision to sustain economic development during global challenges</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(pp. 15545-15555). IBIMA. </a:t>
            </a:r>
            <a:r>
              <a:rPr lang="en-IN"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https://www.researchgate.net/profile/Pedro-Liberato/publication/343294642_Sustainability_In_Tourism_And_Hospitality_Trends_And_Challenges/links/5f21b653299bf134049252e7/Sustainability-In-Tourism-And-Hospitality-Trends-And-Challenges.pdf</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50000"/>
              </a:lnSpc>
              <a:spcAft>
                <a:spcPts val="800"/>
              </a:spcAft>
            </a:pP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Morrone</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D.,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Raimo</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N.,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Tarulli</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 and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Vitolla</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F., 2021. Digitalisation in the hospitality industry: Motivations, effects and role of COVID-19.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Digital Culture and Electronic Tourism</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3</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(3-4), pp.257-270. </a:t>
            </a:r>
            <a:r>
              <a:rPr lang="en-IN"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https://www.inderscienceonline.com/doi/abs/10.1504/IJDCET.2021.116475</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50000"/>
              </a:lnSpc>
              <a:spcAft>
                <a:spcPts val="800"/>
              </a:spcAft>
            </a:pP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Pantiukhina</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V., 2020. 8 ways to improve hotel guest satisfaction and increase retention. </a:t>
            </a:r>
            <a:r>
              <a:rPr lang="en-IN"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http://dspace.mnau.edu.ua/jspui/bitstream/123456789/8437/1/113-116.pdf</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50000"/>
              </a:lnSpc>
              <a:spcAft>
                <a:spcPts val="800"/>
              </a:spcAft>
            </a:pP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Ramgade</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 and Kumar, A., 2021. Changing trends of hospitality industry: Emergence of millennials and gen Z as future customers and their influence on the hospitality industry. </a:t>
            </a:r>
            <a:r>
              <a:rPr lang="en-IN" sz="1800" i="1" kern="100" dirty="0" err="1">
                <a:effectLst/>
                <a:latin typeface="Times New Roman" panose="02020603050405020304" pitchFamily="18" charset="0"/>
                <a:ea typeface="Calibri" panose="020F0502020204030204" pitchFamily="34" charset="0"/>
                <a:cs typeface="Times New Roman" panose="02020603050405020304" pitchFamily="18" charset="0"/>
              </a:rPr>
              <a:t>Vidyabharati</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 International Interdisciplinary Research Journal</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12</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(01), pp.336-342. </a:t>
            </a:r>
            <a:r>
              <a:rPr lang="en-IN"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https://hmct.dypvp.edu.in/Documents/research-papers-publication/Research-Papers/12.pdf</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Sun, S., Lee, P.C., Law, R. and Hyun, S.S., 2020. An investigation of the moderating effects of current job position level and hotel work experience between technology readiness and technology acceptance.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90</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p.102633. </a:t>
            </a:r>
            <a:r>
              <a:rPr lang="en-IN"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https://www.sciencedirect.com/science/article/pii/S0278431920301857</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E40B8B2-F7A4-44CF-9888-0A37F5A868D7}" type="slidenum">
              <a:rPr lang="en-IN" smtClean="0"/>
              <a:t>14</a:t>
            </a:fld>
            <a:endParaRPr lang="en-IN"/>
          </a:p>
        </p:txBody>
      </p:sp>
    </p:spTree>
    <p:extLst>
      <p:ext uri="{BB962C8B-B14F-4D97-AF65-F5344CB8AC3E}">
        <p14:creationId xmlns:p14="http://schemas.microsoft.com/office/powerpoint/2010/main" val="9187078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E40B8B2-F7A4-44CF-9888-0A37F5A868D7}" type="slidenum">
              <a:rPr lang="en-IN" smtClean="0"/>
              <a:t>15</a:t>
            </a:fld>
            <a:endParaRPr lang="en-IN"/>
          </a:p>
        </p:txBody>
      </p:sp>
    </p:spTree>
    <p:extLst>
      <p:ext uri="{BB962C8B-B14F-4D97-AF65-F5344CB8AC3E}">
        <p14:creationId xmlns:p14="http://schemas.microsoft.com/office/powerpoint/2010/main" val="35480346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5/31/24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5/31/24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5/31/24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5/31/24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5/31/24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5/31/24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5/31/24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dirty="0"/>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5/31/24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5/31/24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5/31/24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5/31/24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5/31/24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s://thuvienso.hoasen.edu.vn/bitstream/handle/123456789/8505/Contents.pdf?sequence=3&amp;isAllowed=y" TargetMode="External"/><Relationship Id="rId3" Type="http://schemas.openxmlformats.org/officeDocument/2006/relationships/hyperlink" Target="https://pdfs.semanticscholar.org/4429/adf43fc965aadce317ff0e46f36cf7bbcf37.pdf" TargetMode="External"/><Relationship Id="rId7" Type="http://schemas.openxmlformats.org/officeDocument/2006/relationships/hyperlink" Target="https://link.springer.com/chapter/10.1007/978-3-030-56433-9_41"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www.temjournal.com/content/102/TEMJournalMay2021_498_507.pdf" TargetMode="External"/><Relationship Id="rId5" Type="http://schemas.openxmlformats.org/officeDocument/2006/relationships/hyperlink" Target="https://repository.ihu.edu.gr/xmlui/bitstream/handle/11544/29539/Ioannou.Katidou.Anna-Sakalidou.Manousia.Christina.pdf?sequence=1" TargetMode="External"/><Relationship Id="rId4" Type="http://schemas.openxmlformats.org/officeDocument/2006/relationships/hyperlink" Target="https://www.sciencedirect.com/science/article/pii/S0278431921002759" TargetMode="External"/><Relationship Id="rId9" Type="http://schemas.openxmlformats.org/officeDocument/2006/relationships/hyperlink" Target="https://scholar.archive.org/work/4tfzipwb7bafpbwjvqwwynaxpm/access/wayback/https:/www.emerald.com/insight/content/doi/10.1108/IJCHM-10-2020-1143/full/pdf?title=how-hotels-adjust-technology-based-strategy-to-respond-to-covid-19-and-gain-competitive-productivity-cp-strategic-management-process-and-dynamic-capabilitie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B2734"/>
        </a:solidFill>
        <a:effectLst/>
      </p:bgPr>
    </p:bg>
    <p:spTree>
      <p:nvGrpSpPr>
        <p:cNvPr id="1" name=""/>
        <p:cNvGrpSpPr/>
        <p:nvPr/>
      </p:nvGrpSpPr>
      <p:grpSpPr>
        <a:xfrm>
          <a:off x="0" y="0"/>
          <a:ext cx="0" cy="0"/>
          <a:chOff x="0" y="0"/>
          <a:chExt cx="0" cy="0"/>
        </a:xfrm>
      </p:grpSpPr>
      <p:pic>
        <p:nvPicPr>
          <p:cNvPr id="1028" name="Picture 4" descr="low-angle photo of Hotel lighted signage on top of brown building during nighttime">
            <a:extLst>
              <a:ext uri="{FF2B5EF4-FFF2-40B4-BE49-F238E27FC236}">
                <a16:creationId xmlns:a16="http://schemas.microsoft.com/office/drawing/2014/main" id="{6FCFDFAC-C7FE-4599-B5D8-C17CCB3A32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929" y="0"/>
            <a:ext cx="18385929" cy="10287000"/>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4"/>
          <p:cNvGrpSpPr/>
          <p:nvPr/>
        </p:nvGrpSpPr>
        <p:grpSpPr>
          <a:xfrm>
            <a:off x="0" y="1459329"/>
            <a:ext cx="224444" cy="1665889"/>
            <a:chOff x="0" y="0"/>
            <a:chExt cx="643088" cy="4773195"/>
          </a:xfrm>
        </p:grpSpPr>
        <p:sp>
          <p:nvSpPr>
            <p:cNvPr id="5" name="Freeform 5"/>
            <p:cNvSpPr/>
            <p:nvPr/>
          </p:nvSpPr>
          <p:spPr>
            <a:xfrm>
              <a:off x="0" y="0"/>
              <a:ext cx="643088" cy="4773195"/>
            </a:xfrm>
            <a:custGeom>
              <a:avLst/>
              <a:gdLst/>
              <a:ahLst/>
              <a:cxnLst/>
              <a:rect l="l" t="t" r="r" b="b"/>
              <a:pathLst>
                <a:path w="643088" h="4773195">
                  <a:moveTo>
                    <a:pt x="0" y="0"/>
                  </a:moveTo>
                  <a:lnTo>
                    <a:pt x="643088" y="0"/>
                  </a:lnTo>
                  <a:lnTo>
                    <a:pt x="643088" y="4773195"/>
                  </a:lnTo>
                  <a:lnTo>
                    <a:pt x="0" y="4773195"/>
                  </a:lnTo>
                  <a:close/>
                </a:path>
              </a:pathLst>
            </a:custGeom>
            <a:solidFill>
              <a:srgbClr val="CBB29F"/>
            </a:solidFill>
          </p:spPr>
          <p:txBody>
            <a:bodyPr/>
            <a:lstStyle/>
            <a:p>
              <a:endParaRPr lang="en-RO"/>
            </a:p>
          </p:txBody>
        </p:sp>
      </p:grpSp>
      <p:sp>
        <p:nvSpPr>
          <p:cNvPr id="6" name="TextBox 6"/>
          <p:cNvSpPr txBox="1"/>
          <p:nvPr/>
        </p:nvSpPr>
        <p:spPr>
          <a:xfrm>
            <a:off x="795096" y="341672"/>
            <a:ext cx="16697807" cy="2791470"/>
          </a:xfrm>
          <a:prstGeom prst="rect">
            <a:avLst/>
          </a:prstGeom>
        </p:spPr>
        <p:txBody>
          <a:bodyPr lIns="0" tIns="0" rIns="0" bIns="0" rtlCol="0" anchor="t">
            <a:spAutoFit/>
          </a:bodyPr>
          <a:lstStyle/>
          <a:p>
            <a:pPr algn="ctr">
              <a:lnSpc>
                <a:spcPts val="23848"/>
              </a:lnSpc>
              <a:spcBef>
                <a:spcPct val="0"/>
              </a:spcBef>
            </a:pPr>
            <a:r>
              <a:rPr lang="en-US" sz="17034" dirty="0">
                <a:solidFill>
                  <a:srgbClr val="CBB29F"/>
                </a:solidFill>
                <a:latin typeface="Franklin Gothic Heavy" panose="020B0903020102020204" pitchFamily="34" charset="0"/>
              </a:rPr>
              <a:t>Assignment 2</a:t>
            </a:r>
          </a:p>
        </p:txBody>
      </p:sp>
      <p:sp>
        <p:nvSpPr>
          <p:cNvPr id="7" name="TextBox 7"/>
          <p:cNvSpPr txBox="1"/>
          <p:nvPr/>
        </p:nvSpPr>
        <p:spPr>
          <a:xfrm>
            <a:off x="1464219" y="3143533"/>
            <a:ext cx="15261631" cy="405766"/>
          </a:xfrm>
          <a:prstGeom prst="rect">
            <a:avLst/>
          </a:prstGeom>
        </p:spPr>
        <p:txBody>
          <a:bodyPr lIns="0" tIns="0" rIns="0" bIns="0" rtlCol="0" anchor="t">
            <a:spAutoFit/>
          </a:bodyPr>
          <a:lstStyle/>
          <a:p>
            <a:pPr algn="ctr">
              <a:lnSpc>
                <a:spcPts val="3359"/>
              </a:lnSpc>
              <a:spcBef>
                <a:spcPct val="0"/>
              </a:spcBef>
            </a:pPr>
            <a:r>
              <a:rPr lang="en-US" sz="2399" spc="1919" dirty="0">
                <a:solidFill>
                  <a:srgbClr val="FFFFFF"/>
                </a:solidFill>
                <a:latin typeface="Franklin Gothic Demi Cond" panose="020B0706030402020204" pitchFamily="34" charset="0"/>
              </a:rPr>
              <a:t>Conference presentation</a:t>
            </a:r>
          </a:p>
        </p:txBody>
      </p:sp>
      <p:grpSp>
        <p:nvGrpSpPr>
          <p:cNvPr id="8" name="Group 8"/>
          <p:cNvGrpSpPr/>
          <p:nvPr/>
        </p:nvGrpSpPr>
        <p:grpSpPr>
          <a:xfrm>
            <a:off x="319827" y="1459329"/>
            <a:ext cx="128372" cy="1665889"/>
            <a:chOff x="0" y="0"/>
            <a:chExt cx="367818" cy="4773195"/>
          </a:xfrm>
        </p:grpSpPr>
        <p:sp>
          <p:nvSpPr>
            <p:cNvPr id="9" name="Freeform 9"/>
            <p:cNvSpPr/>
            <p:nvPr/>
          </p:nvSpPr>
          <p:spPr>
            <a:xfrm>
              <a:off x="0" y="0"/>
              <a:ext cx="367818" cy="4773195"/>
            </a:xfrm>
            <a:custGeom>
              <a:avLst/>
              <a:gdLst/>
              <a:ahLst/>
              <a:cxnLst/>
              <a:rect l="l" t="t" r="r" b="b"/>
              <a:pathLst>
                <a:path w="367818" h="4773195">
                  <a:moveTo>
                    <a:pt x="0" y="0"/>
                  </a:moveTo>
                  <a:lnTo>
                    <a:pt x="367818" y="0"/>
                  </a:lnTo>
                  <a:lnTo>
                    <a:pt x="367818" y="4773195"/>
                  </a:lnTo>
                  <a:lnTo>
                    <a:pt x="0" y="4773195"/>
                  </a:lnTo>
                  <a:close/>
                </a:path>
              </a:pathLst>
            </a:custGeom>
            <a:solidFill>
              <a:srgbClr val="CBB29F"/>
            </a:solidFill>
          </p:spPr>
          <p:txBody>
            <a:bodyPr/>
            <a:lstStyle/>
            <a:p>
              <a:endParaRPr lang="en-RO"/>
            </a:p>
          </p:txBody>
        </p:sp>
      </p:grpSp>
      <p:grpSp>
        <p:nvGrpSpPr>
          <p:cNvPr id="10" name="Group 10"/>
          <p:cNvGrpSpPr/>
          <p:nvPr/>
        </p:nvGrpSpPr>
        <p:grpSpPr>
          <a:xfrm>
            <a:off x="543583" y="1459329"/>
            <a:ext cx="54471" cy="1665889"/>
            <a:chOff x="0" y="0"/>
            <a:chExt cx="156073" cy="4773195"/>
          </a:xfrm>
        </p:grpSpPr>
        <p:sp>
          <p:nvSpPr>
            <p:cNvPr id="11" name="Freeform 11"/>
            <p:cNvSpPr/>
            <p:nvPr/>
          </p:nvSpPr>
          <p:spPr>
            <a:xfrm>
              <a:off x="0" y="0"/>
              <a:ext cx="156073" cy="4773195"/>
            </a:xfrm>
            <a:custGeom>
              <a:avLst/>
              <a:gdLst/>
              <a:ahLst/>
              <a:cxnLst/>
              <a:rect l="l" t="t" r="r" b="b"/>
              <a:pathLst>
                <a:path w="156073" h="4773195">
                  <a:moveTo>
                    <a:pt x="0" y="0"/>
                  </a:moveTo>
                  <a:lnTo>
                    <a:pt x="156073" y="0"/>
                  </a:lnTo>
                  <a:lnTo>
                    <a:pt x="156073" y="4773195"/>
                  </a:lnTo>
                  <a:lnTo>
                    <a:pt x="0" y="4773195"/>
                  </a:lnTo>
                  <a:close/>
                </a:path>
              </a:pathLst>
            </a:custGeom>
            <a:solidFill>
              <a:srgbClr val="CBB29F"/>
            </a:solidFill>
          </p:spPr>
          <p:txBody>
            <a:bodyPr/>
            <a:lstStyle/>
            <a:p>
              <a:endParaRPr lang="en-RO"/>
            </a:p>
          </p:txBody>
        </p:sp>
      </p:grpSp>
      <p:grpSp>
        <p:nvGrpSpPr>
          <p:cNvPr id="12" name="Group 12"/>
          <p:cNvGrpSpPr/>
          <p:nvPr/>
        </p:nvGrpSpPr>
        <p:grpSpPr>
          <a:xfrm rot="-10800000">
            <a:off x="18063556" y="1459329"/>
            <a:ext cx="224444" cy="1665889"/>
            <a:chOff x="0" y="0"/>
            <a:chExt cx="643088" cy="4773195"/>
          </a:xfrm>
        </p:grpSpPr>
        <p:sp>
          <p:nvSpPr>
            <p:cNvPr id="13" name="Freeform 13"/>
            <p:cNvSpPr/>
            <p:nvPr/>
          </p:nvSpPr>
          <p:spPr>
            <a:xfrm>
              <a:off x="0" y="0"/>
              <a:ext cx="643088" cy="4773195"/>
            </a:xfrm>
            <a:custGeom>
              <a:avLst/>
              <a:gdLst/>
              <a:ahLst/>
              <a:cxnLst/>
              <a:rect l="l" t="t" r="r" b="b"/>
              <a:pathLst>
                <a:path w="643088" h="4773195">
                  <a:moveTo>
                    <a:pt x="0" y="0"/>
                  </a:moveTo>
                  <a:lnTo>
                    <a:pt x="643088" y="0"/>
                  </a:lnTo>
                  <a:lnTo>
                    <a:pt x="643088" y="4773195"/>
                  </a:lnTo>
                  <a:lnTo>
                    <a:pt x="0" y="4773195"/>
                  </a:lnTo>
                  <a:close/>
                </a:path>
              </a:pathLst>
            </a:custGeom>
            <a:solidFill>
              <a:srgbClr val="CBB29F"/>
            </a:solidFill>
          </p:spPr>
          <p:txBody>
            <a:bodyPr/>
            <a:lstStyle/>
            <a:p>
              <a:endParaRPr lang="en-RO"/>
            </a:p>
          </p:txBody>
        </p:sp>
      </p:grpSp>
      <p:grpSp>
        <p:nvGrpSpPr>
          <p:cNvPr id="14" name="Group 14"/>
          <p:cNvGrpSpPr/>
          <p:nvPr/>
        </p:nvGrpSpPr>
        <p:grpSpPr>
          <a:xfrm rot="-10800000">
            <a:off x="17839801" y="1459329"/>
            <a:ext cx="128372" cy="1665889"/>
            <a:chOff x="0" y="0"/>
            <a:chExt cx="367818" cy="4773195"/>
          </a:xfrm>
        </p:grpSpPr>
        <p:sp>
          <p:nvSpPr>
            <p:cNvPr id="15" name="Freeform 15"/>
            <p:cNvSpPr/>
            <p:nvPr/>
          </p:nvSpPr>
          <p:spPr>
            <a:xfrm>
              <a:off x="0" y="0"/>
              <a:ext cx="367818" cy="4773195"/>
            </a:xfrm>
            <a:custGeom>
              <a:avLst/>
              <a:gdLst/>
              <a:ahLst/>
              <a:cxnLst/>
              <a:rect l="l" t="t" r="r" b="b"/>
              <a:pathLst>
                <a:path w="367818" h="4773195">
                  <a:moveTo>
                    <a:pt x="0" y="0"/>
                  </a:moveTo>
                  <a:lnTo>
                    <a:pt x="367818" y="0"/>
                  </a:lnTo>
                  <a:lnTo>
                    <a:pt x="367818" y="4773195"/>
                  </a:lnTo>
                  <a:lnTo>
                    <a:pt x="0" y="4773195"/>
                  </a:lnTo>
                  <a:close/>
                </a:path>
              </a:pathLst>
            </a:custGeom>
            <a:solidFill>
              <a:srgbClr val="CBB29F"/>
            </a:solidFill>
          </p:spPr>
          <p:txBody>
            <a:bodyPr/>
            <a:lstStyle/>
            <a:p>
              <a:endParaRPr lang="en-RO"/>
            </a:p>
          </p:txBody>
        </p:sp>
      </p:grpSp>
      <p:grpSp>
        <p:nvGrpSpPr>
          <p:cNvPr id="16" name="Group 16"/>
          <p:cNvGrpSpPr/>
          <p:nvPr/>
        </p:nvGrpSpPr>
        <p:grpSpPr>
          <a:xfrm rot="-10800000">
            <a:off x="17689947" y="1459329"/>
            <a:ext cx="54471" cy="1665889"/>
            <a:chOff x="0" y="0"/>
            <a:chExt cx="156073" cy="4773195"/>
          </a:xfrm>
        </p:grpSpPr>
        <p:sp>
          <p:nvSpPr>
            <p:cNvPr id="17" name="Freeform 17"/>
            <p:cNvSpPr/>
            <p:nvPr/>
          </p:nvSpPr>
          <p:spPr>
            <a:xfrm>
              <a:off x="0" y="0"/>
              <a:ext cx="156073" cy="4773195"/>
            </a:xfrm>
            <a:custGeom>
              <a:avLst/>
              <a:gdLst/>
              <a:ahLst/>
              <a:cxnLst/>
              <a:rect l="l" t="t" r="r" b="b"/>
              <a:pathLst>
                <a:path w="156073" h="4773195">
                  <a:moveTo>
                    <a:pt x="0" y="0"/>
                  </a:moveTo>
                  <a:lnTo>
                    <a:pt x="156073" y="0"/>
                  </a:lnTo>
                  <a:lnTo>
                    <a:pt x="156073" y="4773195"/>
                  </a:lnTo>
                  <a:lnTo>
                    <a:pt x="0" y="4773195"/>
                  </a:lnTo>
                  <a:close/>
                </a:path>
              </a:pathLst>
            </a:custGeom>
            <a:solidFill>
              <a:srgbClr val="CBB29F"/>
            </a:solidFill>
          </p:spPr>
          <p:txBody>
            <a:bodyPr/>
            <a:lstStyle/>
            <a:p>
              <a:endParaRPr lang="en-RO"/>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B2734"/>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AA3240-17D3-4D07-8BB5-6D8A17A7C8B1}"/>
              </a:ext>
            </a:extLst>
          </p:cNvPr>
          <p:cNvPicPr>
            <a:picLocks noChangeAspect="1"/>
          </p:cNvPicPr>
          <p:nvPr/>
        </p:nvPicPr>
        <p:blipFill>
          <a:blip r:embed="rId3"/>
          <a:stretch>
            <a:fillRect/>
          </a:stretch>
        </p:blipFill>
        <p:spPr>
          <a:xfrm>
            <a:off x="1028700" y="1028700"/>
            <a:ext cx="16230600" cy="8305800"/>
          </a:xfrm>
          <a:prstGeom prst="rect">
            <a:avLst/>
          </a:prstGeom>
        </p:spPr>
      </p:pic>
      <p:grpSp>
        <p:nvGrpSpPr>
          <p:cNvPr id="4" name="Group 4"/>
          <p:cNvGrpSpPr/>
          <p:nvPr/>
        </p:nvGrpSpPr>
        <p:grpSpPr>
          <a:xfrm>
            <a:off x="0" y="7592411"/>
            <a:ext cx="224444" cy="1665889"/>
            <a:chOff x="0" y="0"/>
            <a:chExt cx="643088" cy="4773195"/>
          </a:xfrm>
        </p:grpSpPr>
        <p:sp>
          <p:nvSpPr>
            <p:cNvPr id="5" name="Freeform 5"/>
            <p:cNvSpPr/>
            <p:nvPr/>
          </p:nvSpPr>
          <p:spPr>
            <a:xfrm>
              <a:off x="0" y="0"/>
              <a:ext cx="643088" cy="4773195"/>
            </a:xfrm>
            <a:custGeom>
              <a:avLst/>
              <a:gdLst/>
              <a:ahLst/>
              <a:cxnLst/>
              <a:rect l="l" t="t" r="r" b="b"/>
              <a:pathLst>
                <a:path w="643088" h="4773195">
                  <a:moveTo>
                    <a:pt x="0" y="0"/>
                  </a:moveTo>
                  <a:lnTo>
                    <a:pt x="643088" y="0"/>
                  </a:lnTo>
                  <a:lnTo>
                    <a:pt x="643088" y="4773195"/>
                  </a:lnTo>
                  <a:lnTo>
                    <a:pt x="0" y="4773195"/>
                  </a:lnTo>
                  <a:close/>
                </a:path>
              </a:pathLst>
            </a:custGeom>
            <a:solidFill>
              <a:srgbClr val="CBB29F"/>
            </a:solidFill>
          </p:spPr>
          <p:txBody>
            <a:bodyPr/>
            <a:lstStyle/>
            <a:p>
              <a:endParaRPr lang="en-RO"/>
            </a:p>
          </p:txBody>
        </p:sp>
      </p:grpSp>
      <p:grpSp>
        <p:nvGrpSpPr>
          <p:cNvPr id="10" name="Group 10"/>
          <p:cNvGrpSpPr/>
          <p:nvPr/>
        </p:nvGrpSpPr>
        <p:grpSpPr>
          <a:xfrm>
            <a:off x="2439837" y="1409700"/>
            <a:ext cx="13408327" cy="7239000"/>
            <a:chOff x="0" y="0"/>
            <a:chExt cx="20486290" cy="8546274"/>
          </a:xfrm>
        </p:grpSpPr>
        <p:sp>
          <p:nvSpPr>
            <p:cNvPr id="11" name="Freeform 11"/>
            <p:cNvSpPr/>
            <p:nvPr/>
          </p:nvSpPr>
          <p:spPr>
            <a:xfrm>
              <a:off x="0" y="0"/>
              <a:ext cx="20486291" cy="8546274"/>
            </a:xfrm>
            <a:custGeom>
              <a:avLst/>
              <a:gdLst/>
              <a:ahLst/>
              <a:cxnLst/>
              <a:rect l="l" t="t" r="r" b="b"/>
              <a:pathLst>
                <a:path w="20486291" h="8546274">
                  <a:moveTo>
                    <a:pt x="0" y="0"/>
                  </a:moveTo>
                  <a:lnTo>
                    <a:pt x="20486291" y="0"/>
                  </a:lnTo>
                  <a:lnTo>
                    <a:pt x="20486291" y="8546274"/>
                  </a:lnTo>
                  <a:lnTo>
                    <a:pt x="0" y="8546274"/>
                  </a:lnTo>
                  <a:close/>
                </a:path>
              </a:pathLst>
            </a:custGeom>
            <a:solidFill>
              <a:srgbClr val="0B2734">
                <a:alpha val="80000"/>
              </a:srgbClr>
            </a:solidFill>
          </p:spPr>
          <p:txBody>
            <a:bodyPr/>
            <a:lstStyle/>
            <a:p>
              <a:endParaRPr lang="en-RO"/>
            </a:p>
          </p:txBody>
        </p:sp>
      </p:grpSp>
      <p:sp>
        <p:nvSpPr>
          <p:cNvPr id="13" name="TextBox 13"/>
          <p:cNvSpPr txBox="1"/>
          <p:nvPr/>
        </p:nvSpPr>
        <p:spPr>
          <a:xfrm>
            <a:off x="4655666" y="1651819"/>
            <a:ext cx="8976668" cy="671018"/>
          </a:xfrm>
          <a:prstGeom prst="rect">
            <a:avLst/>
          </a:prstGeom>
        </p:spPr>
        <p:txBody>
          <a:bodyPr lIns="0" tIns="0" rIns="0" bIns="0" rtlCol="0" anchor="t">
            <a:spAutoFit/>
          </a:bodyPr>
          <a:lstStyle/>
          <a:p>
            <a:pPr algn="ctr">
              <a:lnSpc>
                <a:spcPts val="5599"/>
              </a:lnSpc>
              <a:spcBef>
                <a:spcPct val="0"/>
              </a:spcBef>
            </a:pPr>
            <a:r>
              <a:rPr lang="en-US" sz="3999" i="1" u="sng" dirty="0">
                <a:solidFill>
                  <a:srgbClr val="FFFFFF"/>
                </a:solidFill>
                <a:effectLst>
                  <a:outerShdw blurRad="38100" dist="38100" dir="2700000" algn="tl">
                    <a:srgbClr val="000000">
                      <a:alpha val="43137"/>
                    </a:srgbClr>
                  </a:outerShdw>
                </a:effectLst>
                <a:latin typeface="Franklin Gothic Heavy" panose="020B0903020102020204" pitchFamily="34" charset="0"/>
              </a:rPr>
              <a:t>Table Of Content</a:t>
            </a:r>
          </a:p>
        </p:txBody>
      </p:sp>
      <p:sp>
        <p:nvSpPr>
          <p:cNvPr id="19" name="TextBox 18">
            <a:extLst>
              <a:ext uri="{FF2B5EF4-FFF2-40B4-BE49-F238E27FC236}">
                <a16:creationId xmlns:a16="http://schemas.microsoft.com/office/drawing/2014/main" id="{1CD42CF8-B946-C27B-061C-59071C1127D2}"/>
              </a:ext>
            </a:extLst>
          </p:cNvPr>
          <p:cNvSpPr txBox="1"/>
          <p:nvPr/>
        </p:nvSpPr>
        <p:spPr>
          <a:xfrm>
            <a:off x="4462934" y="2743842"/>
            <a:ext cx="9144000" cy="5027530"/>
          </a:xfrm>
          <a:prstGeom prst="rect">
            <a:avLst/>
          </a:prstGeom>
          <a:noFill/>
        </p:spPr>
        <p:txBody>
          <a:bodyPr wrap="square">
            <a:spAutoFit/>
          </a:bodyPr>
          <a:lstStyle/>
          <a:p>
            <a:pPr marL="285750" indent="-285750">
              <a:lnSpc>
                <a:spcPct val="150000"/>
              </a:lnSpc>
              <a:buFont typeface="Wingdings" panose="05000000000000000000" pitchFamily="2" charset="2"/>
              <a:buChar char="Ø"/>
            </a:pPr>
            <a:r>
              <a:rPr lang="en-IN" dirty="0">
                <a:solidFill>
                  <a:schemeClr val="bg1"/>
                </a:solidFill>
                <a:latin typeface="Franklin Gothic Demi Cond" panose="020B0706030402020204" pitchFamily="34" charset="0"/>
              </a:rPr>
              <a:t>Introduction</a:t>
            </a:r>
          </a:p>
          <a:p>
            <a:pPr marL="285750" indent="-285750">
              <a:lnSpc>
                <a:spcPct val="150000"/>
              </a:lnSpc>
              <a:buFont typeface="Wingdings" panose="05000000000000000000" pitchFamily="2" charset="2"/>
              <a:buChar char="Ø"/>
            </a:pPr>
            <a:r>
              <a:rPr lang="en-IN" dirty="0">
                <a:solidFill>
                  <a:schemeClr val="bg1"/>
                </a:solidFill>
                <a:latin typeface="Franklin Gothic Demi Cond" panose="020B0706030402020204" pitchFamily="34" charset="0"/>
              </a:rPr>
              <a:t>Background and Significance</a:t>
            </a:r>
          </a:p>
          <a:p>
            <a:pPr marL="285750" indent="-285750">
              <a:lnSpc>
                <a:spcPct val="150000"/>
              </a:lnSpc>
              <a:buFont typeface="Wingdings" panose="05000000000000000000" pitchFamily="2" charset="2"/>
              <a:buChar char="Ø"/>
            </a:pPr>
            <a:r>
              <a:rPr lang="en-IN" dirty="0">
                <a:solidFill>
                  <a:schemeClr val="bg1"/>
                </a:solidFill>
                <a:latin typeface="Franklin Gothic Demi Cond" panose="020B0706030402020204" pitchFamily="34" charset="0"/>
              </a:rPr>
              <a:t>Research Focus and Objectives</a:t>
            </a:r>
          </a:p>
          <a:p>
            <a:pPr marL="285750" indent="-285750">
              <a:lnSpc>
                <a:spcPct val="150000"/>
              </a:lnSpc>
              <a:buFont typeface="Wingdings" panose="05000000000000000000" pitchFamily="2" charset="2"/>
              <a:buChar char="Ø"/>
            </a:pPr>
            <a:r>
              <a:rPr lang="en-IN" dirty="0">
                <a:solidFill>
                  <a:schemeClr val="bg1"/>
                </a:solidFill>
                <a:latin typeface="Franklin Gothic Demi Cond" panose="020B0706030402020204" pitchFamily="34" charset="0"/>
              </a:rPr>
              <a:t>Overview of Literature </a:t>
            </a:r>
          </a:p>
          <a:p>
            <a:pPr marL="285750" indent="-285750">
              <a:lnSpc>
                <a:spcPct val="150000"/>
              </a:lnSpc>
              <a:buFont typeface="Wingdings" panose="05000000000000000000" pitchFamily="2" charset="2"/>
              <a:buChar char="Ø"/>
            </a:pPr>
            <a:r>
              <a:rPr lang="en-IN" dirty="0">
                <a:solidFill>
                  <a:schemeClr val="bg1"/>
                </a:solidFill>
                <a:latin typeface="Franklin Gothic Demi Cond" panose="020B0706030402020204" pitchFamily="34" charset="0"/>
              </a:rPr>
              <a:t>Key Themes in Literature </a:t>
            </a:r>
          </a:p>
          <a:p>
            <a:pPr marL="285750" indent="-285750">
              <a:lnSpc>
                <a:spcPct val="150000"/>
              </a:lnSpc>
              <a:buFont typeface="Wingdings" panose="05000000000000000000" pitchFamily="2" charset="2"/>
              <a:buChar char="Ø"/>
            </a:pPr>
            <a:r>
              <a:rPr lang="en-US" dirty="0">
                <a:solidFill>
                  <a:schemeClr val="bg1"/>
                </a:solidFill>
                <a:latin typeface="Franklin Gothic Demi Cond" panose="020B0706030402020204" pitchFamily="34" charset="0"/>
              </a:rPr>
              <a:t>Application to the Hotel and Hospitality Sector</a:t>
            </a:r>
          </a:p>
          <a:p>
            <a:pPr marL="285750" indent="-285750">
              <a:lnSpc>
                <a:spcPct val="150000"/>
              </a:lnSpc>
              <a:buFont typeface="Wingdings" panose="05000000000000000000" pitchFamily="2" charset="2"/>
              <a:buChar char="Ø"/>
            </a:pPr>
            <a:r>
              <a:rPr lang="en-US" dirty="0">
                <a:solidFill>
                  <a:schemeClr val="bg1"/>
                </a:solidFill>
                <a:latin typeface="Franklin Gothic Demi Cond" panose="020B0706030402020204" pitchFamily="34" charset="0"/>
              </a:rPr>
              <a:t>Real-world Scenarios </a:t>
            </a:r>
          </a:p>
          <a:p>
            <a:pPr marL="285750" indent="-285750">
              <a:lnSpc>
                <a:spcPct val="150000"/>
              </a:lnSpc>
              <a:buFont typeface="Wingdings" panose="05000000000000000000" pitchFamily="2" charset="2"/>
              <a:buChar char="Ø"/>
            </a:pPr>
            <a:r>
              <a:rPr lang="en-US" dirty="0">
                <a:solidFill>
                  <a:schemeClr val="bg1"/>
                </a:solidFill>
                <a:latin typeface="Franklin Gothic Demi Cond" panose="020B0706030402020204" pitchFamily="34" charset="0"/>
              </a:rPr>
              <a:t>Future Policy Recommendations</a:t>
            </a:r>
          </a:p>
          <a:p>
            <a:pPr marL="285750" indent="-285750">
              <a:lnSpc>
                <a:spcPct val="150000"/>
              </a:lnSpc>
              <a:buFont typeface="Wingdings" panose="05000000000000000000" pitchFamily="2" charset="2"/>
              <a:buChar char="Ø"/>
            </a:pPr>
            <a:r>
              <a:rPr lang="en-US" dirty="0">
                <a:solidFill>
                  <a:schemeClr val="bg1"/>
                </a:solidFill>
                <a:latin typeface="Franklin Gothic Demi Cond" panose="020B0706030402020204" pitchFamily="34" charset="0"/>
              </a:rPr>
              <a:t>Sustainability and Ethical Use of Technology</a:t>
            </a:r>
          </a:p>
          <a:p>
            <a:pPr marL="285750" indent="-285750">
              <a:lnSpc>
                <a:spcPct val="150000"/>
              </a:lnSpc>
              <a:buFont typeface="Wingdings" panose="05000000000000000000" pitchFamily="2" charset="2"/>
              <a:buChar char="Ø"/>
            </a:pPr>
            <a:r>
              <a:rPr lang="en-US" dirty="0">
                <a:solidFill>
                  <a:schemeClr val="bg1"/>
                </a:solidFill>
                <a:latin typeface="Franklin Gothic Demi Cond" panose="020B0706030402020204" pitchFamily="34" charset="0"/>
              </a:rPr>
              <a:t>Conclusion</a:t>
            </a:r>
          </a:p>
          <a:p>
            <a:pPr marL="285750" indent="-285750">
              <a:lnSpc>
                <a:spcPct val="150000"/>
              </a:lnSpc>
              <a:buFont typeface="Wingdings" panose="05000000000000000000" pitchFamily="2" charset="2"/>
              <a:buChar char="Ø"/>
            </a:pPr>
            <a:r>
              <a:rPr lang="en-US" dirty="0">
                <a:solidFill>
                  <a:schemeClr val="bg1"/>
                </a:solidFill>
                <a:latin typeface="Franklin Gothic Demi Cond" panose="020B0706030402020204" pitchFamily="34" charset="0"/>
              </a:rPr>
              <a:t>Question and Answer (Q&amp;A) Session</a:t>
            </a:r>
          </a:p>
          <a:p>
            <a:pPr marL="285750" indent="-285750">
              <a:lnSpc>
                <a:spcPct val="150000"/>
              </a:lnSpc>
              <a:buFont typeface="Wingdings" panose="05000000000000000000" pitchFamily="2" charset="2"/>
              <a:buChar char="Ø"/>
            </a:pPr>
            <a:r>
              <a:rPr lang="en-US" dirty="0">
                <a:solidFill>
                  <a:schemeClr val="bg1"/>
                </a:solidFill>
                <a:latin typeface="Franklin Gothic Demi Cond" panose="020B0706030402020204" pitchFamily="34" charset="0"/>
              </a:rPr>
              <a:t>References  </a:t>
            </a:r>
            <a:endParaRPr lang="en-IN" dirty="0">
              <a:solidFill>
                <a:schemeClr val="bg1"/>
              </a:solidFill>
              <a:latin typeface="Franklin Gothic Demi Cond" panose="020B07060304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B2734"/>
        </a:solidFill>
        <a:effectLst/>
      </p:bgPr>
    </p:bg>
    <p:spTree>
      <p:nvGrpSpPr>
        <p:cNvPr id="1" name=""/>
        <p:cNvGrpSpPr/>
        <p:nvPr/>
      </p:nvGrpSpPr>
      <p:grpSpPr>
        <a:xfrm>
          <a:off x="0" y="0"/>
          <a:ext cx="0" cy="0"/>
          <a:chOff x="0" y="0"/>
          <a:chExt cx="0" cy="0"/>
        </a:xfrm>
      </p:grpSpPr>
      <p:grpSp>
        <p:nvGrpSpPr>
          <p:cNvPr id="6" name="Group 6"/>
          <p:cNvGrpSpPr/>
          <p:nvPr/>
        </p:nvGrpSpPr>
        <p:grpSpPr>
          <a:xfrm>
            <a:off x="0" y="7592411"/>
            <a:ext cx="224444" cy="1665889"/>
            <a:chOff x="0" y="0"/>
            <a:chExt cx="643088" cy="4773195"/>
          </a:xfrm>
        </p:grpSpPr>
        <p:sp>
          <p:nvSpPr>
            <p:cNvPr id="7" name="Freeform 7"/>
            <p:cNvSpPr/>
            <p:nvPr/>
          </p:nvSpPr>
          <p:spPr>
            <a:xfrm>
              <a:off x="0" y="0"/>
              <a:ext cx="643088" cy="4773195"/>
            </a:xfrm>
            <a:custGeom>
              <a:avLst/>
              <a:gdLst/>
              <a:ahLst/>
              <a:cxnLst/>
              <a:rect l="l" t="t" r="r" b="b"/>
              <a:pathLst>
                <a:path w="643088" h="4773195">
                  <a:moveTo>
                    <a:pt x="0" y="0"/>
                  </a:moveTo>
                  <a:lnTo>
                    <a:pt x="643088" y="0"/>
                  </a:lnTo>
                  <a:lnTo>
                    <a:pt x="643088" y="4773195"/>
                  </a:lnTo>
                  <a:lnTo>
                    <a:pt x="0" y="4773195"/>
                  </a:lnTo>
                  <a:close/>
                </a:path>
              </a:pathLst>
            </a:custGeom>
            <a:solidFill>
              <a:srgbClr val="CBB29F"/>
            </a:solidFill>
          </p:spPr>
          <p:txBody>
            <a:bodyPr/>
            <a:lstStyle/>
            <a:p>
              <a:endParaRPr lang="en-RO"/>
            </a:p>
          </p:txBody>
        </p:sp>
      </p:grpSp>
      <p:grpSp>
        <p:nvGrpSpPr>
          <p:cNvPr id="10" name="Group 10"/>
          <p:cNvGrpSpPr/>
          <p:nvPr/>
        </p:nvGrpSpPr>
        <p:grpSpPr>
          <a:xfrm>
            <a:off x="8724900" y="0"/>
            <a:ext cx="838200" cy="3124068"/>
            <a:chOff x="0" y="0"/>
            <a:chExt cx="1280667" cy="4773195"/>
          </a:xfrm>
        </p:grpSpPr>
        <p:sp>
          <p:nvSpPr>
            <p:cNvPr id="11" name="Freeform 11"/>
            <p:cNvSpPr/>
            <p:nvPr/>
          </p:nvSpPr>
          <p:spPr>
            <a:xfrm>
              <a:off x="0" y="0"/>
              <a:ext cx="1280667" cy="4773195"/>
            </a:xfrm>
            <a:custGeom>
              <a:avLst/>
              <a:gdLst/>
              <a:ahLst/>
              <a:cxnLst/>
              <a:rect l="l" t="t" r="r" b="b"/>
              <a:pathLst>
                <a:path w="1280667" h="4773195">
                  <a:moveTo>
                    <a:pt x="0" y="0"/>
                  </a:moveTo>
                  <a:lnTo>
                    <a:pt x="1280667" y="0"/>
                  </a:lnTo>
                  <a:lnTo>
                    <a:pt x="1280667" y="4773195"/>
                  </a:lnTo>
                  <a:lnTo>
                    <a:pt x="0" y="4773195"/>
                  </a:lnTo>
                  <a:close/>
                </a:path>
              </a:pathLst>
            </a:custGeom>
            <a:solidFill>
              <a:srgbClr val="CBB29F">
                <a:alpha val="60000"/>
              </a:srgbClr>
            </a:solidFill>
          </p:spPr>
          <p:txBody>
            <a:bodyPr/>
            <a:lstStyle/>
            <a:p>
              <a:endParaRPr lang="en-RO"/>
            </a:p>
          </p:txBody>
        </p:sp>
      </p:grpSp>
      <p:grpSp>
        <p:nvGrpSpPr>
          <p:cNvPr id="12" name="Group 12"/>
          <p:cNvGrpSpPr/>
          <p:nvPr/>
        </p:nvGrpSpPr>
        <p:grpSpPr>
          <a:xfrm>
            <a:off x="16840200" y="7162932"/>
            <a:ext cx="838200" cy="3124068"/>
            <a:chOff x="0" y="0"/>
            <a:chExt cx="1280667" cy="4773195"/>
          </a:xfrm>
        </p:grpSpPr>
        <p:sp>
          <p:nvSpPr>
            <p:cNvPr id="13" name="Freeform 13"/>
            <p:cNvSpPr/>
            <p:nvPr/>
          </p:nvSpPr>
          <p:spPr>
            <a:xfrm>
              <a:off x="0" y="0"/>
              <a:ext cx="1280667" cy="4773195"/>
            </a:xfrm>
            <a:custGeom>
              <a:avLst/>
              <a:gdLst/>
              <a:ahLst/>
              <a:cxnLst/>
              <a:rect l="l" t="t" r="r" b="b"/>
              <a:pathLst>
                <a:path w="1280667" h="4773195">
                  <a:moveTo>
                    <a:pt x="0" y="0"/>
                  </a:moveTo>
                  <a:lnTo>
                    <a:pt x="1280667" y="0"/>
                  </a:lnTo>
                  <a:lnTo>
                    <a:pt x="1280667" y="4773195"/>
                  </a:lnTo>
                  <a:lnTo>
                    <a:pt x="0" y="4773195"/>
                  </a:lnTo>
                  <a:close/>
                </a:path>
              </a:pathLst>
            </a:custGeom>
            <a:solidFill>
              <a:srgbClr val="CBB29F">
                <a:alpha val="60000"/>
              </a:srgbClr>
            </a:solidFill>
          </p:spPr>
          <p:txBody>
            <a:bodyPr/>
            <a:lstStyle/>
            <a:p>
              <a:endParaRPr lang="en-RO"/>
            </a:p>
          </p:txBody>
        </p:sp>
      </p:grpSp>
      <p:sp>
        <p:nvSpPr>
          <p:cNvPr id="14" name="TextBox 14"/>
          <p:cNvSpPr txBox="1"/>
          <p:nvPr/>
        </p:nvSpPr>
        <p:spPr>
          <a:xfrm>
            <a:off x="1311989" y="536289"/>
            <a:ext cx="6784572" cy="984821"/>
          </a:xfrm>
          <a:prstGeom prst="rect">
            <a:avLst/>
          </a:prstGeom>
        </p:spPr>
        <p:txBody>
          <a:bodyPr lIns="0" tIns="0" rIns="0" bIns="0" rtlCol="0" anchor="t">
            <a:spAutoFit/>
          </a:bodyPr>
          <a:lstStyle/>
          <a:p>
            <a:pPr>
              <a:lnSpc>
                <a:spcPts val="8400"/>
              </a:lnSpc>
              <a:spcBef>
                <a:spcPct val="0"/>
              </a:spcBef>
            </a:pPr>
            <a:r>
              <a:rPr lang="en-US" sz="6000" u="sng" dirty="0">
                <a:solidFill>
                  <a:srgbClr val="FFFFFF"/>
                </a:solidFill>
                <a:latin typeface="Franklin Gothic Heavy" panose="020B0903020102020204" pitchFamily="34" charset="0"/>
              </a:rPr>
              <a:t>Introduction</a:t>
            </a:r>
          </a:p>
        </p:txBody>
      </p:sp>
      <p:sp>
        <p:nvSpPr>
          <p:cNvPr id="16" name="TextBox 16"/>
          <p:cNvSpPr txBox="1"/>
          <p:nvPr/>
        </p:nvSpPr>
        <p:spPr>
          <a:xfrm>
            <a:off x="759221" y="2545771"/>
            <a:ext cx="7011802" cy="4617161"/>
          </a:xfrm>
          <a:prstGeom prst="rect">
            <a:avLst/>
          </a:prstGeom>
        </p:spPr>
        <p:txBody>
          <a:bodyPr wrap="square" lIns="0" tIns="0" rIns="0" bIns="0" rtlCol="0" anchor="t">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Dear Ladies and Gentlemen, welcome and good morning, afternoon, or evening.</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here today to discuss a very important issue in the hotel and restaurant industry.</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There will be a lecture today about the "Impact of Technology on the Hotel and Hospitality Sector."</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In the next few minutes, </a:t>
            </a:r>
            <a:r>
              <a:rPr lang="en-IN" kern="100" dirty="0">
                <a:solidFill>
                  <a:schemeClr val="bg1"/>
                </a:solidFill>
                <a:latin typeface="Franklin Gothic Demi Cond" panose="020B0706030402020204" pitchFamily="34" charset="0"/>
                <a:ea typeface="Calibri" panose="020F0502020204030204" pitchFamily="34" charset="0"/>
                <a:cs typeface="Times New Roman" panose="02020603050405020304" pitchFamily="18" charset="0"/>
              </a:rPr>
              <a:t>we’</a:t>
            </a:r>
            <a:r>
              <a:rPr lang="en-IN"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ll talk more about how important the industry is, how important technology is, and how deep its effects are.</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Let's go on this trip to look at how technology is changing the hotel industry.</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Let's jump right into the exciting world of technology and hospitality.</a:t>
            </a:r>
          </a:p>
        </p:txBody>
      </p:sp>
      <p:pic>
        <p:nvPicPr>
          <p:cNvPr id="2050" name="Picture 2" descr="Young man and woman together tourism hotel phone call">
            <a:extLst>
              <a:ext uri="{FF2B5EF4-FFF2-40B4-BE49-F238E27FC236}">
                <a16:creationId xmlns:a16="http://schemas.microsoft.com/office/drawing/2014/main" id="{C12C37EA-BB40-460B-B29C-5213C84F7B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8200" y="2371791"/>
            <a:ext cx="9525000" cy="63531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B2734"/>
        </a:solidFill>
        <a:effectLst/>
      </p:bgPr>
    </p:bg>
    <p:spTree>
      <p:nvGrpSpPr>
        <p:cNvPr id="1" name=""/>
        <p:cNvGrpSpPr/>
        <p:nvPr/>
      </p:nvGrpSpPr>
      <p:grpSpPr>
        <a:xfrm>
          <a:off x="0" y="0"/>
          <a:ext cx="0" cy="0"/>
          <a:chOff x="0" y="0"/>
          <a:chExt cx="0" cy="0"/>
        </a:xfrm>
      </p:grpSpPr>
      <p:grpSp>
        <p:nvGrpSpPr>
          <p:cNvPr id="4" name="Group 4"/>
          <p:cNvGrpSpPr/>
          <p:nvPr/>
        </p:nvGrpSpPr>
        <p:grpSpPr>
          <a:xfrm>
            <a:off x="0" y="7592411"/>
            <a:ext cx="224444" cy="1665889"/>
            <a:chOff x="0" y="0"/>
            <a:chExt cx="643088" cy="4773195"/>
          </a:xfrm>
        </p:grpSpPr>
        <p:sp>
          <p:nvSpPr>
            <p:cNvPr id="5" name="Freeform 5"/>
            <p:cNvSpPr/>
            <p:nvPr/>
          </p:nvSpPr>
          <p:spPr>
            <a:xfrm>
              <a:off x="0" y="0"/>
              <a:ext cx="643088" cy="4773195"/>
            </a:xfrm>
            <a:custGeom>
              <a:avLst/>
              <a:gdLst/>
              <a:ahLst/>
              <a:cxnLst/>
              <a:rect l="l" t="t" r="r" b="b"/>
              <a:pathLst>
                <a:path w="643088" h="4773195">
                  <a:moveTo>
                    <a:pt x="0" y="0"/>
                  </a:moveTo>
                  <a:lnTo>
                    <a:pt x="643088" y="0"/>
                  </a:lnTo>
                  <a:lnTo>
                    <a:pt x="643088" y="4773195"/>
                  </a:lnTo>
                  <a:lnTo>
                    <a:pt x="0" y="4773195"/>
                  </a:lnTo>
                  <a:close/>
                </a:path>
              </a:pathLst>
            </a:custGeom>
            <a:solidFill>
              <a:srgbClr val="CBB29F"/>
            </a:solidFill>
          </p:spPr>
          <p:txBody>
            <a:bodyPr/>
            <a:lstStyle/>
            <a:p>
              <a:endParaRPr lang="en-RO"/>
            </a:p>
          </p:txBody>
        </p:sp>
      </p:grpSp>
      <p:grpSp>
        <p:nvGrpSpPr>
          <p:cNvPr id="12" name="Group 12"/>
          <p:cNvGrpSpPr/>
          <p:nvPr/>
        </p:nvGrpSpPr>
        <p:grpSpPr>
          <a:xfrm>
            <a:off x="609600" y="1150347"/>
            <a:ext cx="838200" cy="3124068"/>
            <a:chOff x="0" y="0"/>
            <a:chExt cx="1280667" cy="4773195"/>
          </a:xfrm>
        </p:grpSpPr>
        <p:sp>
          <p:nvSpPr>
            <p:cNvPr id="13" name="Freeform 13"/>
            <p:cNvSpPr/>
            <p:nvPr/>
          </p:nvSpPr>
          <p:spPr>
            <a:xfrm>
              <a:off x="0" y="0"/>
              <a:ext cx="1280667" cy="4773195"/>
            </a:xfrm>
            <a:custGeom>
              <a:avLst/>
              <a:gdLst/>
              <a:ahLst/>
              <a:cxnLst/>
              <a:rect l="l" t="t" r="r" b="b"/>
              <a:pathLst>
                <a:path w="1280667" h="4773195">
                  <a:moveTo>
                    <a:pt x="0" y="0"/>
                  </a:moveTo>
                  <a:lnTo>
                    <a:pt x="1280667" y="0"/>
                  </a:lnTo>
                  <a:lnTo>
                    <a:pt x="1280667" y="4773195"/>
                  </a:lnTo>
                  <a:lnTo>
                    <a:pt x="0" y="4773195"/>
                  </a:lnTo>
                  <a:close/>
                </a:path>
              </a:pathLst>
            </a:custGeom>
            <a:solidFill>
              <a:srgbClr val="CBB29F">
                <a:alpha val="60000"/>
              </a:srgbClr>
            </a:solidFill>
          </p:spPr>
          <p:txBody>
            <a:bodyPr/>
            <a:lstStyle/>
            <a:p>
              <a:endParaRPr lang="en-RO"/>
            </a:p>
          </p:txBody>
        </p:sp>
      </p:grpSp>
      <p:grpSp>
        <p:nvGrpSpPr>
          <p:cNvPr id="14" name="Group 14"/>
          <p:cNvGrpSpPr/>
          <p:nvPr/>
        </p:nvGrpSpPr>
        <p:grpSpPr>
          <a:xfrm>
            <a:off x="9497217" y="6020852"/>
            <a:ext cx="838200" cy="3124068"/>
            <a:chOff x="0" y="0"/>
            <a:chExt cx="1280667" cy="4773195"/>
          </a:xfrm>
        </p:grpSpPr>
        <p:sp>
          <p:nvSpPr>
            <p:cNvPr id="15" name="Freeform 15"/>
            <p:cNvSpPr/>
            <p:nvPr/>
          </p:nvSpPr>
          <p:spPr>
            <a:xfrm>
              <a:off x="0" y="0"/>
              <a:ext cx="1280667" cy="4773195"/>
            </a:xfrm>
            <a:custGeom>
              <a:avLst/>
              <a:gdLst/>
              <a:ahLst/>
              <a:cxnLst/>
              <a:rect l="l" t="t" r="r" b="b"/>
              <a:pathLst>
                <a:path w="1280667" h="4773195">
                  <a:moveTo>
                    <a:pt x="0" y="0"/>
                  </a:moveTo>
                  <a:lnTo>
                    <a:pt x="1280667" y="0"/>
                  </a:lnTo>
                  <a:lnTo>
                    <a:pt x="1280667" y="4773195"/>
                  </a:lnTo>
                  <a:lnTo>
                    <a:pt x="0" y="4773195"/>
                  </a:lnTo>
                  <a:close/>
                </a:path>
              </a:pathLst>
            </a:custGeom>
            <a:solidFill>
              <a:srgbClr val="CBB29F">
                <a:alpha val="60000"/>
              </a:srgbClr>
            </a:solidFill>
          </p:spPr>
          <p:txBody>
            <a:bodyPr/>
            <a:lstStyle/>
            <a:p>
              <a:endParaRPr lang="en-RO"/>
            </a:p>
          </p:txBody>
        </p:sp>
      </p:grpSp>
      <p:sp>
        <p:nvSpPr>
          <p:cNvPr id="16" name="TextBox 16"/>
          <p:cNvSpPr txBox="1"/>
          <p:nvPr/>
        </p:nvSpPr>
        <p:spPr>
          <a:xfrm>
            <a:off x="10725763" y="134134"/>
            <a:ext cx="2456837" cy="937693"/>
          </a:xfrm>
          <a:prstGeom prst="rect">
            <a:avLst/>
          </a:prstGeom>
        </p:spPr>
        <p:txBody>
          <a:bodyPr wrap="square" lIns="0" tIns="0" rIns="0" bIns="0" rtlCol="0" anchor="t">
            <a:spAutoFit/>
          </a:bodyPr>
          <a:lstStyle/>
          <a:p>
            <a:pPr>
              <a:lnSpc>
                <a:spcPts val="8400"/>
              </a:lnSpc>
              <a:spcBef>
                <a:spcPct val="0"/>
              </a:spcBef>
            </a:pPr>
            <a:r>
              <a:rPr lang="en-US" sz="3200" u="sng" dirty="0">
                <a:solidFill>
                  <a:srgbClr val="FFFFFF"/>
                </a:solidFill>
                <a:latin typeface="Franklin Gothic Heavy" panose="020B0903020102020204" pitchFamily="34" charset="0"/>
              </a:rPr>
              <a:t>Background</a:t>
            </a:r>
          </a:p>
        </p:txBody>
      </p:sp>
      <p:sp>
        <p:nvSpPr>
          <p:cNvPr id="17" name="TextBox 17"/>
          <p:cNvSpPr txBox="1"/>
          <p:nvPr/>
        </p:nvSpPr>
        <p:spPr>
          <a:xfrm>
            <a:off x="13182600" y="161737"/>
            <a:ext cx="5422767" cy="902106"/>
          </a:xfrm>
          <a:prstGeom prst="rect">
            <a:avLst/>
          </a:prstGeom>
        </p:spPr>
        <p:txBody>
          <a:bodyPr lIns="0" tIns="0" rIns="0" bIns="0" rtlCol="0" anchor="t">
            <a:spAutoFit/>
          </a:bodyPr>
          <a:lstStyle/>
          <a:p>
            <a:pPr>
              <a:lnSpc>
                <a:spcPts val="8400"/>
              </a:lnSpc>
              <a:spcBef>
                <a:spcPct val="0"/>
              </a:spcBef>
            </a:pPr>
            <a:r>
              <a:rPr lang="en-US" sz="3200" dirty="0">
                <a:solidFill>
                  <a:srgbClr val="CBB29F"/>
                </a:solidFill>
                <a:latin typeface="Franklin Gothic Heavy" panose="020B0903020102020204" pitchFamily="34" charset="0"/>
              </a:rPr>
              <a:t>&amp; </a:t>
            </a:r>
            <a:r>
              <a:rPr lang="en-US" sz="3200" u="sng" dirty="0">
                <a:solidFill>
                  <a:srgbClr val="CBB29F"/>
                </a:solidFill>
                <a:latin typeface="Franklin Gothic Heavy" panose="020B0903020102020204" pitchFamily="34" charset="0"/>
              </a:rPr>
              <a:t>Significance</a:t>
            </a:r>
            <a:r>
              <a:rPr lang="en-US" sz="3200" dirty="0">
                <a:solidFill>
                  <a:srgbClr val="CBB29F"/>
                </a:solidFill>
                <a:latin typeface="Arial Ultra-Bold"/>
              </a:rPr>
              <a:t> </a:t>
            </a:r>
          </a:p>
        </p:txBody>
      </p:sp>
      <p:sp>
        <p:nvSpPr>
          <p:cNvPr id="18" name="TextBox 18"/>
          <p:cNvSpPr txBox="1"/>
          <p:nvPr/>
        </p:nvSpPr>
        <p:spPr>
          <a:xfrm>
            <a:off x="10664890" y="1649022"/>
            <a:ext cx="6226527" cy="5966249"/>
          </a:xfrm>
          <a:prstGeom prst="rect">
            <a:avLst/>
          </a:prstGeom>
        </p:spPr>
        <p:txBody>
          <a:bodyPr wrap="square" lIns="0" tIns="0" rIns="0" bIns="0" rtlCol="0" anchor="t">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This part will set the scene by talking about the history of the hotel and leisure business.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The hotel and leisure industry is very important to the world economy.</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It's not just about finding a place to stay and eat; it's about making memories that will last a lifetime.</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This industry is very important to many countries because it creates jobs and brings in money.</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You can't say enough about how important this business is.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But what's even more interesting about it is how it can change and respond.</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Today, we're going to talk about how technology, which is a modern theme, is changing this fast-paced industry.</a:t>
            </a:r>
          </a:p>
        </p:txBody>
      </p:sp>
      <p:pic>
        <p:nvPicPr>
          <p:cNvPr id="3074" name="Picture 2" descr="man using a gray laptop computer">
            <a:extLst>
              <a:ext uri="{FF2B5EF4-FFF2-40B4-BE49-F238E27FC236}">
                <a16:creationId xmlns:a16="http://schemas.microsoft.com/office/drawing/2014/main" id="{7AFC4F81-70A3-4A03-AD02-989C51F16E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0346" y="1042497"/>
            <a:ext cx="6590387" cy="439578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opy-space photo of a joyous brunette man making a phonecall while standing in spacious hotel lounge">
            <a:extLst>
              <a:ext uri="{FF2B5EF4-FFF2-40B4-BE49-F238E27FC236}">
                <a16:creationId xmlns:a16="http://schemas.microsoft.com/office/drawing/2014/main" id="{A3822FB3-BC55-4364-8099-2E3020A5E4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24468" y="5734664"/>
            <a:ext cx="6590387" cy="439578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B2734"/>
        </a:solidFill>
        <a:effectLst/>
      </p:bgPr>
    </p:bg>
    <p:spTree>
      <p:nvGrpSpPr>
        <p:cNvPr id="1" name=""/>
        <p:cNvGrpSpPr/>
        <p:nvPr/>
      </p:nvGrpSpPr>
      <p:grpSpPr>
        <a:xfrm>
          <a:off x="0" y="0"/>
          <a:ext cx="0" cy="0"/>
          <a:chOff x="0" y="0"/>
          <a:chExt cx="0" cy="0"/>
        </a:xfrm>
      </p:grpSpPr>
      <p:grpSp>
        <p:nvGrpSpPr>
          <p:cNvPr id="4" name="Group 4"/>
          <p:cNvGrpSpPr/>
          <p:nvPr/>
        </p:nvGrpSpPr>
        <p:grpSpPr>
          <a:xfrm>
            <a:off x="0" y="7592411"/>
            <a:ext cx="224444" cy="1665889"/>
            <a:chOff x="0" y="0"/>
            <a:chExt cx="643088" cy="4773195"/>
          </a:xfrm>
        </p:grpSpPr>
        <p:sp>
          <p:nvSpPr>
            <p:cNvPr id="5" name="Freeform 5"/>
            <p:cNvSpPr/>
            <p:nvPr/>
          </p:nvSpPr>
          <p:spPr>
            <a:xfrm>
              <a:off x="0" y="0"/>
              <a:ext cx="643088" cy="4773195"/>
            </a:xfrm>
            <a:custGeom>
              <a:avLst/>
              <a:gdLst/>
              <a:ahLst/>
              <a:cxnLst/>
              <a:rect l="l" t="t" r="r" b="b"/>
              <a:pathLst>
                <a:path w="643088" h="4773195">
                  <a:moveTo>
                    <a:pt x="0" y="0"/>
                  </a:moveTo>
                  <a:lnTo>
                    <a:pt x="643088" y="0"/>
                  </a:lnTo>
                  <a:lnTo>
                    <a:pt x="643088" y="4773195"/>
                  </a:lnTo>
                  <a:lnTo>
                    <a:pt x="0" y="4773195"/>
                  </a:lnTo>
                  <a:close/>
                </a:path>
              </a:pathLst>
            </a:custGeom>
            <a:solidFill>
              <a:srgbClr val="CBB29F"/>
            </a:solidFill>
          </p:spPr>
          <p:txBody>
            <a:bodyPr/>
            <a:lstStyle/>
            <a:p>
              <a:endParaRPr lang="en-RO"/>
            </a:p>
          </p:txBody>
        </p:sp>
      </p:grpSp>
      <p:grpSp>
        <p:nvGrpSpPr>
          <p:cNvPr id="12" name="Group 12"/>
          <p:cNvGrpSpPr/>
          <p:nvPr/>
        </p:nvGrpSpPr>
        <p:grpSpPr>
          <a:xfrm rot="-5400000">
            <a:off x="15792516" y="3581466"/>
            <a:ext cx="838200" cy="3124068"/>
            <a:chOff x="0" y="0"/>
            <a:chExt cx="1280667" cy="4773195"/>
          </a:xfrm>
        </p:grpSpPr>
        <p:sp>
          <p:nvSpPr>
            <p:cNvPr id="13" name="Freeform 13"/>
            <p:cNvSpPr/>
            <p:nvPr/>
          </p:nvSpPr>
          <p:spPr>
            <a:xfrm>
              <a:off x="0" y="0"/>
              <a:ext cx="1280667" cy="4773195"/>
            </a:xfrm>
            <a:custGeom>
              <a:avLst/>
              <a:gdLst/>
              <a:ahLst/>
              <a:cxnLst/>
              <a:rect l="l" t="t" r="r" b="b"/>
              <a:pathLst>
                <a:path w="1280667" h="4773195">
                  <a:moveTo>
                    <a:pt x="0" y="0"/>
                  </a:moveTo>
                  <a:lnTo>
                    <a:pt x="1280667" y="0"/>
                  </a:lnTo>
                  <a:lnTo>
                    <a:pt x="1280667" y="4773195"/>
                  </a:lnTo>
                  <a:lnTo>
                    <a:pt x="0" y="4773195"/>
                  </a:lnTo>
                  <a:close/>
                </a:path>
              </a:pathLst>
            </a:custGeom>
            <a:solidFill>
              <a:srgbClr val="CBB29F">
                <a:alpha val="60000"/>
              </a:srgbClr>
            </a:solidFill>
          </p:spPr>
          <p:txBody>
            <a:bodyPr/>
            <a:lstStyle/>
            <a:p>
              <a:endParaRPr lang="en-RO"/>
            </a:p>
          </p:txBody>
        </p:sp>
      </p:grpSp>
      <p:grpSp>
        <p:nvGrpSpPr>
          <p:cNvPr id="14" name="Group 14"/>
          <p:cNvGrpSpPr/>
          <p:nvPr/>
        </p:nvGrpSpPr>
        <p:grpSpPr>
          <a:xfrm rot="-5400000">
            <a:off x="1730536" y="-522539"/>
            <a:ext cx="838200" cy="3124068"/>
            <a:chOff x="0" y="0"/>
            <a:chExt cx="1280667" cy="4773195"/>
          </a:xfrm>
        </p:grpSpPr>
        <p:sp>
          <p:nvSpPr>
            <p:cNvPr id="15" name="Freeform 15"/>
            <p:cNvSpPr/>
            <p:nvPr/>
          </p:nvSpPr>
          <p:spPr>
            <a:xfrm>
              <a:off x="0" y="0"/>
              <a:ext cx="1280667" cy="4773195"/>
            </a:xfrm>
            <a:custGeom>
              <a:avLst/>
              <a:gdLst/>
              <a:ahLst/>
              <a:cxnLst/>
              <a:rect l="l" t="t" r="r" b="b"/>
              <a:pathLst>
                <a:path w="1280667" h="4773195">
                  <a:moveTo>
                    <a:pt x="0" y="0"/>
                  </a:moveTo>
                  <a:lnTo>
                    <a:pt x="1280667" y="0"/>
                  </a:lnTo>
                  <a:lnTo>
                    <a:pt x="1280667" y="4773195"/>
                  </a:lnTo>
                  <a:lnTo>
                    <a:pt x="0" y="4773195"/>
                  </a:lnTo>
                  <a:close/>
                </a:path>
              </a:pathLst>
            </a:custGeom>
            <a:solidFill>
              <a:srgbClr val="CBB29F">
                <a:alpha val="60000"/>
              </a:srgbClr>
            </a:solidFill>
          </p:spPr>
          <p:txBody>
            <a:bodyPr/>
            <a:lstStyle/>
            <a:p>
              <a:endParaRPr lang="en-RO"/>
            </a:p>
          </p:txBody>
        </p:sp>
      </p:grpSp>
      <p:sp>
        <p:nvSpPr>
          <p:cNvPr id="16" name="TextBox 16"/>
          <p:cNvSpPr txBox="1"/>
          <p:nvPr/>
        </p:nvSpPr>
        <p:spPr>
          <a:xfrm>
            <a:off x="1659449" y="6253657"/>
            <a:ext cx="5796777" cy="983090"/>
          </a:xfrm>
          <a:prstGeom prst="rect">
            <a:avLst/>
          </a:prstGeom>
        </p:spPr>
        <p:txBody>
          <a:bodyPr lIns="0" tIns="0" rIns="0" bIns="0" rtlCol="0" anchor="t">
            <a:spAutoFit/>
          </a:bodyPr>
          <a:lstStyle/>
          <a:p>
            <a:pPr>
              <a:lnSpc>
                <a:spcPts val="8400"/>
              </a:lnSpc>
              <a:spcBef>
                <a:spcPct val="0"/>
              </a:spcBef>
            </a:pPr>
            <a:r>
              <a:rPr lang="en-US" sz="6000" u="sng" dirty="0">
                <a:solidFill>
                  <a:srgbClr val="FFFFFF"/>
                </a:solidFill>
                <a:latin typeface="Franklin Gothic Heavy" panose="020B0903020102020204" pitchFamily="34" charset="0"/>
              </a:rPr>
              <a:t>Research Focus </a:t>
            </a:r>
          </a:p>
        </p:txBody>
      </p:sp>
      <p:sp>
        <p:nvSpPr>
          <p:cNvPr id="17" name="TextBox 17"/>
          <p:cNvSpPr txBox="1"/>
          <p:nvPr/>
        </p:nvSpPr>
        <p:spPr>
          <a:xfrm>
            <a:off x="1659449" y="7168056"/>
            <a:ext cx="4741351" cy="984821"/>
          </a:xfrm>
          <a:prstGeom prst="rect">
            <a:avLst/>
          </a:prstGeom>
        </p:spPr>
        <p:txBody>
          <a:bodyPr wrap="square" lIns="0" tIns="0" rIns="0" bIns="0" rtlCol="0" anchor="t">
            <a:spAutoFit/>
          </a:bodyPr>
          <a:lstStyle/>
          <a:p>
            <a:pPr>
              <a:lnSpc>
                <a:spcPts val="8400"/>
              </a:lnSpc>
              <a:spcBef>
                <a:spcPct val="0"/>
              </a:spcBef>
            </a:pPr>
            <a:r>
              <a:rPr lang="en-US" sz="6000" dirty="0">
                <a:solidFill>
                  <a:srgbClr val="CBB29F"/>
                </a:solidFill>
                <a:latin typeface="Franklin Gothic Heavy" panose="020B0903020102020204" pitchFamily="34" charset="0"/>
              </a:rPr>
              <a:t>&amp; </a:t>
            </a:r>
            <a:r>
              <a:rPr lang="en-US" sz="6000" u="sng" dirty="0">
                <a:solidFill>
                  <a:srgbClr val="CBB29F"/>
                </a:solidFill>
                <a:latin typeface="Franklin Gothic Heavy" panose="020B0903020102020204" pitchFamily="34" charset="0"/>
              </a:rPr>
              <a:t>Objectives </a:t>
            </a:r>
          </a:p>
        </p:txBody>
      </p:sp>
      <p:sp>
        <p:nvSpPr>
          <p:cNvPr id="18" name="TextBox 18"/>
          <p:cNvSpPr txBox="1"/>
          <p:nvPr/>
        </p:nvSpPr>
        <p:spPr>
          <a:xfrm>
            <a:off x="8144417" y="5502433"/>
            <a:ext cx="9659713" cy="1381853"/>
          </a:xfrm>
          <a:prstGeom prst="rect">
            <a:avLst/>
          </a:prstGeom>
        </p:spPr>
        <p:txBody>
          <a:bodyPr wrap="square" lIns="0" tIns="0" rIns="0" bIns="0" rtlCol="0" anchor="t">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12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We'll talk more about the exact topic and goals of our study in this part.</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The main topic of our study is how technology is used in the hotel and leisure industry.</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We'll talk about how the modern theme of technology is changing this business.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We're most interested in uses of mobile apps, such as Artificial Intelligence (AI), the Internet of Things (IoT), and contactless solutions.</a:t>
            </a:r>
          </a:p>
        </p:txBody>
      </p:sp>
      <p:sp>
        <p:nvSpPr>
          <p:cNvPr id="21" name="TextBox 20">
            <a:extLst>
              <a:ext uri="{FF2B5EF4-FFF2-40B4-BE49-F238E27FC236}">
                <a16:creationId xmlns:a16="http://schemas.microsoft.com/office/drawing/2014/main" id="{B6CDA7DA-88BC-4BBC-CC2B-864FA7E87711}"/>
              </a:ext>
            </a:extLst>
          </p:cNvPr>
          <p:cNvSpPr txBox="1"/>
          <p:nvPr/>
        </p:nvSpPr>
        <p:spPr>
          <a:xfrm>
            <a:off x="8402273" y="6954893"/>
            <a:ext cx="9144000" cy="458074"/>
          </a:xfrm>
          <a:prstGeom prst="rect">
            <a:avLst/>
          </a:prstGeom>
          <a:noFill/>
        </p:spPr>
        <p:txBody>
          <a:bodyPr wrap="square">
            <a:spAutoFit/>
          </a:bodyPr>
          <a:lstStyle/>
          <a:p>
            <a:pPr lvl="0" algn="just">
              <a:lnSpc>
                <a:spcPct val="150000"/>
              </a:lnSpc>
              <a:spcAft>
                <a:spcPts val="800"/>
              </a:spcAft>
              <a:buSzPts val="1000"/>
              <a:tabLst>
                <a:tab pos="457200" algn="l"/>
              </a:tabLst>
            </a:pP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Now, let's go over our study goals:</a:t>
            </a:r>
          </a:p>
        </p:txBody>
      </p:sp>
      <p:sp>
        <p:nvSpPr>
          <p:cNvPr id="23" name="TextBox 22">
            <a:extLst>
              <a:ext uri="{FF2B5EF4-FFF2-40B4-BE49-F238E27FC236}">
                <a16:creationId xmlns:a16="http://schemas.microsoft.com/office/drawing/2014/main" id="{3376A69B-3418-9D2D-5B39-276F85F07C25}"/>
              </a:ext>
            </a:extLst>
          </p:cNvPr>
          <p:cNvSpPr txBox="1"/>
          <p:nvPr/>
        </p:nvSpPr>
        <p:spPr>
          <a:xfrm>
            <a:off x="7620000" y="7483574"/>
            <a:ext cx="9144000" cy="1474186"/>
          </a:xfrm>
          <a:prstGeom prst="rect">
            <a:avLst/>
          </a:prstGeom>
          <a:noFill/>
        </p:spPr>
        <p:txBody>
          <a:bodyPr wrap="square">
            <a:spAutoFit/>
          </a:bodyPr>
          <a:lstStyle/>
          <a:p>
            <a:pPr marL="685800" lvl="1" indent="-228600" algn="just">
              <a:lnSpc>
                <a:spcPct val="150000"/>
              </a:lnSpc>
              <a:spcAft>
                <a:spcPts val="800"/>
              </a:spcAft>
              <a:buFont typeface="+mj-lt"/>
              <a:buAutoNum type="arabicPeriod"/>
              <a:tabLst>
                <a:tab pos="914400" algn="l"/>
              </a:tabLst>
            </a:pPr>
            <a:r>
              <a:rPr lang="en-IN" sz="12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Objective 1: </a:t>
            </a:r>
            <a:r>
              <a:rPr lang="en-IN" sz="12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To look at how technology is being used in the hotel and leisure business right now.</a:t>
            </a:r>
          </a:p>
          <a:p>
            <a:pPr marL="742950" lvl="1" indent="-285750" algn="just">
              <a:lnSpc>
                <a:spcPct val="150000"/>
              </a:lnSpc>
              <a:spcAft>
                <a:spcPts val="800"/>
              </a:spcAft>
              <a:buFont typeface="+mj-lt"/>
              <a:buAutoNum type="arabicPeriod"/>
              <a:tabLst>
                <a:tab pos="914400" algn="l"/>
              </a:tabLst>
            </a:pPr>
            <a:r>
              <a:rPr lang="en-IN" sz="12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Objective 2: </a:t>
            </a:r>
            <a:r>
              <a:rPr lang="en-IN" sz="12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Figure out the main reasons for and problems with combining technology.</a:t>
            </a:r>
          </a:p>
          <a:p>
            <a:pPr marL="742950" lvl="1" indent="-285750" algn="just">
              <a:lnSpc>
                <a:spcPct val="150000"/>
              </a:lnSpc>
              <a:spcAft>
                <a:spcPts val="800"/>
              </a:spcAft>
              <a:buFont typeface="+mj-lt"/>
              <a:buAutoNum type="arabicPeriod"/>
              <a:tabLst>
                <a:tab pos="914400" algn="l"/>
              </a:tabLst>
            </a:pPr>
            <a:r>
              <a:rPr lang="en-IN" sz="12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Objective 3: </a:t>
            </a:r>
            <a:r>
              <a:rPr lang="en-IN" sz="12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Figure out how technology affects the experience of guests and the speed of operations.</a:t>
            </a:r>
          </a:p>
          <a:p>
            <a:pPr marL="742950" lvl="1" indent="-285750" algn="just">
              <a:lnSpc>
                <a:spcPct val="150000"/>
              </a:lnSpc>
              <a:spcAft>
                <a:spcPts val="800"/>
              </a:spcAft>
              <a:buFont typeface="+mj-lt"/>
              <a:buAutoNum type="arabicPeriod"/>
              <a:tabLst>
                <a:tab pos="914400" algn="l"/>
              </a:tabLst>
            </a:pPr>
            <a:r>
              <a:rPr lang="en-IN" sz="12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Objective 4: </a:t>
            </a:r>
            <a:r>
              <a:rPr lang="en-IN" sz="12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Make suggestions for how the business can use new technology in the future.</a:t>
            </a:r>
          </a:p>
        </p:txBody>
      </p:sp>
      <p:sp>
        <p:nvSpPr>
          <p:cNvPr id="25" name="TextBox 24">
            <a:extLst>
              <a:ext uri="{FF2B5EF4-FFF2-40B4-BE49-F238E27FC236}">
                <a16:creationId xmlns:a16="http://schemas.microsoft.com/office/drawing/2014/main" id="{39FC1B09-9A45-518F-2B49-79D328B6FC95}"/>
              </a:ext>
            </a:extLst>
          </p:cNvPr>
          <p:cNvSpPr txBox="1"/>
          <p:nvPr/>
        </p:nvSpPr>
        <p:spPr>
          <a:xfrm>
            <a:off x="8107926" y="9235754"/>
            <a:ext cx="9144000" cy="699166"/>
          </a:xfrm>
          <a:prstGeom prst="rect">
            <a:avLst/>
          </a:prstGeom>
          <a:noFill/>
        </p:spPr>
        <p:txBody>
          <a:bodyPr wrap="square">
            <a:spAutoFit/>
          </a:bodyPr>
          <a:lstStyle/>
          <a:p>
            <a:pPr algn="just">
              <a:lnSpc>
                <a:spcPct val="150000"/>
              </a:lnSpc>
              <a:spcAft>
                <a:spcPts val="800"/>
              </a:spcAft>
            </a:pPr>
            <a:r>
              <a:rPr lang="en-IN" sz="14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The point of our study is to show how technology is changing the hotel industry and give ideas for how it can keep growing and coming up with new ideas.</a:t>
            </a:r>
          </a:p>
        </p:txBody>
      </p:sp>
      <p:pic>
        <p:nvPicPr>
          <p:cNvPr id="4098" name="Picture 2" descr="person using phone and laptop">
            <a:extLst>
              <a:ext uri="{FF2B5EF4-FFF2-40B4-BE49-F238E27FC236}">
                <a16:creationId xmlns:a16="http://schemas.microsoft.com/office/drawing/2014/main" id="{D381CD3A-91C1-43F2-B60D-68D3D16C0A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1611657"/>
            <a:ext cx="5600700" cy="3735667"/>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Close-up of black woman showing digital certificate of coronavirus vaccination on smart phone during check-in a hotel.">
            <a:extLst>
              <a:ext uri="{FF2B5EF4-FFF2-40B4-BE49-F238E27FC236}">
                <a16:creationId xmlns:a16="http://schemas.microsoft.com/office/drawing/2014/main" id="{7C27D56C-E7E6-41A8-9752-BD37E887F5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57011" y="663496"/>
            <a:ext cx="6699565" cy="446861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B2734"/>
        </a:solidFill>
        <a:effectLst/>
      </p:bgPr>
    </p:bg>
    <p:spTree>
      <p:nvGrpSpPr>
        <p:cNvPr id="1" name=""/>
        <p:cNvGrpSpPr/>
        <p:nvPr/>
      </p:nvGrpSpPr>
      <p:grpSpPr>
        <a:xfrm>
          <a:off x="0" y="0"/>
          <a:ext cx="0" cy="0"/>
          <a:chOff x="0" y="0"/>
          <a:chExt cx="0" cy="0"/>
        </a:xfrm>
      </p:grpSpPr>
      <p:pic>
        <p:nvPicPr>
          <p:cNvPr id="5130" name="Picture 10" descr="Portrait of traveling businesswoman with smartphone and luggage. She is outside a hotel in Buenos Aires, Argentina.">
            <a:extLst>
              <a:ext uri="{FF2B5EF4-FFF2-40B4-BE49-F238E27FC236}">
                <a16:creationId xmlns:a16="http://schemas.microsoft.com/office/drawing/2014/main" id="{E23679ED-74CD-4BCB-9975-89B7ADB42D9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32623" y="364672"/>
            <a:ext cx="3321161" cy="6014442"/>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4"/>
          <p:cNvGrpSpPr/>
          <p:nvPr/>
        </p:nvGrpSpPr>
        <p:grpSpPr>
          <a:xfrm>
            <a:off x="0" y="7592411"/>
            <a:ext cx="224444" cy="1665889"/>
            <a:chOff x="0" y="0"/>
            <a:chExt cx="643088" cy="4773195"/>
          </a:xfrm>
        </p:grpSpPr>
        <p:sp>
          <p:nvSpPr>
            <p:cNvPr id="5" name="Freeform 5"/>
            <p:cNvSpPr/>
            <p:nvPr/>
          </p:nvSpPr>
          <p:spPr>
            <a:xfrm>
              <a:off x="0" y="0"/>
              <a:ext cx="643088" cy="4773195"/>
            </a:xfrm>
            <a:custGeom>
              <a:avLst/>
              <a:gdLst/>
              <a:ahLst/>
              <a:cxnLst/>
              <a:rect l="l" t="t" r="r" b="b"/>
              <a:pathLst>
                <a:path w="643088" h="4773195">
                  <a:moveTo>
                    <a:pt x="0" y="0"/>
                  </a:moveTo>
                  <a:lnTo>
                    <a:pt x="643088" y="0"/>
                  </a:lnTo>
                  <a:lnTo>
                    <a:pt x="643088" y="4773195"/>
                  </a:lnTo>
                  <a:lnTo>
                    <a:pt x="0" y="4773195"/>
                  </a:lnTo>
                  <a:close/>
                </a:path>
              </a:pathLst>
            </a:custGeom>
            <a:solidFill>
              <a:srgbClr val="CBB29F"/>
            </a:solidFill>
          </p:spPr>
          <p:txBody>
            <a:bodyPr/>
            <a:lstStyle/>
            <a:p>
              <a:endParaRPr lang="en-RO"/>
            </a:p>
          </p:txBody>
        </p:sp>
      </p:grpSp>
      <p:grpSp>
        <p:nvGrpSpPr>
          <p:cNvPr id="16" name="Group 16"/>
          <p:cNvGrpSpPr/>
          <p:nvPr/>
        </p:nvGrpSpPr>
        <p:grpSpPr>
          <a:xfrm rot="5400000">
            <a:off x="12545740" y="3121293"/>
            <a:ext cx="2248997" cy="9357277"/>
            <a:chOff x="0" y="0"/>
            <a:chExt cx="1280667" cy="4773195"/>
          </a:xfrm>
        </p:grpSpPr>
        <p:sp>
          <p:nvSpPr>
            <p:cNvPr id="17" name="Freeform 17"/>
            <p:cNvSpPr/>
            <p:nvPr/>
          </p:nvSpPr>
          <p:spPr>
            <a:xfrm>
              <a:off x="0" y="0"/>
              <a:ext cx="1280667" cy="4773195"/>
            </a:xfrm>
            <a:custGeom>
              <a:avLst/>
              <a:gdLst/>
              <a:ahLst/>
              <a:cxnLst/>
              <a:rect l="l" t="t" r="r" b="b"/>
              <a:pathLst>
                <a:path w="1280667" h="4773195">
                  <a:moveTo>
                    <a:pt x="0" y="0"/>
                  </a:moveTo>
                  <a:lnTo>
                    <a:pt x="1280667" y="0"/>
                  </a:lnTo>
                  <a:lnTo>
                    <a:pt x="1280667" y="4773195"/>
                  </a:lnTo>
                  <a:lnTo>
                    <a:pt x="0" y="4773195"/>
                  </a:lnTo>
                  <a:close/>
                </a:path>
              </a:pathLst>
            </a:custGeom>
            <a:solidFill>
              <a:srgbClr val="CBB29F">
                <a:alpha val="60000"/>
              </a:srgbClr>
            </a:solidFill>
          </p:spPr>
          <p:txBody>
            <a:bodyPr/>
            <a:lstStyle/>
            <a:p>
              <a:endParaRPr lang="en-RO"/>
            </a:p>
          </p:txBody>
        </p:sp>
      </p:grpSp>
      <p:grpSp>
        <p:nvGrpSpPr>
          <p:cNvPr id="18" name="Group 18"/>
          <p:cNvGrpSpPr/>
          <p:nvPr/>
        </p:nvGrpSpPr>
        <p:grpSpPr>
          <a:xfrm>
            <a:off x="609600" y="0"/>
            <a:ext cx="838200" cy="3124068"/>
            <a:chOff x="0" y="0"/>
            <a:chExt cx="1280667" cy="4773195"/>
          </a:xfrm>
        </p:grpSpPr>
        <p:sp>
          <p:nvSpPr>
            <p:cNvPr id="19" name="Freeform 19"/>
            <p:cNvSpPr/>
            <p:nvPr/>
          </p:nvSpPr>
          <p:spPr>
            <a:xfrm>
              <a:off x="0" y="0"/>
              <a:ext cx="1280667" cy="4773195"/>
            </a:xfrm>
            <a:custGeom>
              <a:avLst/>
              <a:gdLst/>
              <a:ahLst/>
              <a:cxnLst/>
              <a:rect l="l" t="t" r="r" b="b"/>
              <a:pathLst>
                <a:path w="1280667" h="4773195">
                  <a:moveTo>
                    <a:pt x="0" y="0"/>
                  </a:moveTo>
                  <a:lnTo>
                    <a:pt x="1280667" y="0"/>
                  </a:lnTo>
                  <a:lnTo>
                    <a:pt x="1280667" y="4773195"/>
                  </a:lnTo>
                  <a:lnTo>
                    <a:pt x="0" y="4773195"/>
                  </a:lnTo>
                  <a:close/>
                </a:path>
              </a:pathLst>
            </a:custGeom>
            <a:solidFill>
              <a:srgbClr val="CBB29F">
                <a:alpha val="60000"/>
              </a:srgbClr>
            </a:solidFill>
          </p:spPr>
          <p:txBody>
            <a:bodyPr/>
            <a:lstStyle/>
            <a:p>
              <a:endParaRPr lang="en-RO"/>
            </a:p>
          </p:txBody>
        </p:sp>
      </p:grpSp>
      <p:sp>
        <p:nvSpPr>
          <p:cNvPr id="20" name="TextBox 20"/>
          <p:cNvSpPr txBox="1"/>
          <p:nvPr/>
        </p:nvSpPr>
        <p:spPr>
          <a:xfrm>
            <a:off x="10472636" y="1742516"/>
            <a:ext cx="8272564" cy="984821"/>
          </a:xfrm>
          <a:prstGeom prst="rect">
            <a:avLst/>
          </a:prstGeom>
        </p:spPr>
        <p:txBody>
          <a:bodyPr wrap="square" lIns="0" tIns="0" rIns="0" bIns="0" rtlCol="0" anchor="t">
            <a:spAutoFit/>
          </a:bodyPr>
          <a:lstStyle/>
          <a:p>
            <a:pPr>
              <a:lnSpc>
                <a:spcPts val="8400"/>
              </a:lnSpc>
              <a:spcBef>
                <a:spcPct val="0"/>
              </a:spcBef>
            </a:pPr>
            <a:r>
              <a:rPr lang="en-US" sz="4800" u="sng" dirty="0">
                <a:solidFill>
                  <a:srgbClr val="FFFFFF"/>
                </a:solidFill>
                <a:latin typeface="Franklin Gothic Heavy" panose="020B0903020102020204" pitchFamily="34" charset="0"/>
              </a:rPr>
              <a:t>Overview of Literature</a:t>
            </a:r>
          </a:p>
        </p:txBody>
      </p:sp>
      <p:sp>
        <p:nvSpPr>
          <p:cNvPr id="22" name="TextBox 22"/>
          <p:cNvSpPr txBox="1"/>
          <p:nvPr/>
        </p:nvSpPr>
        <p:spPr>
          <a:xfrm>
            <a:off x="10475094" y="3390900"/>
            <a:ext cx="7301014" cy="1713802"/>
          </a:xfrm>
          <a:prstGeom prst="rect">
            <a:avLst/>
          </a:prstGeom>
        </p:spPr>
        <p:txBody>
          <a:bodyPr wrap="square" lIns="0" tIns="0" rIns="0" bIns="0" rtlCol="0" anchor="t">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This overview marks the start of our search for writing that already exists on the subject of our study.</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Our review of the literature tells us everything we need to know about how technology is changing the hotel and leisure business.</a:t>
            </a:r>
          </a:p>
        </p:txBody>
      </p:sp>
      <p:pic>
        <p:nvPicPr>
          <p:cNvPr id="5122" name="Picture 2" descr="smiling modern 40 years old housewife in white shirt with hat using smartphone app in the terrace of guest house hotel.">
            <a:extLst>
              <a:ext uri="{FF2B5EF4-FFF2-40B4-BE49-F238E27FC236}">
                <a16:creationId xmlns:a16="http://schemas.microsoft.com/office/drawing/2014/main" id="{BBE0831A-EF1D-4E53-B01E-E8DC8EEFAB3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79631" y="495300"/>
            <a:ext cx="3321161" cy="4981742"/>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4" descr="https://media.istockphoto.com/id/1930964069/photo/teenager-girl-use-credit-bank-card-laptop-computer-while-transferring-money-order-food-in.webp?b=1&amp;s=170667a&amp;w=0&amp;k=20&amp;c=dEjFRrLX2l8Cf3XhffFR4oUZ_zLor47hp0muuIIeoHg=">
            <a:extLst>
              <a:ext uri="{FF2B5EF4-FFF2-40B4-BE49-F238E27FC236}">
                <a16:creationId xmlns:a16="http://schemas.microsoft.com/office/drawing/2014/main" id="{40329559-BB14-4B2F-BAD8-4FD951B4280E}"/>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3" name="AutoShape 6" descr="https://media.istockphoto.com/id/1930964069/photo/teenager-girl-use-credit-bank-card-laptop-computer-while-transferring-money-order-food-in.webp?b=1&amp;s=170667a&amp;w=0&amp;k=20&amp;c=dEjFRrLX2l8Cf3XhffFR4oUZ_zLor47hp0muuIIeoHg=">
            <a:extLst>
              <a:ext uri="{FF2B5EF4-FFF2-40B4-BE49-F238E27FC236}">
                <a16:creationId xmlns:a16="http://schemas.microsoft.com/office/drawing/2014/main" id="{F095900E-F951-4EB3-91BA-4E2D3757F1C8}"/>
              </a:ext>
            </a:extLst>
          </p:cNvPr>
          <p:cNvSpPr>
            <a:spLocks noChangeAspect="1" noChangeArrowheads="1"/>
          </p:cNvSpPr>
          <p:nvPr/>
        </p:nvSpPr>
        <p:spPr bwMode="auto">
          <a:xfrm>
            <a:off x="6400800" y="2400300"/>
            <a:ext cx="3048000" cy="304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6" name="AutoShape 8" descr="https://media.istockphoto.com/id/1930964069/photo/teenager-girl-use-credit-bank-card-laptop-computer-while-transferring-money-order-food-in.webp?b=1&amp;s=170667a&amp;w=0&amp;k=20&amp;c=dEjFRrLX2l8Cf3XhffFR4oUZ_zLor47hp0muuIIeoHg=">
            <a:extLst>
              <a:ext uri="{FF2B5EF4-FFF2-40B4-BE49-F238E27FC236}">
                <a16:creationId xmlns:a16="http://schemas.microsoft.com/office/drawing/2014/main" id="{799E66C1-674F-4083-80F7-55C08222D672}"/>
              </a:ext>
            </a:extLst>
          </p:cNvPr>
          <p:cNvSpPr>
            <a:spLocks noChangeAspect="1" noChangeArrowheads="1"/>
          </p:cNvSpPr>
          <p:nvPr/>
        </p:nvSpPr>
        <p:spPr bwMode="auto">
          <a:xfrm>
            <a:off x="9144000" y="51435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5" name="Picture 14">
            <a:extLst>
              <a:ext uri="{FF2B5EF4-FFF2-40B4-BE49-F238E27FC236}">
                <a16:creationId xmlns:a16="http://schemas.microsoft.com/office/drawing/2014/main" id="{7F49BC9D-AB58-47F6-AC07-3933C39C9C33}"/>
              </a:ext>
            </a:extLst>
          </p:cNvPr>
          <p:cNvPicPr>
            <a:picLocks noChangeAspect="1"/>
          </p:cNvPicPr>
          <p:nvPr/>
        </p:nvPicPr>
        <p:blipFill>
          <a:blip r:embed="rId5"/>
          <a:stretch>
            <a:fillRect/>
          </a:stretch>
        </p:blipFill>
        <p:spPr>
          <a:xfrm>
            <a:off x="2743200" y="6810867"/>
            <a:ext cx="4848225" cy="3228975"/>
          </a:xfrm>
          <a:prstGeom prst="rect">
            <a:avLst/>
          </a:prstGeom>
        </p:spPr>
      </p:pic>
      <p:sp>
        <p:nvSpPr>
          <p:cNvPr id="21" name="Rectangle 20">
            <a:extLst>
              <a:ext uri="{FF2B5EF4-FFF2-40B4-BE49-F238E27FC236}">
                <a16:creationId xmlns:a16="http://schemas.microsoft.com/office/drawing/2014/main" id="{6E3B20D1-8EC3-43FE-BDC9-CBF80593A5AF}"/>
              </a:ext>
            </a:extLst>
          </p:cNvPr>
          <p:cNvSpPr/>
          <p:nvPr/>
        </p:nvSpPr>
        <p:spPr>
          <a:xfrm>
            <a:off x="9168714" y="6418229"/>
            <a:ext cx="9144000" cy="2554545"/>
          </a:xfrm>
          <a:prstGeom prst="rect">
            <a:avLst/>
          </a:prstGeom>
        </p:spPr>
        <p:txBody>
          <a:bodyPr>
            <a:spAutoFit/>
          </a:bodyPr>
          <a:lstStyle/>
          <a:p>
            <a:br>
              <a:rPr lang="en-GB" sz="2000" dirty="0"/>
            </a:br>
            <a:r>
              <a:rPr lang="en-GB" sz="2000" dirty="0">
                <a:solidFill>
                  <a:srgbClr val="D1D5DB"/>
                </a:solidFill>
                <a:latin typeface="+mj-lt"/>
              </a:rPr>
              <a:t>In recent literature, the hotel industry has undergone significant changes due to digital transformation. Various studies emphasize the importance of technology in survival, with COVID-19 accelerating its adoption. New technologies have enabled hotels to adapt, targeting tech-savvy generations and promoting green practices. These developments highlight the industry's resilience and adaptability.</a:t>
            </a:r>
            <a:endParaRPr lang="en-IN" sz="2000" dirty="0">
              <a:latin typeface="+mj-l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B2734"/>
        </a:solidFill>
        <a:effectLst/>
      </p:bgPr>
    </p:bg>
    <p:spTree>
      <p:nvGrpSpPr>
        <p:cNvPr id="1" name=""/>
        <p:cNvGrpSpPr/>
        <p:nvPr/>
      </p:nvGrpSpPr>
      <p:grpSpPr>
        <a:xfrm>
          <a:off x="0" y="0"/>
          <a:ext cx="0" cy="0"/>
          <a:chOff x="0" y="0"/>
          <a:chExt cx="0" cy="0"/>
        </a:xfrm>
      </p:grpSpPr>
      <p:grpSp>
        <p:nvGrpSpPr>
          <p:cNvPr id="4" name="Group 4"/>
          <p:cNvGrpSpPr/>
          <p:nvPr/>
        </p:nvGrpSpPr>
        <p:grpSpPr>
          <a:xfrm>
            <a:off x="0" y="7592411"/>
            <a:ext cx="224444" cy="1665889"/>
            <a:chOff x="0" y="0"/>
            <a:chExt cx="643088" cy="4773195"/>
          </a:xfrm>
        </p:grpSpPr>
        <p:sp>
          <p:nvSpPr>
            <p:cNvPr id="5" name="Freeform 5"/>
            <p:cNvSpPr/>
            <p:nvPr/>
          </p:nvSpPr>
          <p:spPr>
            <a:xfrm>
              <a:off x="0" y="0"/>
              <a:ext cx="643088" cy="4773195"/>
            </a:xfrm>
            <a:custGeom>
              <a:avLst/>
              <a:gdLst/>
              <a:ahLst/>
              <a:cxnLst/>
              <a:rect l="l" t="t" r="r" b="b"/>
              <a:pathLst>
                <a:path w="643088" h="4773195">
                  <a:moveTo>
                    <a:pt x="0" y="0"/>
                  </a:moveTo>
                  <a:lnTo>
                    <a:pt x="643088" y="0"/>
                  </a:lnTo>
                  <a:lnTo>
                    <a:pt x="643088" y="4773195"/>
                  </a:lnTo>
                  <a:lnTo>
                    <a:pt x="0" y="4773195"/>
                  </a:lnTo>
                  <a:close/>
                </a:path>
              </a:pathLst>
            </a:custGeom>
            <a:solidFill>
              <a:srgbClr val="CBB29F"/>
            </a:solidFill>
          </p:spPr>
          <p:txBody>
            <a:bodyPr/>
            <a:lstStyle/>
            <a:p>
              <a:endParaRPr lang="en-RO"/>
            </a:p>
          </p:txBody>
        </p:sp>
      </p:grpSp>
      <p:sp>
        <p:nvSpPr>
          <p:cNvPr id="8" name="TextBox 8"/>
          <p:cNvSpPr txBox="1"/>
          <p:nvPr/>
        </p:nvSpPr>
        <p:spPr>
          <a:xfrm>
            <a:off x="1028699" y="354436"/>
            <a:ext cx="16230600" cy="983090"/>
          </a:xfrm>
          <a:prstGeom prst="rect">
            <a:avLst/>
          </a:prstGeom>
        </p:spPr>
        <p:txBody>
          <a:bodyPr lIns="0" tIns="0" rIns="0" bIns="0" rtlCol="0" anchor="t">
            <a:spAutoFit/>
          </a:bodyPr>
          <a:lstStyle/>
          <a:p>
            <a:pPr algn="ctr">
              <a:lnSpc>
                <a:spcPts val="8400"/>
              </a:lnSpc>
              <a:spcBef>
                <a:spcPct val="0"/>
              </a:spcBef>
            </a:pPr>
            <a:r>
              <a:rPr lang="en-US" sz="6000" u="sng" dirty="0">
                <a:solidFill>
                  <a:srgbClr val="FFFFFF"/>
                </a:solidFill>
                <a:latin typeface="Franklin Gothic Heavy" panose="020B0903020102020204" pitchFamily="34" charset="0"/>
              </a:rPr>
              <a:t>Key Themes in Literature </a:t>
            </a:r>
          </a:p>
        </p:txBody>
      </p:sp>
      <p:sp>
        <p:nvSpPr>
          <p:cNvPr id="18" name="TextBox 18"/>
          <p:cNvSpPr txBox="1"/>
          <p:nvPr/>
        </p:nvSpPr>
        <p:spPr>
          <a:xfrm>
            <a:off x="2286000" y="3009900"/>
            <a:ext cx="13411200" cy="4756943"/>
          </a:xfrm>
          <a:prstGeom prst="rect">
            <a:avLst/>
          </a:prstGeom>
        </p:spPr>
        <p:txBody>
          <a:bodyPr wrap="square" lIns="0" tIns="0" rIns="0" bIns="0" rtlCol="0" anchor="t">
            <a:spAutoFit/>
          </a:bodyPr>
          <a:lstStyle/>
          <a:p>
            <a:pPr marL="342900" lvl="0" indent="-342900" algn="just">
              <a:lnSpc>
                <a:spcPct val="200000"/>
              </a:lnSpc>
              <a:spcAft>
                <a:spcPts val="800"/>
              </a:spcAft>
              <a:buSzPts val="1000"/>
              <a:buFont typeface="Symbol" panose="05050102010706020507" pitchFamily="18" charset="2"/>
              <a:buChar char=""/>
              <a:tabLst>
                <a:tab pos="457200" algn="l"/>
              </a:tabLst>
            </a:pPr>
            <a:r>
              <a:rPr lang="en-IN" sz="18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Theme 1:</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a:t>
            </a:r>
            <a:r>
              <a:rPr lang="en-IN" sz="1800" i="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Digital Transformation</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Literature stresses how important digital change is for improving both business efficiency and the customer experience.</a:t>
            </a:r>
          </a:p>
          <a:p>
            <a:pPr marL="342900" lvl="0" indent="-342900" algn="just">
              <a:lnSpc>
                <a:spcPct val="200000"/>
              </a:lnSpc>
              <a:spcAft>
                <a:spcPts val="800"/>
              </a:spcAft>
              <a:buSzPts val="1000"/>
              <a:buFont typeface="Symbol" panose="05050102010706020507" pitchFamily="18" charset="2"/>
              <a:buChar char=""/>
              <a:tabLst>
                <a:tab pos="457200" algn="l"/>
              </a:tabLst>
            </a:pPr>
            <a:r>
              <a:rPr lang="en-IN" sz="18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Theme 2:</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a:t>
            </a:r>
            <a:r>
              <a:rPr lang="en-IN" sz="1800" i="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Technological Trends</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Trends like AI, IoT, and cashless solutions, along with what they mean for the business, have been studied by researchers.</a:t>
            </a:r>
          </a:p>
          <a:p>
            <a:pPr marL="342900" lvl="0" indent="-342900" algn="just">
              <a:lnSpc>
                <a:spcPct val="200000"/>
              </a:lnSpc>
              <a:spcAft>
                <a:spcPts val="800"/>
              </a:spcAft>
              <a:buSzPts val="1000"/>
              <a:buFont typeface="Symbol" panose="05050102010706020507" pitchFamily="18" charset="2"/>
              <a:buChar char=""/>
              <a:tabLst>
                <a:tab pos="457200" algn="l"/>
              </a:tabLst>
            </a:pPr>
            <a:r>
              <a:rPr lang="en-IN" sz="18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Theme 3:</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a:t>
            </a:r>
            <a:r>
              <a:rPr lang="en-IN" sz="1800" i="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COVID-19 Impact</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The pandemic has sped up the uptake of new technologies. We'll talk about how this has changed how the industry responds.</a:t>
            </a:r>
          </a:p>
          <a:p>
            <a:pPr marL="342900" lvl="0" indent="-342900" algn="just">
              <a:lnSpc>
                <a:spcPct val="200000"/>
              </a:lnSpc>
              <a:spcAft>
                <a:spcPts val="800"/>
              </a:spcAft>
              <a:buSzPts val="1000"/>
              <a:buFont typeface="Symbol" panose="05050102010706020507" pitchFamily="18" charset="2"/>
              <a:buChar char=""/>
              <a:tabLst>
                <a:tab pos="457200" algn="l"/>
              </a:tabLst>
            </a:pPr>
            <a:r>
              <a:rPr lang="en-IN" sz="18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Theme 4:</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a:t>
            </a:r>
            <a:r>
              <a:rPr lang="en-IN" sz="1800" i="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Sustainability</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Some studies look at how technology can help make dining practices more environmentally friendly.</a:t>
            </a:r>
          </a:p>
          <a:p>
            <a:pPr marL="342900" lvl="0" indent="-342900" algn="just">
              <a:lnSpc>
                <a:spcPct val="200000"/>
              </a:lnSpc>
              <a:spcAft>
                <a:spcPts val="800"/>
              </a:spcAft>
              <a:buSzPts val="1000"/>
              <a:buFont typeface="Symbol" panose="05050102010706020507" pitchFamily="18" charset="2"/>
              <a:buChar char=""/>
              <a:tabLst>
                <a:tab pos="457200" algn="l"/>
              </a:tabLst>
            </a:pPr>
            <a:r>
              <a:rPr lang="en-IN" sz="18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Theme 5:</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a:t>
            </a:r>
            <a:r>
              <a:rPr lang="en-IN" sz="1800" i="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Competitive Advantage</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Literature shows how technology can help hotels stand out from the competition.</a:t>
            </a:r>
          </a:p>
        </p:txBody>
      </p:sp>
      <p:sp>
        <p:nvSpPr>
          <p:cNvPr id="37" name="TextBox 36">
            <a:extLst>
              <a:ext uri="{FF2B5EF4-FFF2-40B4-BE49-F238E27FC236}">
                <a16:creationId xmlns:a16="http://schemas.microsoft.com/office/drawing/2014/main" id="{DEEFC74D-84F7-808D-6F3E-4461BB4AA9BB}"/>
              </a:ext>
            </a:extLst>
          </p:cNvPr>
          <p:cNvSpPr txBox="1"/>
          <p:nvPr/>
        </p:nvSpPr>
        <p:spPr>
          <a:xfrm>
            <a:off x="2286000" y="2070734"/>
            <a:ext cx="9144000" cy="458074"/>
          </a:xfrm>
          <a:prstGeom prst="rect">
            <a:avLst/>
          </a:prstGeom>
          <a:noFill/>
        </p:spPr>
        <p:txBody>
          <a:bodyPr wrap="square">
            <a:spAutoFit/>
          </a:bodyPr>
          <a:lstStyle/>
          <a:p>
            <a:pPr lvl="0" algn="just">
              <a:lnSpc>
                <a:spcPct val="150000"/>
              </a:lnSpc>
              <a:spcAft>
                <a:spcPts val="800"/>
              </a:spcAft>
              <a:buSzPts val="1000"/>
              <a:tabLst>
                <a:tab pos="457200" algn="l"/>
              </a:tabLst>
            </a:pP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We will show some of the most important topics from the books on this slide.</a:t>
            </a:r>
          </a:p>
        </p:txBody>
      </p:sp>
      <p:sp>
        <p:nvSpPr>
          <p:cNvPr id="38" name="TextBox 37">
            <a:extLst>
              <a:ext uri="{FF2B5EF4-FFF2-40B4-BE49-F238E27FC236}">
                <a16:creationId xmlns:a16="http://schemas.microsoft.com/office/drawing/2014/main" id="{0E165859-70E2-EE40-2C6A-9AFAA059F9D4}"/>
              </a:ext>
            </a:extLst>
          </p:cNvPr>
          <p:cNvSpPr txBox="1"/>
          <p:nvPr/>
        </p:nvSpPr>
        <p:spPr>
          <a:xfrm>
            <a:off x="2286000" y="8425355"/>
            <a:ext cx="9144000" cy="458074"/>
          </a:xfrm>
          <a:prstGeom prst="rect">
            <a:avLst/>
          </a:prstGeom>
          <a:noFill/>
        </p:spPr>
        <p:txBody>
          <a:bodyPr wrap="square">
            <a:spAutoFit/>
          </a:bodyPr>
          <a:lstStyle/>
          <a:p>
            <a:pPr lvl="0" algn="just">
              <a:lnSpc>
                <a:spcPct val="150000"/>
              </a:lnSpc>
              <a:spcAft>
                <a:spcPts val="800"/>
              </a:spcAft>
              <a:buSzPts val="1000"/>
              <a:tabLst>
                <a:tab pos="457200" algn="l"/>
              </a:tabLst>
            </a:pPr>
            <a:r>
              <a:rPr lang="en-US"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These ideas are what our literature review is mostly about and what our talk is based on.</a:t>
            </a:r>
            <a:endPar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B2734"/>
        </a:solidFill>
        <a:effectLst/>
      </p:bgPr>
    </p:bg>
    <p:spTree>
      <p:nvGrpSpPr>
        <p:cNvPr id="1" name=""/>
        <p:cNvGrpSpPr/>
        <p:nvPr/>
      </p:nvGrpSpPr>
      <p:grpSpPr>
        <a:xfrm>
          <a:off x="0" y="0"/>
          <a:ext cx="0" cy="0"/>
          <a:chOff x="0" y="0"/>
          <a:chExt cx="0" cy="0"/>
        </a:xfrm>
      </p:grpSpPr>
      <p:grpSp>
        <p:nvGrpSpPr>
          <p:cNvPr id="2" name="Group 2"/>
          <p:cNvGrpSpPr/>
          <p:nvPr/>
        </p:nvGrpSpPr>
        <p:grpSpPr>
          <a:xfrm>
            <a:off x="9787272" y="-39188"/>
            <a:ext cx="8510253" cy="5176473"/>
            <a:chOff x="0" y="0"/>
            <a:chExt cx="11347004" cy="6901964"/>
          </a:xfrm>
        </p:grpSpPr>
        <p:pic>
          <p:nvPicPr>
            <p:cNvPr id="3" name="Picture 3"/>
            <p:cNvPicPr>
              <a:picLocks noChangeAspect="1"/>
            </p:cNvPicPr>
            <p:nvPr/>
          </p:nvPicPr>
          <p:blipFill>
            <a:blip r:embed="rId3"/>
            <a:srcRect t="18847" r="27978" b="15399"/>
            <a:stretch>
              <a:fillRect/>
            </a:stretch>
          </p:blipFill>
          <p:spPr>
            <a:xfrm flipH="1">
              <a:off x="0" y="0"/>
              <a:ext cx="11347004" cy="6901964"/>
            </a:xfrm>
            <a:prstGeom prst="rect">
              <a:avLst/>
            </a:prstGeom>
          </p:spPr>
        </p:pic>
      </p:grpSp>
      <p:grpSp>
        <p:nvGrpSpPr>
          <p:cNvPr id="4" name="Group 4"/>
          <p:cNvGrpSpPr/>
          <p:nvPr/>
        </p:nvGrpSpPr>
        <p:grpSpPr>
          <a:xfrm>
            <a:off x="9787272" y="5143500"/>
            <a:ext cx="8510253" cy="5176473"/>
            <a:chOff x="0" y="0"/>
            <a:chExt cx="11347004" cy="6901964"/>
          </a:xfrm>
        </p:grpSpPr>
        <p:pic>
          <p:nvPicPr>
            <p:cNvPr id="5" name="Picture 5"/>
            <p:cNvPicPr>
              <a:picLocks noChangeAspect="1"/>
            </p:cNvPicPr>
            <p:nvPr/>
          </p:nvPicPr>
          <p:blipFill>
            <a:blip r:embed="rId4"/>
            <a:srcRect t="16676"/>
            <a:stretch>
              <a:fillRect/>
            </a:stretch>
          </p:blipFill>
          <p:spPr>
            <a:xfrm flipH="1">
              <a:off x="0" y="0"/>
              <a:ext cx="11347004" cy="6901964"/>
            </a:xfrm>
            <a:prstGeom prst="rect">
              <a:avLst/>
            </a:prstGeom>
          </p:spPr>
        </p:pic>
      </p:grpSp>
      <p:grpSp>
        <p:nvGrpSpPr>
          <p:cNvPr id="6" name="Group 6"/>
          <p:cNvGrpSpPr/>
          <p:nvPr/>
        </p:nvGrpSpPr>
        <p:grpSpPr>
          <a:xfrm>
            <a:off x="0" y="7592411"/>
            <a:ext cx="224444" cy="1665889"/>
            <a:chOff x="0" y="0"/>
            <a:chExt cx="643088" cy="4773195"/>
          </a:xfrm>
        </p:grpSpPr>
        <p:sp>
          <p:nvSpPr>
            <p:cNvPr id="7" name="Freeform 7"/>
            <p:cNvSpPr/>
            <p:nvPr/>
          </p:nvSpPr>
          <p:spPr>
            <a:xfrm>
              <a:off x="0" y="0"/>
              <a:ext cx="643088" cy="4773195"/>
            </a:xfrm>
            <a:custGeom>
              <a:avLst/>
              <a:gdLst/>
              <a:ahLst/>
              <a:cxnLst/>
              <a:rect l="l" t="t" r="r" b="b"/>
              <a:pathLst>
                <a:path w="643088" h="4773195">
                  <a:moveTo>
                    <a:pt x="0" y="0"/>
                  </a:moveTo>
                  <a:lnTo>
                    <a:pt x="643088" y="0"/>
                  </a:lnTo>
                  <a:lnTo>
                    <a:pt x="643088" y="4773195"/>
                  </a:lnTo>
                  <a:lnTo>
                    <a:pt x="0" y="4773195"/>
                  </a:lnTo>
                  <a:close/>
                </a:path>
              </a:pathLst>
            </a:custGeom>
            <a:solidFill>
              <a:srgbClr val="CBB29F"/>
            </a:solidFill>
          </p:spPr>
          <p:txBody>
            <a:bodyPr/>
            <a:lstStyle/>
            <a:p>
              <a:endParaRPr lang="en-RO"/>
            </a:p>
          </p:txBody>
        </p:sp>
      </p:grpSp>
      <p:sp>
        <p:nvSpPr>
          <p:cNvPr id="8" name="TextBox 8"/>
          <p:cNvSpPr txBox="1"/>
          <p:nvPr/>
        </p:nvSpPr>
        <p:spPr>
          <a:xfrm>
            <a:off x="727926" y="381668"/>
            <a:ext cx="8382000" cy="3137526"/>
          </a:xfrm>
          <a:prstGeom prst="rect">
            <a:avLst/>
          </a:prstGeom>
        </p:spPr>
        <p:txBody>
          <a:bodyPr wrap="square" lIns="0" tIns="0" rIns="0" bIns="0" rtlCol="0" anchor="t">
            <a:spAutoFit/>
          </a:bodyPr>
          <a:lstStyle/>
          <a:p>
            <a:pPr>
              <a:lnSpc>
                <a:spcPts val="8400"/>
              </a:lnSpc>
              <a:spcBef>
                <a:spcPct val="0"/>
              </a:spcBef>
            </a:pPr>
            <a:r>
              <a:rPr lang="en-US" sz="6000" u="sng" dirty="0">
                <a:solidFill>
                  <a:srgbClr val="FFFFFF"/>
                </a:solidFill>
                <a:latin typeface="Franklin Gothic Heavy" panose="020B0903020102020204" pitchFamily="34" charset="0"/>
              </a:rPr>
              <a:t>Application to the Hotel and Hospitality Sector </a:t>
            </a:r>
          </a:p>
        </p:txBody>
      </p:sp>
      <p:sp>
        <p:nvSpPr>
          <p:cNvPr id="12" name="TextBox 12"/>
          <p:cNvSpPr txBox="1"/>
          <p:nvPr/>
        </p:nvSpPr>
        <p:spPr>
          <a:xfrm>
            <a:off x="727926" y="4381500"/>
            <a:ext cx="8187474" cy="2889765"/>
          </a:xfrm>
          <a:prstGeom prst="rect">
            <a:avLst/>
          </a:prstGeom>
        </p:spPr>
        <p:txBody>
          <a:bodyPr wrap="square" lIns="0" tIns="0" rIns="0" bIns="0" rtlCol="0" anchor="t">
            <a:spAutoFit/>
          </a:bodyPr>
          <a:lstStyle/>
          <a:p>
            <a:pPr marL="342900" lvl="0" indent="-342900" algn="just">
              <a:lnSpc>
                <a:spcPct val="200000"/>
              </a:lnSpc>
              <a:spcAft>
                <a:spcPts val="800"/>
              </a:spcAft>
              <a:buSzPts val="1000"/>
              <a:buFont typeface="Symbol" panose="05050102010706020507" pitchFamily="18" charset="2"/>
              <a:buChar char=""/>
              <a:tabLst>
                <a:tab pos="457200" algn="l"/>
              </a:tabLst>
            </a:pP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This slide marks an important part of our talk where we connect what we learned from reading the literature to how it can be used in the hotel and leisure industry.</a:t>
            </a:r>
          </a:p>
          <a:p>
            <a:pPr marL="342900" lvl="0" indent="-342900" algn="just">
              <a:lnSpc>
                <a:spcPct val="200000"/>
              </a:lnSpc>
              <a:spcAft>
                <a:spcPts val="800"/>
              </a:spcAft>
              <a:buSzPts val="1000"/>
              <a:buFont typeface="Symbol" panose="05050102010706020507" pitchFamily="18" charset="2"/>
              <a:buChar char=""/>
              <a:tabLst>
                <a:tab pos="457200" algn="l"/>
              </a:tabLst>
            </a:pP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We are going to look into how the technology trends and study results we found affect the business world.</a:t>
            </a:r>
          </a:p>
          <a:p>
            <a:pPr marL="342900" lvl="0" indent="-342900" algn="just">
              <a:lnSpc>
                <a:spcPct val="200000"/>
              </a:lnSpc>
              <a:spcAft>
                <a:spcPts val="800"/>
              </a:spcAft>
              <a:buSzPts val="1000"/>
              <a:buFont typeface="Symbol" panose="05050102010706020507" pitchFamily="18" charset="2"/>
              <a:buChar char=""/>
              <a:tabLst>
                <a:tab pos="457200" algn="l"/>
              </a:tabLst>
            </a:pP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First, let's talk about how to use technology in the field.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B2734"/>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520168D-0818-420F-AB29-6FAF1EA7A88C}"/>
              </a:ext>
            </a:extLst>
          </p:cNvPr>
          <p:cNvPicPr>
            <a:picLocks noChangeAspect="1"/>
          </p:cNvPicPr>
          <p:nvPr/>
        </p:nvPicPr>
        <p:blipFill>
          <a:blip r:embed="rId3"/>
          <a:stretch>
            <a:fillRect/>
          </a:stretch>
        </p:blipFill>
        <p:spPr>
          <a:xfrm>
            <a:off x="5049037" y="2628900"/>
            <a:ext cx="12914325" cy="7286088"/>
          </a:xfrm>
          <a:prstGeom prst="rect">
            <a:avLst/>
          </a:prstGeom>
          <a:effectLst>
            <a:outerShdw blurRad="50800" dist="50800" dir="5400000" algn="ctr" rotWithShape="0">
              <a:srgbClr val="000000"/>
            </a:outerShdw>
          </a:effectLst>
        </p:spPr>
      </p:pic>
      <p:grpSp>
        <p:nvGrpSpPr>
          <p:cNvPr id="8" name="Group 8"/>
          <p:cNvGrpSpPr/>
          <p:nvPr/>
        </p:nvGrpSpPr>
        <p:grpSpPr>
          <a:xfrm>
            <a:off x="1924837" y="2628900"/>
            <a:ext cx="3124200" cy="7286088"/>
            <a:chOff x="0" y="0"/>
            <a:chExt cx="1280667" cy="4773195"/>
          </a:xfrm>
        </p:grpSpPr>
        <p:sp>
          <p:nvSpPr>
            <p:cNvPr id="9" name="Freeform 9"/>
            <p:cNvSpPr/>
            <p:nvPr/>
          </p:nvSpPr>
          <p:spPr>
            <a:xfrm>
              <a:off x="0" y="0"/>
              <a:ext cx="1280667" cy="4773195"/>
            </a:xfrm>
            <a:custGeom>
              <a:avLst/>
              <a:gdLst/>
              <a:ahLst/>
              <a:cxnLst/>
              <a:rect l="l" t="t" r="r" b="b"/>
              <a:pathLst>
                <a:path w="1280667" h="4773195">
                  <a:moveTo>
                    <a:pt x="0" y="0"/>
                  </a:moveTo>
                  <a:lnTo>
                    <a:pt x="1280667" y="0"/>
                  </a:lnTo>
                  <a:lnTo>
                    <a:pt x="1280667" y="4773195"/>
                  </a:lnTo>
                  <a:lnTo>
                    <a:pt x="0" y="4773195"/>
                  </a:lnTo>
                  <a:close/>
                </a:path>
              </a:pathLst>
            </a:custGeom>
            <a:solidFill>
              <a:srgbClr val="CBB29F">
                <a:alpha val="60000"/>
              </a:srgbClr>
            </a:solidFill>
          </p:spPr>
          <p:txBody>
            <a:bodyPr/>
            <a:lstStyle/>
            <a:p>
              <a:endParaRPr lang="en-RO"/>
            </a:p>
          </p:txBody>
        </p:sp>
      </p:grpSp>
      <p:sp>
        <p:nvSpPr>
          <p:cNvPr id="11" name="TextBox 11"/>
          <p:cNvSpPr txBox="1"/>
          <p:nvPr/>
        </p:nvSpPr>
        <p:spPr>
          <a:xfrm>
            <a:off x="3048000" y="402910"/>
            <a:ext cx="12914325" cy="2062039"/>
          </a:xfrm>
          <a:prstGeom prst="rect">
            <a:avLst/>
          </a:prstGeom>
        </p:spPr>
        <p:txBody>
          <a:bodyPr wrap="square" lIns="0" tIns="0" rIns="0" bIns="0" rtlCol="0" anchor="t">
            <a:spAutoFit/>
          </a:bodyPr>
          <a:lstStyle/>
          <a:p>
            <a:pPr>
              <a:lnSpc>
                <a:spcPts val="8400"/>
              </a:lnSpc>
              <a:spcBef>
                <a:spcPct val="0"/>
              </a:spcBef>
            </a:pPr>
            <a:r>
              <a:rPr lang="en-US" sz="6000" u="sng" dirty="0">
                <a:solidFill>
                  <a:srgbClr val="CBB29F"/>
                </a:solidFill>
                <a:effectLst>
                  <a:outerShdw blurRad="38100" dist="38100" dir="2700000" algn="tl">
                    <a:srgbClr val="000000">
                      <a:alpha val="43137"/>
                    </a:srgbClr>
                  </a:outerShdw>
                </a:effectLst>
                <a:latin typeface="Franklin Gothic Heavy" panose="020B0903020102020204" pitchFamily="34" charset="0"/>
              </a:rPr>
              <a:t>Real-world Scenarios </a:t>
            </a:r>
          </a:p>
          <a:p>
            <a:pPr>
              <a:lnSpc>
                <a:spcPts val="8400"/>
              </a:lnSpc>
              <a:spcBef>
                <a:spcPct val="0"/>
              </a:spcBef>
            </a:pPr>
            <a:r>
              <a:rPr lang="en-US" sz="6000" u="sng" dirty="0">
                <a:solidFill>
                  <a:srgbClr val="CBB29F"/>
                </a:solidFill>
                <a:effectLst>
                  <a:outerShdw blurRad="38100" dist="38100" dir="2700000" algn="tl">
                    <a:srgbClr val="000000">
                      <a:alpha val="43137"/>
                    </a:srgbClr>
                  </a:outerShdw>
                </a:effectLst>
                <a:latin typeface="Franklin Gothic Heavy" panose="020B0903020102020204" pitchFamily="34" charset="0"/>
              </a:rPr>
              <a:t>(continuation of application) </a:t>
            </a:r>
          </a:p>
        </p:txBody>
      </p:sp>
      <p:sp>
        <p:nvSpPr>
          <p:cNvPr id="12" name="TextBox 12"/>
          <p:cNvSpPr txBox="1"/>
          <p:nvPr/>
        </p:nvSpPr>
        <p:spPr>
          <a:xfrm>
            <a:off x="2438400" y="3536695"/>
            <a:ext cx="9067800" cy="4514569"/>
          </a:xfrm>
          <a:prstGeom prst="rect">
            <a:avLst/>
          </a:prstGeom>
        </p:spPr>
        <p:txBody>
          <a:bodyPr wrap="square" lIns="0" tIns="0" rIns="0" bIns="0" rtlCol="0" anchor="t">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1800" b="1" kern="100" dirty="0">
                <a:effectLst/>
                <a:latin typeface="Franklin Gothic Demi Cond" panose="020B0706030402020204" pitchFamily="34" charset="0"/>
                <a:ea typeface="Calibri" panose="020F0502020204030204" pitchFamily="34" charset="0"/>
                <a:cs typeface="Times New Roman" panose="02020603050405020304" pitchFamily="18" charset="0"/>
              </a:rPr>
              <a:t>Scenario 1:</a:t>
            </a:r>
            <a:r>
              <a:rPr lang="en-IN" sz="1800" kern="100" dirty="0">
                <a:effectLst/>
                <a:latin typeface="Franklin Gothic Demi Cond" panose="020B0706030402020204" pitchFamily="34" charset="0"/>
                <a:ea typeface="Calibri" panose="020F0502020204030204" pitchFamily="34" charset="0"/>
                <a:cs typeface="Times New Roman" panose="02020603050405020304" pitchFamily="18" charset="0"/>
              </a:rPr>
              <a:t> </a:t>
            </a:r>
            <a:r>
              <a:rPr lang="en-IN" sz="1800" i="1" kern="100" dirty="0">
                <a:effectLst/>
                <a:latin typeface="Franklin Gothic Demi Cond" panose="020B0706030402020204" pitchFamily="34" charset="0"/>
                <a:ea typeface="Calibri" panose="020F0502020204030204" pitchFamily="34" charset="0"/>
                <a:cs typeface="Times New Roman" panose="02020603050405020304" pitchFamily="18" charset="0"/>
              </a:rPr>
              <a:t>Smart Check-in</a:t>
            </a:r>
            <a:r>
              <a:rPr lang="en-IN" sz="1800" kern="100" dirty="0">
                <a:effectLst/>
                <a:latin typeface="Franklin Gothic Demi Cond" panose="020B0706030402020204" pitchFamily="34" charset="0"/>
                <a:ea typeface="Calibri" panose="020F0502020204030204" pitchFamily="34" charset="0"/>
                <a:cs typeface="Times New Roman" panose="02020603050405020304" pitchFamily="18" charset="0"/>
              </a:rPr>
              <a:t>: We'll talk about how technology makes the check-in process easier, which makes the stay better for guests.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b="1" kern="100" dirty="0">
                <a:effectLst/>
                <a:latin typeface="Franklin Gothic Demi Cond" panose="020B0706030402020204" pitchFamily="34" charset="0"/>
                <a:ea typeface="Calibri" panose="020F0502020204030204" pitchFamily="34" charset="0"/>
                <a:cs typeface="Times New Roman" panose="02020603050405020304" pitchFamily="18" charset="0"/>
              </a:rPr>
              <a:t>Scenario 2:</a:t>
            </a:r>
            <a:r>
              <a:rPr lang="en-IN" sz="1800" kern="100" dirty="0">
                <a:effectLst/>
                <a:latin typeface="Franklin Gothic Demi Cond" panose="020B0706030402020204" pitchFamily="34" charset="0"/>
                <a:ea typeface="Calibri" panose="020F0502020204030204" pitchFamily="34" charset="0"/>
                <a:cs typeface="Times New Roman" panose="02020603050405020304" pitchFamily="18" charset="0"/>
              </a:rPr>
              <a:t> </a:t>
            </a:r>
            <a:r>
              <a:rPr lang="en-IN" sz="1800" i="1" kern="100" dirty="0">
                <a:effectLst/>
                <a:latin typeface="Franklin Gothic Demi Cond" panose="020B0706030402020204" pitchFamily="34" charset="0"/>
                <a:ea typeface="Calibri" panose="020F0502020204030204" pitchFamily="34" charset="0"/>
                <a:cs typeface="Times New Roman" panose="02020603050405020304" pitchFamily="18" charset="0"/>
              </a:rPr>
              <a:t>IoT in Room Control</a:t>
            </a:r>
            <a:r>
              <a:rPr lang="en-IN" sz="1800" kern="100" dirty="0">
                <a:effectLst/>
                <a:latin typeface="Franklin Gothic Demi Cond" panose="020B0706030402020204" pitchFamily="34" charset="0"/>
                <a:ea typeface="Calibri" panose="020F0502020204030204" pitchFamily="34" charset="0"/>
                <a:cs typeface="Times New Roman" panose="02020603050405020304" pitchFamily="18" charset="0"/>
              </a:rPr>
              <a:t>: The Internet of Things (IoT) is changing how guest room settings work to make them more comfortable and use less energy.</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b="1" kern="100" dirty="0">
                <a:effectLst/>
                <a:latin typeface="Franklin Gothic Demi Cond" panose="020B0706030402020204" pitchFamily="34" charset="0"/>
                <a:ea typeface="Calibri" panose="020F0502020204030204" pitchFamily="34" charset="0"/>
                <a:cs typeface="Times New Roman" panose="02020603050405020304" pitchFamily="18" charset="0"/>
              </a:rPr>
              <a:t>Scenario 3:</a:t>
            </a:r>
            <a:r>
              <a:rPr lang="en-IN" sz="1800" kern="100" dirty="0">
                <a:effectLst/>
                <a:latin typeface="Franklin Gothic Demi Cond" panose="020B0706030402020204" pitchFamily="34" charset="0"/>
                <a:ea typeface="Calibri" panose="020F0502020204030204" pitchFamily="34" charset="0"/>
                <a:cs typeface="Times New Roman" panose="02020603050405020304" pitchFamily="18" charset="0"/>
              </a:rPr>
              <a:t> </a:t>
            </a:r>
            <a:r>
              <a:rPr lang="en-IN" sz="1800" i="1" kern="100" dirty="0">
                <a:effectLst/>
                <a:latin typeface="Franklin Gothic Demi Cond" panose="020B0706030402020204" pitchFamily="34" charset="0"/>
                <a:ea typeface="Calibri" panose="020F0502020204030204" pitchFamily="34" charset="0"/>
                <a:cs typeface="Times New Roman" panose="02020603050405020304" pitchFamily="18" charset="0"/>
              </a:rPr>
              <a:t>Contactless Dining</a:t>
            </a:r>
            <a:r>
              <a:rPr lang="en-IN" sz="1800" kern="100" dirty="0">
                <a:effectLst/>
                <a:latin typeface="Franklin Gothic Demi Cond" panose="020B0706030402020204" pitchFamily="34" charset="0"/>
                <a:ea typeface="Calibri" panose="020F0502020204030204" pitchFamily="34" charset="0"/>
                <a:cs typeface="Times New Roman" panose="02020603050405020304" pitchFamily="18" charset="0"/>
              </a:rPr>
              <a:t>: It's important to talk about how technology makes cashless eating possible in the post-COVID age.</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b="1" kern="100" dirty="0">
                <a:effectLst/>
                <a:latin typeface="Franklin Gothic Demi Cond" panose="020B0706030402020204" pitchFamily="34" charset="0"/>
                <a:ea typeface="Calibri" panose="020F0502020204030204" pitchFamily="34" charset="0"/>
                <a:cs typeface="Times New Roman" panose="02020603050405020304" pitchFamily="18" charset="0"/>
              </a:rPr>
              <a:t>Scenario 4:</a:t>
            </a:r>
            <a:r>
              <a:rPr lang="en-IN" sz="1800" kern="100" dirty="0">
                <a:effectLst/>
                <a:latin typeface="Franklin Gothic Demi Cond" panose="020B0706030402020204" pitchFamily="34" charset="0"/>
                <a:ea typeface="Calibri" panose="020F0502020204030204" pitchFamily="34" charset="0"/>
                <a:cs typeface="Times New Roman" panose="02020603050405020304" pitchFamily="18" charset="0"/>
              </a:rPr>
              <a:t> </a:t>
            </a:r>
            <a:r>
              <a:rPr lang="en-IN" sz="1800" i="1" kern="100" dirty="0">
                <a:effectLst/>
                <a:latin typeface="Franklin Gothic Demi Cond" panose="020B0706030402020204" pitchFamily="34" charset="0"/>
                <a:ea typeface="Calibri" panose="020F0502020204030204" pitchFamily="34" charset="0"/>
                <a:cs typeface="Times New Roman" panose="02020603050405020304" pitchFamily="18" charset="0"/>
              </a:rPr>
              <a:t>Sustainability Initiatives</a:t>
            </a:r>
            <a:r>
              <a:rPr lang="en-IN" sz="1800" kern="100" dirty="0">
                <a:effectLst/>
                <a:latin typeface="Franklin Gothic Demi Cond" panose="020B0706030402020204" pitchFamily="34" charset="0"/>
                <a:ea typeface="Calibri" panose="020F0502020204030204" pitchFamily="34" charset="0"/>
                <a:cs typeface="Times New Roman" panose="02020603050405020304" pitchFamily="18" charset="0"/>
              </a:rPr>
              <a:t>: Talking about tech-driven green practices, such as reducing trash and managing energy use.</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b="1" kern="100" dirty="0">
                <a:effectLst/>
                <a:latin typeface="Franklin Gothic Demi Cond" panose="020B0706030402020204" pitchFamily="34" charset="0"/>
                <a:ea typeface="Calibri" panose="020F0502020204030204" pitchFamily="34" charset="0"/>
                <a:cs typeface="Times New Roman" panose="02020603050405020304" pitchFamily="18" charset="0"/>
              </a:rPr>
              <a:t>Scenario 5:</a:t>
            </a:r>
            <a:r>
              <a:rPr lang="en-IN" sz="1800" kern="100" dirty="0">
                <a:effectLst/>
                <a:latin typeface="Franklin Gothic Demi Cond" panose="020B0706030402020204" pitchFamily="34" charset="0"/>
                <a:ea typeface="Calibri" panose="020F0502020204030204" pitchFamily="34" charset="0"/>
                <a:cs typeface="Times New Roman" panose="02020603050405020304" pitchFamily="18" charset="0"/>
              </a:rPr>
              <a:t> </a:t>
            </a:r>
            <a:r>
              <a:rPr lang="en-IN" sz="1800" i="1" kern="100" dirty="0">
                <a:effectLst/>
                <a:latin typeface="Franklin Gothic Demi Cond" panose="020B0706030402020204" pitchFamily="34" charset="0"/>
                <a:ea typeface="Calibri" panose="020F0502020204030204" pitchFamily="34" charset="0"/>
                <a:cs typeface="Times New Roman" panose="02020603050405020304" pitchFamily="18" charset="0"/>
              </a:rPr>
              <a:t>Competitive Advantage</a:t>
            </a:r>
            <a:r>
              <a:rPr lang="en-IN" sz="1800" kern="100" dirty="0">
                <a:effectLst/>
                <a:latin typeface="Franklin Gothic Demi Cond" panose="020B0706030402020204" pitchFamily="34" charset="0"/>
                <a:ea typeface="Calibri" panose="020F0502020204030204" pitchFamily="34" charset="0"/>
                <a:cs typeface="Times New Roman" panose="02020603050405020304" pitchFamily="18" charset="0"/>
              </a:rPr>
              <a:t>: Innovative tech solutions are giving businesses an edge over their competitors.</a:t>
            </a:r>
          </a:p>
        </p:txBody>
      </p:sp>
      <p:sp>
        <p:nvSpPr>
          <p:cNvPr id="13" name="TextBox 13"/>
          <p:cNvSpPr txBox="1"/>
          <p:nvPr/>
        </p:nvSpPr>
        <p:spPr>
          <a:xfrm>
            <a:off x="2935275" y="2771618"/>
            <a:ext cx="8570925" cy="374205"/>
          </a:xfrm>
          <a:prstGeom prst="rect">
            <a:avLst/>
          </a:prstGeom>
        </p:spPr>
        <p:txBody>
          <a:bodyPr wrap="square" lIns="0" tIns="0" rIns="0" bIns="0" rtlCol="0" anchor="t">
            <a:spAutoFit/>
          </a:bodyPr>
          <a:lstStyle/>
          <a:p>
            <a:pPr>
              <a:lnSpc>
                <a:spcPts val="3359"/>
              </a:lnSpc>
              <a:spcBef>
                <a:spcPct val="0"/>
              </a:spcBef>
            </a:pPr>
            <a:r>
              <a:rPr lang="en-US" sz="1600" dirty="0">
                <a:latin typeface="Franklin Gothic Demi Cond" panose="020B0706030402020204" pitchFamily="34" charset="0"/>
              </a:rPr>
              <a:t>This slide will show examples of how technology is changing the hotel and leisure industry in the real world.</a:t>
            </a:r>
          </a:p>
        </p:txBody>
      </p:sp>
      <p:sp>
        <p:nvSpPr>
          <p:cNvPr id="21" name="TextBox 20">
            <a:extLst>
              <a:ext uri="{FF2B5EF4-FFF2-40B4-BE49-F238E27FC236}">
                <a16:creationId xmlns:a16="http://schemas.microsoft.com/office/drawing/2014/main" id="{F17BF675-85BB-F2B3-EC28-F4022425AC1E}"/>
              </a:ext>
            </a:extLst>
          </p:cNvPr>
          <p:cNvSpPr txBox="1"/>
          <p:nvPr/>
        </p:nvSpPr>
        <p:spPr>
          <a:xfrm>
            <a:off x="2648737" y="8341126"/>
            <a:ext cx="9144000" cy="873572"/>
          </a:xfrm>
          <a:prstGeom prst="rect">
            <a:avLst/>
          </a:prstGeom>
          <a:noFill/>
        </p:spPr>
        <p:txBody>
          <a:bodyPr wrap="square">
            <a:spAutoFit/>
          </a:bodyPr>
          <a:lstStyle/>
          <a:p>
            <a:pPr algn="just">
              <a:lnSpc>
                <a:spcPct val="150000"/>
              </a:lnSpc>
              <a:spcAft>
                <a:spcPts val="800"/>
              </a:spcAft>
            </a:pPr>
            <a:r>
              <a:rPr lang="en-IN" sz="1800" kern="100" dirty="0">
                <a:effectLst/>
                <a:latin typeface="Franklin Gothic Demi Cond" panose="020B0706030402020204" pitchFamily="34" charset="0"/>
                <a:ea typeface="Calibri" panose="020F0502020204030204" pitchFamily="34" charset="0"/>
                <a:cs typeface="Times New Roman" panose="02020603050405020304" pitchFamily="18" charset="0"/>
              </a:rPr>
              <a:t>These situations show how our study results can be used in the hotel and restaurant business, giving workers and players in the field useful information.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B2734"/>
        </a:solidFill>
        <a:effectLst/>
      </p:bgPr>
    </p:bg>
    <p:spTree>
      <p:nvGrpSpPr>
        <p:cNvPr id="1" name=""/>
        <p:cNvGrpSpPr/>
        <p:nvPr/>
      </p:nvGrpSpPr>
      <p:grpSpPr>
        <a:xfrm>
          <a:off x="0" y="0"/>
          <a:ext cx="0" cy="0"/>
          <a:chOff x="0" y="0"/>
          <a:chExt cx="0" cy="0"/>
        </a:xfrm>
      </p:grpSpPr>
      <p:sp>
        <p:nvSpPr>
          <p:cNvPr id="12" name="TextBox 12"/>
          <p:cNvSpPr txBox="1"/>
          <p:nvPr/>
        </p:nvSpPr>
        <p:spPr>
          <a:xfrm>
            <a:off x="1028700" y="1434709"/>
            <a:ext cx="16230600" cy="983090"/>
          </a:xfrm>
          <a:prstGeom prst="rect">
            <a:avLst/>
          </a:prstGeom>
        </p:spPr>
        <p:txBody>
          <a:bodyPr lIns="0" tIns="0" rIns="0" bIns="0" rtlCol="0" anchor="t">
            <a:spAutoFit/>
          </a:bodyPr>
          <a:lstStyle/>
          <a:p>
            <a:pPr algn="ctr">
              <a:lnSpc>
                <a:spcPts val="8400"/>
              </a:lnSpc>
              <a:spcBef>
                <a:spcPct val="0"/>
              </a:spcBef>
            </a:pPr>
            <a:r>
              <a:rPr lang="en-US" sz="6000" u="sng" dirty="0">
                <a:solidFill>
                  <a:srgbClr val="CBB29F"/>
                </a:solidFill>
                <a:latin typeface="Franklin Gothic Heavy" panose="020B0903020102020204" pitchFamily="34" charset="0"/>
              </a:rPr>
              <a:t>Future Policy Recommendations </a:t>
            </a:r>
          </a:p>
        </p:txBody>
      </p:sp>
      <p:sp>
        <p:nvSpPr>
          <p:cNvPr id="13" name="TextBox 13"/>
          <p:cNvSpPr txBox="1"/>
          <p:nvPr/>
        </p:nvSpPr>
        <p:spPr>
          <a:xfrm>
            <a:off x="1197653" y="3433097"/>
            <a:ext cx="6748693" cy="780214"/>
          </a:xfrm>
          <a:prstGeom prst="rect">
            <a:avLst/>
          </a:prstGeom>
        </p:spPr>
        <p:txBody>
          <a:bodyPr wrap="square" lIns="0" tIns="0" rIns="0" bIns="0" rtlCol="0" anchor="t">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At this point in our talk, this is very important because it's where we suggest new rules for the hotel and leisure industry.</a:t>
            </a:r>
          </a:p>
        </p:txBody>
      </p:sp>
      <p:sp>
        <p:nvSpPr>
          <p:cNvPr id="18" name="TextBox 17">
            <a:extLst>
              <a:ext uri="{FF2B5EF4-FFF2-40B4-BE49-F238E27FC236}">
                <a16:creationId xmlns:a16="http://schemas.microsoft.com/office/drawing/2014/main" id="{15754868-2268-76BB-6AFD-50BF6AD21BF5}"/>
              </a:ext>
            </a:extLst>
          </p:cNvPr>
          <p:cNvSpPr txBox="1"/>
          <p:nvPr/>
        </p:nvSpPr>
        <p:spPr>
          <a:xfrm>
            <a:off x="10134600" y="3337197"/>
            <a:ext cx="6748693" cy="873572"/>
          </a:xfrm>
          <a:prstGeom prst="rect">
            <a:avLst/>
          </a:prstGeom>
          <a:noFill/>
        </p:spPr>
        <p:txBody>
          <a:bodyPr wrap="square">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Based on our study, we will point out key areas where changes to policies and management methods are very important.</a:t>
            </a:r>
          </a:p>
        </p:txBody>
      </p:sp>
      <p:sp>
        <p:nvSpPr>
          <p:cNvPr id="9" name="TextBox 24">
            <a:extLst>
              <a:ext uri="{FF2B5EF4-FFF2-40B4-BE49-F238E27FC236}">
                <a16:creationId xmlns:a16="http://schemas.microsoft.com/office/drawing/2014/main" id="{F778CC4D-4145-443F-975C-AE76AF3CADAF}"/>
              </a:ext>
            </a:extLst>
          </p:cNvPr>
          <p:cNvSpPr txBox="1"/>
          <p:nvPr/>
        </p:nvSpPr>
        <p:spPr>
          <a:xfrm>
            <a:off x="1197653" y="5226067"/>
            <a:ext cx="15685639" cy="4479175"/>
          </a:xfrm>
          <a:prstGeom prst="rect">
            <a:avLst/>
          </a:prstGeom>
        </p:spPr>
        <p:txBody>
          <a:bodyPr wrap="square" lIns="0" tIns="0" rIns="0" bIns="0" rtlCol="0" anchor="t">
            <a:spAutoFit/>
          </a:bodyPr>
          <a:lstStyle/>
          <a:p>
            <a:pPr lvl="0" algn="just">
              <a:lnSpc>
                <a:spcPct val="200000"/>
              </a:lnSpc>
              <a:spcAft>
                <a:spcPts val="800"/>
              </a:spcAft>
              <a:buSzPts val="1000"/>
              <a:tabLst>
                <a:tab pos="457200" algn="l"/>
              </a:tabLst>
            </a:pPr>
            <a:r>
              <a:rPr lang="en-IN" sz="16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Based on what we found, :</a:t>
            </a:r>
          </a:p>
          <a:p>
            <a:pPr marL="742950" lvl="1" indent="-285750" algn="just">
              <a:lnSpc>
                <a:spcPct val="200000"/>
              </a:lnSpc>
              <a:spcAft>
                <a:spcPts val="800"/>
              </a:spcAft>
              <a:buSzPts val="1000"/>
              <a:buFont typeface="Symbol" panose="05050102010706020507" pitchFamily="18" charset="2"/>
              <a:buChar char=""/>
              <a:tabLst>
                <a:tab pos="914400" algn="l"/>
              </a:tabLst>
            </a:pPr>
            <a:r>
              <a:rPr lang="en-IN" sz="16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Policy 1:</a:t>
            </a:r>
            <a:r>
              <a:rPr lang="en-IN" sz="16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a:t>
            </a:r>
            <a:r>
              <a:rPr lang="en-IN" sz="1600" i="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Digital Security Measures</a:t>
            </a:r>
            <a:r>
              <a:rPr lang="en-IN" sz="16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Stress how important it is to have strong protection rules to keep guest info safe.</a:t>
            </a:r>
          </a:p>
          <a:p>
            <a:pPr marL="742950" lvl="1" indent="-285750" algn="just">
              <a:lnSpc>
                <a:spcPct val="200000"/>
              </a:lnSpc>
              <a:spcAft>
                <a:spcPts val="800"/>
              </a:spcAft>
              <a:buSzPts val="1000"/>
              <a:buFont typeface="Symbol" panose="05050102010706020507" pitchFamily="18" charset="2"/>
              <a:buChar char=""/>
              <a:tabLst>
                <a:tab pos="914400" algn="l"/>
              </a:tabLst>
            </a:pPr>
            <a:r>
              <a:rPr lang="en-IN" sz="16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Policy 2:</a:t>
            </a:r>
            <a:r>
              <a:rPr lang="en-IN" sz="16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a:t>
            </a:r>
            <a:r>
              <a:rPr lang="en-IN" sz="1600" i="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Sustainability Initiatives</a:t>
            </a:r>
            <a:r>
              <a:rPr lang="en-IN" sz="16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Get businesses to use eco-friendly methods and get eco-friendly certificates.</a:t>
            </a:r>
          </a:p>
          <a:p>
            <a:pPr marL="742950" lvl="1" indent="-285750" algn="just">
              <a:lnSpc>
                <a:spcPct val="200000"/>
              </a:lnSpc>
              <a:spcAft>
                <a:spcPts val="800"/>
              </a:spcAft>
              <a:buSzPts val="1000"/>
              <a:buFont typeface="Symbol" panose="05050102010706020507" pitchFamily="18" charset="2"/>
              <a:buChar char=""/>
              <a:tabLst>
                <a:tab pos="914400" algn="l"/>
              </a:tabLst>
            </a:pPr>
            <a:r>
              <a:rPr lang="en-IN" sz="16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Policy 3:</a:t>
            </a:r>
            <a:r>
              <a:rPr lang="en-IN" sz="16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a:t>
            </a:r>
            <a:r>
              <a:rPr lang="en-IN" sz="1600" i="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Employee Training</a:t>
            </a:r>
            <a:r>
              <a:rPr lang="en-IN" sz="16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Encourage your staff to keep learning how to use technology and give great customer service.</a:t>
            </a:r>
          </a:p>
          <a:p>
            <a:pPr marL="742950" lvl="1" indent="-285750" algn="just">
              <a:lnSpc>
                <a:spcPct val="200000"/>
              </a:lnSpc>
              <a:spcAft>
                <a:spcPts val="800"/>
              </a:spcAft>
              <a:buSzPts val="1000"/>
              <a:buFont typeface="Symbol" panose="05050102010706020507" pitchFamily="18" charset="2"/>
              <a:buChar char=""/>
              <a:tabLst>
                <a:tab pos="914400" algn="l"/>
              </a:tabLst>
            </a:pPr>
            <a:r>
              <a:rPr lang="en-IN" sz="16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Policy 4:</a:t>
            </a:r>
            <a:r>
              <a:rPr lang="en-IN" sz="16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a:t>
            </a:r>
            <a:r>
              <a:rPr lang="en-IN" sz="1600" i="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Guest Experience Enhancement</a:t>
            </a:r>
            <a:r>
              <a:rPr lang="en-IN" sz="16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Give ideas for how to use technology to improve the guest experience even more.</a:t>
            </a:r>
          </a:p>
          <a:p>
            <a:pPr marL="742950" lvl="1" indent="-285750" algn="just">
              <a:lnSpc>
                <a:spcPct val="200000"/>
              </a:lnSpc>
              <a:spcAft>
                <a:spcPts val="800"/>
              </a:spcAft>
              <a:buSzPts val="1000"/>
              <a:buFont typeface="Symbol" panose="05050102010706020507" pitchFamily="18" charset="2"/>
              <a:buChar char=""/>
              <a:tabLst>
                <a:tab pos="914400" algn="l"/>
              </a:tabLst>
            </a:pPr>
            <a:r>
              <a:rPr lang="en-IN" sz="16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Policy 5:</a:t>
            </a:r>
            <a:r>
              <a:rPr lang="en-IN" sz="16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a:t>
            </a:r>
            <a:r>
              <a:rPr lang="en-IN" sz="1600" i="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Collaboration with Tech Firms</a:t>
            </a:r>
            <a:r>
              <a:rPr lang="en-IN" sz="16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Stress the advantages of working together with tech companies to create new things.</a:t>
            </a:r>
          </a:p>
          <a:p>
            <a:pPr algn="just">
              <a:lnSpc>
                <a:spcPct val="200000"/>
              </a:lnSpc>
              <a:spcAft>
                <a:spcPts val="800"/>
              </a:spcAft>
            </a:pPr>
            <a:r>
              <a:rPr lang="en-IN" sz="16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These ideas are meant to help people who make rules and run hotels and other leisure businesses make better decisions in the future. In a world that is becoming more and more tech-based, this will help the business grow and stay ahead of the competition.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B2734"/>
        </a:solidFill>
        <a:effectLst/>
      </p:bgPr>
    </p:bg>
    <p:spTree>
      <p:nvGrpSpPr>
        <p:cNvPr id="1" name=""/>
        <p:cNvGrpSpPr/>
        <p:nvPr/>
      </p:nvGrpSpPr>
      <p:grpSpPr>
        <a:xfrm>
          <a:off x="0" y="0"/>
          <a:ext cx="0" cy="0"/>
          <a:chOff x="0" y="0"/>
          <a:chExt cx="0" cy="0"/>
        </a:xfrm>
      </p:grpSpPr>
      <p:grpSp>
        <p:nvGrpSpPr>
          <p:cNvPr id="8" name="Group 8"/>
          <p:cNvGrpSpPr/>
          <p:nvPr/>
        </p:nvGrpSpPr>
        <p:grpSpPr>
          <a:xfrm>
            <a:off x="0" y="7592411"/>
            <a:ext cx="224444" cy="1665889"/>
            <a:chOff x="0" y="0"/>
            <a:chExt cx="643088" cy="4773195"/>
          </a:xfrm>
        </p:grpSpPr>
        <p:sp>
          <p:nvSpPr>
            <p:cNvPr id="9" name="Freeform 9"/>
            <p:cNvSpPr/>
            <p:nvPr/>
          </p:nvSpPr>
          <p:spPr>
            <a:xfrm>
              <a:off x="0" y="0"/>
              <a:ext cx="643088" cy="4773195"/>
            </a:xfrm>
            <a:custGeom>
              <a:avLst/>
              <a:gdLst/>
              <a:ahLst/>
              <a:cxnLst/>
              <a:rect l="l" t="t" r="r" b="b"/>
              <a:pathLst>
                <a:path w="643088" h="4773195">
                  <a:moveTo>
                    <a:pt x="0" y="0"/>
                  </a:moveTo>
                  <a:lnTo>
                    <a:pt x="643088" y="0"/>
                  </a:lnTo>
                  <a:lnTo>
                    <a:pt x="643088" y="4773195"/>
                  </a:lnTo>
                  <a:lnTo>
                    <a:pt x="0" y="4773195"/>
                  </a:lnTo>
                  <a:close/>
                </a:path>
              </a:pathLst>
            </a:custGeom>
            <a:solidFill>
              <a:srgbClr val="CBB29F"/>
            </a:solidFill>
          </p:spPr>
          <p:txBody>
            <a:bodyPr/>
            <a:lstStyle/>
            <a:p>
              <a:endParaRPr lang="en-RO"/>
            </a:p>
          </p:txBody>
        </p:sp>
      </p:grpSp>
      <p:grpSp>
        <p:nvGrpSpPr>
          <p:cNvPr id="12" name="Group 12"/>
          <p:cNvGrpSpPr/>
          <p:nvPr/>
        </p:nvGrpSpPr>
        <p:grpSpPr>
          <a:xfrm rot="16200000">
            <a:off x="8422557" y="-6245943"/>
            <a:ext cx="1814993" cy="17458692"/>
            <a:chOff x="0" y="0"/>
            <a:chExt cx="1280667" cy="4773195"/>
          </a:xfrm>
        </p:grpSpPr>
        <p:sp>
          <p:nvSpPr>
            <p:cNvPr id="13" name="Freeform 13"/>
            <p:cNvSpPr/>
            <p:nvPr/>
          </p:nvSpPr>
          <p:spPr>
            <a:xfrm>
              <a:off x="0" y="0"/>
              <a:ext cx="1280667" cy="4773195"/>
            </a:xfrm>
            <a:custGeom>
              <a:avLst/>
              <a:gdLst/>
              <a:ahLst/>
              <a:cxnLst/>
              <a:rect l="l" t="t" r="r" b="b"/>
              <a:pathLst>
                <a:path w="1280667" h="4773195">
                  <a:moveTo>
                    <a:pt x="0" y="0"/>
                  </a:moveTo>
                  <a:lnTo>
                    <a:pt x="1280667" y="0"/>
                  </a:lnTo>
                  <a:lnTo>
                    <a:pt x="1280667" y="4773195"/>
                  </a:lnTo>
                  <a:lnTo>
                    <a:pt x="0" y="4773195"/>
                  </a:lnTo>
                  <a:close/>
                </a:path>
              </a:pathLst>
            </a:custGeom>
            <a:solidFill>
              <a:srgbClr val="CBB29F">
                <a:alpha val="60000"/>
              </a:srgbClr>
            </a:solidFill>
          </p:spPr>
          <p:txBody>
            <a:bodyPr/>
            <a:lstStyle/>
            <a:p>
              <a:endParaRPr lang="en-RO"/>
            </a:p>
          </p:txBody>
        </p:sp>
      </p:grpSp>
      <p:sp>
        <p:nvSpPr>
          <p:cNvPr id="14" name="TextBox 14"/>
          <p:cNvSpPr txBox="1"/>
          <p:nvPr/>
        </p:nvSpPr>
        <p:spPr>
          <a:xfrm>
            <a:off x="833754" y="133641"/>
            <a:ext cx="17458692" cy="984821"/>
          </a:xfrm>
          <a:prstGeom prst="rect">
            <a:avLst/>
          </a:prstGeom>
        </p:spPr>
        <p:txBody>
          <a:bodyPr wrap="square" lIns="0" tIns="0" rIns="0" bIns="0" rtlCol="0" anchor="t">
            <a:spAutoFit/>
          </a:bodyPr>
          <a:lstStyle/>
          <a:p>
            <a:pPr>
              <a:lnSpc>
                <a:spcPts val="8400"/>
              </a:lnSpc>
              <a:spcBef>
                <a:spcPct val="0"/>
              </a:spcBef>
            </a:pPr>
            <a:r>
              <a:rPr lang="en-US" sz="6000" u="sng" dirty="0">
                <a:solidFill>
                  <a:srgbClr val="FFFFFF"/>
                </a:solidFill>
                <a:latin typeface="Franklin Gothic Heavy" panose="020B0903020102020204" pitchFamily="34" charset="0"/>
              </a:rPr>
              <a:t>Sustainability and Ethical Use of Technology</a:t>
            </a:r>
          </a:p>
        </p:txBody>
      </p:sp>
      <p:sp>
        <p:nvSpPr>
          <p:cNvPr id="18" name="TextBox 18"/>
          <p:cNvSpPr txBox="1"/>
          <p:nvPr/>
        </p:nvSpPr>
        <p:spPr>
          <a:xfrm>
            <a:off x="833754" y="1620005"/>
            <a:ext cx="7430672" cy="1534779"/>
          </a:xfrm>
          <a:prstGeom prst="rect">
            <a:avLst/>
          </a:prstGeom>
        </p:spPr>
        <p:txBody>
          <a:bodyPr wrap="square" lIns="0" tIns="0" rIns="0" bIns="0" rtlCol="0" anchor="t">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16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In this part, we'll talk about the important issues of ethics and sustainability when it comes to using technology in the hotel and restaurant industry.</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6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To keep a good reputation and meet changing customer standards, businesses must practise sustainability and ethics.</a:t>
            </a:r>
          </a:p>
        </p:txBody>
      </p:sp>
      <p:sp>
        <p:nvSpPr>
          <p:cNvPr id="22" name="TextBox 22"/>
          <p:cNvSpPr txBox="1"/>
          <p:nvPr/>
        </p:nvSpPr>
        <p:spPr>
          <a:xfrm>
            <a:off x="1143000" y="3738115"/>
            <a:ext cx="8420100" cy="4468916"/>
          </a:xfrm>
          <a:prstGeom prst="rect">
            <a:avLst/>
          </a:prstGeom>
        </p:spPr>
        <p:txBody>
          <a:bodyPr wrap="square" lIns="0" tIns="0" rIns="0" bIns="0" rtlCol="0" anchor="t">
            <a:spAutoFit/>
          </a:bodyPr>
          <a:lstStyle/>
          <a:p>
            <a:pPr algn="just">
              <a:lnSpc>
                <a:spcPct val="150000"/>
              </a:lnSpc>
              <a:spcAft>
                <a:spcPts val="800"/>
              </a:spcAft>
            </a:pPr>
            <a:r>
              <a:rPr lang="en-IN" sz="1600" b="1" kern="100" dirty="0">
                <a:solidFill>
                  <a:schemeClr val="bg1"/>
                </a:solidFill>
                <a:effectLst/>
                <a:latin typeface="Franklin Gothic Heavy" panose="020B0903020102020204" pitchFamily="34" charset="0"/>
                <a:ea typeface="Calibri" panose="020F0502020204030204" pitchFamily="34" charset="0"/>
                <a:cs typeface="Times New Roman" panose="02020603050405020304" pitchFamily="18" charset="0"/>
              </a:rPr>
              <a:t>Key Points:</a:t>
            </a:r>
            <a:endParaRPr lang="en-IN" sz="1600" kern="100" dirty="0">
              <a:solidFill>
                <a:schemeClr val="bg1"/>
              </a:solidFill>
              <a:effectLst/>
              <a:latin typeface="Franklin Gothic Heavy" panose="020B09030201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mj-lt"/>
              <a:buAutoNum type="arabicPeriod"/>
              <a:tabLst>
                <a:tab pos="457200" algn="l"/>
              </a:tabLst>
            </a:pPr>
            <a:r>
              <a:rPr lang="en-IN" sz="1600" b="1" kern="100" dirty="0">
                <a:solidFill>
                  <a:schemeClr val="bg1"/>
                </a:solidFill>
                <a:effectLst/>
                <a:latin typeface="Franklin Gothic Heavy" panose="020B0903020102020204" pitchFamily="34" charset="0"/>
                <a:ea typeface="Calibri" panose="020F0502020204030204" pitchFamily="34" charset="0"/>
                <a:cs typeface="Times New Roman" panose="02020603050405020304" pitchFamily="18" charset="0"/>
              </a:rPr>
              <a:t>Sustainable Practices</a:t>
            </a:r>
            <a:r>
              <a:rPr lang="en-IN" sz="1600" kern="100" dirty="0">
                <a:solidFill>
                  <a:schemeClr val="bg1"/>
                </a:solidFill>
                <a:effectLst/>
                <a:latin typeface="Franklin Gothic Heavy" panose="020B0903020102020204" pitchFamily="34" charset="0"/>
                <a:ea typeface="Calibri" panose="020F0502020204030204" pitchFamily="34" charset="0"/>
                <a:cs typeface="Times New Roman" panose="02020603050405020304" pitchFamily="18" charset="0"/>
              </a:rPr>
              <a:t>: Stress how important it is to use tools and ways that are good for the environment:</a:t>
            </a:r>
          </a:p>
          <a:p>
            <a:pPr marL="742950" lvl="1" indent="-285750" algn="just">
              <a:lnSpc>
                <a:spcPct val="150000"/>
              </a:lnSpc>
              <a:spcAft>
                <a:spcPts val="800"/>
              </a:spcAft>
              <a:buSzPts val="1000"/>
              <a:buFont typeface="Symbol" panose="05050102010706020507" pitchFamily="18" charset="2"/>
              <a:buChar char=""/>
              <a:tabLst>
                <a:tab pos="914400" algn="l"/>
              </a:tabLst>
            </a:pPr>
            <a:r>
              <a:rPr lang="en-IN" sz="1600" kern="100" dirty="0">
                <a:solidFill>
                  <a:schemeClr val="bg1"/>
                </a:solidFill>
                <a:effectLst/>
                <a:latin typeface="Franklin Gothic Heavy" panose="020B0903020102020204" pitchFamily="34" charset="0"/>
                <a:ea typeface="Calibri" panose="020F0502020204030204" pitchFamily="34" charset="0"/>
                <a:cs typeface="Times New Roman" panose="02020603050405020304" pitchFamily="18" charset="0"/>
              </a:rPr>
              <a:t>Solutions that use less energy</a:t>
            </a:r>
          </a:p>
          <a:p>
            <a:pPr marL="742950" lvl="1" indent="-285750" algn="just">
              <a:lnSpc>
                <a:spcPct val="150000"/>
              </a:lnSpc>
              <a:spcAft>
                <a:spcPts val="800"/>
              </a:spcAft>
              <a:buSzPts val="1000"/>
              <a:buFont typeface="Symbol" panose="05050102010706020507" pitchFamily="18" charset="2"/>
              <a:buChar char=""/>
              <a:tabLst>
                <a:tab pos="914400" algn="l"/>
              </a:tabLst>
            </a:pPr>
            <a:r>
              <a:rPr lang="en-IN" sz="1600" kern="100" dirty="0">
                <a:solidFill>
                  <a:schemeClr val="bg1"/>
                </a:solidFill>
                <a:effectLst/>
                <a:latin typeface="Franklin Gothic Heavy" panose="020B0903020102020204" pitchFamily="34" charset="0"/>
                <a:ea typeface="Calibri" panose="020F0502020204030204" pitchFamily="34" charset="0"/>
                <a:cs typeface="Times New Roman" panose="02020603050405020304" pitchFamily="18" charset="0"/>
              </a:rPr>
              <a:t>Less waste management</a:t>
            </a:r>
          </a:p>
          <a:p>
            <a:pPr marL="742950" lvl="1" indent="-285750" algn="just">
              <a:lnSpc>
                <a:spcPct val="150000"/>
              </a:lnSpc>
              <a:spcAft>
                <a:spcPts val="800"/>
              </a:spcAft>
              <a:buSzPts val="1000"/>
              <a:buFont typeface="Symbol" panose="05050102010706020507" pitchFamily="18" charset="2"/>
              <a:buChar char=""/>
              <a:tabLst>
                <a:tab pos="914400" algn="l"/>
              </a:tabLst>
            </a:pPr>
            <a:r>
              <a:rPr lang="en-IN" sz="1600" kern="100" dirty="0">
                <a:solidFill>
                  <a:schemeClr val="bg1"/>
                </a:solidFill>
                <a:effectLst/>
                <a:latin typeface="Franklin Gothic Heavy" panose="020B0903020102020204" pitchFamily="34" charset="0"/>
                <a:ea typeface="Calibri" panose="020F0502020204030204" pitchFamily="34" charset="0"/>
                <a:cs typeface="Times New Roman" panose="02020603050405020304" pitchFamily="18" charset="0"/>
              </a:rPr>
              <a:t>Eco-friendly features</a:t>
            </a:r>
          </a:p>
          <a:p>
            <a:pPr marL="342900" lvl="0" indent="-342900" algn="just">
              <a:lnSpc>
                <a:spcPct val="150000"/>
              </a:lnSpc>
              <a:spcAft>
                <a:spcPts val="800"/>
              </a:spcAft>
              <a:buFont typeface="+mj-lt"/>
              <a:buAutoNum type="arabicPeriod"/>
              <a:tabLst>
                <a:tab pos="457200" algn="l"/>
              </a:tabLst>
            </a:pPr>
            <a:r>
              <a:rPr lang="en-IN" sz="1600" b="1" kern="100" dirty="0">
                <a:solidFill>
                  <a:schemeClr val="bg1"/>
                </a:solidFill>
                <a:effectLst/>
                <a:latin typeface="Franklin Gothic Heavy" panose="020B0903020102020204" pitchFamily="34" charset="0"/>
                <a:ea typeface="Calibri" panose="020F0502020204030204" pitchFamily="34" charset="0"/>
                <a:cs typeface="Times New Roman" panose="02020603050405020304" pitchFamily="18" charset="0"/>
              </a:rPr>
              <a:t>Ethical Guest Data Handling</a:t>
            </a:r>
            <a:r>
              <a:rPr lang="en-IN" sz="1600" kern="100" dirty="0">
                <a:solidFill>
                  <a:schemeClr val="bg1"/>
                </a:solidFill>
                <a:effectLst/>
                <a:latin typeface="Franklin Gothic Heavy" panose="020B0903020102020204" pitchFamily="34" charset="0"/>
                <a:ea typeface="Calibri" panose="020F0502020204030204" pitchFamily="34" charset="0"/>
                <a:cs typeface="Times New Roman" panose="02020603050405020304" pitchFamily="18" charset="0"/>
              </a:rPr>
              <a:t>: Stress the right way to use guest information:</a:t>
            </a:r>
          </a:p>
          <a:p>
            <a:pPr marL="742950" lvl="1" indent="-285750" algn="just">
              <a:lnSpc>
                <a:spcPct val="150000"/>
              </a:lnSpc>
              <a:spcAft>
                <a:spcPts val="800"/>
              </a:spcAft>
              <a:buSzPts val="1000"/>
              <a:buFont typeface="Symbol" panose="05050102010706020507" pitchFamily="18" charset="2"/>
              <a:buChar char=""/>
              <a:tabLst>
                <a:tab pos="914400" algn="l"/>
              </a:tabLst>
            </a:pPr>
            <a:r>
              <a:rPr lang="en-IN" sz="1600" kern="100" dirty="0">
                <a:solidFill>
                  <a:schemeClr val="bg1"/>
                </a:solidFill>
                <a:effectLst/>
                <a:latin typeface="Franklin Gothic Heavy" panose="020B0903020102020204" pitchFamily="34" charset="0"/>
                <a:ea typeface="Calibri" panose="020F0502020204030204" pitchFamily="34" charset="0"/>
                <a:cs typeface="Times New Roman" panose="02020603050405020304" pitchFamily="18" charset="0"/>
              </a:rPr>
              <a:t>Privacy and safety of data</a:t>
            </a:r>
          </a:p>
          <a:p>
            <a:pPr marL="742950" lvl="1" indent="-285750" algn="just">
              <a:lnSpc>
                <a:spcPct val="150000"/>
              </a:lnSpc>
              <a:spcAft>
                <a:spcPts val="800"/>
              </a:spcAft>
              <a:buSzPts val="1000"/>
              <a:buFont typeface="Symbol" panose="05050102010706020507" pitchFamily="18" charset="2"/>
              <a:buChar char=""/>
              <a:tabLst>
                <a:tab pos="914400" algn="l"/>
              </a:tabLst>
            </a:pPr>
            <a:r>
              <a:rPr lang="en-IN" sz="1600" kern="100" dirty="0">
                <a:solidFill>
                  <a:schemeClr val="bg1"/>
                </a:solidFill>
                <a:effectLst/>
                <a:latin typeface="Franklin Gothic Heavy" panose="020B0903020102020204" pitchFamily="34" charset="0"/>
                <a:ea typeface="Calibri" panose="020F0502020204030204" pitchFamily="34" charset="0"/>
                <a:cs typeface="Times New Roman" panose="02020603050405020304" pitchFamily="18" charset="0"/>
              </a:rPr>
              <a:t>Data gathering based on consent</a:t>
            </a:r>
          </a:p>
          <a:p>
            <a:pPr marL="742950" lvl="1" indent="-285750" algn="just">
              <a:lnSpc>
                <a:spcPct val="150000"/>
              </a:lnSpc>
              <a:spcAft>
                <a:spcPts val="800"/>
              </a:spcAft>
              <a:buSzPts val="1000"/>
              <a:buFont typeface="Symbol" panose="05050102010706020507" pitchFamily="18" charset="2"/>
              <a:buChar char=""/>
              <a:tabLst>
                <a:tab pos="914400" algn="l"/>
              </a:tabLst>
            </a:pPr>
            <a:r>
              <a:rPr lang="en-IN" sz="1600" kern="100" dirty="0">
                <a:solidFill>
                  <a:schemeClr val="bg1"/>
                </a:solidFill>
                <a:effectLst/>
                <a:latin typeface="Franklin Gothic Heavy" panose="020B0903020102020204" pitchFamily="34" charset="0"/>
                <a:ea typeface="Calibri" panose="020F0502020204030204" pitchFamily="34" charset="0"/>
                <a:cs typeface="Times New Roman" panose="02020603050405020304" pitchFamily="18" charset="0"/>
              </a:rPr>
              <a:t>Data rules that are clear</a:t>
            </a:r>
          </a:p>
        </p:txBody>
      </p:sp>
      <p:sp>
        <p:nvSpPr>
          <p:cNvPr id="26" name="TextBox 26"/>
          <p:cNvSpPr txBox="1"/>
          <p:nvPr/>
        </p:nvSpPr>
        <p:spPr>
          <a:xfrm>
            <a:off x="728346" y="8671888"/>
            <a:ext cx="17458693" cy="693523"/>
          </a:xfrm>
          <a:prstGeom prst="rect">
            <a:avLst/>
          </a:prstGeom>
        </p:spPr>
        <p:txBody>
          <a:bodyPr wrap="square" lIns="0" tIns="0" rIns="0" bIns="0" rtlCol="0" anchor="t">
            <a:spAutoFit/>
          </a:bodyPr>
          <a:lstStyle/>
          <a:p>
            <a:pPr algn="just">
              <a:lnSpc>
                <a:spcPct val="150000"/>
              </a:lnSpc>
              <a:spcAft>
                <a:spcPts val="800"/>
              </a:spcAft>
            </a:pPr>
            <a:r>
              <a:rPr lang="en-IN" sz="16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By thinking about ethics and sustainability when they use technology, hotels can not only help the environment but also gain the trust of their guests and the community, which will improve their image and help them succeed in the long run.</a:t>
            </a:r>
          </a:p>
        </p:txBody>
      </p:sp>
      <p:sp>
        <p:nvSpPr>
          <p:cNvPr id="6" name="Rectangle 5">
            <a:extLst>
              <a:ext uri="{FF2B5EF4-FFF2-40B4-BE49-F238E27FC236}">
                <a16:creationId xmlns:a16="http://schemas.microsoft.com/office/drawing/2014/main" id="{2DB8A13E-077E-403F-8235-08206639CA85}"/>
              </a:ext>
            </a:extLst>
          </p:cNvPr>
          <p:cNvSpPr/>
          <p:nvPr/>
        </p:nvSpPr>
        <p:spPr>
          <a:xfrm>
            <a:off x="9906000" y="4305300"/>
            <a:ext cx="9144000" cy="3719993"/>
          </a:xfrm>
          <a:prstGeom prst="rect">
            <a:avLst/>
          </a:prstGeom>
        </p:spPr>
        <p:txBody>
          <a:bodyPr>
            <a:spAutoFit/>
          </a:bodyPr>
          <a:lstStyle/>
          <a:p>
            <a:pPr marL="342900" lvl="0" indent="-342900" algn="just">
              <a:lnSpc>
                <a:spcPct val="150000"/>
              </a:lnSpc>
              <a:spcAft>
                <a:spcPts val="800"/>
              </a:spcAft>
              <a:buFont typeface="+mj-lt"/>
              <a:buAutoNum type="arabicPeriod"/>
              <a:tabLst>
                <a:tab pos="457200" algn="l"/>
              </a:tabLst>
            </a:pPr>
            <a:r>
              <a:rPr lang="en-IN" sz="1600" b="1" kern="100" dirty="0">
                <a:solidFill>
                  <a:schemeClr val="bg1"/>
                </a:solidFill>
                <a:latin typeface="Franklin Gothic Heavy" panose="020B0903020102020204" pitchFamily="34" charset="0"/>
                <a:ea typeface="Calibri" panose="020F0502020204030204" pitchFamily="34" charset="0"/>
                <a:cs typeface="Times New Roman" panose="02020603050405020304" pitchFamily="18" charset="0"/>
              </a:rPr>
              <a:t>Community Engagement</a:t>
            </a:r>
            <a:r>
              <a:rPr lang="en-IN" sz="1600" kern="100" dirty="0">
                <a:solidFill>
                  <a:schemeClr val="bg1"/>
                </a:solidFill>
                <a:latin typeface="Franklin Gothic Heavy" panose="020B0903020102020204" pitchFamily="34" charset="0"/>
                <a:ea typeface="Calibri" panose="020F0502020204030204" pitchFamily="34" charset="0"/>
                <a:cs typeface="Times New Roman" panose="02020603050405020304" pitchFamily="18" charset="0"/>
              </a:rPr>
              <a:t>: Show why working with local groups is important:</a:t>
            </a:r>
          </a:p>
          <a:p>
            <a:pPr marL="742950" lvl="1" indent="-285750" algn="just">
              <a:lnSpc>
                <a:spcPct val="150000"/>
              </a:lnSpc>
              <a:spcAft>
                <a:spcPts val="800"/>
              </a:spcAft>
              <a:buSzPts val="1000"/>
              <a:buFont typeface="Symbol" panose="05050102010706020507" pitchFamily="18" charset="2"/>
              <a:buChar char=""/>
              <a:tabLst>
                <a:tab pos="914400" algn="l"/>
              </a:tabLst>
            </a:pPr>
            <a:r>
              <a:rPr lang="en-IN" sz="1600" kern="100" dirty="0">
                <a:solidFill>
                  <a:schemeClr val="bg1"/>
                </a:solidFill>
                <a:latin typeface="Franklin Gothic Heavy" panose="020B0903020102020204" pitchFamily="34" charset="0"/>
                <a:ea typeface="Calibri" panose="020F0502020204030204" pitchFamily="34" charset="0"/>
                <a:cs typeface="Times New Roman" panose="02020603050405020304" pitchFamily="18" charset="0"/>
              </a:rPr>
              <a:t>Buying from local companies</a:t>
            </a:r>
          </a:p>
          <a:p>
            <a:pPr marL="742950" lvl="1" indent="-285750" algn="just">
              <a:lnSpc>
                <a:spcPct val="150000"/>
              </a:lnSpc>
              <a:spcAft>
                <a:spcPts val="800"/>
              </a:spcAft>
              <a:buSzPts val="1000"/>
              <a:buFont typeface="Symbol" panose="05050102010706020507" pitchFamily="18" charset="2"/>
              <a:buChar char=""/>
              <a:tabLst>
                <a:tab pos="914400" algn="l"/>
              </a:tabLst>
            </a:pPr>
            <a:r>
              <a:rPr lang="en-IN" sz="1600" kern="100" dirty="0">
                <a:solidFill>
                  <a:schemeClr val="bg1"/>
                </a:solidFill>
                <a:latin typeface="Franklin Gothic Heavy" panose="020B0903020102020204" pitchFamily="34" charset="0"/>
                <a:ea typeface="Calibri" panose="020F0502020204030204" pitchFamily="34" charset="0"/>
                <a:cs typeface="Times New Roman" panose="02020603050405020304" pitchFamily="18" charset="0"/>
              </a:rPr>
              <a:t>Making a difference in community growth</a:t>
            </a:r>
          </a:p>
          <a:p>
            <a:pPr marL="742950" lvl="1" indent="-285750" algn="just">
              <a:lnSpc>
                <a:spcPct val="150000"/>
              </a:lnSpc>
              <a:spcAft>
                <a:spcPts val="800"/>
              </a:spcAft>
              <a:buSzPts val="1000"/>
              <a:buFont typeface="Symbol" panose="05050102010706020507" pitchFamily="18" charset="2"/>
              <a:buChar char=""/>
              <a:tabLst>
                <a:tab pos="914400" algn="l"/>
              </a:tabLst>
            </a:pPr>
            <a:r>
              <a:rPr lang="en-IN" sz="1600" kern="100" dirty="0">
                <a:solidFill>
                  <a:schemeClr val="bg1"/>
                </a:solidFill>
                <a:latin typeface="Franklin Gothic Heavy" panose="020B0903020102020204" pitchFamily="34" charset="0"/>
                <a:ea typeface="Calibri" panose="020F0502020204030204" pitchFamily="34" charset="0"/>
                <a:cs typeface="Times New Roman" panose="02020603050405020304" pitchFamily="18" charset="0"/>
              </a:rPr>
              <a:t>Getting goods in an ethical way</a:t>
            </a:r>
          </a:p>
          <a:p>
            <a:pPr marL="342900" lvl="0" indent="-342900" algn="just">
              <a:lnSpc>
                <a:spcPct val="150000"/>
              </a:lnSpc>
              <a:spcAft>
                <a:spcPts val="800"/>
              </a:spcAft>
              <a:buFont typeface="+mj-lt"/>
              <a:buAutoNum type="arabicPeriod"/>
              <a:tabLst>
                <a:tab pos="457200" algn="l"/>
              </a:tabLst>
            </a:pPr>
            <a:r>
              <a:rPr lang="en-IN" sz="1600" b="1" kern="100" dirty="0">
                <a:solidFill>
                  <a:schemeClr val="bg1"/>
                </a:solidFill>
                <a:latin typeface="Franklin Gothic Heavy" panose="020B0903020102020204" pitchFamily="34" charset="0"/>
                <a:ea typeface="Calibri" panose="020F0502020204030204" pitchFamily="34" charset="0"/>
                <a:cs typeface="Times New Roman" panose="02020603050405020304" pitchFamily="18" charset="0"/>
              </a:rPr>
              <a:t>Corporate Social Responsibility</a:t>
            </a:r>
            <a:r>
              <a:rPr lang="en-IN" sz="1600" kern="100" dirty="0">
                <a:solidFill>
                  <a:schemeClr val="bg1"/>
                </a:solidFill>
                <a:latin typeface="Franklin Gothic Heavy" panose="020B0903020102020204" pitchFamily="34" charset="0"/>
                <a:ea typeface="Calibri" panose="020F0502020204030204" pitchFamily="34" charset="0"/>
                <a:cs typeface="Times New Roman" panose="02020603050405020304" pitchFamily="18" charset="0"/>
              </a:rPr>
              <a:t>: Talk about how CSR affects the use of technology:</a:t>
            </a:r>
          </a:p>
          <a:p>
            <a:pPr marL="742950" lvl="1" indent="-285750" algn="just">
              <a:lnSpc>
                <a:spcPct val="150000"/>
              </a:lnSpc>
              <a:spcAft>
                <a:spcPts val="800"/>
              </a:spcAft>
              <a:buSzPts val="1000"/>
              <a:buFont typeface="Symbol" panose="05050102010706020507" pitchFamily="18" charset="2"/>
              <a:buChar char=""/>
              <a:tabLst>
                <a:tab pos="914400" algn="l"/>
              </a:tabLst>
            </a:pPr>
            <a:r>
              <a:rPr lang="en-IN" sz="1600" kern="100" dirty="0">
                <a:solidFill>
                  <a:schemeClr val="bg1"/>
                </a:solidFill>
                <a:latin typeface="Franklin Gothic Heavy" panose="020B0903020102020204" pitchFamily="34" charset="0"/>
                <a:ea typeface="Calibri" panose="020F0502020204030204" pitchFamily="34" charset="0"/>
                <a:cs typeface="Times New Roman" panose="02020603050405020304" pitchFamily="18" charset="0"/>
              </a:rPr>
              <a:t>Giving back to the world</a:t>
            </a:r>
          </a:p>
          <a:p>
            <a:pPr marL="742950" lvl="1" indent="-285750" algn="just">
              <a:lnSpc>
                <a:spcPct val="150000"/>
              </a:lnSpc>
              <a:spcAft>
                <a:spcPts val="800"/>
              </a:spcAft>
              <a:buSzPts val="1000"/>
              <a:buFont typeface="Symbol" panose="05050102010706020507" pitchFamily="18" charset="2"/>
              <a:buChar char=""/>
              <a:tabLst>
                <a:tab pos="914400" algn="l"/>
              </a:tabLst>
            </a:pPr>
            <a:r>
              <a:rPr lang="en-IN" sz="1600" kern="100" dirty="0">
                <a:solidFill>
                  <a:schemeClr val="bg1"/>
                </a:solidFill>
                <a:latin typeface="Franklin Gothic Heavy" panose="020B0903020102020204" pitchFamily="34" charset="0"/>
                <a:ea typeface="Calibri" panose="020F0502020204030204" pitchFamily="34" charset="0"/>
                <a:cs typeface="Times New Roman" panose="02020603050405020304" pitchFamily="18" charset="0"/>
              </a:rPr>
              <a:t>Giving money to good causes</a:t>
            </a:r>
          </a:p>
          <a:p>
            <a:pPr marL="742950" lvl="1" indent="-285750" algn="just">
              <a:lnSpc>
                <a:spcPct val="150000"/>
              </a:lnSpc>
              <a:spcAft>
                <a:spcPts val="800"/>
              </a:spcAft>
              <a:buSzPts val="1000"/>
              <a:buFont typeface="Symbol" panose="05050102010706020507" pitchFamily="18" charset="2"/>
              <a:buChar char=""/>
              <a:tabLst>
                <a:tab pos="914400" algn="l"/>
              </a:tabLst>
            </a:pPr>
            <a:r>
              <a:rPr lang="en-IN" sz="1600" kern="100" dirty="0">
                <a:solidFill>
                  <a:schemeClr val="bg1"/>
                </a:solidFill>
                <a:latin typeface="Franklin Gothic Heavy" panose="020B0903020102020204" pitchFamily="34" charset="0"/>
                <a:ea typeface="Calibri" panose="020F0502020204030204" pitchFamily="34" charset="0"/>
                <a:cs typeface="Times New Roman" panose="02020603050405020304" pitchFamily="18" charset="0"/>
              </a:rPr>
              <a:t>taking care of the environment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B2734"/>
        </a:solidFill>
        <a:effectLst/>
      </p:bgPr>
    </p:bg>
    <p:spTree>
      <p:nvGrpSpPr>
        <p:cNvPr id="1" name=""/>
        <p:cNvGrpSpPr/>
        <p:nvPr/>
      </p:nvGrpSpPr>
      <p:grpSpPr>
        <a:xfrm>
          <a:off x="0" y="0"/>
          <a:ext cx="0" cy="0"/>
          <a:chOff x="0" y="0"/>
          <a:chExt cx="0" cy="0"/>
        </a:xfrm>
      </p:grpSpPr>
      <p:sp>
        <p:nvSpPr>
          <p:cNvPr id="72" name="TextBox 72"/>
          <p:cNvSpPr txBox="1"/>
          <p:nvPr/>
        </p:nvSpPr>
        <p:spPr>
          <a:xfrm>
            <a:off x="-2743200" y="495300"/>
            <a:ext cx="12295377" cy="983090"/>
          </a:xfrm>
          <a:prstGeom prst="rect">
            <a:avLst/>
          </a:prstGeom>
        </p:spPr>
        <p:txBody>
          <a:bodyPr lIns="0" tIns="0" rIns="0" bIns="0" rtlCol="0" anchor="t">
            <a:spAutoFit/>
          </a:bodyPr>
          <a:lstStyle/>
          <a:p>
            <a:pPr algn="ctr">
              <a:lnSpc>
                <a:spcPts val="8400"/>
              </a:lnSpc>
              <a:spcBef>
                <a:spcPct val="0"/>
              </a:spcBef>
            </a:pPr>
            <a:r>
              <a:rPr lang="en-US" sz="6000" u="sng" dirty="0">
                <a:solidFill>
                  <a:srgbClr val="CBB29F"/>
                </a:solidFill>
                <a:latin typeface="Franklin Gothic Heavy" panose="020B0903020102020204" pitchFamily="34" charset="0"/>
              </a:rPr>
              <a:t>Conclusion</a:t>
            </a:r>
          </a:p>
        </p:txBody>
      </p:sp>
      <p:sp>
        <p:nvSpPr>
          <p:cNvPr id="74" name="TextBox 73">
            <a:extLst>
              <a:ext uri="{FF2B5EF4-FFF2-40B4-BE49-F238E27FC236}">
                <a16:creationId xmlns:a16="http://schemas.microsoft.com/office/drawing/2014/main" id="{C1057FB5-1060-6990-3E08-755885129320}"/>
              </a:ext>
            </a:extLst>
          </p:cNvPr>
          <p:cNvSpPr txBox="1"/>
          <p:nvPr/>
        </p:nvSpPr>
        <p:spPr>
          <a:xfrm>
            <a:off x="914400" y="2019300"/>
            <a:ext cx="9677400" cy="8048870"/>
          </a:xfrm>
          <a:prstGeom prst="rect">
            <a:avLst/>
          </a:prstGeom>
          <a:noFill/>
        </p:spPr>
        <p:txBody>
          <a:bodyPr wrap="square">
            <a:spAutoFit/>
          </a:bodyPr>
          <a:lstStyle/>
          <a:p>
            <a:pPr lvl="0" algn="just">
              <a:lnSpc>
                <a:spcPct val="150000"/>
              </a:lnSpc>
              <a:spcAft>
                <a:spcPts val="800"/>
              </a:spcAft>
              <a:buSzPts val="1000"/>
              <a:tabLst>
                <a:tab pos="457200" algn="l"/>
              </a:tabLst>
            </a:pPr>
            <a:r>
              <a:rPr lang="en-IN" sz="20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In this last part, we go over the most important points from our talk about how technology has changed the hotel and leisure industry.</a:t>
            </a:r>
          </a:p>
          <a:p>
            <a:pPr algn="just">
              <a:lnSpc>
                <a:spcPct val="150000"/>
              </a:lnSpc>
              <a:spcAft>
                <a:spcPts val="800"/>
              </a:spcAft>
            </a:pPr>
            <a:r>
              <a:rPr lang="en-IN" sz="20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Key Points:</a:t>
            </a:r>
            <a:endParaRPr lang="en-IN" sz="20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mj-lt"/>
              <a:buAutoNum type="arabicPeriod"/>
              <a:tabLst>
                <a:tab pos="457200" algn="l"/>
              </a:tabLst>
            </a:pPr>
            <a:r>
              <a:rPr lang="en-IN" sz="20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Technological Advancements</a:t>
            </a:r>
            <a:r>
              <a:rPr lang="en-IN" sz="20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Bring attention to how quickly technology is changing in the field.</a:t>
            </a:r>
          </a:p>
          <a:p>
            <a:pPr marL="742950" lvl="1" indent="-285750" algn="just">
              <a:lnSpc>
                <a:spcPct val="150000"/>
              </a:lnSpc>
              <a:spcAft>
                <a:spcPts val="800"/>
              </a:spcAft>
              <a:buSzPts val="1000"/>
              <a:buFont typeface="Symbol" panose="05050102010706020507" pitchFamily="18" charset="2"/>
              <a:buChar char=""/>
              <a:tabLst>
                <a:tab pos="914400" algn="l"/>
              </a:tabLst>
            </a:pPr>
            <a:r>
              <a:rPr lang="en-IN" sz="20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Stress how important it is to keep up with tech trends.</a:t>
            </a:r>
          </a:p>
          <a:p>
            <a:pPr marL="342900" lvl="0" indent="-342900" algn="just">
              <a:lnSpc>
                <a:spcPct val="150000"/>
              </a:lnSpc>
              <a:spcAft>
                <a:spcPts val="800"/>
              </a:spcAft>
              <a:buFont typeface="+mj-lt"/>
              <a:buAutoNum type="arabicPeriod"/>
              <a:tabLst>
                <a:tab pos="457200" algn="l"/>
              </a:tabLst>
            </a:pPr>
            <a:r>
              <a:rPr lang="en-IN" sz="20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Guest Experience</a:t>
            </a:r>
            <a:r>
              <a:rPr lang="en-IN" sz="20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Again, talk about how technology can improve the experience of guests.</a:t>
            </a:r>
          </a:p>
          <a:p>
            <a:pPr marL="742950" lvl="1" indent="-285750" algn="just">
              <a:lnSpc>
                <a:spcPct val="150000"/>
              </a:lnSpc>
              <a:spcAft>
                <a:spcPts val="800"/>
              </a:spcAft>
              <a:buSzPts val="1000"/>
              <a:buFont typeface="Symbol" panose="05050102010706020507" pitchFamily="18" charset="2"/>
              <a:buChar char=""/>
              <a:tabLst>
                <a:tab pos="914400" algn="l"/>
              </a:tabLst>
            </a:pPr>
            <a:r>
              <a:rPr lang="en-IN" sz="20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Affordability, customisation, and speed.</a:t>
            </a:r>
          </a:p>
          <a:p>
            <a:pPr marL="342900" lvl="0" indent="-342900" algn="just">
              <a:lnSpc>
                <a:spcPct val="150000"/>
              </a:lnSpc>
              <a:spcAft>
                <a:spcPts val="800"/>
              </a:spcAft>
              <a:buFont typeface="+mj-lt"/>
              <a:buAutoNum type="arabicPeriod"/>
              <a:tabLst>
                <a:tab pos="457200" algn="l"/>
              </a:tabLst>
            </a:pPr>
            <a:r>
              <a:rPr lang="en-IN" sz="20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Operational Efficiency</a:t>
            </a:r>
            <a:r>
              <a:rPr lang="en-IN" sz="20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Talk about how technology makes operations run more smoothly.</a:t>
            </a:r>
          </a:p>
          <a:p>
            <a:pPr marL="742950" lvl="1" indent="-285750" algn="just">
              <a:lnSpc>
                <a:spcPct val="150000"/>
              </a:lnSpc>
              <a:spcAft>
                <a:spcPts val="800"/>
              </a:spcAft>
              <a:buSzPts val="1000"/>
              <a:buFont typeface="Symbol" panose="05050102010706020507" pitchFamily="18" charset="2"/>
              <a:buChar char=""/>
              <a:tabLst>
                <a:tab pos="914400" algn="l"/>
              </a:tabLst>
            </a:pPr>
            <a:r>
              <a:rPr lang="en-IN" sz="20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Cutting costs and streamlining processes.</a:t>
            </a:r>
          </a:p>
          <a:p>
            <a:pPr marL="342900" lvl="0" indent="-342900" algn="just">
              <a:lnSpc>
                <a:spcPct val="150000"/>
              </a:lnSpc>
              <a:spcAft>
                <a:spcPts val="800"/>
              </a:spcAft>
              <a:buFont typeface="+mj-lt"/>
              <a:buAutoNum type="arabicPeriod"/>
              <a:tabLst>
                <a:tab pos="457200" algn="l"/>
              </a:tabLst>
            </a:pPr>
            <a:r>
              <a:rPr lang="en-IN" sz="20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Sustainability and Ethics</a:t>
            </a:r>
            <a:r>
              <a:rPr lang="en-IN" sz="20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Stress how important it is to use technology in an ethical and environmentally friendly way.</a:t>
            </a:r>
          </a:p>
          <a:p>
            <a:pPr marL="742950" lvl="1" indent="-285750" algn="just">
              <a:lnSpc>
                <a:spcPct val="150000"/>
              </a:lnSpc>
              <a:spcAft>
                <a:spcPts val="800"/>
              </a:spcAft>
              <a:buSzPts val="1000"/>
              <a:buFont typeface="Symbol" panose="05050102010706020507" pitchFamily="18" charset="2"/>
              <a:buChar char=""/>
              <a:tabLst>
                <a:tab pos="914400" algn="l"/>
              </a:tabLst>
            </a:pPr>
            <a:r>
              <a:rPr lang="en-IN" sz="20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Increasing trust and lowering damage to the earth.</a:t>
            </a:r>
          </a:p>
          <a:p>
            <a:pPr marL="342900" lvl="0" indent="-342900" algn="just">
              <a:lnSpc>
                <a:spcPct val="150000"/>
              </a:lnSpc>
              <a:spcAft>
                <a:spcPts val="800"/>
              </a:spcAft>
              <a:buFont typeface="+mj-lt"/>
              <a:buAutoNum type="arabicPeriod"/>
              <a:tabLst>
                <a:tab pos="457200" algn="l"/>
              </a:tabLst>
            </a:pPr>
            <a:r>
              <a:rPr lang="en-IN" sz="2000" b="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Future Outlook</a:t>
            </a:r>
            <a:r>
              <a:rPr lang="en-IN" sz="20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Give your thoughts on how technology will change in the future.</a:t>
            </a:r>
          </a:p>
          <a:p>
            <a:pPr marL="742950" lvl="1" indent="-285750" algn="just">
              <a:lnSpc>
                <a:spcPct val="150000"/>
              </a:lnSpc>
              <a:spcAft>
                <a:spcPts val="800"/>
              </a:spcAft>
              <a:buSzPts val="1000"/>
              <a:buFont typeface="Symbol" panose="05050102010706020507" pitchFamily="18" charset="2"/>
              <a:buChar char=""/>
              <a:tabLst>
                <a:tab pos="914400" algn="l"/>
              </a:tabLst>
            </a:pPr>
            <a:r>
              <a:rPr lang="en-IN" sz="20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Keep coming up with new ideas and adapting.</a:t>
            </a:r>
          </a:p>
        </p:txBody>
      </p:sp>
      <p:grpSp>
        <p:nvGrpSpPr>
          <p:cNvPr id="79" name="Group 16">
            <a:extLst>
              <a:ext uri="{FF2B5EF4-FFF2-40B4-BE49-F238E27FC236}">
                <a16:creationId xmlns:a16="http://schemas.microsoft.com/office/drawing/2014/main" id="{595500AB-C221-DA90-7D7B-7D8750B329B7}"/>
              </a:ext>
            </a:extLst>
          </p:cNvPr>
          <p:cNvGrpSpPr/>
          <p:nvPr/>
        </p:nvGrpSpPr>
        <p:grpSpPr>
          <a:xfrm>
            <a:off x="17221200" y="6914252"/>
            <a:ext cx="838200" cy="3124068"/>
            <a:chOff x="0" y="0"/>
            <a:chExt cx="1280667" cy="4773195"/>
          </a:xfrm>
        </p:grpSpPr>
        <p:sp>
          <p:nvSpPr>
            <p:cNvPr id="80" name="Freeform 17">
              <a:extLst>
                <a:ext uri="{FF2B5EF4-FFF2-40B4-BE49-F238E27FC236}">
                  <a16:creationId xmlns:a16="http://schemas.microsoft.com/office/drawing/2014/main" id="{A8BB33A0-B053-0F05-605D-EFF22DB6FD48}"/>
                </a:ext>
              </a:extLst>
            </p:cNvPr>
            <p:cNvSpPr/>
            <p:nvPr/>
          </p:nvSpPr>
          <p:spPr>
            <a:xfrm>
              <a:off x="0" y="0"/>
              <a:ext cx="1280667" cy="4773195"/>
            </a:xfrm>
            <a:custGeom>
              <a:avLst/>
              <a:gdLst/>
              <a:ahLst/>
              <a:cxnLst/>
              <a:rect l="l" t="t" r="r" b="b"/>
              <a:pathLst>
                <a:path w="1280667" h="4773195">
                  <a:moveTo>
                    <a:pt x="0" y="0"/>
                  </a:moveTo>
                  <a:lnTo>
                    <a:pt x="1280667" y="0"/>
                  </a:lnTo>
                  <a:lnTo>
                    <a:pt x="1280667" y="4773195"/>
                  </a:lnTo>
                  <a:lnTo>
                    <a:pt x="0" y="4773195"/>
                  </a:lnTo>
                  <a:close/>
                </a:path>
              </a:pathLst>
            </a:custGeom>
            <a:solidFill>
              <a:srgbClr val="CBB29F">
                <a:alpha val="60000"/>
              </a:srgbClr>
            </a:solidFill>
          </p:spPr>
          <p:txBody>
            <a:bodyPr/>
            <a:lstStyle/>
            <a:p>
              <a:endParaRPr lang="en-RO"/>
            </a:p>
          </p:txBody>
        </p:sp>
      </p:grpSp>
      <p:grpSp>
        <p:nvGrpSpPr>
          <p:cNvPr id="77" name="Group 12">
            <a:extLst>
              <a:ext uri="{FF2B5EF4-FFF2-40B4-BE49-F238E27FC236}">
                <a16:creationId xmlns:a16="http://schemas.microsoft.com/office/drawing/2014/main" id="{2276FD4D-4043-FCC1-85C8-DCD940EA36DD}"/>
              </a:ext>
            </a:extLst>
          </p:cNvPr>
          <p:cNvGrpSpPr/>
          <p:nvPr/>
        </p:nvGrpSpPr>
        <p:grpSpPr>
          <a:xfrm>
            <a:off x="11374747" y="762814"/>
            <a:ext cx="838200" cy="3124068"/>
            <a:chOff x="0" y="0"/>
            <a:chExt cx="1280667" cy="4773195"/>
          </a:xfrm>
        </p:grpSpPr>
        <p:sp>
          <p:nvSpPr>
            <p:cNvPr id="78" name="Freeform 13">
              <a:extLst>
                <a:ext uri="{FF2B5EF4-FFF2-40B4-BE49-F238E27FC236}">
                  <a16:creationId xmlns:a16="http://schemas.microsoft.com/office/drawing/2014/main" id="{45A56D0F-657E-0984-78C4-643B05622BA8}"/>
                </a:ext>
              </a:extLst>
            </p:cNvPr>
            <p:cNvSpPr/>
            <p:nvPr/>
          </p:nvSpPr>
          <p:spPr>
            <a:xfrm>
              <a:off x="0" y="0"/>
              <a:ext cx="1280667" cy="4773195"/>
            </a:xfrm>
            <a:custGeom>
              <a:avLst/>
              <a:gdLst/>
              <a:ahLst/>
              <a:cxnLst/>
              <a:rect l="l" t="t" r="r" b="b"/>
              <a:pathLst>
                <a:path w="1280667" h="4773195">
                  <a:moveTo>
                    <a:pt x="0" y="0"/>
                  </a:moveTo>
                  <a:lnTo>
                    <a:pt x="1280667" y="0"/>
                  </a:lnTo>
                  <a:lnTo>
                    <a:pt x="1280667" y="4773195"/>
                  </a:lnTo>
                  <a:lnTo>
                    <a:pt x="0" y="4773195"/>
                  </a:lnTo>
                  <a:close/>
                </a:path>
              </a:pathLst>
            </a:custGeom>
            <a:solidFill>
              <a:srgbClr val="CBB29F">
                <a:alpha val="60000"/>
              </a:srgbClr>
            </a:solidFill>
          </p:spPr>
          <p:txBody>
            <a:bodyPr/>
            <a:lstStyle/>
            <a:p>
              <a:endParaRPr lang="en-RO"/>
            </a:p>
          </p:txBody>
        </p:sp>
      </p:grpSp>
      <p:pic>
        <p:nvPicPr>
          <p:cNvPr id="3" name="Picture 2">
            <a:extLst>
              <a:ext uri="{FF2B5EF4-FFF2-40B4-BE49-F238E27FC236}">
                <a16:creationId xmlns:a16="http://schemas.microsoft.com/office/drawing/2014/main" id="{C7940052-7E86-4685-A721-852D8A6F131C}"/>
              </a:ext>
            </a:extLst>
          </p:cNvPr>
          <p:cNvPicPr>
            <a:picLocks noChangeAspect="1"/>
          </p:cNvPicPr>
          <p:nvPr/>
        </p:nvPicPr>
        <p:blipFill>
          <a:blip r:embed="rId3"/>
          <a:stretch>
            <a:fillRect/>
          </a:stretch>
        </p:blipFill>
        <p:spPr>
          <a:xfrm>
            <a:off x="12371927" y="1028700"/>
            <a:ext cx="5687473" cy="3787924"/>
          </a:xfrm>
          <a:prstGeom prst="rect">
            <a:avLst/>
          </a:prstGeom>
        </p:spPr>
      </p:pic>
      <p:pic>
        <p:nvPicPr>
          <p:cNvPr id="4" name="Picture 3">
            <a:extLst>
              <a:ext uri="{FF2B5EF4-FFF2-40B4-BE49-F238E27FC236}">
                <a16:creationId xmlns:a16="http://schemas.microsoft.com/office/drawing/2014/main" id="{3B268E7A-1985-42ED-B6E7-8B394D984F57}"/>
              </a:ext>
            </a:extLst>
          </p:cNvPr>
          <p:cNvPicPr>
            <a:picLocks noChangeAspect="1"/>
          </p:cNvPicPr>
          <p:nvPr/>
        </p:nvPicPr>
        <p:blipFill>
          <a:blip r:embed="rId4"/>
          <a:stretch>
            <a:fillRect/>
          </a:stretch>
        </p:blipFill>
        <p:spPr>
          <a:xfrm>
            <a:off x="10933747" y="5676900"/>
            <a:ext cx="6106761" cy="406717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B2734"/>
        </a:solidFill>
        <a:effectLst/>
      </p:bgPr>
    </p:bg>
    <p:spTree>
      <p:nvGrpSpPr>
        <p:cNvPr id="1" name=""/>
        <p:cNvGrpSpPr/>
        <p:nvPr/>
      </p:nvGrpSpPr>
      <p:grpSpPr>
        <a:xfrm>
          <a:off x="0" y="0"/>
          <a:ext cx="0" cy="0"/>
          <a:chOff x="0" y="0"/>
          <a:chExt cx="0" cy="0"/>
        </a:xfrm>
      </p:grpSpPr>
      <p:sp>
        <p:nvSpPr>
          <p:cNvPr id="13" name="TextBox 13"/>
          <p:cNvSpPr txBox="1"/>
          <p:nvPr/>
        </p:nvSpPr>
        <p:spPr>
          <a:xfrm>
            <a:off x="2971800" y="3086100"/>
            <a:ext cx="14441319" cy="984821"/>
          </a:xfrm>
          <a:prstGeom prst="rect">
            <a:avLst/>
          </a:prstGeom>
        </p:spPr>
        <p:txBody>
          <a:bodyPr wrap="square" lIns="0" tIns="0" rIns="0" bIns="0" rtlCol="0" anchor="t">
            <a:spAutoFit/>
          </a:bodyPr>
          <a:lstStyle/>
          <a:p>
            <a:pPr>
              <a:lnSpc>
                <a:spcPts val="8400"/>
              </a:lnSpc>
              <a:spcBef>
                <a:spcPct val="0"/>
              </a:spcBef>
            </a:pPr>
            <a:r>
              <a:rPr lang="en-US" sz="6000" u="sng" dirty="0">
                <a:solidFill>
                  <a:schemeClr val="bg1"/>
                </a:solidFill>
                <a:latin typeface="Franklin Gothic Heavy" panose="020B0903020102020204" pitchFamily="34" charset="0"/>
              </a:rPr>
              <a:t>Question and Answer (Q&amp;A) Session</a:t>
            </a:r>
          </a:p>
        </p:txBody>
      </p:sp>
      <p:sp>
        <p:nvSpPr>
          <p:cNvPr id="25" name="TextBox 24">
            <a:extLst>
              <a:ext uri="{FF2B5EF4-FFF2-40B4-BE49-F238E27FC236}">
                <a16:creationId xmlns:a16="http://schemas.microsoft.com/office/drawing/2014/main" id="{5D01E045-CD8B-0E70-79CD-408882F26F31}"/>
              </a:ext>
            </a:extLst>
          </p:cNvPr>
          <p:cNvSpPr txBox="1"/>
          <p:nvPr/>
        </p:nvSpPr>
        <p:spPr>
          <a:xfrm>
            <a:off x="1944519" y="4426381"/>
            <a:ext cx="14782800" cy="717119"/>
          </a:xfrm>
          <a:prstGeom prst="rect">
            <a:avLst/>
          </a:prstGeom>
          <a:noFill/>
        </p:spPr>
        <p:txBody>
          <a:bodyPr wrap="square">
            <a:spAutoFit/>
          </a:bodyPr>
          <a:lstStyle/>
          <a:p>
            <a:pPr lvl="0" algn="ctr">
              <a:lnSpc>
                <a:spcPct val="200000"/>
              </a:lnSpc>
              <a:spcAft>
                <a:spcPts val="800"/>
              </a:spcAft>
              <a:buSzPts val="1000"/>
              <a:tabLst>
                <a:tab pos="457200" algn="l"/>
              </a:tabLst>
            </a:pPr>
            <a:r>
              <a:rPr lang="en-IN" sz="24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This is your chance to ask questions or get more information about any part of the talk.</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B2734"/>
        </a:solidFill>
        <a:effectLst/>
      </p:bgPr>
    </p:bg>
    <p:spTree>
      <p:nvGrpSpPr>
        <p:cNvPr id="1" name=""/>
        <p:cNvGrpSpPr/>
        <p:nvPr/>
      </p:nvGrpSpPr>
      <p:grpSpPr>
        <a:xfrm>
          <a:off x="0" y="0"/>
          <a:ext cx="0" cy="0"/>
          <a:chOff x="0" y="0"/>
          <a:chExt cx="0" cy="0"/>
        </a:xfrm>
      </p:grpSpPr>
      <p:sp>
        <p:nvSpPr>
          <p:cNvPr id="13" name="TextBox 13"/>
          <p:cNvSpPr txBox="1"/>
          <p:nvPr/>
        </p:nvSpPr>
        <p:spPr>
          <a:xfrm>
            <a:off x="6553200" y="571500"/>
            <a:ext cx="8573919" cy="983090"/>
          </a:xfrm>
          <a:prstGeom prst="rect">
            <a:avLst/>
          </a:prstGeom>
        </p:spPr>
        <p:txBody>
          <a:bodyPr wrap="square" lIns="0" tIns="0" rIns="0" bIns="0" rtlCol="0" anchor="t">
            <a:spAutoFit/>
          </a:bodyPr>
          <a:lstStyle/>
          <a:p>
            <a:pPr>
              <a:lnSpc>
                <a:spcPts val="8400"/>
              </a:lnSpc>
              <a:spcBef>
                <a:spcPct val="0"/>
              </a:spcBef>
            </a:pPr>
            <a:r>
              <a:rPr lang="en-US" sz="6000" u="sng" dirty="0">
                <a:solidFill>
                  <a:schemeClr val="bg1"/>
                </a:solidFill>
                <a:latin typeface="Franklin Gothic Heavy" panose="020B0903020102020204" pitchFamily="34" charset="0"/>
              </a:rPr>
              <a:t>References</a:t>
            </a:r>
          </a:p>
        </p:txBody>
      </p:sp>
      <p:sp>
        <p:nvSpPr>
          <p:cNvPr id="25" name="TextBox 24">
            <a:extLst>
              <a:ext uri="{FF2B5EF4-FFF2-40B4-BE49-F238E27FC236}">
                <a16:creationId xmlns:a16="http://schemas.microsoft.com/office/drawing/2014/main" id="{5D01E045-CD8B-0E70-79CD-408882F26F31}"/>
              </a:ext>
            </a:extLst>
          </p:cNvPr>
          <p:cNvSpPr txBox="1"/>
          <p:nvPr/>
        </p:nvSpPr>
        <p:spPr>
          <a:xfrm>
            <a:off x="457200" y="2171700"/>
            <a:ext cx="17221200" cy="6801862"/>
          </a:xfrm>
          <a:prstGeom prst="rect">
            <a:avLst/>
          </a:prstGeom>
          <a:noFill/>
        </p:spPr>
        <p:txBody>
          <a:bodyPr wrap="square">
            <a:spAutoFit/>
          </a:bodyPr>
          <a:lstStyle/>
          <a:p>
            <a:pPr algn="l">
              <a:lnSpc>
                <a:spcPct val="150000"/>
              </a:lnSpc>
              <a:spcAft>
                <a:spcPts val="800"/>
              </a:spcAft>
            </a:pPr>
            <a:r>
              <a:rPr lang="en-IN" sz="1800" kern="100" dirty="0" err="1">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Bovsh</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L., </a:t>
            </a:r>
            <a:r>
              <a:rPr lang="en-IN" sz="1800" kern="100" dirty="0" err="1">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Rasulova</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A., </a:t>
            </a:r>
            <a:r>
              <a:rPr lang="en-IN" sz="1800" kern="100" dirty="0" err="1">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Bosovska</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M., </a:t>
            </a:r>
            <a:r>
              <a:rPr lang="en-IN" sz="1800" kern="100" dirty="0" err="1">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Boiko</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M. and </a:t>
            </a:r>
            <a:r>
              <a:rPr lang="en-IN" sz="1800" kern="100" dirty="0" err="1">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Okhrimenko</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A., 2022. Digital distribution of hospitality services in the context of the COVID-19 pandemic. </a:t>
            </a:r>
            <a:r>
              <a:rPr lang="en-IN" sz="1800" i="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Tour. Travel</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a:t>
            </a:r>
            <a:r>
              <a:rPr lang="en-IN" sz="1800" i="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3</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pp.34-44. </a:t>
            </a:r>
            <a:r>
              <a:rPr lang="en-IN" sz="1800" u="sng"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https://pdfs.semanticscholar.org/4429/adf43fc965aadce317ff0e46f36cf7bbcf37.pdf</a:t>
            </a:r>
            <a:endPar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endParaRPr>
          </a:p>
          <a:p>
            <a:pPr algn="l">
              <a:lnSpc>
                <a:spcPct val="150000"/>
              </a:lnSpc>
              <a:spcAft>
                <a:spcPts val="800"/>
              </a:spcAft>
            </a:pPr>
            <a:r>
              <a:rPr lang="en-IN" sz="1800" kern="100" dirty="0" err="1">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Busulwa</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R., Pickering, M. and Mao, I., 2022. Digital transformation and hospitality management competencies: Toward an integrative framework. </a:t>
            </a:r>
            <a:r>
              <a:rPr lang="en-IN" sz="1800" i="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International Journal of Hospitality Management</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a:t>
            </a:r>
            <a:r>
              <a:rPr lang="en-IN" sz="1800" i="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102</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p.103132. </a:t>
            </a:r>
            <a:r>
              <a:rPr lang="en-IN" sz="1800" u="sng"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https://www.sciencedirect.com/science/article/pii/S0278431921002759</a:t>
            </a:r>
            <a:endPar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endParaRPr>
          </a:p>
          <a:p>
            <a:pPr algn="l">
              <a:lnSpc>
                <a:spcPct val="150000"/>
              </a:lnSpc>
              <a:spcAft>
                <a:spcPts val="800"/>
              </a:spcAft>
            </a:pP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Ioannou </a:t>
            </a:r>
            <a:r>
              <a:rPr lang="en-IN" sz="1800" kern="100" dirty="0" err="1">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Katidou</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A. and </a:t>
            </a:r>
            <a:r>
              <a:rPr lang="en-IN" sz="1800" kern="100" dirty="0" err="1">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Sakalidou</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M.C., 2020. The impact of Self-Service Technologies in the Hotel Industry on Employee's Job and Customer Satisfaction. </a:t>
            </a:r>
            <a:r>
              <a:rPr lang="en-IN" sz="1800" u="sng"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https://repository.ihu.edu.gr/xmlui/bitstream/handle/11544/29539/Ioannou.Katidou.Anna-Sakalidou.Manousia.Christina.pdf?sequence=1</a:t>
            </a:r>
            <a:endPar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endParaRPr>
          </a:p>
          <a:p>
            <a:pPr algn="l">
              <a:lnSpc>
                <a:spcPct val="150000"/>
              </a:lnSpc>
              <a:spcAft>
                <a:spcPts val="800"/>
              </a:spcAft>
            </a:pPr>
            <a:r>
              <a:rPr lang="en-IN" sz="1800" kern="100" dirty="0" err="1">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Jingjit</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S., Amin, M.H.A. and </a:t>
            </a:r>
            <a:r>
              <a:rPr lang="en-IN" sz="1800" kern="100" dirty="0" err="1">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Techato</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K.A., 2021. Alternative Water Heating Technologies Replaced Instantaneous Water Heater in Hotel Sector–a SWOT-AHP Analysis. </a:t>
            </a:r>
            <a:r>
              <a:rPr lang="en-IN" sz="1800" i="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TEM Journal</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a:t>
            </a:r>
            <a:r>
              <a:rPr lang="en-IN" sz="1800" i="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10</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(2), p.498. </a:t>
            </a:r>
            <a:r>
              <a:rPr lang="en-IN" sz="1800" u="sng"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https://www.temjournal.com/content/102/TEMJournalMay2021_498_507.pdf</a:t>
            </a:r>
            <a:endPar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endParaRPr>
          </a:p>
          <a:p>
            <a:pPr algn="l">
              <a:lnSpc>
                <a:spcPct val="150000"/>
              </a:lnSpc>
              <a:spcAft>
                <a:spcPts val="800"/>
              </a:spcAft>
            </a:pPr>
            <a:r>
              <a:rPr lang="en-IN" sz="1800" kern="100" dirty="0" err="1">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Kolobkova</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V.A., Romanov, A.A. and Frolova, E.A., 2021. Digital technologies in the hotel industry: new prospects for sustainable development. </a:t>
            </a:r>
            <a:r>
              <a:rPr lang="en-IN" sz="1800" i="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Socio-economic Systems: Paradigms for the Future</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pp.387-394. </a:t>
            </a:r>
            <a:r>
              <a:rPr lang="en-IN" sz="1800" u="sng"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https://link.springer.com/chapter/10.1007/978-3-030-56433-9_41</a:t>
            </a:r>
            <a:endPar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endParaRPr>
          </a:p>
          <a:p>
            <a:pPr algn="l">
              <a:lnSpc>
                <a:spcPct val="150000"/>
              </a:lnSpc>
              <a:spcAft>
                <a:spcPts val="800"/>
              </a:spcAft>
            </a:pP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Legrand, W., Chen, J.S. and </a:t>
            </a:r>
            <a:r>
              <a:rPr lang="en-IN" sz="1800" kern="100" dirty="0" err="1">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Laeis</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G.C., 2022. </a:t>
            </a:r>
            <a:r>
              <a:rPr lang="en-IN" sz="1800" i="1"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Sustainability in the hospitality industry: Principles of sustainable operations</a:t>
            </a:r>
            <a:r>
              <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rPr>
              <a:t>. Taylor &amp; Francis. </a:t>
            </a:r>
            <a:r>
              <a:rPr lang="en-IN" sz="1800" u="sng"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https://thuvienso.hoasen.edu.vn/bitstream/handle/123456789/8505/Contents.pdf?sequence=3&amp;isAllowed=y</a:t>
            </a:r>
            <a:endParaRPr lang="en-IN" sz="1800" kern="100" dirty="0">
              <a:solidFill>
                <a:schemeClr val="bg1"/>
              </a:solidFill>
              <a:effectLst/>
              <a:latin typeface="Franklin Gothic Demi Cond" panose="020B0706030402020204" pitchFamily="34" charset="0"/>
              <a:ea typeface="Calibri" panose="020F0502020204030204" pitchFamily="34" charset="0"/>
              <a:cs typeface="Times New Roman" panose="02020603050405020304" pitchFamily="18" charset="0"/>
            </a:endParaRPr>
          </a:p>
          <a:p>
            <a:r>
              <a:rPr lang="en-IN" sz="1800" kern="100" dirty="0">
                <a:solidFill>
                  <a:schemeClr val="bg1"/>
                </a:solidFill>
                <a:effectLst/>
                <a:latin typeface="Franklin Gothic Demi Cond" panose="020B0706030402020204" pitchFamily="34" charset="0"/>
                <a:ea typeface="Calibri" panose="020F0502020204030204" pitchFamily="34" charset="0"/>
              </a:rPr>
              <a:t>Liu, C. and Yang, J., 2021. How hotels adjust technology-based strategy to respond to COVID-19 and gain competitive productivity (CP): strategic management process and dynamic capabilities. </a:t>
            </a:r>
            <a:r>
              <a:rPr lang="en-IN" sz="1800" i="1" kern="100" dirty="0">
                <a:solidFill>
                  <a:schemeClr val="bg1"/>
                </a:solidFill>
                <a:effectLst/>
                <a:latin typeface="Franklin Gothic Demi Cond" panose="020B0706030402020204" pitchFamily="34" charset="0"/>
                <a:ea typeface="Calibri" panose="020F0502020204030204" pitchFamily="34" charset="0"/>
              </a:rPr>
              <a:t>International Journal of Contemporary Hospitality Management</a:t>
            </a:r>
            <a:r>
              <a:rPr lang="en-IN" sz="1800" kern="100" dirty="0">
                <a:solidFill>
                  <a:schemeClr val="bg1"/>
                </a:solidFill>
                <a:effectLst/>
                <a:latin typeface="Franklin Gothic Demi Cond" panose="020B0706030402020204" pitchFamily="34" charset="0"/>
                <a:ea typeface="Calibri" panose="020F0502020204030204" pitchFamily="34" charset="0"/>
              </a:rPr>
              <a:t>, </a:t>
            </a:r>
            <a:r>
              <a:rPr lang="en-IN" sz="1800" i="1" kern="100" dirty="0">
                <a:solidFill>
                  <a:schemeClr val="bg1"/>
                </a:solidFill>
                <a:effectLst/>
                <a:latin typeface="Franklin Gothic Demi Cond" panose="020B0706030402020204" pitchFamily="34" charset="0"/>
                <a:ea typeface="Calibri" panose="020F0502020204030204" pitchFamily="34" charset="0"/>
              </a:rPr>
              <a:t>33</a:t>
            </a:r>
            <a:r>
              <a:rPr lang="en-IN" sz="1800" kern="100" dirty="0">
                <a:solidFill>
                  <a:schemeClr val="bg1"/>
                </a:solidFill>
                <a:effectLst/>
                <a:latin typeface="Franklin Gothic Demi Cond" panose="020B0706030402020204" pitchFamily="34" charset="0"/>
                <a:ea typeface="Calibri" panose="020F0502020204030204" pitchFamily="34" charset="0"/>
              </a:rPr>
              <a:t>(9), pp.2907-2931. </a:t>
            </a:r>
            <a:r>
              <a:rPr lang="en-IN" sz="1800" u="sng" kern="100" dirty="0">
                <a:solidFill>
                  <a:schemeClr val="bg1"/>
                </a:solidFill>
                <a:effectLst/>
                <a:latin typeface="Franklin Gothic Demi Cond" panose="020B0706030402020204" pitchFamily="34" charset="0"/>
                <a:ea typeface="Calibri" panose="020F0502020204030204" pitchFamily="34" charset="0"/>
                <a:hlinkClick r:id="rId9">
                  <a:extLst>
                    <a:ext uri="{A12FA001-AC4F-418D-AE19-62706E023703}">
                      <ahyp:hlinkClr xmlns:ahyp="http://schemas.microsoft.com/office/drawing/2018/hyperlinkcolor" val="tx"/>
                    </a:ext>
                  </a:extLst>
                </a:hlinkClick>
              </a:rPr>
              <a:t>https://scholar.archive.org/work/4tfzipwb7bafpbwjvqwwynaxpm/access/wayback/https://www.emerald.com/insight/content/doi/10.1108/IJCHM-10-2020-1143/full/pdf?title=how-hotels-adjust-technology-based-strategy-to-respond-to-covid-19-and-gain-competitive-productivity-cp-strategic-management-process-and-dynamic-capabilities</a:t>
            </a:r>
            <a:endParaRPr lang="en-IN" dirty="0">
              <a:solidFill>
                <a:schemeClr val="bg1"/>
              </a:solidFill>
              <a:latin typeface="Franklin Gothic Demi Cond" panose="020B0706030402020204" pitchFamily="34" charset="0"/>
            </a:endParaRPr>
          </a:p>
        </p:txBody>
      </p:sp>
    </p:spTree>
    <p:extLst>
      <p:ext uri="{BB962C8B-B14F-4D97-AF65-F5344CB8AC3E}">
        <p14:creationId xmlns:p14="http://schemas.microsoft.com/office/powerpoint/2010/main" val="39093244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B2734"/>
        </a:solidFill>
        <a:effectLst/>
      </p:bgPr>
    </p:bg>
    <p:spTree>
      <p:nvGrpSpPr>
        <p:cNvPr id="1" name=""/>
        <p:cNvGrpSpPr/>
        <p:nvPr/>
      </p:nvGrpSpPr>
      <p:grpSpPr>
        <a:xfrm>
          <a:off x="0" y="0"/>
          <a:ext cx="0" cy="0"/>
          <a:chOff x="0" y="0"/>
          <a:chExt cx="0" cy="0"/>
        </a:xfrm>
      </p:grpSpPr>
      <p:grpSp>
        <p:nvGrpSpPr>
          <p:cNvPr id="2" name="Group 2"/>
          <p:cNvGrpSpPr/>
          <p:nvPr/>
        </p:nvGrpSpPr>
        <p:grpSpPr>
          <a:xfrm>
            <a:off x="0" y="2060672"/>
            <a:ext cx="7450636" cy="2136272"/>
            <a:chOff x="0" y="0"/>
            <a:chExt cx="11383664" cy="3263964"/>
          </a:xfrm>
        </p:grpSpPr>
        <p:sp>
          <p:nvSpPr>
            <p:cNvPr id="3" name="Freeform 3"/>
            <p:cNvSpPr/>
            <p:nvPr/>
          </p:nvSpPr>
          <p:spPr>
            <a:xfrm>
              <a:off x="0" y="0"/>
              <a:ext cx="11383664" cy="3263964"/>
            </a:xfrm>
            <a:custGeom>
              <a:avLst/>
              <a:gdLst/>
              <a:ahLst/>
              <a:cxnLst/>
              <a:rect l="l" t="t" r="r" b="b"/>
              <a:pathLst>
                <a:path w="11383664" h="3263964">
                  <a:moveTo>
                    <a:pt x="0" y="0"/>
                  </a:moveTo>
                  <a:lnTo>
                    <a:pt x="11383664" y="0"/>
                  </a:lnTo>
                  <a:lnTo>
                    <a:pt x="11383664" y="3263964"/>
                  </a:lnTo>
                  <a:lnTo>
                    <a:pt x="0" y="3263964"/>
                  </a:lnTo>
                  <a:close/>
                </a:path>
              </a:pathLst>
            </a:custGeom>
            <a:solidFill>
              <a:srgbClr val="CBB29F"/>
            </a:solidFill>
          </p:spPr>
          <p:txBody>
            <a:bodyPr/>
            <a:lstStyle/>
            <a:p>
              <a:endParaRPr lang="en-RO"/>
            </a:p>
          </p:txBody>
        </p:sp>
      </p:grpSp>
      <p:grpSp>
        <p:nvGrpSpPr>
          <p:cNvPr id="8" name="Group 8"/>
          <p:cNvGrpSpPr/>
          <p:nvPr/>
        </p:nvGrpSpPr>
        <p:grpSpPr>
          <a:xfrm>
            <a:off x="0" y="7592411"/>
            <a:ext cx="224444" cy="1665889"/>
            <a:chOff x="0" y="0"/>
            <a:chExt cx="643088" cy="4773195"/>
          </a:xfrm>
        </p:grpSpPr>
        <p:sp>
          <p:nvSpPr>
            <p:cNvPr id="9" name="Freeform 9"/>
            <p:cNvSpPr/>
            <p:nvPr/>
          </p:nvSpPr>
          <p:spPr>
            <a:xfrm>
              <a:off x="0" y="0"/>
              <a:ext cx="643088" cy="4773195"/>
            </a:xfrm>
            <a:custGeom>
              <a:avLst/>
              <a:gdLst/>
              <a:ahLst/>
              <a:cxnLst/>
              <a:rect l="l" t="t" r="r" b="b"/>
              <a:pathLst>
                <a:path w="643088" h="4773195">
                  <a:moveTo>
                    <a:pt x="0" y="0"/>
                  </a:moveTo>
                  <a:lnTo>
                    <a:pt x="643088" y="0"/>
                  </a:lnTo>
                  <a:lnTo>
                    <a:pt x="643088" y="4773195"/>
                  </a:lnTo>
                  <a:lnTo>
                    <a:pt x="0" y="4773195"/>
                  </a:lnTo>
                  <a:close/>
                </a:path>
              </a:pathLst>
            </a:custGeom>
            <a:solidFill>
              <a:srgbClr val="CBB29F"/>
            </a:solidFill>
          </p:spPr>
          <p:txBody>
            <a:bodyPr/>
            <a:lstStyle/>
            <a:p>
              <a:endParaRPr lang="en-RO"/>
            </a:p>
          </p:txBody>
        </p:sp>
      </p:grpSp>
      <p:sp>
        <p:nvSpPr>
          <p:cNvPr id="12" name="TextBox 12"/>
          <p:cNvSpPr txBox="1"/>
          <p:nvPr/>
        </p:nvSpPr>
        <p:spPr>
          <a:xfrm>
            <a:off x="1028700" y="1919185"/>
            <a:ext cx="6655540" cy="1723677"/>
          </a:xfrm>
          <a:prstGeom prst="rect">
            <a:avLst/>
          </a:prstGeom>
        </p:spPr>
        <p:txBody>
          <a:bodyPr lIns="0" tIns="0" rIns="0" bIns="0" rtlCol="0" anchor="t">
            <a:spAutoFit/>
          </a:bodyPr>
          <a:lstStyle/>
          <a:p>
            <a:pPr>
              <a:lnSpc>
                <a:spcPts val="14705"/>
              </a:lnSpc>
              <a:spcBef>
                <a:spcPct val="0"/>
              </a:spcBef>
            </a:pPr>
            <a:r>
              <a:rPr lang="en-US" sz="10504" dirty="0">
                <a:solidFill>
                  <a:srgbClr val="FFFFFF"/>
                </a:solidFill>
                <a:latin typeface="Franklin Gothic Heavy" panose="020B0903020102020204" pitchFamily="34" charset="0"/>
              </a:rPr>
              <a:t>THANK</a:t>
            </a:r>
          </a:p>
        </p:txBody>
      </p:sp>
      <p:sp>
        <p:nvSpPr>
          <p:cNvPr id="13" name="TextBox 13"/>
          <p:cNvSpPr txBox="1"/>
          <p:nvPr/>
        </p:nvSpPr>
        <p:spPr>
          <a:xfrm>
            <a:off x="1028700" y="3589168"/>
            <a:ext cx="6655540" cy="5248488"/>
          </a:xfrm>
          <a:prstGeom prst="rect">
            <a:avLst/>
          </a:prstGeom>
        </p:spPr>
        <p:txBody>
          <a:bodyPr lIns="0" tIns="0" rIns="0" bIns="0" rtlCol="0" anchor="t">
            <a:spAutoFit/>
          </a:bodyPr>
          <a:lstStyle/>
          <a:p>
            <a:pPr>
              <a:lnSpc>
                <a:spcPct val="150000"/>
              </a:lnSpc>
              <a:spcBef>
                <a:spcPct val="0"/>
              </a:spcBef>
            </a:pPr>
            <a:r>
              <a:rPr lang="en-US" sz="17471" dirty="0">
                <a:solidFill>
                  <a:srgbClr val="FFFFFF"/>
                </a:solidFill>
                <a:latin typeface="Franklin Gothic Heavy" panose="020B0903020102020204" pitchFamily="34" charset="0"/>
              </a:rPr>
              <a:t>YOU</a:t>
            </a:r>
          </a:p>
          <a:p>
            <a:pPr>
              <a:lnSpc>
                <a:spcPct val="150000"/>
              </a:lnSpc>
              <a:spcBef>
                <a:spcPct val="0"/>
              </a:spcBef>
            </a:pPr>
            <a:r>
              <a:rPr lang="en-US" sz="6000" dirty="0">
                <a:solidFill>
                  <a:srgbClr val="FFFFFF"/>
                </a:solidFill>
                <a:latin typeface="Franklin Gothic Heavy" panose="020B0903020102020204" pitchFamily="34" charset="0"/>
              </a:rPr>
              <a:t>FOR WATCHING</a:t>
            </a:r>
          </a:p>
        </p:txBody>
      </p:sp>
      <p:pic>
        <p:nvPicPr>
          <p:cNvPr id="7" name="Picture 6">
            <a:extLst>
              <a:ext uri="{FF2B5EF4-FFF2-40B4-BE49-F238E27FC236}">
                <a16:creationId xmlns:a16="http://schemas.microsoft.com/office/drawing/2014/main" id="{9ECE46BB-CED7-4895-BD2D-EEA2C636D44C}"/>
              </a:ext>
            </a:extLst>
          </p:cNvPr>
          <p:cNvPicPr>
            <a:picLocks noChangeAspect="1"/>
          </p:cNvPicPr>
          <p:nvPr/>
        </p:nvPicPr>
        <p:blipFill>
          <a:blip r:embed="rId3"/>
          <a:stretch>
            <a:fillRect/>
          </a:stretch>
        </p:blipFill>
        <p:spPr>
          <a:xfrm>
            <a:off x="8488496" y="2400300"/>
            <a:ext cx="9319697" cy="6207028"/>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ial Black-Arial">
      <a:majorFont>
        <a:latin typeface="Arial Black" panose="020B0A0402010202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140</TotalTime>
  <Words>2777</Words>
  <Application>Microsoft Macintosh PowerPoint</Application>
  <PresentationFormat>Custom</PresentationFormat>
  <Paragraphs>156</Paragraphs>
  <Slides>15</Slides>
  <Notes>14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Calibri</vt:lpstr>
      <vt:lpstr>Franklin Gothic Demi Cond</vt:lpstr>
      <vt:lpstr>Wingdings</vt:lpstr>
      <vt:lpstr>Arial Ultra-Bold</vt:lpstr>
      <vt:lpstr>Arial Black</vt:lpstr>
      <vt:lpstr>Symbol</vt:lpstr>
      <vt:lpstr>Arial</vt:lpstr>
      <vt:lpstr>Franklin Gothic Heavy</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cosmin stancu</cp:lastModifiedBy>
  <cp:revision>1</cp:revision>
  <dcterms:created xsi:type="dcterms:W3CDTF">2006-08-16T00:00:00Z</dcterms:created>
  <dcterms:modified xsi:type="dcterms:W3CDTF">2024-05-31T10:52:08Z</dcterms:modified>
  <dc:identifier>DAF7ttzJqHg</dc:identifier>
</cp:coreProperties>
</file>