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3" r:id="rId11"/>
    <p:sldId id="264" r:id="rId12"/>
    <p:sldId id="261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3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6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 Locock" userId="e15b0232-237d-4436-a587-677fdd88485c" providerId="ADAL" clId="{78B4F7A7-1F5C-4BAE-AE6C-46C79F7C7547}"/>
    <pc:docChg chg="custSel delSld modSld">
      <pc:chgData name="Martin Locock" userId="e15b0232-237d-4436-a587-677fdd88485c" providerId="ADAL" clId="{78B4F7A7-1F5C-4BAE-AE6C-46C79F7C7547}" dt="2023-01-23T11:07:26.545" v="245" actId="20577"/>
      <pc:docMkLst>
        <pc:docMk/>
      </pc:docMkLst>
      <pc:sldChg chg="addSp modSp mod">
        <pc:chgData name="Martin Locock" userId="e15b0232-237d-4436-a587-677fdd88485c" providerId="ADAL" clId="{78B4F7A7-1F5C-4BAE-AE6C-46C79F7C7547}" dt="2023-01-23T11:00:10.578" v="222" actId="1076"/>
        <pc:sldMkLst>
          <pc:docMk/>
          <pc:sldMk cId="3049173092" sldId="258"/>
        </pc:sldMkLst>
        <pc:picChg chg="add mod">
          <ac:chgData name="Martin Locock" userId="e15b0232-237d-4436-a587-677fdd88485c" providerId="ADAL" clId="{78B4F7A7-1F5C-4BAE-AE6C-46C79F7C7547}" dt="2023-01-23T11:00:10.578" v="222" actId="1076"/>
          <ac:picMkLst>
            <pc:docMk/>
            <pc:sldMk cId="3049173092" sldId="258"/>
            <ac:picMk id="5" creationId="{72CE0CC0-0D39-7D4E-08C0-4DDA766516FE}"/>
          </ac:picMkLst>
        </pc:picChg>
      </pc:sldChg>
      <pc:sldChg chg="modSp mod">
        <pc:chgData name="Martin Locock" userId="e15b0232-237d-4436-a587-677fdd88485c" providerId="ADAL" clId="{78B4F7A7-1F5C-4BAE-AE6C-46C79F7C7547}" dt="2023-01-23T11:07:26.545" v="245" actId="20577"/>
        <pc:sldMkLst>
          <pc:docMk/>
          <pc:sldMk cId="1816176127" sldId="262"/>
        </pc:sldMkLst>
        <pc:spChg chg="mod">
          <ac:chgData name="Martin Locock" userId="e15b0232-237d-4436-a587-677fdd88485c" providerId="ADAL" clId="{78B4F7A7-1F5C-4BAE-AE6C-46C79F7C7547}" dt="2023-01-23T11:07:26.545" v="245" actId="20577"/>
          <ac:spMkLst>
            <pc:docMk/>
            <pc:sldMk cId="1816176127" sldId="262"/>
            <ac:spMk id="3" creationId="{91A7AA42-25C7-1585-AE5B-B1750B4F2CA2}"/>
          </ac:spMkLst>
        </pc:spChg>
      </pc:sldChg>
      <pc:sldChg chg="addSp modSp mod">
        <pc:chgData name="Martin Locock" userId="e15b0232-237d-4436-a587-677fdd88485c" providerId="ADAL" clId="{78B4F7A7-1F5C-4BAE-AE6C-46C79F7C7547}" dt="2023-01-23T10:33:35.032" v="78" actId="1076"/>
        <pc:sldMkLst>
          <pc:docMk/>
          <pc:sldMk cId="2390028685" sldId="263"/>
        </pc:sldMkLst>
        <pc:spChg chg="mod">
          <ac:chgData name="Martin Locock" userId="e15b0232-237d-4436-a587-677fdd88485c" providerId="ADAL" clId="{78B4F7A7-1F5C-4BAE-AE6C-46C79F7C7547}" dt="2023-01-23T10:32:30.307" v="73" actId="20577"/>
          <ac:spMkLst>
            <pc:docMk/>
            <pc:sldMk cId="2390028685" sldId="263"/>
            <ac:spMk id="3" creationId="{6955D61E-769C-65D7-A675-7C2547796901}"/>
          </ac:spMkLst>
        </pc:spChg>
        <pc:picChg chg="add mod">
          <ac:chgData name="Martin Locock" userId="e15b0232-237d-4436-a587-677fdd88485c" providerId="ADAL" clId="{78B4F7A7-1F5C-4BAE-AE6C-46C79F7C7547}" dt="2023-01-23T10:33:35.032" v="78" actId="1076"/>
          <ac:picMkLst>
            <pc:docMk/>
            <pc:sldMk cId="2390028685" sldId="263"/>
            <ac:picMk id="5" creationId="{53814BB3-B483-0C81-9871-1B9B0E09548D}"/>
          </ac:picMkLst>
        </pc:picChg>
      </pc:sldChg>
      <pc:sldChg chg="modSp mod">
        <pc:chgData name="Martin Locock" userId="e15b0232-237d-4436-a587-677fdd88485c" providerId="ADAL" clId="{78B4F7A7-1F5C-4BAE-AE6C-46C79F7C7547}" dt="2023-01-23T10:34:31.104" v="79" actId="6549"/>
        <pc:sldMkLst>
          <pc:docMk/>
          <pc:sldMk cId="1985599628" sldId="265"/>
        </pc:sldMkLst>
        <pc:spChg chg="mod">
          <ac:chgData name="Martin Locock" userId="e15b0232-237d-4436-a587-677fdd88485c" providerId="ADAL" clId="{78B4F7A7-1F5C-4BAE-AE6C-46C79F7C7547}" dt="2023-01-23T10:34:31.104" v="79" actId="6549"/>
          <ac:spMkLst>
            <pc:docMk/>
            <pc:sldMk cId="1985599628" sldId="265"/>
            <ac:spMk id="3" creationId="{A300C679-1C7F-F8F1-CF95-B08A2D6DC5AD}"/>
          </ac:spMkLst>
        </pc:spChg>
      </pc:sldChg>
      <pc:sldChg chg="modSp mod">
        <pc:chgData name="Martin Locock" userId="e15b0232-237d-4436-a587-677fdd88485c" providerId="ADAL" clId="{78B4F7A7-1F5C-4BAE-AE6C-46C79F7C7547}" dt="2023-01-23T10:36:00.485" v="134" actId="20577"/>
        <pc:sldMkLst>
          <pc:docMk/>
          <pc:sldMk cId="1260913215" sldId="269"/>
        </pc:sldMkLst>
        <pc:spChg chg="mod">
          <ac:chgData name="Martin Locock" userId="e15b0232-237d-4436-a587-677fdd88485c" providerId="ADAL" clId="{78B4F7A7-1F5C-4BAE-AE6C-46C79F7C7547}" dt="2023-01-23T10:36:00.485" v="134" actId="20577"/>
          <ac:spMkLst>
            <pc:docMk/>
            <pc:sldMk cId="1260913215" sldId="269"/>
            <ac:spMk id="3" creationId="{75CD2505-5E71-6A51-6B65-5574F604D5F2}"/>
          </ac:spMkLst>
        </pc:spChg>
      </pc:sldChg>
      <pc:sldChg chg="modSp mod">
        <pc:chgData name="Martin Locock" userId="e15b0232-237d-4436-a587-677fdd88485c" providerId="ADAL" clId="{78B4F7A7-1F5C-4BAE-AE6C-46C79F7C7547}" dt="2023-01-23T10:36:44.115" v="180" actId="6549"/>
        <pc:sldMkLst>
          <pc:docMk/>
          <pc:sldMk cId="1988115905" sldId="270"/>
        </pc:sldMkLst>
        <pc:spChg chg="mod">
          <ac:chgData name="Martin Locock" userId="e15b0232-237d-4436-a587-677fdd88485c" providerId="ADAL" clId="{78B4F7A7-1F5C-4BAE-AE6C-46C79F7C7547}" dt="2023-01-23T10:36:44.115" v="180" actId="6549"/>
          <ac:spMkLst>
            <pc:docMk/>
            <pc:sldMk cId="1988115905" sldId="270"/>
            <ac:spMk id="3" creationId="{2529477B-713F-BD82-0D44-BCE292521E28}"/>
          </ac:spMkLst>
        </pc:spChg>
      </pc:sldChg>
      <pc:sldChg chg="modSp mod">
        <pc:chgData name="Martin Locock" userId="e15b0232-237d-4436-a587-677fdd88485c" providerId="ADAL" clId="{78B4F7A7-1F5C-4BAE-AE6C-46C79F7C7547}" dt="2023-01-23T10:37:13.215" v="220" actId="6549"/>
        <pc:sldMkLst>
          <pc:docMk/>
          <pc:sldMk cId="1461876500" sldId="271"/>
        </pc:sldMkLst>
        <pc:spChg chg="mod">
          <ac:chgData name="Martin Locock" userId="e15b0232-237d-4436-a587-677fdd88485c" providerId="ADAL" clId="{78B4F7A7-1F5C-4BAE-AE6C-46C79F7C7547}" dt="2023-01-23T10:37:13.215" v="220" actId="6549"/>
          <ac:spMkLst>
            <pc:docMk/>
            <pc:sldMk cId="1461876500" sldId="271"/>
            <ac:spMk id="3" creationId="{FBE4F216-C0E2-C26B-6654-EBB6B6561124}"/>
          </ac:spMkLst>
        </pc:spChg>
      </pc:sldChg>
      <pc:sldChg chg="del">
        <pc:chgData name="Martin Locock" userId="e15b0232-237d-4436-a587-677fdd88485c" providerId="ADAL" clId="{78B4F7A7-1F5C-4BAE-AE6C-46C79F7C7547}" dt="2023-01-20T15:59:45.429" v="0" actId="2696"/>
        <pc:sldMkLst>
          <pc:docMk/>
          <pc:sldMk cId="2632589798" sldId="27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A3281-3DE1-62F2-365E-A75834B3C7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E39C72-331D-9766-F6B9-E99A274037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CFDBE-A4A2-9868-0228-81C386118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8506B-EEC1-0ABA-8692-EF23E7AD9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A37930-ED4D-8CE2-186E-08517B710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74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F3E23-3737-23B7-832D-636855F90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9D843-2C89-6742-FE45-755B30D69B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19AFF0-948A-628B-C087-2F01DAD7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60D012-7473-5249-B6F9-BBEC14C63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0667BE-C16E-2431-D3BB-F3557E0F2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603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24966-92C9-74B1-07C6-35D5519D4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C5ED50-A692-D563-42CE-202E79382E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4C68A3-3CA8-5596-3E6A-15F5BC4A1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078125-9EF0-56F4-980C-D1C4A9BC9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80C416-4EC3-2682-11AF-37E3B94D5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550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D04FF-E446-AFBD-F7B8-16841CE08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19A54C-49DB-0988-7E4D-B6990134C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B06E93-2BA8-1B0A-71BC-C10F32DC4F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662295-0C4F-94B3-141A-4FEA746B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AC2E0C-780E-F313-183D-A1AB86F67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447C4-A04F-48F0-B3A8-700FDD550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763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64DCA-2EFE-8878-3778-74560F11F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0D17D2-1F66-5CFD-67D5-52EA242E17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834D46-0704-3C47-E490-E901F2065D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BD3B3D-DAFC-8798-3160-AEE66EF4A5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E7B4B4-3280-65B0-B02B-FDC91FB8A2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F3F1EE-864F-5276-A2D0-9B5F24C32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B72CCE-02FA-6054-04A1-C2A07A249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67DD2A-1CEF-A206-B72A-A3ADEF44A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458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D360B-0805-C7FD-7824-51DC5A30A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5813CE-E809-908D-B851-82D53E4C2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F8D296-5AFE-84DD-5F39-FEC9C4A14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408F2D-B61B-E460-B28B-F3BCDC8AC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072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0E58D2-51FB-0A9D-661E-66BCC2CA3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65E198-9C0A-688E-DBA0-ABDFABE76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E9A8C2-1999-D7E9-CF6F-C3685F917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24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DBD87-C624-1600-FAA9-98B4AFA4F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CF562-2185-9064-0481-5694BD803C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C8D999-65E0-A951-8CCF-6ED238A98D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FBEFD9-DDFE-6575-EA6B-6751E1284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2CC26C-01C7-BF96-10B8-12BC85C32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176A0F-1945-B4B6-803A-CB86CD1FE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662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F8871-BCA3-93BB-BE0C-AA08269C2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4570E1-AC71-042C-59BF-FE7F6A3230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8D4505-8E8D-97AD-A509-2802D5C3EE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F21954-EB46-C341-8431-EF57B0FC3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B03700-A0F5-F636-BE44-A5B9328E5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A0003A-F3AC-D653-0CB8-F74AFE87B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131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68EEB-FF86-73E4-378B-93EB56318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8764BF-B5C9-80CF-6E06-D9B56381EB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08C81E-B959-6EDE-B809-41919367F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45835-92BB-2796-4825-BE80254EC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399C36-41C8-4F01-BAE7-728C63E25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191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DC9901-741D-C687-60F3-8DC561EF26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C2D555-9F40-86A0-80B2-C4DFA44C46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3511D1-5D4F-DB59-FC4D-F65818217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FEC89-CE3D-F6B7-5CAC-6AFBA8983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F1FAA4-9616-9868-C363-009226AF6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700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0D5DE2-3122-DFAD-B6BD-EFDB7F250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BE853D-4474-5352-A96C-3060EB4E90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1CF01-F621-134C-BF7C-28DF945DC6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95BDE-AADB-42C3-AD3E-9E74EB130DDD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9CC04-B078-C794-505F-1E29D7A121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4DCBE1-B11B-A59A-E3AD-008076DAC9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0328A-C72E-4C77-87B5-588D62E30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25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archaeologists.net/matrice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eritage-standards.org.uk/fish-vocabularies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rchaeologists.net/reporting-toolkit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01720B-0959-AFEC-D2A5-27520A3BFD9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HPAR7007 Archaeological Specialist Practice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DBEAE5-5129-F79D-C252-7B02DF83C1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Being a  specialist</a:t>
            </a:r>
          </a:p>
          <a:p>
            <a:r>
              <a:rPr lang="en-GB"/>
              <a:t>8/2/23  </a:t>
            </a:r>
          </a:p>
          <a:p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11936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540A7-9A2D-DEFA-ACE5-2DBFC61F1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Session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15F918-2BC4-A4B6-4996-F370C62C16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/>
              <a:t>Role</a:t>
            </a:r>
          </a:p>
          <a:p>
            <a:r>
              <a:rPr lang="en-GB"/>
              <a:t>Expertise</a:t>
            </a:r>
          </a:p>
          <a:p>
            <a:r>
              <a:rPr lang="en-GB"/>
              <a:t>Standards and guidance</a:t>
            </a:r>
          </a:p>
          <a:p>
            <a:r>
              <a:rPr lang="en-GB"/>
              <a:t>Methods and processes</a:t>
            </a:r>
          </a:p>
          <a:p>
            <a:r>
              <a:rPr lang="en-GB"/>
              <a:t>Language</a:t>
            </a:r>
          </a:p>
          <a:p>
            <a:r>
              <a:rPr lang="en-GB"/>
              <a:t>Knowledge</a:t>
            </a:r>
          </a:p>
          <a:p>
            <a:r>
              <a:rPr lang="en-GB"/>
              <a:t>Reporting</a:t>
            </a:r>
          </a:p>
          <a:p>
            <a:r>
              <a:rPr lang="en-GB"/>
              <a:t>Professional development</a:t>
            </a:r>
          </a:p>
          <a:p>
            <a:r>
              <a:rPr lang="en-GB"/>
              <a:t>Engagement with the community</a:t>
            </a:r>
          </a:p>
        </p:txBody>
      </p:sp>
    </p:spTree>
    <p:extLst>
      <p:ext uri="{BB962C8B-B14F-4D97-AF65-F5344CB8AC3E}">
        <p14:creationId xmlns:p14="http://schemas.microsoft.com/office/powerpoint/2010/main" val="362982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A9AB9-0181-CA99-F86A-CE2731995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Specialist role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D1184-6E25-1CDD-6046-749C0FC1D6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/>
              <a:t>Job titles- varied</a:t>
            </a:r>
          </a:p>
          <a:p>
            <a:r>
              <a:rPr lang="en-GB"/>
              <a:t>Functional definition: “A specialist is someone who is sufficiently skilled, experienced and knowledgeable to make reliable judgments about a heritage topic”</a:t>
            </a:r>
          </a:p>
          <a:p>
            <a:r>
              <a:rPr lang="en-GB"/>
              <a:t>CIFA competence matrices   </a:t>
            </a:r>
            <a:r>
              <a:rPr lang="en-GB">
                <a:hlinkClick r:id="rId2"/>
              </a:rPr>
              <a:t>https://www.archaeologists.net/matrices</a:t>
            </a:r>
            <a:endParaRPr lang="en-GB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CE0CC0-0D39-7D4E-08C0-4DDA766516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4823" y="4776788"/>
            <a:ext cx="8210550" cy="140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73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55063-F667-083B-86DF-E1BB9E107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CIfA Specialist competence matrix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AE15472-06C8-F53E-95F4-CA5AF6C77F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6951" y="1825625"/>
            <a:ext cx="10078098" cy="4351338"/>
          </a:xfrm>
        </p:spPr>
      </p:pic>
    </p:spTree>
    <p:extLst>
      <p:ext uri="{BB962C8B-B14F-4D97-AF65-F5344CB8AC3E}">
        <p14:creationId xmlns:p14="http://schemas.microsoft.com/office/powerpoint/2010/main" val="4199126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06B11-550B-246E-556A-9D08BD8E8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Expertise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AC65C4-1F76-1968-7232-8448A7D5A8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Late 2</a:t>
            </a:r>
            <a:r>
              <a:rPr lang="en-GB" baseline="30000"/>
              <a:t>nd</a:t>
            </a:r>
            <a:r>
              <a:rPr lang="en-GB"/>
              <a:t> century coinage in southwest England</a:t>
            </a:r>
          </a:p>
          <a:p>
            <a:r>
              <a:rPr lang="en-GB"/>
              <a:t>Interpreting earthwork sites</a:t>
            </a:r>
          </a:p>
          <a:p>
            <a:endParaRPr lang="en-GB"/>
          </a:p>
          <a:p>
            <a:r>
              <a:rPr lang="en-GB"/>
              <a:t>Practice based (not just reading/theory)</a:t>
            </a:r>
          </a:p>
          <a:p>
            <a:r>
              <a:rPr lang="en-GB"/>
              <a:t>Repeated/developing</a:t>
            </a:r>
          </a:p>
          <a:p>
            <a:r>
              <a:rPr lang="en-GB"/>
              <a:t>Current </a:t>
            </a:r>
          </a:p>
          <a:p>
            <a:r>
              <a:rPr lang="en-GB"/>
              <a:t>Professional judgement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47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7D3A9-CAC6-B90B-F029-2D416312E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Standards and 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7AA42-25C7-1585-AE5B-B1750B4F2C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/>
              <a:t>Best practice (need to know even if don’t follow)</a:t>
            </a:r>
          </a:p>
          <a:p>
            <a:r>
              <a:rPr lang="en-GB"/>
              <a:t>Says who?     Historic England, CIfA, Society for Roman Pottery Studies, Medieval Pottery Research Group, etc</a:t>
            </a:r>
          </a:p>
          <a:p>
            <a:r>
              <a:rPr lang="en-GB"/>
              <a:t>Typically:   written by small group of experts &gt; consultation &gt; issued as common practice/ best practice</a:t>
            </a:r>
          </a:p>
          <a:p>
            <a:r>
              <a:rPr lang="en-GB"/>
              <a:t>Reification of previous practice/ reluctance to adopt new techniques</a:t>
            </a:r>
          </a:p>
          <a:p>
            <a:r>
              <a:rPr lang="en-GB"/>
              <a:t>Mandated by funding body, planning   /   recommended</a:t>
            </a:r>
          </a:p>
          <a:p>
            <a:r>
              <a:rPr lang="en-GB"/>
              <a:t>Reporting and archive</a:t>
            </a:r>
          </a:p>
          <a:p>
            <a:endParaRPr lang="en-GB"/>
          </a:p>
          <a:p>
            <a:r>
              <a:rPr lang="en-GB"/>
              <a:t>CIFA Standards and Guidance - enforceable  </a:t>
            </a:r>
          </a:p>
        </p:txBody>
      </p:sp>
    </p:spTree>
    <p:extLst>
      <p:ext uri="{BB962C8B-B14F-4D97-AF65-F5344CB8AC3E}">
        <p14:creationId xmlns:p14="http://schemas.microsoft.com/office/powerpoint/2010/main" val="1816176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35814-8086-BE2E-6B7A-23DE8854E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Methods and processes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5D61E-769C-65D7-A675-7C25477969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Record keeping</a:t>
            </a:r>
          </a:p>
          <a:p>
            <a:r>
              <a:rPr lang="en-GB"/>
              <a:t>Explicitly stated methods</a:t>
            </a:r>
          </a:p>
          <a:p>
            <a:r>
              <a:rPr lang="en-GB"/>
              <a:t>Standardisation</a:t>
            </a:r>
          </a:p>
          <a:p>
            <a:r>
              <a:rPr lang="en-GB"/>
              <a:t>Reference material</a:t>
            </a:r>
          </a:p>
          <a:p>
            <a:r>
              <a:rPr lang="en-GB"/>
              <a:t>Reference data -  material, datasets </a:t>
            </a:r>
          </a:p>
          <a:p>
            <a:r>
              <a:rPr lang="en-GB"/>
              <a:t>Quantification  - EVE, NISP</a:t>
            </a:r>
          </a:p>
          <a:p>
            <a:r>
              <a:rPr lang="en-GB"/>
              <a:t>Quality control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814BB3-B483-0C81-9871-1B9B0E095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7348" y="2378279"/>
            <a:ext cx="5579810" cy="292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028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D970B-FD1B-8AB1-8FA6-FC0C5F583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66C0A5-D096-580F-12BF-492240DA2B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General glossaries </a:t>
            </a:r>
            <a:r>
              <a:rPr lang="en-GB">
                <a:hlinkClick r:id="rId2"/>
              </a:rPr>
              <a:t>http://www.heritage-standards.org.uk/fish-vocabularies/</a:t>
            </a:r>
            <a:endParaRPr lang="en-GB"/>
          </a:p>
          <a:p>
            <a:r>
              <a:rPr lang="en-GB"/>
              <a:t>(specialist glossaries are more specific)</a:t>
            </a:r>
          </a:p>
          <a:p>
            <a:r>
              <a:rPr lang="en-GB"/>
              <a:t>Excludes others? (non-specialists, public)</a:t>
            </a:r>
          </a:p>
          <a:p>
            <a:r>
              <a:rPr lang="en-GB"/>
              <a:t>Consistent terms/ definitions</a:t>
            </a:r>
          </a:p>
          <a:p>
            <a:r>
              <a:rPr lang="en-GB"/>
              <a:t>Hierarchy  -  specialist text &gt; summary &gt; synthesis &gt; main text</a:t>
            </a:r>
          </a:p>
          <a:p>
            <a:r>
              <a:rPr lang="en-GB"/>
              <a:t>Norm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767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A83E0-D5B0-AA08-6A78-62184AAE3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Competence matrix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5E475A-17FC-821D-DA86-89B9ADC94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/>
              <a:t>1 	Go to the CIfA competence matrix page  https://www.archaeologists.net/matrices</a:t>
            </a:r>
          </a:p>
          <a:p>
            <a:pPr marL="0" indent="0">
              <a:buNone/>
            </a:pPr>
            <a:r>
              <a:rPr lang="en-GB"/>
              <a:t>2 	Choose the Specialist Matrix that corresponds most closely to your specialism</a:t>
            </a:r>
          </a:p>
          <a:p>
            <a:pPr marL="0" indent="0">
              <a:buNone/>
            </a:pPr>
            <a:r>
              <a:rPr lang="en-GB"/>
              <a:t>3 	Look at the competences required for each level of membership and identify which of them you are currently meeting </a:t>
            </a:r>
          </a:p>
          <a:p>
            <a:pPr marL="0" indent="0">
              <a:buNone/>
            </a:pPr>
            <a:r>
              <a:rPr lang="en-GB"/>
              <a:t>4 	Look at whether your Knowledge/ Autonomy/ Coping with complexity / Perception of professional context levels are consistent, or some are more advanced than others</a:t>
            </a:r>
          </a:p>
          <a:p>
            <a:pPr marL="0" indent="0">
              <a:buNone/>
            </a:pPr>
            <a:r>
              <a:rPr lang="en-GB"/>
              <a:t>5 	Identify what evidence you could provide to demonstrate you have achieved that competence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827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DCDB0-8150-AF8B-2511-C0BAA8D47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Competence matrix task 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0C679-1C7F-F8F1-CF95-B08A2D6DC5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Current level</a:t>
            </a:r>
          </a:p>
          <a:p>
            <a:r>
              <a:rPr lang="en-GB"/>
              <a:t>Variation between headings?</a:t>
            </a:r>
          </a:p>
          <a:p>
            <a:r>
              <a:rPr lang="en-GB"/>
              <a:t>Evidence?</a:t>
            </a:r>
          </a:p>
          <a:p>
            <a:endParaRPr lang="en-GB"/>
          </a:p>
          <a:p>
            <a:endParaRPr lang="en-GB"/>
          </a:p>
          <a:p>
            <a:r>
              <a:rPr lang="en-GB"/>
              <a:t>Part of being a specialist is awareness of limits of your expertise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599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ABF5E-88E9-EB3B-511C-FCBC2142C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Knowledge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D4952-9FD0-610C-E6C4-E4ED61790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Familiar with developments in terminology and method</a:t>
            </a:r>
          </a:p>
          <a:p>
            <a:r>
              <a:rPr lang="en-GB"/>
              <a:t>Aware of general chronology/ distribution and exceptions</a:t>
            </a:r>
          </a:p>
          <a:p>
            <a:r>
              <a:rPr lang="en-GB"/>
              <a:t>Distinguish between good and poor reporting</a:t>
            </a:r>
          </a:p>
          <a:p>
            <a:r>
              <a:rPr lang="en-GB"/>
              <a:t>Analyse and synthesise own and other data</a:t>
            </a:r>
          </a:p>
          <a:p>
            <a:r>
              <a:rPr lang="en-GB"/>
              <a:t>Currency</a:t>
            </a:r>
          </a:p>
        </p:txBody>
      </p:sp>
    </p:spTree>
    <p:extLst>
      <p:ext uri="{BB962C8B-B14F-4D97-AF65-F5344CB8AC3E}">
        <p14:creationId xmlns:p14="http://schemas.microsoft.com/office/powerpoint/2010/main" val="775907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05530-3809-6B63-C2A4-071F8891D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Reporting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26CF62-BA08-2C9E-F404-6DA72E56B2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CIFA Toolkit for Specialist Reporting  </a:t>
            </a:r>
            <a:r>
              <a:rPr lang="en-GB">
                <a:hlinkClick r:id="rId2"/>
              </a:rPr>
              <a:t>https://www.archaeologists.net/reporting-toolkit</a:t>
            </a:r>
            <a:endParaRPr lang="en-GB"/>
          </a:p>
          <a:p>
            <a:r>
              <a:rPr lang="en-GB"/>
              <a:t>Downloads: https://www.archaeologists.net/sites/default/files/Reporting-Toolkit-Checklist-for-Specialist-Reporting.docx</a:t>
            </a:r>
          </a:p>
          <a:p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106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64479-B8BF-8E9D-F819-95EE1F555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8B317-D34D-590E-4A80-9DF9F86630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ACF2A4-33D6-C1C8-27A3-42776A99A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4517" y="629816"/>
            <a:ext cx="7380341" cy="5598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420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CDE01-A144-E00C-FA4F-B04E41F9A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Reporting principles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CD2505-5E71-6A51-6B65-5574F604D5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Explicit methodology</a:t>
            </a:r>
          </a:p>
          <a:p>
            <a:r>
              <a:rPr lang="en-GB"/>
              <a:t>Standardised quantifications including material not analysed</a:t>
            </a:r>
          </a:p>
          <a:p>
            <a:r>
              <a:rPr lang="en-GB"/>
              <a:t>Separation of description, characterisation and interpretation</a:t>
            </a:r>
          </a:p>
          <a:p>
            <a:r>
              <a:rPr lang="en-GB"/>
              <a:t>Linked to other data (stratigraphy etc)</a:t>
            </a:r>
          </a:p>
          <a:p>
            <a:pPr marL="0" indent="0"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09132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3DA29-3218-674F-2BC1-E8649A791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Professional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9477B-713F-BD82-0D44-BCE292521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Qualifications/ training</a:t>
            </a:r>
          </a:p>
          <a:p>
            <a:r>
              <a:rPr lang="en-GB"/>
              <a:t>Reading</a:t>
            </a:r>
          </a:p>
          <a:p>
            <a:r>
              <a:rPr lang="en-GB"/>
              <a:t>Conferences</a:t>
            </a:r>
          </a:p>
          <a:p>
            <a:r>
              <a:rPr lang="en-GB"/>
              <a:t>Training log</a:t>
            </a: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115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8C2D4-FD35-8C3C-A811-D601CB2A2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Engagement with the specialist community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E4F216-C0E2-C26B-6654-EBB6B65611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Active membership of groups/ societies</a:t>
            </a:r>
          </a:p>
          <a:p>
            <a:r>
              <a:rPr lang="en-GB"/>
              <a:t>Attend seminars</a:t>
            </a:r>
          </a:p>
          <a:p>
            <a:r>
              <a:rPr lang="en-GB"/>
              <a:t>Contribute to publications and guidance</a:t>
            </a:r>
          </a:p>
          <a:p>
            <a:r>
              <a:rPr lang="en-GB"/>
              <a:t>Committee membership</a:t>
            </a:r>
          </a:p>
          <a:p>
            <a:r>
              <a:rPr lang="en-GB"/>
              <a:t>Mentoring / peer support</a:t>
            </a: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8765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701B9-A54B-D796-2CA5-8395AD6AA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9FA47-D0E1-5143-9F7B-C8D8EA5E35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Responsibilities as lead expert</a:t>
            </a:r>
          </a:p>
          <a:p>
            <a:r>
              <a:rPr lang="en-GB"/>
              <a:t>Need to maintain currency</a:t>
            </a:r>
          </a:p>
          <a:p>
            <a:r>
              <a:rPr lang="en-GB"/>
              <a:t>High standards of practice</a:t>
            </a:r>
          </a:p>
          <a:p>
            <a:r>
              <a:rPr lang="en-GB"/>
              <a:t>Part of specialist community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6C5CC4-6F64-6FBD-DB57-B696639AE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217" y="4801446"/>
            <a:ext cx="5731764" cy="111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33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35" ma:contentTypeDescription="Create a new document." ma:contentTypeScope="" ma:versionID="6eeee29bc7205b1361d2532d71b1a0a9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bb080bf7dfd4717fc2f260165e538b42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CultureName" ma:index="10" nillable="true" ma:displayName="Culture Name" ma:internalName="CultureName">
      <xsd:simpleType>
        <xsd:restriction base="dms:Text"/>
      </xsd:simpleType>
    </xsd:element>
    <xsd:element name="AppVersion" ma:index="11" nillable="true" ma:displayName="App Version" ma:internalName="AppVersion">
      <xsd:simpleType>
        <xsd:restriction base="dms:Text"/>
      </xsd:simpleType>
    </xsd:element>
    <xsd:element name="TeamsChannelId" ma:index="12" nillable="true" ma:displayName="Teams Channel Id" ma:internalName="TeamsChannelId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4" nillable="true" ma:displayName="Math Settings" ma:internalName="Math_Settings">
      <xsd:simpleType>
        <xsd:restriction base="dms:Text"/>
      </xsd:simpleType>
    </xsd:element>
    <xsd:element name="DefaultSectionNames" ma:index="15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6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17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18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19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0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1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22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23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24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25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26" nillable="true" ma:displayName="Is Collaboration Space Locked" ma:internalName="Is_Collaboration_Space_Locked">
      <xsd:simpleType>
        <xsd:restriction base="dms:Boolean"/>
      </xsd:simpleType>
    </xsd:element>
    <xsd:element name="IsNotebookLocked" ma:index="27" nillable="true" ma:displayName="Is Notebook Locked" ma:internalName="IsNotebookLocked">
      <xsd:simpleType>
        <xsd:restriction base="dms:Boolean"/>
      </xsd:simpleType>
    </xsd:element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3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3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3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37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4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TaxCatchAll" ma:index="38" nillable="true" ma:displayName="Taxonomy Catch All Column" ma:hidden="true" ma:list="{a5513ad2-1f13-4aa5-bf0c-e8efd5c58722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3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92c24619-d6d5-42cf-b618-23d930ad9f20" xsi:nil="true"/>
    <Math_Settings xmlns="92c24619-d6d5-42cf-b618-23d930ad9f20" xsi:nil="true"/>
    <NotebookType xmlns="92c24619-d6d5-42cf-b618-23d930ad9f20" xsi:nil="true"/>
    <Distribution_Groups xmlns="92c24619-d6d5-42cf-b618-23d930ad9f20" xsi:nil="true"/>
    <DefaultSectionNames xmlns="92c24619-d6d5-42cf-b618-23d930ad9f20" xsi:nil="true"/>
    <Invited_Members xmlns="92c24619-d6d5-42cf-b618-23d930ad9f20" xsi:nil="true"/>
    <FolderType xmlns="92c24619-d6d5-42cf-b618-23d930ad9f20" xsi:nil="true"/>
    <Owner xmlns="92c24619-d6d5-42cf-b618-23d930ad9f20">
      <UserInfo>
        <DisplayName/>
        <AccountId xsi:nil="true"/>
        <AccountType/>
      </UserInfo>
    </Owner>
    <TaxCatchAll xmlns="8ee9550b-f5f4-4dde-bce5-39f4ba45c2f1" xsi:nil="true"/>
    <Is_Collaboration_Space_Locked xmlns="92c24619-d6d5-42cf-b618-23d930ad9f20" xsi:nil="true"/>
    <Templates xmlns="92c24619-d6d5-42cf-b618-23d930ad9f20" xsi:nil="true"/>
    <Has_Leaders_Only_SectionGroup xmlns="92c24619-d6d5-42cf-b618-23d930ad9f20" xsi:nil="true"/>
    <Leaders xmlns="92c24619-d6d5-42cf-b618-23d930ad9f20">
      <UserInfo>
        <DisplayName/>
        <AccountId xsi:nil="true"/>
        <AccountType/>
      </UserInfo>
    </Leaders>
    <lcf76f155ced4ddcb4097134ff3c332f xmlns="92c24619-d6d5-42cf-b618-23d930ad9f20">
      <Terms xmlns="http://schemas.microsoft.com/office/infopath/2007/PartnerControls"/>
    </lcf76f155ced4ddcb4097134ff3c332f>
    <TeamsChannelId xmlns="92c24619-d6d5-42cf-b618-23d930ad9f20" xsi:nil="true"/>
    <IsNotebookLocked xmlns="92c24619-d6d5-42cf-b618-23d930ad9f20" xsi:nil="true"/>
    <Member_Groups xmlns="92c24619-d6d5-42cf-b618-23d930ad9f20">
      <UserInfo>
        <DisplayName/>
        <AccountId xsi:nil="true"/>
        <AccountType/>
      </UserInfo>
    </Member_Groups>
    <Self_Registration_Enabled xmlns="92c24619-d6d5-42cf-b618-23d930ad9f20" xsi:nil="true"/>
    <CultureName xmlns="92c24619-d6d5-42cf-b618-23d930ad9f20" xsi:nil="true"/>
    <AppVersion xmlns="92c24619-d6d5-42cf-b618-23d930ad9f20" xsi:nil="true"/>
    <Invited_Leaders xmlns="92c24619-d6d5-42cf-b618-23d930ad9f20" xsi:nil="true"/>
    <Members xmlns="92c24619-d6d5-42cf-b618-23d930ad9f20">
      <UserInfo>
        <DisplayName/>
        <AccountId xsi:nil="true"/>
        <AccountType/>
      </UserInfo>
    </Members>
  </documentManagement>
</p:properties>
</file>

<file path=customXml/itemProps1.xml><?xml version="1.0" encoding="utf-8"?>
<ds:datastoreItem xmlns:ds="http://schemas.openxmlformats.org/officeDocument/2006/customXml" ds:itemID="{C0AEC3C4-CEDB-4BE2-8010-4A0AA461B4D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D47803-C05D-4051-A46A-9B2490946D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c24619-d6d5-42cf-b618-23d930ad9f20"/>
    <ds:schemaRef ds:uri="8ee9550b-f5f4-4dde-bce5-39f4ba45c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EAEB8C8-A62E-44C0-9C05-5875A6412678}">
  <ds:schemaRefs>
    <ds:schemaRef ds:uri="http://schemas.microsoft.com/office/2006/metadata/properties"/>
    <ds:schemaRef ds:uri="http://schemas.microsoft.com/office/infopath/2007/PartnerControls"/>
    <ds:schemaRef ds:uri="92c24619-d6d5-42cf-b618-23d930ad9f20"/>
    <ds:schemaRef ds:uri="8ee9550b-f5f4-4dde-bce5-39f4ba45c2f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513</Words>
  <Application>Microsoft Office PowerPoint</Application>
  <PresentationFormat>Widescreen</PresentationFormat>
  <Paragraphs>96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HPAR7007 Archaeological Specialist Practice</vt:lpstr>
      <vt:lpstr>Session outline</vt:lpstr>
      <vt:lpstr>The Specialist role</vt:lpstr>
      <vt:lpstr>CIfA Specialist competence matrix</vt:lpstr>
      <vt:lpstr>Expertise</vt:lpstr>
      <vt:lpstr>Standards and guidance</vt:lpstr>
      <vt:lpstr>Methods and processes</vt:lpstr>
      <vt:lpstr>Language</vt:lpstr>
      <vt:lpstr>Competence matrix task</vt:lpstr>
      <vt:lpstr>Competence matrix task reflection</vt:lpstr>
      <vt:lpstr>Knowledge</vt:lpstr>
      <vt:lpstr>Reporting</vt:lpstr>
      <vt:lpstr>PowerPoint Presentation</vt:lpstr>
      <vt:lpstr>Reporting principles</vt:lpstr>
      <vt:lpstr>Professional development</vt:lpstr>
      <vt:lpstr>Engagement with the specialist community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HPAR7007 Archaeological Specialist Practice</dc:title>
  <dc:creator>Martin Locock</dc:creator>
  <cp:lastModifiedBy>Martin Locock</cp:lastModifiedBy>
  <cp:revision>1</cp:revision>
  <dcterms:created xsi:type="dcterms:W3CDTF">2023-01-20T14:03:23Z</dcterms:created>
  <dcterms:modified xsi:type="dcterms:W3CDTF">2023-01-23T11:07:30Z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  <property fmtid="{D5CDD505-2E9C-101B-9397-08002B2CF9AE}" pid="3" name="MediaServiceImageTags">
    <vt:lpwstr/>
  </property>
</Properties>
</file>