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8" r:id="rId2"/>
    <p:sldId id="312" r:id="rId3"/>
    <p:sldId id="313" r:id="rId4"/>
    <p:sldId id="296" r:id="rId5"/>
    <p:sldId id="294" r:id="rId6"/>
    <p:sldId id="300" r:id="rId7"/>
    <p:sldId id="301" r:id="rId8"/>
    <p:sldId id="311" r:id="rId9"/>
    <p:sldId id="307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66" autoAdjust="0"/>
    <p:restoredTop sz="54121" autoAdjust="0"/>
  </p:normalViewPr>
  <p:slideViewPr>
    <p:cSldViewPr>
      <p:cViewPr varScale="1">
        <p:scale>
          <a:sx n="39" d="100"/>
          <a:sy n="39" d="100"/>
        </p:scale>
        <p:origin x="130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002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Southhampton (no</a:t>
            </a:r>
            <a:r>
              <a:rPr lang="en-GB" baseline="0" dirty="0" smtClean="0"/>
              <a:t> date) ‘Six Thinking Hats’ Available at: http://www.google.co.uk/url?sa=t&amp;rct=j&amp;q=&amp;esrc=s&amp;source=web&amp;cd=9&amp;cad=rja&amp;uact=8&amp;ved=0ahUKEwit4K6bluPUAhXMCMAKHTDpBocQFghVMAg&amp;url=http%3A%2F%2Fwww.southampton.ac.uk%2Fassets%2Fsharepoint%2Fintranet%2Fhr%2FHow%2520to%2FSix%2520thinking%2520hats.pdf&amp;usg=AFQjCNF09sJUDOGeqlwUNMJI4Kqd5WUYgQ Accessed: 29 June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336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</a:t>
            </a:r>
            <a:r>
              <a:rPr lang="en-GB" dirty="0" smtClean="0"/>
              <a:t>www.bing.com/images/search?view=detailV2&amp;ccid=P0zZJwuW&amp;id=DF8A314F7CB7A436FE7959E103EF07E99AA9FA7F&amp;thid=OIP.P0zZJwuWdZownM6Pcob5GAEsDB&amp;q=six+thinking+hats+image&amp;simid=607997225527935411&amp;selectedIndex=18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064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855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1221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445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en-US" altLang="en-US" dirty="0">
                <a:solidFill>
                  <a:schemeClr val="bg1"/>
                </a:solidFill>
              </a:rPr>
              <a:t>EAEC6001/C</a:t>
            </a:r>
            <a:br>
              <a:rPr lang="en-US" altLang="en-US" dirty="0">
                <a:solidFill>
                  <a:schemeClr val="bg1"/>
                </a:solidFill>
              </a:rPr>
            </a:br>
            <a:r>
              <a:rPr lang="en-US" altLang="en-US" dirty="0" err="1">
                <a:solidFill>
                  <a:schemeClr val="bg1"/>
                </a:solidFill>
              </a:rPr>
              <a:t>Yr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Oedolyn</a:t>
            </a:r>
            <a:r>
              <a:rPr lang="en-US" altLang="en-US" dirty="0">
                <a:solidFill>
                  <a:schemeClr val="bg1"/>
                </a:solidFill>
              </a:rPr>
              <a:t> </a:t>
            </a:r>
            <a:r>
              <a:rPr lang="en-US" altLang="en-US" dirty="0" err="1">
                <a:solidFill>
                  <a:schemeClr val="bg1"/>
                </a:solidFill>
              </a:rPr>
              <a:t>Adfyfyriol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The Reflective Adult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Darlith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</a:t>
            </a:r>
            <a:r>
              <a:rPr lang="en-GB" altLang="en-US" sz="2800" b="1" dirty="0">
                <a:solidFill>
                  <a:schemeClr val="bg1"/>
                </a:solidFill>
              </a:rPr>
              <a:t>7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Lecture 7</a:t>
            </a: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Mewn grwpiau o bedwar ddewis hyd at bedwar model o fyfyrio (dim mwy na dau y person) a pharatoi ar gyfer trafodaeth feirniadol myfyriol yn y ddarlith nesaf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 groups of four choose up to four models of reflection (no more than two per person) and prepare for a reflective critical discussion in the next lecture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198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Taflen </a:t>
            </a:r>
            <a:r>
              <a:rPr lang="cy-GB" dirty="0" smtClean="0"/>
              <a:t>Cyfeirnod</a:t>
            </a:r>
            <a:br>
              <a:rPr lang="cy-GB" dirty="0" smtClean="0"/>
            </a:br>
            <a:r>
              <a:rPr lang="en-GB" dirty="0" smtClean="0"/>
              <a:t>Handout Reference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75240" cy="39890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Southhampton (no date) ‘Six Thinking Hats’ Available at: http://www.google.co.uk/url?sa=t&amp;rct=j&amp;q=&amp;esrc=s&amp;source=web&amp;cd=9&amp;cad=rja&amp;uact=8&amp;ved=0ahUKEwit4K6bluPUAhXMCMAKHTDpBocQFghVMAg&amp;url=http%3A%2F%2Fwww.southampton.ac.uk%2Fassets%2Fsharepoint%2Fintranet%2Fhr%2FHow%2520to%2FSix%2520thinking%2520hats.pdf&amp;usg=AFQjCNF09sJUDOGeqlwUNMJI4Kqd5WUYgQ Accessed: 29 June 2017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350064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Cymuned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 community of learners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endParaRPr lang="en-GB" dirty="0" smtClean="0"/>
          </a:p>
          <a:p>
            <a:r>
              <a:rPr lang="en-GB" dirty="0" err="1" smtClean="0"/>
              <a:t>Cysondeb</a:t>
            </a:r>
            <a:endParaRPr lang="en-GB" dirty="0" smtClean="0"/>
          </a:p>
          <a:p>
            <a:r>
              <a:rPr lang="en-GB" dirty="0" err="1" smtClean="0"/>
              <a:t>Gwrando</a:t>
            </a:r>
            <a:r>
              <a:rPr lang="en-GB" dirty="0" smtClean="0"/>
              <a:t> </a:t>
            </a:r>
            <a:r>
              <a:rPr lang="en-GB" dirty="0" err="1" smtClean="0"/>
              <a:t>adfyfriol</a:t>
            </a:r>
            <a:endParaRPr lang="en-GB" dirty="0" smtClean="0"/>
          </a:p>
          <a:p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gorau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Shared knowledge</a:t>
            </a:r>
          </a:p>
          <a:p>
            <a:r>
              <a:rPr lang="en-GB" dirty="0" smtClean="0"/>
              <a:t>Consistency</a:t>
            </a:r>
          </a:p>
          <a:p>
            <a:r>
              <a:rPr lang="en-GB" dirty="0" smtClean="0"/>
              <a:t>Reflective listening</a:t>
            </a:r>
          </a:p>
          <a:p>
            <a:r>
              <a:rPr lang="en-GB" dirty="0" smtClean="0"/>
              <a:t>Sharing best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016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36720" y="188640"/>
            <a:ext cx="8229600" cy="490066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Chwe</a:t>
            </a:r>
            <a:r>
              <a:rPr lang="en-GB" sz="3200" dirty="0" smtClean="0"/>
              <a:t> </a:t>
            </a:r>
            <a:r>
              <a:rPr lang="en-GB" sz="3200" dirty="0" err="1" smtClean="0"/>
              <a:t>perspectif</a:t>
            </a:r>
            <a:r>
              <a:rPr lang="en-GB" sz="3200" dirty="0" smtClean="0"/>
              <a:t>….      Six perspectives….</a:t>
            </a:r>
            <a:endParaRPr lang="en-GB" sz="32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64" y="908720"/>
            <a:ext cx="7848872" cy="4751859"/>
          </a:xfrm>
        </p:spPr>
      </p:pic>
    </p:spTree>
    <p:extLst>
      <p:ext uri="{BB962C8B-B14F-4D97-AF65-F5344CB8AC3E}">
        <p14:creationId xmlns:p14="http://schemas.microsoft.com/office/powerpoint/2010/main" val="1337887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Cwestiynau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questions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gwella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plant, </a:t>
            </a:r>
            <a:r>
              <a:rPr lang="en-GB" dirty="0" err="1" smtClean="0"/>
              <a:t>teuluoedd</a:t>
            </a:r>
            <a:r>
              <a:rPr lang="en-GB" dirty="0" smtClean="0"/>
              <a:t>, </a:t>
            </a:r>
            <a:r>
              <a:rPr lang="en-GB" dirty="0" err="1" smtClean="0"/>
              <a:t>cydweithwyr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elwa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ydych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elwa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has reflection improved practice?</a:t>
            </a:r>
          </a:p>
          <a:p>
            <a:r>
              <a:rPr lang="en-GB" dirty="0" smtClean="0"/>
              <a:t>How have children, families, colleagues benefited?</a:t>
            </a:r>
          </a:p>
          <a:p>
            <a:r>
              <a:rPr lang="en-GB" dirty="0" smtClean="0"/>
              <a:t>How have you benefited?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443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adfyfyriol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Reflective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Beth?</a:t>
            </a:r>
          </a:p>
          <a:p>
            <a:r>
              <a:rPr lang="en-GB" dirty="0" err="1" smtClean="0"/>
              <a:t>Sut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Pwy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Pryd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Ble</a:t>
            </a:r>
            <a:r>
              <a:rPr lang="en-GB" dirty="0" smtClean="0"/>
              <a:t>?</a:t>
            </a:r>
          </a:p>
          <a:p>
            <a:r>
              <a:rPr lang="en-GB" dirty="0" smtClean="0"/>
              <a:t>Pam?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What?</a:t>
            </a:r>
          </a:p>
          <a:p>
            <a:r>
              <a:rPr lang="en-GB" dirty="0" smtClean="0"/>
              <a:t>How?</a:t>
            </a:r>
          </a:p>
          <a:p>
            <a:r>
              <a:rPr lang="en-GB" dirty="0" smtClean="0"/>
              <a:t>Who?</a:t>
            </a:r>
          </a:p>
          <a:p>
            <a:r>
              <a:rPr lang="en-GB" dirty="0" smtClean="0"/>
              <a:t>When?</a:t>
            </a:r>
          </a:p>
          <a:p>
            <a:r>
              <a:rPr lang="en-GB" dirty="0" smtClean="0"/>
              <a:t>Where?</a:t>
            </a:r>
          </a:p>
          <a:p>
            <a:r>
              <a:rPr lang="en-GB" dirty="0" smtClean="0"/>
              <a:t>Why?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526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>
            <a:normAutofit fontScale="90000"/>
          </a:bodyPr>
          <a:lstStyle/>
          <a:p>
            <a:r>
              <a:rPr lang="en-GB" sz="3600" dirty="0" err="1" smtClean="0"/>
              <a:t>Cyfeiriadau</a:t>
            </a:r>
            <a:r>
              <a:rPr lang="en-GB" sz="3600" dirty="0" smtClean="0"/>
              <a:t>       References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7472" y="764704"/>
            <a:ext cx="8229600" cy="4824536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Abrahamson, L. (2015) </a:t>
            </a:r>
            <a:r>
              <a:rPr lang="en-GB" sz="2400" i="1" dirty="0" smtClean="0"/>
              <a:t>The early years teacher’s book.</a:t>
            </a:r>
            <a:r>
              <a:rPr lang="en-GB" sz="2400" dirty="0" smtClean="0"/>
              <a:t> London: Sage.</a:t>
            </a:r>
          </a:p>
          <a:p>
            <a:r>
              <a:rPr lang="en-GB" sz="2400" dirty="0"/>
              <a:t>Bolton, G. (2014) </a:t>
            </a:r>
            <a:r>
              <a:rPr lang="en-GB" sz="2400" i="1" dirty="0"/>
              <a:t>Reflective practice: writing and professional development.</a:t>
            </a:r>
            <a:r>
              <a:rPr lang="en-GB" sz="2400" dirty="0"/>
              <a:t>  London: Sage.</a:t>
            </a:r>
          </a:p>
          <a:p>
            <a:r>
              <a:rPr lang="en-GB" sz="2400" dirty="0" err="1"/>
              <a:t>Boud</a:t>
            </a:r>
            <a:r>
              <a:rPr lang="en-GB" sz="2400" dirty="0"/>
              <a:t> D, Keogh R &amp; Walker D (1985) </a:t>
            </a:r>
            <a:r>
              <a:rPr lang="en-GB" sz="2400" i="1" dirty="0"/>
              <a:t>Reflection: turning experience into learning</a:t>
            </a:r>
            <a:r>
              <a:rPr lang="en-GB" sz="2400" dirty="0"/>
              <a:t>. </a:t>
            </a:r>
            <a:r>
              <a:rPr lang="en-GB" sz="2400" dirty="0" smtClean="0"/>
              <a:t>London: </a:t>
            </a:r>
            <a:r>
              <a:rPr lang="en-GB" sz="2400" dirty="0" err="1" smtClean="0"/>
              <a:t>Kogan</a:t>
            </a:r>
            <a:r>
              <a:rPr lang="en-GB" sz="2400" dirty="0" smtClean="0"/>
              <a:t> Page.</a:t>
            </a:r>
            <a:endParaRPr lang="en-GB" sz="2400" dirty="0"/>
          </a:p>
          <a:p>
            <a:r>
              <a:rPr lang="en-GB" sz="2400" dirty="0" smtClean="0"/>
              <a:t>Gill, R. and Whitehouse, A.  ‘Reflecting on work-based learning’.  In C. Hayes,  D. Daly, M. Duncan, R. Gill</a:t>
            </a:r>
            <a:r>
              <a:rPr lang="en-GB" sz="2400" dirty="0"/>
              <a:t>, </a:t>
            </a:r>
            <a:r>
              <a:rPr lang="en-GB" sz="2400" dirty="0" smtClean="0"/>
              <a:t>and A. Whitehouse</a:t>
            </a:r>
            <a:r>
              <a:rPr lang="en-GB" sz="2400" dirty="0"/>
              <a:t>, </a:t>
            </a:r>
            <a:r>
              <a:rPr lang="en-GB" sz="2400" i="1" dirty="0" smtClean="0"/>
              <a:t>Developing </a:t>
            </a:r>
            <a:r>
              <a:rPr lang="en-GB" sz="2400" i="1" dirty="0"/>
              <a:t>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</a:t>
            </a:r>
            <a:r>
              <a:rPr lang="en-GB" sz="2400" dirty="0" smtClean="0"/>
              <a:t>. </a:t>
            </a:r>
            <a:r>
              <a:rPr lang="en-GB" sz="2400" dirty="0"/>
              <a:t>p</a:t>
            </a:r>
            <a:r>
              <a:rPr lang="en-GB" sz="2400" dirty="0" smtClean="0"/>
              <a:t>p61-98.</a:t>
            </a:r>
          </a:p>
          <a:p>
            <a:r>
              <a:rPr lang="en-GB" sz="2400" dirty="0" err="1" smtClean="0"/>
              <a:t>Hallett</a:t>
            </a:r>
            <a:r>
              <a:rPr lang="en-GB" sz="2400" dirty="0" smtClean="0"/>
              <a:t>, E. (2013) </a:t>
            </a:r>
            <a:r>
              <a:rPr lang="en-GB" sz="2400" i="1" dirty="0" smtClean="0"/>
              <a:t>The reflective early years practitioner.</a:t>
            </a:r>
            <a:r>
              <a:rPr lang="en-GB" sz="2400" dirty="0" smtClean="0"/>
              <a:t>  London: Sage.</a:t>
            </a:r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1262752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sz="3600" dirty="0" err="1"/>
              <a:t>Cyfeiriadau</a:t>
            </a:r>
            <a:r>
              <a:rPr lang="en-GB" sz="3600" dirty="0"/>
              <a:t>       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Hayes, C. (2017) ‘Reflection informed by observation and assessment’.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Pp98-124</a:t>
            </a:r>
            <a:r>
              <a:rPr lang="en-GB" sz="2400" dirty="0" smtClean="0"/>
              <a:t>.</a:t>
            </a:r>
            <a:endParaRPr lang="en-GB" sz="2400" dirty="0"/>
          </a:p>
          <a:p>
            <a:r>
              <a:rPr lang="en-GB" sz="2400" dirty="0" smtClean="0"/>
              <a:t>Hayes</a:t>
            </a:r>
            <a:r>
              <a:rPr lang="en-GB" sz="2400" dirty="0"/>
              <a:t>, C., Daly, D., Duncan, M., Gill, R. and Whitehouse, A.  (2017)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</a:t>
            </a:r>
          </a:p>
          <a:p>
            <a:r>
              <a:rPr lang="en-GB" sz="2400" dirty="0" err="1" smtClean="0"/>
              <a:t>Lindon</a:t>
            </a:r>
            <a:r>
              <a:rPr lang="en-GB" sz="2400" dirty="0"/>
              <a:t>, J. (2012) </a:t>
            </a:r>
            <a:r>
              <a:rPr lang="en-GB" sz="2400" i="1" dirty="0"/>
              <a:t>Reflective practice and early years professionalism.</a:t>
            </a:r>
            <a:r>
              <a:rPr lang="en-GB" sz="2400" dirty="0"/>
              <a:t> 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Great </a:t>
            </a:r>
            <a:r>
              <a:rPr lang="en-GB" sz="2400" dirty="0" err="1"/>
              <a:t>Brittain</a:t>
            </a:r>
            <a:r>
              <a:rPr lang="en-GB" sz="2400" dirty="0"/>
              <a:t>: Hodder Education </a:t>
            </a:r>
            <a:endParaRPr lang="en-GB" sz="2400" dirty="0" smtClean="0"/>
          </a:p>
          <a:p>
            <a:r>
              <a:rPr lang="en-GB" sz="2400" dirty="0" smtClean="0"/>
              <a:t>Paige-Smith</a:t>
            </a:r>
            <a:r>
              <a:rPr lang="en-GB" sz="2400" dirty="0"/>
              <a:t>, A. and Craft, A. (</a:t>
            </a:r>
            <a:r>
              <a:rPr lang="en-GB" sz="2400" dirty="0" err="1"/>
              <a:t>eds</a:t>
            </a:r>
            <a:r>
              <a:rPr lang="en-GB" sz="2400" dirty="0"/>
              <a:t>) (2011) </a:t>
            </a:r>
            <a:r>
              <a:rPr lang="en-GB" sz="2400" i="1" dirty="0"/>
              <a:t>Developing Reflective Practice in the Early Years.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</a:t>
            </a:r>
            <a:r>
              <a:rPr lang="en-GB" sz="2400" i="1" dirty="0"/>
              <a:t> </a:t>
            </a:r>
            <a:r>
              <a:rPr lang="en-GB" sz="2400" dirty="0"/>
              <a:t>Maidenhead: Open University Press.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14593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771</TotalTime>
  <Words>524</Words>
  <Application>Microsoft Office PowerPoint</Application>
  <PresentationFormat>On-screen Show (4:3)</PresentationFormat>
  <Paragraphs>59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ＭＳ Ｐゴシック</vt:lpstr>
      <vt:lpstr>Arial</vt:lpstr>
      <vt:lpstr>Calibri</vt:lpstr>
      <vt:lpstr>Myriad Pro</vt:lpstr>
      <vt:lpstr>20140311PresentationUWTSDTemplate</vt:lpstr>
      <vt:lpstr>   EAEC6001/C Yr Oedolyn Adfyfyriol  The Reflective Adult   </vt:lpstr>
      <vt:lpstr>Tasg Task</vt:lpstr>
      <vt:lpstr>Taflen Cyfeirnod Handout Reference</vt:lpstr>
      <vt:lpstr>Cymuned dysgu A community of learners</vt:lpstr>
      <vt:lpstr>Chwe perspectif….      Six perspectives….</vt:lpstr>
      <vt:lpstr>Cwestiynau adfyfyriol Reflective questions</vt:lpstr>
      <vt:lpstr>Cwestiynau adfyfyriol Reflective questions</vt:lpstr>
      <vt:lpstr>Cyfeiriadau       References</vt:lpstr>
      <vt:lpstr>Cyfeiriadau      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44</cp:revision>
  <cp:lastPrinted>2017-05-30T09:23:07Z</cp:lastPrinted>
  <dcterms:created xsi:type="dcterms:W3CDTF">2015-04-14T15:21:28Z</dcterms:created>
  <dcterms:modified xsi:type="dcterms:W3CDTF">2017-06-29T13:59:26Z</dcterms:modified>
</cp:coreProperties>
</file>