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3.xml" ContentType="application/vnd.openxmlformats-officedocument.theme+xml"/>
  <Override PartName="/ppt/slideLayouts/slideLayout17.xml" ContentType="application/vnd.openxmlformats-officedocument.presentationml.slideLayout+xml"/>
  <Override PartName="/ppt/theme/theme4.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5.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2" r:id="rId5"/>
    <p:sldMasterId id="2147483666" r:id="rId6"/>
    <p:sldMasterId id="2147483678" r:id="rId7"/>
    <p:sldMasterId id="2147483682" r:id="rId8"/>
    <p:sldMasterId id="2147483695" r:id="rId9"/>
  </p:sldMasterIdLst>
  <p:notesMasterIdLst>
    <p:notesMasterId r:id="rId18"/>
  </p:notesMasterIdLst>
  <p:sldIdLst>
    <p:sldId id="256" r:id="rId10"/>
    <p:sldId id="263" r:id="rId11"/>
    <p:sldId id="257" r:id="rId12"/>
    <p:sldId id="258" r:id="rId13"/>
    <p:sldId id="259" r:id="rId14"/>
    <p:sldId id="456" r:id="rId15"/>
    <p:sldId id="261" r:id="rId16"/>
    <p:sldId id="262"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43C6F7-ADE7-429E-B04F-F2B3989B9C1F}" v="15" dt="2023-10-24T11:41:10.1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615" autoAdjust="0"/>
    <p:restoredTop sz="91656" autoAdjust="0"/>
  </p:normalViewPr>
  <p:slideViewPr>
    <p:cSldViewPr snapToGrid="0">
      <p:cViewPr varScale="1">
        <p:scale>
          <a:sx n="66" d="100"/>
          <a:sy n="66" d="100"/>
        </p:scale>
        <p:origin x="912"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 Target="slides/slide4.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Master" Target="slideMasters/slideMaster4.xml"/><Relationship Id="rId12" Type="http://schemas.openxmlformats.org/officeDocument/2006/relationships/slide" Target="slides/slide3.xml"/><Relationship Id="rId17" Type="http://schemas.openxmlformats.org/officeDocument/2006/relationships/slide" Target="slides/slide8.xml"/><Relationship Id="rId2" Type="http://schemas.openxmlformats.org/officeDocument/2006/relationships/customXml" Target="../customXml/item2.xml"/><Relationship Id="rId16" Type="http://schemas.openxmlformats.org/officeDocument/2006/relationships/slide" Target="slides/slide7.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2.xml"/><Relationship Id="rId24"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6.xml"/><Relationship Id="rId23" Type="http://schemas.microsoft.com/office/2016/11/relationships/changesInfo" Target="changesInfos/changesInfo1.xml"/><Relationship Id="rId10" Type="http://schemas.openxmlformats.org/officeDocument/2006/relationships/slide" Target="slides/slide1.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5.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oana" userId="2d27668835d57060" providerId="LiveId" clId="{0B43C6F7-ADE7-429E-B04F-F2B3989B9C1F}"/>
    <pc:docChg chg="custSel addSld delSld modSld sldOrd delMainMaster">
      <pc:chgData name="Ioana" userId="2d27668835d57060" providerId="LiveId" clId="{0B43C6F7-ADE7-429E-B04F-F2B3989B9C1F}" dt="2023-11-07T10:44:40.544" v="305" actId="20577"/>
      <pc:docMkLst>
        <pc:docMk/>
      </pc:docMkLst>
      <pc:sldChg chg="modSp add mod ord">
        <pc:chgData name="Ioana" userId="2d27668835d57060" providerId="LiveId" clId="{0B43C6F7-ADE7-429E-B04F-F2B3989B9C1F}" dt="2023-10-24T11:40:20.962" v="287" actId="27636"/>
        <pc:sldMkLst>
          <pc:docMk/>
          <pc:sldMk cId="2804359251" sldId="256"/>
        </pc:sldMkLst>
        <pc:spChg chg="mod">
          <ac:chgData name="Ioana" userId="2d27668835d57060" providerId="LiveId" clId="{0B43C6F7-ADE7-429E-B04F-F2B3989B9C1F}" dt="2023-10-24T11:37:57.857" v="109" actId="1076"/>
          <ac:spMkLst>
            <pc:docMk/>
            <pc:sldMk cId="2804359251" sldId="256"/>
            <ac:spMk id="2" creationId="{00000000-0000-0000-0000-000000000000}"/>
          </ac:spMkLst>
        </pc:spChg>
        <pc:spChg chg="mod">
          <ac:chgData name="Ioana" userId="2d27668835d57060" providerId="LiveId" clId="{0B43C6F7-ADE7-429E-B04F-F2B3989B9C1F}" dt="2023-10-24T11:40:20.962" v="287" actId="27636"/>
          <ac:spMkLst>
            <pc:docMk/>
            <pc:sldMk cId="2804359251" sldId="256"/>
            <ac:spMk id="3" creationId="{00000000-0000-0000-0000-000000000000}"/>
          </ac:spMkLst>
        </pc:spChg>
      </pc:sldChg>
      <pc:sldChg chg="modSp add mod ord">
        <pc:chgData name="Ioana" userId="2d27668835d57060" providerId="LiveId" clId="{0B43C6F7-ADE7-429E-B04F-F2B3989B9C1F}" dt="2023-11-07T10:44:40.544" v="305" actId="20577"/>
        <pc:sldMkLst>
          <pc:docMk/>
          <pc:sldMk cId="554152453" sldId="257"/>
        </pc:sldMkLst>
        <pc:spChg chg="mod">
          <ac:chgData name="Ioana" userId="2d27668835d57060" providerId="LiveId" clId="{0B43C6F7-ADE7-429E-B04F-F2B3989B9C1F}" dt="2023-10-24T11:40:51.979" v="289" actId="1076"/>
          <ac:spMkLst>
            <pc:docMk/>
            <pc:sldMk cId="554152453" sldId="257"/>
            <ac:spMk id="2" creationId="{00000000-0000-0000-0000-000000000000}"/>
          </ac:spMkLst>
        </pc:spChg>
        <pc:spChg chg="mod">
          <ac:chgData name="Ioana" userId="2d27668835d57060" providerId="LiveId" clId="{0B43C6F7-ADE7-429E-B04F-F2B3989B9C1F}" dt="2023-11-07T10:44:40.544" v="305" actId="20577"/>
          <ac:spMkLst>
            <pc:docMk/>
            <pc:sldMk cId="554152453" sldId="257"/>
            <ac:spMk id="3" creationId="{00000000-0000-0000-0000-000000000000}"/>
          </ac:spMkLst>
        </pc:spChg>
        <pc:picChg chg="mod">
          <ac:chgData name="Ioana" userId="2d27668835d57060" providerId="LiveId" clId="{0B43C6F7-ADE7-429E-B04F-F2B3989B9C1F}" dt="2023-10-24T11:41:10.109" v="293" actId="1076"/>
          <ac:picMkLst>
            <pc:docMk/>
            <pc:sldMk cId="554152453" sldId="257"/>
            <ac:picMk id="1026" creationId="{00000000-0000-0000-0000-000000000000}"/>
          </ac:picMkLst>
        </pc:picChg>
      </pc:sldChg>
      <pc:sldChg chg="modSp add mod ord">
        <pc:chgData name="Ioana" userId="2d27668835d57060" providerId="LiveId" clId="{0B43C6F7-ADE7-429E-B04F-F2B3989B9C1F}" dt="2023-10-24T11:30:26.708" v="34"/>
        <pc:sldMkLst>
          <pc:docMk/>
          <pc:sldMk cId="2722736689" sldId="258"/>
        </pc:sldMkLst>
        <pc:spChg chg="mod">
          <ac:chgData name="Ioana" userId="2d27668835d57060" providerId="LiveId" clId="{0B43C6F7-ADE7-429E-B04F-F2B3989B9C1F}" dt="2023-10-24T11:29:53.241" v="26" actId="14100"/>
          <ac:spMkLst>
            <pc:docMk/>
            <pc:sldMk cId="2722736689" sldId="258"/>
            <ac:spMk id="2" creationId="{00000000-0000-0000-0000-000000000000}"/>
          </ac:spMkLst>
        </pc:spChg>
        <pc:spChg chg="mod">
          <ac:chgData name="Ioana" userId="2d27668835d57060" providerId="LiveId" clId="{0B43C6F7-ADE7-429E-B04F-F2B3989B9C1F}" dt="2023-10-24T11:30:21.870" v="32" actId="27636"/>
          <ac:spMkLst>
            <pc:docMk/>
            <pc:sldMk cId="2722736689" sldId="258"/>
            <ac:spMk id="3" creationId="{00000000-0000-0000-0000-000000000000}"/>
          </ac:spMkLst>
        </pc:spChg>
        <pc:picChg chg="mod">
          <ac:chgData name="Ioana" userId="2d27668835d57060" providerId="LiveId" clId="{0B43C6F7-ADE7-429E-B04F-F2B3989B9C1F}" dt="2023-10-24T11:30:14.467" v="30" actId="1076"/>
          <ac:picMkLst>
            <pc:docMk/>
            <pc:sldMk cId="2722736689" sldId="258"/>
            <ac:picMk id="4" creationId="{00000000-0000-0000-0000-000000000000}"/>
          </ac:picMkLst>
        </pc:picChg>
      </pc:sldChg>
      <pc:sldChg chg="modSp add mod ord">
        <pc:chgData name="Ioana" userId="2d27668835d57060" providerId="LiveId" clId="{0B43C6F7-ADE7-429E-B04F-F2B3989B9C1F}" dt="2023-10-24T11:32:54.506" v="53"/>
        <pc:sldMkLst>
          <pc:docMk/>
          <pc:sldMk cId="3389068039" sldId="259"/>
        </pc:sldMkLst>
        <pc:spChg chg="mod">
          <ac:chgData name="Ioana" userId="2d27668835d57060" providerId="LiveId" clId="{0B43C6F7-ADE7-429E-B04F-F2B3989B9C1F}" dt="2023-10-24T11:32:35.130" v="49" actId="1076"/>
          <ac:spMkLst>
            <pc:docMk/>
            <pc:sldMk cId="3389068039" sldId="259"/>
            <ac:spMk id="2" creationId="{00000000-0000-0000-0000-000000000000}"/>
          </ac:spMkLst>
        </pc:spChg>
        <pc:spChg chg="mod">
          <ac:chgData name="Ioana" userId="2d27668835d57060" providerId="LiveId" clId="{0B43C6F7-ADE7-429E-B04F-F2B3989B9C1F}" dt="2023-10-24T11:32:38.524" v="50" actId="1076"/>
          <ac:spMkLst>
            <pc:docMk/>
            <pc:sldMk cId="3389068039" sldId="259"/>
            <ac:spMk id="3" creationId="{00000000-0000-0000-0000-000000000000}"/>
          </ac:spMkLst>
        </pc:spChg>
        <pc:picChg chg="mod">
          <ac:chgData name="Ioana" userId="2d27668835d57060" providerId="LiveId" clId="{0B43C6F7-ADE7-429E-B04F-F2B3989B9C1F}" dt="2023-10-24T11:32:42.302" v="51" actId="1076"/>
          <ac:picMkLst>
            <pc:docMk/>
            <pc:sldMk cId="3389068039" sldId="259"/>
            <ac:picMk id="2050" creationId="{00000000-0000-0000-0000-000000000000}"/>
          </ac:picMkLst>
        </pc:picChg>
      </pc:sldChg>
      <pc:sldChg chg="del">
        <pc:chgData name="Ioana" userId="2d27668835d57060" providerId="LiveId" clId="{0B43C6F7-ADE7-429E-B04F-F2B3989B9C1F}" dt="2023-10-24T11:37:16.782" v="100" actId="2696"/>
        <pc:sldMkLst>
          <pc:docMk/>
          <pc:sldMk cId="2637417526" sldId="260"/>
        </pc:sldMkLst>
      </pc:sldChg>
      <pc:sldChg chg="modSp add mod ord">
        <pc:chgData name="Ioana" userId="2d27668835d57060" providerId="LiveId" clId="{0B43C6F7-ADE7-429E-B04F-F2B3989B9C1F}" dt="2023-10-24T11:35:53.638" v="88"/>
        <pc:sldMkLst>
          <pc:docMk/>
          <pc:sldMk cId="4099846665" sldId="261"/>
        </pc:sldMkLst>
        <pc:spChg chg="mod">
          <ac:chgData name="Ioana" userId="2d27668835d57060" providerId="LiveId" clId="{0B43C6F7-ADE7-429E-B04F-F2B3989B9C1F}" dt="2023-10-24T11:35:31.101" v="83" actId="1076"/>
          <ac:spMkLst>
            <pc:docMk/>
            <pc:sldMk cId="4099846665" sldId="261"/>
            <ac:spMk id="2" creationId="{00000000-0000-0000-0000-000000000000}"/>
          </ac:spMkLst>
        </pc:spChg>
        <pc:spChg chg="mod">
          <ac:chgData name="Ioana" userId="2d27668835d57060" providerId="LiveId" clId="{0B43C6F7-ADE7-429E-B04F-F2B3989B9C1F}" dt="2023-10-24T11:35:50.244" v="86" actId="1076"/>
          <ac:spMkLst>
            <pc:docMk/>
            <pc:sldMk cId="4099846665" sldId="261"/>
            <ac:spMk id="3" creationId="{00000000-0000-0000-0000-000000000000}"/>
          </ac:spMkLst>
        </pc:spChg>
      </pc:sldChg>
      <pc:sldChg chg="modSp add mod ord">
        <pc:chgData name="Ioana" userId="2d27668835d57060" providerId="LiveId" clId="{0B43C6F7-ADE7-429E-B04F-F2B3989B9C1F}" dt="2023-10-24T11:37:04.265" v="98"/>
        <pc:sldMkLst>
          <pc:docMk/>
          <pc:sldMk cId="1647790010" sldId="262"/>
        </pc:sldMkLst>
        <pc:spChg chg="mod">
          <ac:chgData name="Ioana" userId="2d27668835d57060" providerId="LiveId" clId="{0B43C6F7-ADE7-429E-B04F-F2B3989B9C1F}" dt="2023-10-24T11:36:35.745" v="93" actId="1076"/>
          <ac:spMkLst>
            <pc:docMk/>
            <pc:sldMk cId="1647790010" sldId="262"/>
            <ac:spMk id="2" creationId="{00000000-0000-0000-0000-000000000000}"/>
          </ac:spMkLst>
        </pc:spChg>
        <pc:spChg chg="mod">
          <ac:chgData name="Ioana" userId="2d27668835d57060" providerId="LiveId" clId="{0B43C6F7-ADE7-429E-B04F-F2B3989B9C1F}" dt="2023-10-24T11:36:53.894" v="96" actId="14100"/>
          <ac:spMkLst>
            <pc:docMk/>
            <pc:sldMk cId="1647790010" sldId="262"/>
            <ac:spMk id="3" creationId="{00000000-0000-0000-0000-000000000000}"/>
          </ac:spMkLst>
        </pc:spChg>
      </pc:sldChg>
      <pc:sldChg chg="modSp add mod ord">
        <pc:chgData name="Ioana" userId="2d27668835d57060" providerId="LiveId" clId="{0B43C6F7-ADE7-429E-B04F-F2B3989B9C1F}" dt="2023-10-24T11:27:15.847" v="7"/>
        <pc:sldMkLst>
          <pc:docMk/>
          <pc:sldMk cId="3596747999" sldId="263"/>
        </pc:sldMkLst>
        <pc:spChg chg="mod">
          <ac:chgData name="Ioana" userId="2d27668835d57060" providerId="LiveId" clId="{0B43C6F7-ADE7-429E-B04F-F2B3989B9C1F}" dt="2023-10-24T11:26:58.731" v="4" actId="207"/>
          <ac:spMkLst>
            <pc:docMk/>
            <pc:sldMk cId="3596747999" sldId="263"/>
            <ac:spMk id="2" creationId="{00000000-0000-0000-0000-000000000000}"/>
          </ac:spMkLst>
        </pc:spChg>
        <pc:spChg chg="mod">
          <ac:chgData name="Ioana" userId="2d27668835d57060" providerId="LiveId" clId="{0B43C6F7-ADE7-429E-B04F-F2B3989B9C1F}" dt="2023-10-24T11:27:09.893" v="5" actId="207"/>
          <ac:spMkLst>
            <pc:docMk/>
            <pc:sldMk cId="3596747999" sldId="263"/>
            <ac:spMk id="3" creationId="{00000000-0000-0000-0000-000000000000}"/>
          </ac:spMkLst>
        </pc:spChg>
      </pc:sldChg>
      <pc:sldChg chg="del">
        <pc:chgData name="Ioana" userId="2d27668835d57060" providerId="LiveId" clId="{0B43C6F7-ADE7-429E-B04F-F2B3989B9C1F}" dt="2023-10-24T11:37:22.589" v="101" actId="2696"/>
        <pc:sldMkLst>
          <pc:docMk/>
          <pc:sldMk cId="1555249484" sldId="324"/>
        </pc:sldMkLst>
      </pc:sldChg>
      <pc:sldChg chg="del">
        <pc:chgData name="Ioana" userId="2d27668835d57060" providerId="LiveId" clId="{0B43C6F7-ADE7-429E-B04F-F2B3989B9C1F}" dt="2023-10-24T11:37:12.028" v="99" actId="2696"/>
        <pc:sldMkLst>
          <pc:docMk/>
          <pc:sldMk cId="2562605439" sldId="455"/>
        </pc:sldMkLst>
      </pc:sldChg>
      <pc:sldChg chg="modSp add mod ord">
        <pc:chgData name="Ioana" userId="2d27668835d57060" providerId="LiveId" clId="{0B43C6F7-ADE7-429E-B04F-F2B3989B9C1F}" dt="2023-10-24T11:34:45.798" v="78"/>
        <pc:sldMkLst>
          <pc:docMk/>
          <pc:sldMk cId="2930406197" sldId="456"/>
        </pc:sldMkLst>
        <pc:spChg chg="mod">
          <ac:chgData name="Ioana" userId="2d27668835d57060" providerId="LiveId" clId="{0B43C6F7-ADE7-429E-B04F-F2B3989B9C1F}" dt="2023-10-24T11:34:29.214" v="72" actId="1076"/>
          <ac:spMkLst>
            <pc:docMk/>
            <pc:sldMk cId="2930406197" sldId="456"/>
            <ac:spMk id="2" creationId="{00000000-0000-0000-0000-000000000000}"/>
          </ac:spMkLst>
        </pc:spChg>
        <pc:spChg chg="mod">
          <ac:chgData name="Ioana" userId="2d27668835d57060" providerId="LiveId" clId="{0B43C6F7-ADE7-429E-B04F-F2B3989B9C1F}" dt="2023-10-24T11:34:36.952" v="73" actId="1076"/>
          <ac:spMkLst>
            <pc:docMk/>
            <pc:sldMk cId="2930406197" sldId="456"/>
            <ac:spMk id="3" creationId="{00000000-0000-0000-0000-000000000000}"/>
          </ac:spMkLst>
        </pc:spChg>
        <pc:picChg chg="mod">
          <ac:chgData name="Ioana" userId="2d27668835d57060" providerId="LiveId" clId="{0B43C6F7-ADE7-429E-B04F-F2B3989B9C1F}" dt="2023-10-24T11:34:40.702" v="74" actId="1076"/>
          <ac:picMkLst>
            <pc:docMk/>
            <pc:sldMk cId="2930406197" sldId="456"/>
            <ac:picMk id="3074" creationId="{00000000-0000-0000-0000-000000000000}"/>
          </ac:picMkLst>
        </pc:picChg>
      </pc:sldChg>
      <pc:sldMasterChg chg="delSldLayout">
        <pc:chgData name="Ioana" userId="2d27668835d57060" providerId="LiveId" clId="{0B43C6F7-ADE7-429E-B04F-F2B3989B9C1F}" dt="2023-10-24T11:37:12.028" v="99" actId="2696"/>
        <pc:sldMasterMkLst>
          <pc:docMk/>
          <pc:sldMasterMk cId="3564703739" sldId="2147483695"/>
        </pc:sldMasterMkLst>
        <pc:sldLayoutChg chg="del">
          <pc:chgData name="Ioana" userId="2d27668835d57060" providerId="LiveId" clId="{0B43C6F7-ADE7-429E-B04F-F2B3989B9C1F}" dt="2023-10-24T11:37:12.028" v="99" actId="2696"/>
          <pc:sldLayoutMkLst>
            <pc:docMk/>
            <pc:sldMasterMk cId="3564703739" sldId="2147483695"/>
            <pc:sldLayoutMk cId="2032300975" sldId="2147483707"/>
          </pc:sldLayoutMkLst>
        </pc:sldLayoutChg>
      </pc:sldMasterChg>
      <pc:sldMasterChg chg="del delSldLayout">
        <pc:chgData name="Ioana" userId="2d27668835d57060" providerId="LiveId" clId="{0B43C6F7-ADE7-429E-B04F-F2B3989B9C1F}" dt="2023-10-24T11:37:22.589" v="101" actId="2696"/>
        <pc:sldMasterMkLst>
          <pc:docMk/>
          <pc:sldMasterMk cId="2815454296" sldId="2147483708"/>
        </pc:sldMasterMkLst>
        <pc:sldLayoutChg chg="del">
          <pc:chgData name="Ioana" userId="2d27668835d57060" providerId="LiveId" clId="{0B43C6F7-ADE7-429E-B04F-F2B3989B9C1F}" dt="2023-10-24T11:37:22.589" v="101" actId="2696"/>
          <pc:sldLayoutMkLst>
            <pc:docMk/>
            <pc:sldMasterMk cId="2815454296" sldId="2147483708"/>
            <pc:sldLayoutMk cId="1002741133" sldId="2147483709"/>
          </pc:sldLayoutMkLst>
        </pc:sldLayoutChg>
        <pc:sldLayoutChg chg="del">
          <pc:chgData name="Ioana" userId="2d27668835d57060" providerId="LiveId" clId="{0B43C6F7-ADE7-429E-B04F-F2B3989B9C1F}" dt="2023-10-24T11:37:22.589" v="101" actId="2696"/>
          <pc:sldLayoutMkLst>
            <pc:docMk/>
            <pc:sldMasterMk cId="2815454296" sldId="2147483708"/>
            <pc:sldLayoutMk cId="3143207171" sldId="2147483710"/>
          </pc:sldLayoutMkLst>
        </pc:sldLayoutChg>
        <pc:sldLayoutChg chg="del">
          <pc:chgData name="Ioana" userId="2d27668835d57060" providerId="LiveId" clId="{0B43C6F7-ADE7-429E-B04F-F2B3989B9C1F}" dt="2023-10-24T11:37:22.589" v="101" actId="2696"/>
          <pc:sldLayoutMkLst>
            <pc:docMk/>
            <pc:sldMasterMk cId="2815454296" sldId="2147483708"/>
            <pc:sldLayoutMk cId="922594516" sldId="2147483711"/>
          </pc:sldLayoutMkLst>
        </pc:sldLayoutChg>
        <pc:sldLayoutChg chg="del">
          <pc:chgData name="Ioana" userId="2d27668835d57060" providerId="LiveId" clId="{0B43C6F7-ADE7-429E-B04F-F2B3989B9C1F}" dt="2023-10-24T11:37:22.589" v="101" actId="2696"/>
          <pc:sldLayoutMkLst>
            <pc:docMk/>
            <pc:sldMasterMk cId="2815454296" sldId="2147483708"/>
            <pc:sldLayoutMk cId="4263797382" sldId="2147483712"/>
          </pc:sldLayoutMkLst>
        </pc:sldLayoutChg>
        <pc:sldLayoutChg chg="del">
          <pc:chgData name="Ioana" userId="2d27668835d57060" providerId="LiveId" clId="{0B43C6F7-ADE7-429E-B04F-F2B3989B9C1F}" dt="2023-10-24T11:37:22.589" v="101" actId="2696"/>
          <pc:sldLayoutMkLst>
            <pc:docMk/>
            <pc:sldMasterMk cId="2815454296" sldId="2147483708"/>
            <pc:sldLayoutMk cId="1233202389" sldId="2147483713"/>
          </pc:sldLayoutMkLst>
        </pc:sldLayoutChg>
        <pc:sldLayoutChg chg="del">
          <pc:chgData name="Ioana" userId="2d27668835d57060" providerId="LiveId" clId="{0B43C6F7-ADE7-429E-B04F-F2B3989B9C1F}" dt="2023-10-24T11:37:22.589" v="101" actId="2696"/>
          <pc:sldLayoutMkLst>
            <pc:docMk/>
            <pc:sldMasterMk cId="2815454296" sldId="2147483708"/>
            <pc:sldLayoutMk cId="2076264432" sldId="2147483714"/>
          </pc:sldLayoutMkLst>
        </pc:sldLayoutChg>
        <pc:sldLayoutChg chg="del">
          <pc:chgData name="Ioana" userId="2d27668835d57060" providerId="LiveId" clId="{0B43C6F7-ADE7-429E-B04F-F2B3989B9C1F}" dt="2023-10-24T11:37:22.589" v="101" actId="2696"/>
          <pc:sldLayoutMkLst>
            <pc:docMk/>
            <pc:sldMasterMk cId="2815454296" sldId="2147483708"/>
            <pc:sldLayoutMk cId="2483749220" sldId="2147483715"/>
          </pc:sldLayoutMkLst>
        </pc:sldLayoutChg>
        <pc:sldLayoutChg chg="del">
          <pc:chgData name="Ioana" userId="2d27668835d57060" providerId="LiveId" clId="{0B43C6F7-ADE7-429E-B04F-F2B3989B9C1F}" dt="2023-10-24T11:37:22.589" v="101" actId="2696"/>
          <pc:sldLayoutMkLst>
            <pc:docMk/>
            <pc:sldMasterMk cId="2815454296" sldId="2147483708"/>
            <pc:sldLayoutMk cId="2811389646" sldId="2147483716"/>
          </pc:sldLayoutMkLst>
        </pc:sldLayoutChg>
        <pc:sldLayoutChg chg="del">
          <pc:chgData name="Ioana" userId="2d27668835d57060" providerId="LiveId" clId="{0B43C6F7-ADE7-429E-B04F-F2B3989B9C1F}" dt="2023-10-24T11:37:22.589" v="101" actId="2696"/>
          <pc:sldLayoutMkLst>
            <pc:docMk/>
            <pc:sldMasterMk cId="2815454296" sldId="2147483708"/>
            <pc:sldLayoutMk cId="2356871161" sldId="2147483717"/>
          </pc:sldLayoutMkLst>
        </pc:sldLayoutChg>
        <pc:sldLayoutChg chg="del">
          <pc:chgData name="Ioana" userId="2d27668835d57060" providerId="LiveId" clId="{0B43C6F7-ADE7-429E-B04F-F2B3989B9C1F}" dt="2023-10-24T11:37:22.589" v="101" actId="2696"/>
          <pc:sldLayoutMkLst>
            <pc:docMk/>
            <pc:sldMasterMk cId="2815454296" sldId="2147483708"/>
            <pc:sldLayoutMk cId="894044360" sldId="2147483718"/>
          </pc:sldLayoutMkLst>
        </pc:sldLayoutChg>
        <pc:sldLayoutChg chg="del">
          <pc:chgData name="Ioana" userId="2d27668835d57060" providerId="LiveId" clId="{0B43C6F7-ADE7-429E-B04F-F2B3989B9C1F}" dt="2023-10-24T11:37:22.589" v="101" actId="2696"/>
          <pc:sldLayoutMkLst>
            <pc:docMk/>
            <pc:sldMasterMk cId="2815454296" sldId="2147483708"/>
            <pc:sldLayoutMk cId="2682845819" sldId="2147483719"/>
          </pc:sldLayoutMkLst>
        </pc:sldLayoutChg>
        <pc:sldLayoutChg chg="del">
          <pc:chgData name="Ioana" userId="2d27668835d57060" providerId="LiveId" clId="{0B43C6F7-ADE7-429E-B04F-F2B3989B9C1F}" dt="2023-10-24T11:37:22.589" v="101" actId="2696"/>
          <pc:sldLayoutMkLst>
            <pc:docMk/>
            <pc:sldMasterMk cId="2815454296" sldId="2147483708"/>
            <pc:sldLayoutMk cId="2780012299" sldId="2147483720"/>
          </pc:sldLayoutMkLst>
        </pc:sldLayoutChg>
      </pc:sldMasterChg>
      <pc:sldMasterChg chg="del delSldLayout">
        <pc:chgData name="Ioana" userId="2d27668835d57060" providerId="LiveId" clId="{0B43C6F7-ADE7-429E-B04F-F2B3989B9C1F}" dt="2023-10-24T11:37:16.782" v="100" actId="2696"/>
        <pc:sldMasterMkLst>
          <pc:docMk/>
          <pc:sldMasterMk cId="3183856826" sldId="2147483721"/>
        </pc:sldMasterMkLst>
        <pc:sldLayoutChg chg="del">
          <pc:chgData name="Ioana" userId="2d27668835d57060" providerId="LiveId" clId="{0B43C6F7-ADE7-429E-B04F-F2B3989B9C1F}" dt="2023-10-24T11:37:16.782" v="100" actId="2696"/>
          <pc:sldLayoutMkLst>
            <pc:docMk/>
            <pc:sldMasterMk cId="3183856826" sldId="2147483721"/>
            <pc:sldLayoutMk cId="3755008805" sldId="2147483722"/>
          </pc:sldLayoutMkLst>
        </pc:sldLayoutChg>
        <pc:sldLayoutChg chg="del">
          <pc:chgData name="Ioana" userId="2d27668835d57060" providerId="LiveId" clId="{0B43C6F7-ADE7-429E-B04F-F2B3989B9C1F}" dt="2023-10-24T11:37:16.782" v="100" actId="2696"/>
          <pc:sldLayoutMkLst>
            <pc:docMk/>
            <pc:sldMasterMk cId="3183856826" sldId="2147483721"/>
            <pc:sldLayoutMk cId="2129198139" sldId="2147483723"/>
          </pc:sldLayoutMkLst>
        </pc:sldLayoutChg>
        <pc:sldLayoutChg chg="del">
          <pc:chgData name="Ioana" userId="2d27668835d57060" providerId="LiveId" clId="{0B43C6F7-ADE7-429E-B04F-F2B3989B9C1F}" dt="2023-10-24T11:37:16.782" v="100" actId="2696"/>
          <pc:sldLayoutMkLst>
            <pc:docMk/>
            <pc:sldMasterMk cId="3183856826" sldId="2147483721"/>
            <pc:sldLayoutMk cId="35839674" sldId="2147483724"/>
          </pc:sldLayoutMkLst>
        </pc:sldLayoutChg>
        <pc:sldLayoutChg chg="del">
          <pc:chgData name="Ioana" userId="2d27668835d57060" providerId="LiveId" clId="{0B43C6F7-ADE7-429E-B04F-F2B3989B9C1F}" dt="2023-10-24T11:37:16.782" v="100" actId="2696"/>
          <pc:sldLayoutMkLst>
            <pc:docMk/>
            <pc:sldMasterMk cId="3183856826" sldId="2147483721"/>
            <pc:sldLayoutMk cId="1695790600" sldId="2147483725"/>
          </pc:sldLayoutMkLst>
        </pc:sldLayoutChg>
        <pc:sldLayoutChg chg="del">
          <pc:chgData name="Ioana" userId="2d27668835d57060" providerId="LiveId" clId="{0B43C6F7-ADE7-429E-B04F-F2B3989B9C1F}" dt="2023-10-24T11:37:16.782" v="100" actId="2696"/>
          <pc:sldLayoutMkLst>
            <pc:docMk/>
            <pc:sldMasterMk cId="3183856826" sldId="2147483721"/>
            <pc:sldLayoutMk cId="3743349330" sldId="2147483726"/>
          </pc:sldLayoutMkLst>
        </pc:sldLayoutChg>
        <pc:sldLayoutChg chg="del">
          <pc:chgData name="Ioana" userId="2d27668835d57060" providerId="LiveId" clId="{0B43C6F7-ADE7-429E-B04F-F2B3989B9C1F}" dt="2023-10-24T11:37:16.782" v="100" actId="2696"/>
          <pc:sldLayoutMkLst>
            <pc:docMk/>
            <pc:sldMasterMk cId="3183856826" sldId="2147483721"/>
            <pc:sldLayoutMk cId="2859816924" sldId="2147483727"/>
          </pc:sldLayoutMkLst>
        </pc:sldLayoutChg>
        <pc:sldLayoutChg chg="del">
          <pc:chgData name="Ioana" userId="2d27668835d57060" providerId="LiveId" clId="{0B43C6F7-ADE7-429E-B04F-F2B3989B9C1F}" dt="2023-10-24T11:37:16.782" v="100" actId="2696"/>
          <pc:sldLayoutMkLst>
            <pc:docMk/>
            <pc:sldMasterMk cId="3183856826" sldId="2147483721"/>
            <pc:sldLayoutMk cId="711377095" sldId="2147483728"/>
          </pc:sldLayoutMkLst>
        </pc:sldLayoutChg>
        <pc:sldLayoutChg chg="del">
          <pc:chgData name="Ioana" userId="2d27668835d57060" providerId="LiveId" clId="{0B43C6F7-ADE7-429E-B04F-F2B3989B9C1F}" dt="2023-10-24T11:37:16.782" v="100" actId="2696"/>
          <pc:sldLayoutMkLst>
            <pc:docMk/>
            <pc:sldMasterMk cId="3183856826" sldId="2147483721"/>
            <pc:sldLayoutMk cId="3759472544" sldId="2147483729"/>
          </pc:sldLayoutMkLst>
        </pc:sldLayoutChg>
        <pc:sldLayoutChg chg="del">
          <pc:chgData name="Ioana" userId="2d27668835d57060" providerId="LiveId" clId="{0B43C6F7-ADE7-429E-B04F-F2B3989B9C1F}" dt="2023-10-24T11:37:16.782" v="100" actId="2696"/>
          <pc:sldLayoutMkLst>
            <pc:docMk/>
            <pc:sldMasterMk cId="3183856826" sldId="2147483721"/>
            <pc:sldLayoutMk cId="3239799330" sldId="2147483730"/>
          </pc:sldLayoutMkLst>
        </pc:sldLayoutChg>
        <pc:sldLayoutChg chg="del">
          <pc:chgData name="Ioana" userId="2d27668835d57060" providerId="LiveId" clId="{0B43C6F7-ADE7-429E-B04F-F2B3989B9C1F}" dt="2023-10-24T11:37:16.782" v="100" actId="2696"/>
          <pc:sldLayoutMkLst>
            <pc:docMk/>
            <pc:sldMasterMk cId="3183856826" sldId="2147483721"/>
            <pc:sldLayoutMk cId="4230662428" sldId="2147483731"/>
          </pc:sldLayoutMkLst>
        </pc:sldLayoutChg>
        <pc:sldLayoutChg chg="del">
          <pc:chgData name="Ioana" userId="2d27668835d57060" providerId="LiveId" clId="{0B43C6F7-ADE7-429E-B04F-F2B3989B9C1F}" dt="2023-10-24T11:37:16.782" v="100" actId="2696"/>
          <pc:sldLayoutMkLst>
            <pc:docMk/>
            <pc:sldMasterMk cId="3183856826" sldId="2147483721"/>
            <pc:sldLayoutMk cId="2160277002" sldId="2147483732"/>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3ABEB6-B1CF-4349-8B67-923CA9F014A4}" type="datetimeFigureOut">
              <a:rPr lang="en-GB" smtClean="0"/>
              <a:t>07/11/2023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4661F1-DB81-44E4-BB5E-8CFA2BC56AE0}" type="slidenum">
              <a:rPr lang="en-GB" smtClean="0"/>
              <a:t>‹#›</a:t>
            </a:fld>
            <a:endParaRPr lang="en-GB"/>
          </a:p>
        </p:txBody>
      </p:sp>
    </p:spTree>
    <p:extLst>
      <p:ext uri="{BB962C8B-B14F-4D97-AF65-F5344CB8AC3E}">
        <p14:creationId xmlns:p14="http://schemas.microsoft.com/office/powerpoint/2010/main" val="41174319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A8FCD4F-1DF9-4A17-821E-10B303D7013A}" type="slidenum">
              <a:rPr lang="en-GB" smtClean="0"/>
              <a:t>3</a:t>
            </a:fld>
            <a:endParaRPr lang="en-GB"/>
          </a:p>
        </p:txBody>
      </p:sp>
    </p:spTree>
    <p:extLst>
      <p:ext uri="{BB962C8B-B14F-4D97-AF65-F5344CB8AC3E}">
        <p14:creationId xmlns:p14="http://schemas.microsoft.com/office/powerpoint/2010/main" val="11624277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A8FCD4F-1DF9-4A17-821E-10B303D7013A}" type="slidenum">
              <a:rPr lang="en-GB" smtClean="0"/>
              <a:t>4</a:t>
            </a:fld>
            <a:endParaRPr lang="en-GB"/>
          </a:p>
        </p:txBody>
      </p:sp>
    </p:spTree>
    <p:extLst>
      <p:ext uri="{BB962C8B-B14F-4D97-AF65-F5344CB8AC3E}">
        <p14:creationId xmlns:p14="http://schemas.microsoft.com/office/powerpoint/2010/main" val="31785417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200"/>
              </a:spcBef>
              <a:spcAft>
                <a:spcPts val="0"/>
              </a:spcAft>
            </a:pPr>
            <a:r>
              <a:rPr lang="en-GB" sz="1200" dirty="0">
                <a:effectLst/>
                <a:latin typeface="Arial" panose="020B0604020202020204" pitchFamily="34" charset="0"/>
                <a:ea typeface="Arial" panose="020B0604020202020204" pitchFamily="34" charset="0"/>
              </a:rPr>
              <a:t>To describe the initiatives taken regarding innovation for sustainability by the organisations, the start can be made with the fact that the organisation has increased the salary of employees by 2.6% in 2021 (Hogan, 2021). In the next business years as well, the organisation has spent more on the salary and wages of employees. Based on this fact it can be assumed that the organisation is concerned about the well-being of its employees. Fostering the well-being of organisational employees is an initiative associated with social sustainability (</a:t>
            </a:r>
            <a:r>
              <a:rPr lang="en-GB" sz="1200" dirty="0" err="1">
                <a:effectLst/>
                <a:highlight>
                  <a:srgbClr val="FFFFFF"/>
                </a:highlight>
                <a:latin typeface="Arial" panose="020B0604020202020204" pitchFamily="34" charset="0"/>
                <a:ea typeface="Arial" panose="020B0604020202020204" pitchFamily="34" charset="0"/>
              </a:rPr>
              <a:t>Lemelin</a:t>
            </a:r>
            <a:r>
              <a:rPr lang="en-GB" sz="1200" dirty="0">
                <a:effectLst/>
                <a:highlight>
                  <a:srgbClr val="FFFFFF"/>
                </a:highlight>
                <a:latin typeface="Arial" panose="020B0604020202020204" pitchFamily="34" charset="0"/>
                <a:ea typeface="Arial" panose="020B0604020202020204" pitchFamily="34" charset="0"/>
              </a:rPr>
              <a:t>, Dawson and Stewart, 2013</a:t>
            </a:r>
            <a:r>
              <a:rPr lang="en-GB" sz="1200" dirty="0">
                <a:effectLst/>
                <a:latin typeface="Arial" panose="020B0604020202020204" pitchFamily="34" charset="0"/>
                <a:ea typeface="Arial" panose="020B0604020202020204" pitchFamily="34" charset="0"/>
              </a:rPr>
              <a:t>). However, it can affect the profit margin of the business since such an initiative often increases expenses for businesses. </a:t>
            </a:r>
            <a:endParaRPr lang="en-GB" sz="1100" dirty="0">
              <a:effectLst/>
              <a:latin typeface="Arial" panose="020B0604020202020204" pitchFamily="34" charset="0"/>
              <a:ea typeface="Arial" panose="020B0604020202020204" pitchFamily="34" charset="0"/>
            </a:endParaRPr>
          </a:p>
          <a:p>
            <a:pPr algn="just">
              <a:lnSpc>
                <a:spcPct val="150000"/>
              </a:lnSpc>
              <a:spcBef>
                <a:spcPts val="1200"/>
              </a:spcBef>
              <a:spcAft>
                <a:spcPts val="0"/>
              </a:spcAft>
            </a:pPr>
            <a:r>
              <a:rPr lang="en-GB" sz="1200" dirty="0">
                <a:effectLst/>
                <a:latin typeface="Arial" panose="020B0604020202020204" pitchFamily="34" charset="0"/>
                <a:ea typeface="Arial" panose="020B0604020202020204" pitchFamily="34" charset="0"/>
              </a:rPr>
              <a:t>It has also been found that by being concerned about environmental sustainability, Marriott has been committed to reducing consumption of water and energy by 15% and 50% respectively (Marriott.gcs-web.com, 2022). </a:t>
            </a:r>
            <a:endParaRPr lang="en-GB" dirty="0"/>
          </a:p>
        </p:txBody>
      </p:sp>
      <p:sp>
        <p:nvSpPr>
          <p:cNvPr id="4" name="Slide Number Placeholder 3"/>
          <p:cNvSpPr>
            <a:spLocks noGrp="1"/>
          </p:cNvSpPr>
          <p:nvPr>
            <p:ph type="sldNum" sz="quarter" idx="10"/>
          </p:nvPr>
        </p:nvSpPr>
        <p:spPr/>
        <p:txBody>
          <a:bodyPr/>
          <a:lstStyle/>
          <a:p>
            <a:fld id="{BA8FCD4F-1DF9-4A17-821E-10B303D7013A}" type="slidenum">
              <a:rPr lang="en-GB" smtClean="0"/>
              <a:t>5</a:t>
            </a:fld>
            <a:endParaRPr lang="en-GB"/>
          </a:p>
        </p:txBody>
      </p:sp>
    </p:spTree>
    <p:extLst>
      <p:ext uri="{BB962C8B-B14F-4D97-AF65-F5344CB8AC3E}">
        <p14:creationId xmlns:p14="http://schemas.microsoft.com/office/powerpoint/2010/main" val="20066837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200"/>
              </a:spcBef>
              <a:spcAft>
                <a:spcPts val="0"/>
              </a:spcAft>
            </a:pPr>
            <a:r>
              <a:rPr lang="en-GB" sz="1200" dirty="0">
                <a:effectLst/>
                <a:latin typeface="Arial" panose="020B0604020202020204" pitchFamily="34" charset="0"/>
                <a:ea typeface="Arial" panose="020B0604020202020204" pitchFamily="34" charset="0"/>
              </a:rPr>
              <a:t>Therefore, to keep an adequate profit margin while increasing the salary of the employees, an organisation like Marriott should regularly review the total cost of operational expenses and keep their sales princess accordingly. The organisation must be focused on increasing sales. In addition, taking measures must be continued to reduce operational costs. </a:t>
            </a:r>
            <a:endParaRPr lang="en-GB" sz="11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BA8FCD4F-1DF9-4A17-821E-10B303D7013A}" type="slidenum">
              <a:rPr lang="en-GB" smtClean="0"/>
              <a:t>6</a:t>
            </a:fld>
            <a:endParaRPr lang="en-GB"/>
          </a:p>
        </p:txBody>
      </p:sp>
    </p:spTree>
    <p:extLst>
      <p:ext uri="{BB962C8B-B14F-4D97-AF65-F5344CB8AC3E}">
        <p14:creationId xmlns:p14="http://schemas.microsoft.com/office/powerpoint/2010/main" val="35672219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200"/>
              </a:spcBef>
              <a:spcAft>
                <a:spcPts val="0"/>
              </a:spcAft>
            </a:pPr>
            <a:r>
              <a:rPr lang="en-GB" sz="1200" dirty="0">
                <a:effectLst/>
                <a:latin typeface="Arial" panose="020B0604020202020204" pitchFamily="34" charset="0"/>
                <a:ea typeface="Arial" panose="020B0604020202020204" pitchFamily="34" charset="0"/>
              </a:rPr>
              <a:t>The contemporary political, economic, social, technological, environmental and legal factors also influence hotel and hospitality organisations to become increasingly sustainably to operate responsibly. Marriot is adequately involved in applying innovation to protect and promote environmental and social sustainability. However, there is scope for the organisation to do more. Lack of focus on economic sustainability is a gap in innovation for organisational sustainability in Marriott. </a:t>
            </a:r>
            <a:endParaRPr lang="en-GB" sz="11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BA8FCD4F-1DF9-4A17-821E-10B303D7013A}" type="slidenum">
              <a:rPr lang="en-GB" smtClean="0"/>
              <a:t>7</a:t>
            </a:fld>
            <a:endParaRPr lang="en-GB"/>
          </a:p>
        </p:txBody>
      </p:sp>
    </p:spTree>
    <p:extLst>
      <p:ext uri="{BB962C8B-B14F-4D97-AF65-F5344CB8AC3E}">
        <p14:creationId xmlns:p14="http://schemas.microsoft.com/office/powerpoint/2010/main" val="38562876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Gill Sans MT" panose="020B0502020104020203"/>
                <a:ea typeface="+mn-ea"/>
                <a:cs typeface="+mn-cs"/>
              </a:rPr>
              <a:t>Clegg, S.R., </a:t>
            </a:r>
            <a:r>
              <a:rPr kumimoji="0" lang="en-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Skyttermoen</a:t>
            </a:r>
            <a:r>
              <a:rPr kumimoji="0" lang="en-GB" sz="2000" b="0" i="0" u="none" strike="noStrike" kern="1200" cap="none" spc="0" normalizeH="0" baseline="0" noProof="0" dirty="0">
                <a:ln>
                  <a:noFill/>
                </a:ln>
                <a:solidFill>
                  <a:prstClr val="black"/>
                </a:solidFill>
                <a:effectLst/>
                <a:uLnTx/>
                <a:uFillTx/>
                <a:latin typeface="Gill Sans MT" panose="020B0502020104020203"/>
                <a:ea typeface="+mn-ea"/>
                <a:cs typeface="+mn-cs"/>
              </a:rPr>
              <a:t>, T. and </a:t>
            </a:r>
            <a:r>
              <a:rPr kumimoji="0" lang="en-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Vaagaasar</a:t>
            </a:r>
            <a:r>
              <a:rPr kumimoji="0" lang="en-GB" sz="2000" b="0" i="0" u="none" strike="noStrike" kern="1200" cap="none" spc="0" normalizeH="0" baseline="0" noProof="0" dirty="0">
                <a:ln>
                  <a:noFill/>
                </a:ln>
                <a:solidFill>
                  <a:prstClr val="black"/>
                </a:solidFill>
                <a:effectLst/>
                <a:uLnTx/>
                <a:uFillTx/>
                <a:latin typeface="Gill Sans MT" panose="020B0502020104020203"/>
                <a:ea typeface="+mn-ea"/>
                <a:cs typeface="+mn-cs"/>
              </a:rPr>
              <a:t>, A.L., 2020. </a:t>
            </a:r>
            <a:r>
              <a:rPr kumimoji="0" lang="en-GB" sz="2000" b="0" i="1" u="none" strike="noStrike" kern="1200" cap="none" spc="0" normalizeH="0" baseline="0" noProof="0" dirty="0">
                <a:ln>
                  <a:noFill/>
                </a:ln>
                <a:solidFill>
                  <a:prstClr val="black"/>
                </a:solidFill>
                <a:effectLst/>
                <a:uLnTx/>
                <a:uFillTx/>
                <a:latin typeface="Gill Sans MT" panose="020B0502020104020203"/>
                <a:ea typeface="+mn-ea"/>
                <a:cs typeface="+mn-cs"/>
              </a:rPr>
              <a:t>Project management: A value creation approach</a:t>
            </a:r>
            <a:r>
              <a:rPr kumimoji="0" lang="en-GB" sz="2000" b="0" i="0" u="none" strike="noStrike" kern="1200" cap="none" spc="0" normalizeH="0" baseline="0" noProof="0" dirty="0">
                <a:ln>
                  <a:noFill/>
                </a:ln>
                <a:solidFill>
                  <a:prstClr val="black"/>
                </a:solidFill>
                <a:effectLst/>
                <a:uLnTx/>
                <a:uFillTx/>
                <a:latin typeface="Gill Sans MT" panose="020B0502020104020203"/>
                <a:ea typeface="+mn-ea"/>
                <a:cs typeface="+mn-cs"/>
              </a:rPr>
              <a:t>. Sage.</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Gill Sans MT" panose="020B0502020104020203"/>
                <a:ea typeface="+mn-ea"/>
                <a:cs typeface="+mn-cs"/>
              </a:rPr>
              <a:t>help.marriott.com, 2023. </a:t>
            </a:r>
            <a:r>
              <a:rPr kumimoji="0" lang="en-GB" sz="2000" b="0" i="1" u="none" strike="noStrike" kern="1200" cap="none" spc="0" normalizeH="0" baseline="0" noProof="0" dirty="0">
                <a:ln>
                  <a:noFill/>
                </a:ln>
                <a:solidFill>
                  <a:prstClr val="black"/>
                </a:solidFill>
                <a:effectLst/>
                <a:uLnTx/>
                <a:uFillTx/>
                <a:latin typeface="Gill Sans MT" panose="020B0502020104020203"/>
                <a:ea typeface="+mn-ea"/>
                <a:cs typeface="+mn-cs"/>
              </a:rPr>
              <a:t>What is </a:t>
            </a:r>
            <a:r>
              <a:rPr kumimoji="0" lang="en-GB" sz="2000" b="0" i="1" u="none" strike="noStrike" kern="1200" cap="none" spc="0" normalizeH="0" baseline="0" noProof="0" dirty="0" err="1">
                <a:ln>
                  <a:noFill/>
                </a:ln>
                <a:solidFill>
                  <a:prstClr val="black"/>
                </a:solidFill>
                <a:effectLst/>
                <a:uLnTx/>
                <a:uFillTx/>
                <a:latin typeface="Gill Sans MT" panose="020B0502020104020203"/>
                <a:ea typeface="+mn-ea"/>
                <a:cs typeface="+mn-cs"/>
              </a:rPr>
              <a:t>Serve360</a:t>
            </a:r>
            <a:r>
              <a:rPr kumimoji="0" lang="en-GB" sz="2000" b="0" i="1" u="none" strike="noStrike" kern="1200" cap="none" spc="0" normalizeH="0" baseline="0" noProof="0" dirty="0">
                <a:ln>
                  <a:noFill/>
                </a:ln>
                <a:solidFill>
                  <a:prstClr val="black"/>
                </a:solidFill>
                <a:effectLst/>
                <a:uLnTx/>
                <a:uFillTx/>
                <a:latin typeface="Gill Sans MT" panose="020B0502020104020203"/>
                <a:ea typeface="+mn-ea"/>
                <a:cs typeface="+mn-cs"/>
              </a:rPr>
              <a:t>?.</a:t>
            </a:r>
            <a:r>
              <a:rPr kumimoji="0" lang="en-GB" sz="2000" b="0" i="0" u="none" strike="noStrike" kern="1200" cap="none" spc="0" normalizeH="0" baseline="0" noProof="0" dirty="0">
                <a:ln>
                  <a:noFill/>
                </a:ln>
                <a:solidFill>
                  <a:prstClr val="black"/>
                </a:solidFill>
                <a:effectLst/>
                <a:uLnTx/>
                <a:uFillTx/>
                <a:latin typeface="Gill Sans MT" panose="020B0502020104020203"/>
                <a:ea typeface="+mn-ea"/>
                <a:cs typeface="+mn-cs"/>
              </a:rPr>
              <a:t> [Online] Available at: https://help.marriott.com/s/article/Article-22522#:~:text=Serve360%20is%20our%20commitment%20to,the%20UN%20Sustainable%20Development%20Goals. [Accessed on: 20.10.2023]</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en-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Hogan.R</a:t>
            </a:r>
            <a:r>
              <a:rPr kumimoji="0" lang="en-GB" sz="2000" b="0" i="0" u="none" strike="noStrike" kern="1200" cap="none" spc="0" normalizeH="0" baseline="0" noProof="0" dirty="0">
                <a:ln>
                  <a:noFill/>
                </a:ln>
                <a:solidFill>
                  <a:prstClr val="black"/>
                </a:solidFill>
                <a:effectLst/>
                <a:uLnTx/>
                <a:uFillTx/>
                <a:latin typeface="Gill Sans MT" panose="020B0502020104020203"/>
                <a:ea typeface="+mn-ea"/>
                <a:cs typeface="+mn-cs"/>
              </a:rPr>
              <a:t>, 2022. </a:t>
            </a:r>
            <a:r>
              <a:rPr kumimoji="0" lang="en-GB" sz="2000" b="0" i="1" u="none" strike="noStrike" kern="1200" cap="none" spc="0" normalizeH="0" baseline="0" noProof="0" dirty="0">
                <a:ln>
                  <a:noFill/>
                </a:ln>
                <a:solidFill>
                  <a:prstClr val="black"/>
                </a:solidFill>
                <a:effectLst/>
                <a:uLnTx/>
                <a:uFillTx/>
                <a:latin typeface="Gill Sans MT" panose="020B0502020104020203"/>
                <a:ea typeface="+mn-ea"/>
                <a:cs typeface="+mn-cs"/>
              </a:rPr>
              <a:t>Marriott brings forward mandated wage increase by three months</a:t>
            </a:r>
            <a:r>
              <a:rPr kumimoji="0" lang="en-GB" sz="2000" b="0" i="0" u="none" strike="noStrike" kern="1200" cap="none" spc="0" normalizeH="0" baseline="0" noProof="0" dirty="0">
                <a:ln>
                  <a:noFill/>
                </a:ln>
                <a:solidFill>
                  <a:prstClr val="black"/>
                </a:solidFill>
                <a:effectLst/>
                <a:uLnTx/>
                <a:uFillTx/>
                <a:latin typeface="Gill Sans MT" panose="020B0502020104020203"/>
                <a:ea typeface="+mn-ea"/>
                <a:cs typeface="+mn-cs"/>
              </a:rPr>
              <a:t>. [Online] Available at: https://www.hotelmanagement.com.au/2022/06/28/marriott-brings-forward-mandated-wage-increase-by-three-months/ [Accessed on: 20.10.2023]</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Gill Sans MT" panose="020B0502020104020203"/>
                <a:ea typeface="+mn-ea"/>
                <a:cs typeface="+mn-cs"/>
              </a:rPr>
              <a:t>Iea.org, 2023. </a:t>
            </a:r>
            <a:r>
              <a:rPr kumimoji="0" lang="en-GB" sz="2000" b="0" i="1" u="none" strike="noStrike" kern="1200" cap="none" spc="0" normalizeH="0" baseline="0" noProof="0" dirty="0">
                <a:ln>
                  <a:noFill/>
                </a:ln>
                <a:solidFill>
                  <a:prstClr val="black"/>
                </a:solidFill>
                <a:effectLst/>
                <a:uLnTx/>
                <a:uFillTx/>
                <a:latin typeface="Gill Sans MT" panose="020B0502020104020203"/>
                <a:ea typeface="+mn-ea"/>
                <a:cs typeface="+mn-cs"/>
              </a:rPr>
              <a:t>Renewables. </a:t>
            </a:r>
            <a:r>
              <a:rPr kumimoji="0" lang="en-GB" sz="2000" b="0" i="0" u="none" strike="noStrike" kern="1200" cap="none" spc="0" normalizeH="0" baseline="0" noProof="0" dirty="0">
                <a:ln>
                  <a:noFill/>
                </a:ln>
                <a:solidFill>
                  <a:prstClr val="black"/>
                </a:solidFill>
                <a:effectLst/>
                <a:uLnTx/>
                <a:uFillTx/>
                <a:latin typeface="Gill Sans MT" panose="020B0502020104020203"/>
                <a:ea typeface="+mn-ea"/>
                <a:cs typeface="+mn-cs"/>
              </a:rPr>
              <a:t>[Online] Available at: https://www.iea.org/energy-system/renewables#:~:text=In%202022%2C%20renewable%20energy%20supply,percentage%20points%2C%20reaching%206.8%25. [Accessed on: 20.10.2023]</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en-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Laig</a:t>
            </a:r>
            <a:r>
              <a:rPr kumimoji="0" lang="en-GB" sz="2000" b="0" i="0" u="none" strike="noStrike" kern="1200" cap="none" spc="0" normalizeH="0" baseline="0" noProof="0" dirty="0">
                <a:ln>
                  <a:noFill/>
                </a:ln>
                <a:solidFill>
                  <a:prstClr val="black"/>
                </a:solidFill>
                <a:effectLst/>
                <a:uLnTx/>
                <a:uFillTx/>
                <a:latin typeface="Gill Sans MT" panose="020B0502020104020203"/>
                <a:ea typeface="+mn-ea"/>
                <a:cs typeface="+mn-cs"/>
              </a:rPr>
              <a:t>, R.B.D. and </a:t>
            </a:r>
            <a:r>
              <a:rPr kumimoji="0" lang="en-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Abocejo</a:t>
            </a:r>
            <a:r>
              <a:rPr kumimoji="0" lang="en-GB" sz="2000" b="0" i="0" u="none" strike="noStrike" kern="1200" cap="none" spc="0" normalizeH="0" baseline="0" noProof="0" dirty="0">
                <a:ln>
                  <a:noFill/>
                </a:ln>
                <a:solidFill>
                  <a:prstClr val="black"/>
                </a:solidFill>
                <a:effectLst/>
                <a:uLnTx/>
                <a:uFillTx/>
                <a:latin typeface="Gill Sans MT" panose="020B0502020104020203"/>
                <a:ea typeface="+mn-ea"/>
                <a:cs typeface="+mn-cs"/>
              </a:rPr>
              <a:t>, F.T., 2021. Change management process in a mining company: Kotter’s 8-Step change model. </a:t>
            </a:r>
            <a:r>
              <a:rPr kumimoji="0" lang="en-GB" sz="2000" b="0" i="1" u="none" strike="noStrike" kern="1200" cap="none" spc="0" normalizeH="0" baseline="0" noProof="0" dirty="0">
                <a:ln>
                  <a:noFill/>
                </a:ln>
                <a:solidFill>
                  <a:prstClr val="black"/>
                </a:solidFill>
                <a:effectLst/>
                <a:uLnTx/>
                <a:uFillTx/>
                <a:latin typeface="Gill Sans MT" panose="020B0502020104020203"/>
                <a:ea typeface="+mn-ea"/>
                <a:cs typeface="+mn-cs"/>
              </a:rPr>
              <a:t>Journal of Management, Economics, and Industrial Organization</a:t>
            </a:r>
            <a:r>
              <a:rPr kumimoji="0" lang="en-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en-GB" sz="2000" b="0" i="1" u="none" strike="noStrike" kern="1200" cap="none" spc="0" normalizeH="0" baseline="0" noProof="0" dirty="0">
                <a:ln>
                  <a:noFill/>
                </a:ln>
                <a:solidFill>
                  <a:prstClr val="black"/>
                </a:solidFill>
                <a:effectLst/>
                <a:uLnTx/>
                <a:uFillTx/>
                <a:latin typeface="Gill Sans MT" panose="020B0502020104020203"/>
                <a:ea typeface="+mn-ea"/>
                <a:cs typeface="+mn-cs"/>
              </a:rPr>
              <a:t>5</a:t>
            </a:r>
            <a:r>
              <a:rPr kumimoji="0" lang="en-GB" sz="2000" b="0" i="0" u="none" strike="noStrike" kern="1200" cap="none" spc="0" normalizeH="0" baseline="0" noProof="0" dirty="0">
                <a:ln>
                  <a:noFill/>
                </a:ln>
                <a:solidFill>
                  <a:prstClr val="black"/>
                </a:solidFill>
                <a:effectLst/>
                <a:uLnTx/>
                <a:uFillTx/>
                <a:latin typeface="Gill Sans MT" panose="020B0502020104020203"/>
                <a:ea typeface="+mn-ea"/>
                <a:cs typeface="+mn-cs"/>
              </a:rPr>
              <a:t>(3), </a:t>
            </a:r>
            <a:r>
              <a:rPr kumimoji="0" lang="en-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pp.31</a:t>
            </a:r>
            <a:r>
              <a:rPr kumimoji="0" lang="en-GB" sz="2000" b="0" i="0" u="none" strike="noStrike" kern="1200" cap="none" spc="0" normalizeH="0" baseline="0" noProof="0" dirty="0">
                <a:ln>
                  <a:noFill/>
                </a:ln>
                <a:solidFill>
                  <a:prstClr val="black"/>
                </a:solidFill>
                <a:effectLst/>
                <a:uLnTx/>
                <a:uFillTx/>
                <a:latin typeface="Gill Sans MT" panose="020B0502020104020203"/>
                <a:ea typeface="+mn-ea"/>
                <a:cs typeface="+mn-cs"/>
              </a:rPr>
              <a:t>-50.</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en-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Lemelin</a:t>
            </a:r>
            <a:r>
              <a:rPr kumimoji="0" lang="en-GB" sz="2000" b="0" i="0" u="none" strike="noStrike" kern="1200" cap="none" spc="0" normalizeH="0" baseline="0" noProof="0" dirty="0">
                <a:ln>
                  <a:noFill/>
                </a:ln>
                <a:solidFill>
                  <a:prstClr val="black"/>
                </a:solidFill>
                <a:effectLst/>
                <a:uLnTx/>
                <a:uFillTx/>
                <a:latin typeface="Gill Sans MT" panose="020B0502020104020203"/>
                <a:ea typeface="+mn-ea"/>
                <a:cs typeface="+mn-cs"/>
              </a:rPr>
              <a:t>, H., Dawson, J. and Stewart, E.J. eds., 2013. </a:t>
            </a:r>
            <a:r>
              <a:rPr kumimoji="0" lang="en-GB" sz="2000" b="0" i="1" u="none" strike="noStrike" kern="1200" cap="none" spc="0" normalizeH="0" baseline="0" noProof="0" dirty="0">
                <a:ln>
                  <a:noFill/>
                </a:ln>
                <a:solidFill>
                  <a:prstClr val="black"/>
                </a:solidFill>
                <a:effectLst/>
                <a:uLnTx/>
                <a:uFillTx/>
                <a:latin typeface="Gill Sans MT" panose="020B0502020104020203"/>
                <a:ea typeface="+mn-ea"/>
                <a:cs typeface="+mn-cs"/>
              </a:rPr>
              <a:t>Last chance tourism: Adapting tourism opportunities in a changing world</a:t>
            </a:r>
            <a:r>
              <a:rPr kumimoji="0" lang="en-GB" sz="2000" b="0" i="0" u="none" strike="noStrike" kern="1200" cap="none" spc="0" normalizeH="0" baseline="0" noProof="0" dirty="0">
                <a:ln>
                  <a:noFill/>
                </a:ln>
                <a:solidFill>
                  <a:prstClr val="black"/>
                </a:solidFill>
                <a:effectLst/>
                <a:uLnTx/>
                <a:uFillTx/>
                <a:latin typeface="Gill Sans MT" panose="020B0502020104020203"/>
                <a:ea typeface="+mn-ea"/>
                <a:cs typeface="+mn-cs"/>
              </a:rPr>
              <a:t>. Routledge.</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en-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Lemelin</a:t>
            </a:r>
            <a:r>
              <a:rPr kumimoji="0" lang="en-GB" sz="2000" b="0" i="0" u="none" strike="noStrike" kern="1200" cap="none" spc="0" normalizeH="0" baseline="0" noProof="0" dirty="0">
                <a:ln>
                  <a:noFill/>
                </a:ln>
                <a:solidFill>
                  <a:prstClr val="black"/>
                </a:solidFill>
                <a:effectLst/>
                <a:uLnTx/>
                <a:uFillTx/>
                <a:latin typeface="Gill Sans MT" panose="020B0502020104020203"/>
                <a:ea typeface="+mn-ea"/>
                <a:cs typeface="+mn-cs"/>
              </a:rPr>
              <a:t>, H., Dawson, J. and Stewart, E.J. eds., 2013. </a:t>
            </a:r>
            <a:r>
              <a:rPr kumimoji="0" lang="en-GB" sz="2000" b="0" i="1" u="none" strike="noStrike" kern="1200" cap="none" spc="0" normalizeH="0" baseline="0" noProof="0" dirty="0">
                <a:ln>
                  <a:noFill/>
                </a:ln>
                <a:solidFill>
                  <a:prstClr val="black"/>
                </a:solidFill>
                <a:effectLst/>
                <a:uLnTx/>
                <a:uFillTx/>
                <a:latin typeface="Gill Sans MT" panose="020B0502020104020203"/>
                <a:ea typeface="+mn-ea"/>
                <a:cs typeface="+mn-cs"/>
              </a:rPr>
              <a:t>Last chance tourism: Adapting tourism opportunities in a changing world</a:t>
            </a:r>
            <a:r>
              <a:rPr kumimoji="0" lang="en-GB" sz="2000" b="0" i="0" u="none" strike="noStrike" kern="1200" cap="none" spc="0" normalizeH="0" baseline="0" noProof="0" dirty="0">
                <a:ln>
                  <a:noFill/>
                </a:ln>
                <a:solidFill>
                  <a:prstClr val="black"/>
                </a:solidFill>
                <a:effectLst/>
                <a:uLnTx/>
                <a:uFillTx/>
                <a:latin typeface="Gill Sans MT" panose="020B0502020104020203"/>
                <a:ea typeface="+mn-ea"/>
                <a:cs typeface="+mn-cs"/>
              </a:rPr>
              <a:t>. Routledge.</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Gill Sans MT" panose="020B0502020104020203"/>
                <a:ea typeface="+mn-ea"/>
                <a:cs typeface="+mn-cs"/>
              </a:rPr>
              <a:t>Marriott.gcs-web.com, 2022. </a:t>
            </a:r>
            <a:r>
              <a:rPr kumimoji="0" lang="en-GB" sz="2000" b="0" i="1" u="none" strike="noStrike" kern="1200" cap="none" spc="0" normalizeH="0" baseline="0" noProof="0" dirty="0">
                <a:ln>
                  <a:noFill/>
                </a:ln>
                <a:solidFill>
                  <a:prstClr val="black"/>
                </a:solidFill>
                <a:effectLst/>
                <a:uLnTx/>
                <a:uFillTx/>
                <a:latin typeface="Gill Sans MT" panose="020B0502020104020203"/>
                <a:ea typeface="+mn-ea"/>
                <a:cs typeface="+mn-cs"/>
              </a:rPr>
              <a:t>2022 ANNUAL REPORT. </a:t>
            </a:r>
            <a:r>
              <a:rPr kumimoji="0" lang="en-GB" sz="2000" b="0" i="0" u="none" strike="noStrike" kern="1200" cap="none" spc="0" normalizeH="0" baseline="0" noProof="0" dirty="0">
                <a:ln>
                  <a:noFill/>
                </a:ln>
                <a:solidFill>
                  <a:prstClr val="black"/>
                </a:solidFill>
                <a:effectLst/>
                <a:uLnTx/>
                <a:uFillTx/>
                <a:latin typeface="Gill Sans MT" panose="020B0502020104020203"/>
                <a:ea typeface="+mn-ea"/>
                <a:cs typeface="+mn-cs"/>
              </a:rPr>
              <a:t>[Online] Available at: https://marriott.gcs-web.com/static-files/b82978a6-9d28-4e38-9855-fc4ae2cebe11 [Accessed on: 20.10.2023]</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Gill Sans MT" panose="020B0502020104020203"/>
                <a:ea typeface="+mn-ea"/>
                <a:cs typeface="+mn-cs"/>
              </a:rPr>
              <a:t>Migrationobservatory.ox.ac.uk, 2023. </a:t>
            </a:r>
            <a:r>
              <a:rPr kumimoji="0" lang="en-GB" sz="2000" b="0" i="1" u="none" strike="noStrike" kern="1200" cap="none" spc="0" normalizeH="0" baseline="0" noProof="0" dirty="0">
                <a:ln>
                  <a:noFill/>
                </a:ln>
                <a:solidFill>
                  <a:prstClr val="black"/>
                </a:solidFill>
                <a:effectLst/>
                <a:uLnTx/>
                <a:uFillTx/>
                <a:latin typeface="Gill Sans MT" panose="020B0502020104020203"/>
                <a:ea typeface="+mn-ea"/>
                <a:cs typeface="+mn-cs"/>
              </a:rPr>
              <a:t>Work visas and migrant workers in the UK</a:t>
            </a:r>
            <a:r>
              <a:rPr kumimoji="0" lang="en-GB" sz="2000" b="0" i="0" u="none" strike="noStrike" kern="1200" cap="none" spc="0" normalizeH="0" baseline="0" noProof="0" dirty="0">
                <a:ln>
                  <a:noFill/>
                </a:ln>
                <a:solidFill>
                  <a:prstClr val="black"/>
                </a:solidFill>
                <a:effectLst/>
                <a:uLnTx/>
                <a:uFillTx/>
                <a:latin typeface="Gill Sans MT" panose="020B0502020104020203"/>
                <a:ea typeface="+mn-ea"/>
                <a:cs typeface="+mn-cs"/>
              </a:rPr>
              <a:t>. [Online] Available at: https://migrationobservatory.ox.ac.uk/resources/briefings/work-visas-and-migrant-workers-in-the-uk/ [Accessed on: 20.10.2023]</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Gill Sans MT" panose="020B0502020104020203"/>
                <a:ea typeface="+mn-ea"/>
                <a:cs typeface="+mn-cs"/>
              </a:rPr>
              <a:t>Mill, R. (2012) Resorts management and Operations (3rd Ed) ☐ Wiley, London</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en-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Nandi.K</a:t>
            </a:r>
            <a:r>
              <a:rPr kumimoji="0" lang="en-GB" sz="2000" b="0" i="0" u="none" strike="noStrike" kern="1200" cap="none" spc="0" normalizeH="0" baseline="0" noProof="0" dirty="0">
                <a:ln>
                  <a:noFill/>
                </a:ln>
                <a:solidFill>
                  <a:prstClr val="black"/>
                </a:solidFill>
                <a:effectLst/>
                <a:uLnTx/>
                <a:uFillTx/>
                <a:latin typeface="Gill Sans MT" panose="020B0502020104020203"/>
                <a:ea typeface="+mn-ea"/>
                <a:cs typeface="+mn-cs"/>
              </a:rPr>
              <a:t>, 2023. </a:t>
            </a:r>
            <a:r>
              <a:rPr kumimoji="0" lang="en-GB" sz="2000" b="0" i="1" u="none" strike="noStrike" kern="1200" cap="none" spc="0" normalizeH="0" baseline="0" noProof="0" dirty="0">
                <a:ln>
                  <a:noFill/>
                </a:ln>
                <a:solidFill>
                  <a:prstClr val="black"/>
                </a:solidFill>
                <a:effectLst/>
                <a:uLnTx/>
                <a:uFillTx/>
                <a:latin typeface="Gill Sans MT" panose="020B0502020104020203"/>
                <a:ea typeface="+mn-ea"/>
                <a:cs typeface="+mn-cs"/>
              </a:rPr>
              <a:t>MARRIOTT TO SOURCE 30% OF ELECTRICITY FROM RENEWABLE SOURCES BY 2025. </a:t>
            </a:r>
            <a:r>
              <a:rPr kumimoji="0" lang="en-GB" sz="2000" b="0" i="0" u="none" strike="noStrike" kern="1200" cap="none" spc="0" normalizeH="0" baseline="0" noProof="0" dirty="0">
                <a:ln>
                  <a:noFill/>
                </a:ln>
                <a:solidFill>
                  <a:prstClr val="black"/>
                </a:solidFill>
                <a:effectLst/>
                <a:uLnTx/>
                <a:uFillTx/>
                <a:latin typeface="Gill Sans MT" panose="020B0502020104020203"/>
                <a:ea typeface="+mn-ea"/>
                <a:cs typeface="+mn-cs"/>
              </a:rPr>
              <a:t>[Online] Available at: https://hotelsmag.com/news/marriott-to-source-30-of-electricity-from-renewable-sources-by-2025/#:~:text=As%20part%20of%20its%20commitment,by%20the%20end%20of%202025. [Accessed on: 20.10.2023]</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Gill Sans MT" panose="020B0502020104020203"/>
                <a:ea typeface="+mn-ea"/>
                <a:cs typeface="+mn-cs"/>
              </a:rPr>
              <a:t>Ons.gov.uk, 2023. </a:t>
            </a:r>
            <a:r>
              <a:rPr kumimoji="0" lang="en-GB" sz="2000" b="0" i="1" u="none" strike="noStrike" kern="1200" cap="none" spc="0" normalizeH="0" baseline="0" noProof="0" dirty="0">
                <a:ln>
                  <a:noFill/>
                </a:ln>
                <a:solidFill>
                  <a:prstClr val="black"/>
                </a:solidFill>
                <a:effectLst/>
                <a:uLnTx/>
                <a:uFillTx/>
                <a:latin typeface="Gill Sans MT" panose="020B0502020104020203"/>
                <a:ea typeface="+mn-ea"/>
                <a:cs typeface="+mn-cs"/>
              </a:rPr>
              <a:t>Inflation and price indices</a:t>
            </a:r>
            <a:r>
              <a:rPr kumimoji="0" lang="en-GB" sz="2000" b="0" i="0" u="none" strike="noStrike" kern="1200" cap="none" spc="0" normalizeH="0" baseline="0" noProof="0" dirty="0">
                <a:ln>
                  <a:noFill/>
                </a:ln>
                <a:solidFill>
                  <a:prstClr val="black"/>
                </a:solidFill>
                <a:effectLst/>
                <a:uLnTx/>
                <a:uFillTx/>
                <a:latin typeface="Gill Sans MT" panose="020B0502020104020203"/>
                <a:ea typeface="+mn-ea"/>
                <a:cs typeface="+mn-cs"/>
              </a:rPr>
              <a:t>. [Online] Available at: https://www.ons.gov.uk/economy/inflationandpriceindices#:~:text=Consumer%20price%20inflation%2C%20UK%3A%20September%202023&amp;text=On%20a%20monthly%20basis%2C%20CPIH,same%20rate%20as%20in%20August. [Accessed on: 20.10.2023]</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en-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Oza.A.N</a:t>
            </a:r>
            <a:r>
              <a:rPr kumimoji="0" lang="en-GB" sz="2000" b="0" i="0" u="none" strike="noStrike" kern="1200" cap="none" spc="0" normalizeH="0" baseline="0" noProof="0" dirty="0">
                <a:ln>
                  <a:noFill/>
                </a:ln>
                <a:solidFill>
                  <a:prstClr val="black"/>
                </a:solidFill>
                <a:effectLst/>
                <a:uLnTx/>
                <a:uFillTx/>
                <a:latin typeface="Gill Sans MT" panose="020B0502020104020203"/>
                <a:ea typeface="+mn-ea"/>
                <a:cs typeface="+mn-cs"/>
              </a:rPr>
              <a:t>, 2023. </a:t>
            </a:r>
            <a:r>
              <a:rPr kumimoji="0" lang="en-GB" sz="2000" b="0" i="1" u="none" strike="noStrike" kern="1200" cap="none" spc="0" normalizeH="0" baseline="0" noProof="0" dirty="0">
                <a:ln>
                  <a:noFill/>
                </a:ln>
                <a:solidFill>
                  <a:prstClr val="black"/>
                </a:solidFill>
                <a:effectLst/>
                <a:uLnTx/>
                <a:uFillTx/>
                <a:latin typeface="Gill Sans MT" panose="020B0502020104020203"/>
                <a:ea typeface="+mn-ea"/>
                <a:cs typeface="+mn-cs"/>
              </a:rPr>
              <a:t>How luxury hotel properties must rise to the demand of sustainable tourism. </a:t>
            </a:r>
            <a:r>
              <a:rPr kumimoji="0" lang="en-GB" sz="2000" b="0" i="0" u="none" strike="noStrike" kern="1200" cap="none" spc="0" normalizeH="0" baseline="0" noProof="0" dirty="0">
                <a:ln>
                  <a:noFill/>
                </a:ln>
                <a:solidFill>
                  <a:prstClr val="black"/>
                </a:solidFill>
                <a:effectLst/>
                <a:uLnTx/>
                <a:uFillTx/>
                <a:latin typeface="Gill Sans MT" panose="020B0502020104020203"/>
                <a:ea typeface="+mn-ea"/>
                <a:cs typeface="+mn-cs"/>
              </a:rPr>
              <a:t>[Online] Available at: https://hospitality.economictimes.indiatimes.com/news/speaking-heads/how-luxury-hotel-properties-must-rise-to-the-demand-of-sustainable-tourism/101155990 [Accessed on: 20.10.2023]</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Gill Sans MT" panose="020B0502020104020203"/>
                <a:ea typeface="+mn-ea"/>
                <a:cs typeface="+mn-cs"/>
              </a:rPr>
              <a:t>Sustainablehospitalityalliance.org, 2021. </a:t>
            </a:r>
            <a:r>
              <a:rPr kumimoji="0" lang="en-GB" sz="2000" b="0" i="1" u="none" strike="noStrike" kern="1200" cap="none" spc="0" normalizeH="0" baseline="0" noProof="0" dirty="0">
                <a:ln>
                  <a:noFill/>
                </a:ln>
                <a:solidFill>
                  <a:prstClr val="black"/>
                </a:solidFill>
                <a:effectLst/>
                <a:uLnTx/>
                <a:uFillTx/>
                <a:latin typeface="Gill Sans MT" panose="020B0502020104020203"/>
                <a:ea typeface="+mn-ea"/>
                <a:cs typeface="+mn-cs"/>
              </a:rPr>
              <a:t>Climate action</a:t>
            </a:r>
            <a:r>
              <a:rPr kumimoji="0" lang="en-GB" sz="2000" b="0" i="0" u="none" strike="noStrike" kern="1200" cap="none" spc="0" normalizeH="0" baseline="0" noProof="0" dirty="0">
                <a:ln>
                  <a:noFill/>
                </a:ln>
                <a:solidFill>
                  <a:prstClr val="black"/>
                </a:solidFill>
                <a:effectLst/>
                <a:uLnTx/>
                <a:uFillTx/>
                <a:latin typeface="Gill Sans MT" panose="020B0502020104020203"/>
                <a:ea typeface="+mn-ea"/>
                <a:cs typeface="+mn-cs"/>
              </a:rPr>
              <a:t>. [Online] Available at: https://sustainablehospitalityalliance.org/our-work/climate-action/#:~:text=The%20hotel%20sector%20accounts%20for,its%20impact%20on%20our%20planet. [Accessed on: 20.10.2023]</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Gill Sans MT" panose="020B0502020104020203"/>
                <a:ea typeface="+mn-ea"/>
                <a:cs typeface="+mn-cs"/>
              </a:rPr>
              <a:t>Theccc.org.uk, 2008. </a:t>
            </a:r>
            <a:r>
              <a:rPr kumimoji="0" lang="en-GB" sz="2000" b="0" i="1" u="none" strike="noStrike" kern="1200" cap="none" spc="0" normalizeH="0" baseline="0" noProof="0" dirty="0">
                <a:ln>
                  <a:noFill/>
                </a:ln>
                <a:solidFill>
                  <a:prstClr val="black"/>
                </a:solidFill>
                <a:effectLst/>
                <a:uLnTx/>
                <a:uFillTx/>
                <a:latin typeface="Gill Sans MT" panose="020B0502020104020203"/>
                <a:ea typeface="+mn-ea"/>
                <a:cs typeface="+mn-cs"/>
              </a:rPr>
              <a:t>A legal duty to act</a:t>
            </a:r>
            <a:r>
              <a:rPr kumimoji="0" lang="en-GB" sz="2000" b="0" i="0" u="none" strike="noStrike" kern="1200" cap="none" spc="0" normalizeH="0" baseline="0" noProof="0" dirty="0">
                <a:ln>
                  <a:noFill/>
                </a:ln>
                <a:solidFill>
                  <a:prstClr val="black"/>
                </a:solidFill>
                <a:effectLst/>
                <a:uLnTx/>
                <a:uFillTx/>
                <a:latin typeface="Gill Sans MT" panose="020B0502020104020203"/>
                <a:ea typeface="+mn-ea"/>
                <a:cs typeface="+mn-cs"/>
              </a:rPr>
              <a:t>. [Online] Available at: https://www.theccc.org.uk/what-is-climate-change/a-legal-duty-to-act/#:~:text=The%20Climate%20Change%20Act%202008,to%20deliver%20on%20these%20requirements. [Accessed on: 20.10.2023]</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Gill Sans MT" panose="020B0502020104020203"/>
                <a:ea typeface="+mn-ea"/>
                <a:cs typeface="+mn-cs"/>
              </a:rPr>
              <a:t>Unwto.org, 2023. </a:t>
            </a:r>
            <a:r>
              <a:rPr kumimoji="0" lang="en-GB" sz="2000" b="0" i="1" u="none" strike="noStrike" kern="1200" cap="none" spc="0" normalizeH="0" baseline="0" noProof="0" dirty="0">
                <a:ln>
                  <a:noFill/>
                </a:ln>
                <a:solidFill>
                  <a:prstClr val="black"/>
                </a:solidFill>
                <a:effectLst/>
                <a:uLnTx/>
                <a:uFillTx/>
                <a:latin typeface="Gill Sans MT" panose="020B0502020104020203"/>
                <a:ea typeface="+mn-ea"/>
                <a:cs typeface="+mn-cs"/>
              </a:rPr>
              <a:t>SUSTAINABLE DEVELOPMENT. </a:t>
            </a:r>
            <a:r>
              <a:rPr kumimoji="0" lang="en-GB" sz="2000" b="0" i="0" u="none" strike="noStrike" kern="1200" cap="none" spc="0" normalizeH="0" baseline="0" noProof="0" dirty="0">
                <a:ln>
                  <a:noFill/>
                </a:ln>
                <a:solidFill>
                  <a:prstClr val="black"/>
                </a:solidFill>
                <a:effectLst/>
                <a:uLnTx/>
                <a:uFillTx/>
                <a:latin typeface="Gill Sans MT" panose="020B0502020104020203"/>
                <a:ea typeface="+mn-ea"/>
                <a:cs typeface="+mn-cs"/>
              </a:rPr>
              <a:t>[Online] Available at: https://www.unwto.org/sustainable-development [Accessed on: 20.10.2023]</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en-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Wahab</a:t>
            </a:r>
            <a:r>
              <a:rPr kumimoji="0" lang="en-GB" sz="2000" b="0" i="0" u="none" strike="noStrike" kern="1200" cap="none" spc="0" normalizeH="0" baseline="0" noProof="0" dirty="0">
                <a:ln>
                  <a:noFill/>
                </a:ln>
                <a:solidFill>
                  <a:prstClr val="black"/>
                </a:solidFill>
                <a:effectLst/>
                <a:uLnTx/>
                <a:uFillTx/>
                <a:latin typeface="Gill Sans MT" panose="020B0502020104020203"/>
                <a:ea typeface="+mn-ea"/>
                <a:cs typeface="+mn-cs"/>
              </a:rPr>
              <a:t> S. &amp; Cooper C, 2005, Tourism in the Age of Globalisation, Routledge, Abingdon</a:t>
            </a:r>
          </a:p>
          <a:p>
            <a:endParaRPr lang="en-GB" dirty="0"/>
          </a:p>
        </p:txBody>
      </p:sp>
      <p:sp>
        <p:nvSpPr>
          <p:cNvPr id="4" name="Slide Number Placeholder 3"/>
          <p:cNvSpPr>
            <a:spLocks noGrp="1"/>
          </p:cNvSpPr>
          <p:nvPr>
            <p:ph type="sldNum" sz="quarter" idx="10"/>
          </p:nvPr>
        </p:nvSpPr>
        <p:spPr/>
        <p:txBody>
          <a:bodyPr/>
          <a:lstStyle/>
          <a:p>
            <a:fld id="{BA8FCD4F-1DF9-4A17-821E-10B303D7013A}" type="slidenum">
              <a:rPr lang="en-GB" smtClean="0"/>
              <a:t>8</a:t>
            </a:fld>
            <a:endParaRPr lang="en-GB"/>
          </a:p>
        </p:txBody>
      </p:sp>
    </p:spTree>
    <p:extLst>
      <p:ext uri="{BB962C8B-B14F-4D97-AF65-F5344CB8AC3E}">
        <p14:creationId xmlns:p14="http://schemas.microsoft.com/office/powerpoint/2010/main" val="16576588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0728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1032745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0120326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11/7/2023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52946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07/11/2023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265726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11/7/2023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4533664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11/7/2023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715298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41"/>
            <a:ext cx="10515600" cy="2852737"/>
          </a:xfrm>
          <a:prstGeom prst="rect">
            <a:avLst/>
          </a:prstGeo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6"/>
            <a:ext cx="105156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11/7/2023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309723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11/7/2023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701228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8"/>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9" y="1681163"/>
            <a:ext cx="5158316"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9"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11/7/2023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878471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11/7/2023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369206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11/7/2023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770124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8"/>
            <a:ext cx="617220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11/7/2023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170927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8"/>
            <a:ext cx="617220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11/7/2023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161521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11/7/2023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570360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2"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2"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11/7/2023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745067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2" y="1516011"/>
            <a:ext cx="5173716"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85728121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11/7/2023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559077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11/7/2023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1680781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11/7/2023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7073053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11/7/2023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0181394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11/7/2023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402868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11/7/2023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383178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11/7/2023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6536770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11/7/2023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3308849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11/7/2023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9784059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11/7/2023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5677538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11/7/2023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4101464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67B45-ECB7-B761-365F-49515F5A7D0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6AA8D4-B292-BED7-B2D4-4BA22350227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3A79897-EEE4-689F-D72D-AE6D5B988E01}"/>
              </a:ext>
            </a:extLst>
          </p:cNvPr>
          <p:cNvSpPr>
            <a:spLocks noGrp="1"/>
          </p:cNvSpPr>
          <p:nvPr>
            <p:ph type="dt" sz="half" idx="10"/>
          </p:nvPr>
        </p:nvSpPr>
        <p:spPr/>
        <p:txBody>
          <a:bodyPr/>
          <a:lstStyle/>
          <a:p>
            <a:fld id="{DB257E5F-5DAC-4208-83EB-E061D6651EA5}" type="datetimeFigureOut">
              <a:rPr lang="en-GB" smtClean="0"/>
              <a:t>07/11/2023</a:t>
            </a:fld>
            <a:endParaRPr lang="en-GB"/>
          </a:p>
        </p:txBody>
      </p:sp>
      <p:sp>
        <p:nvSpPr>
          <p:cNvPr id="5" name="Footer Placeholder 4">
            <a:extLst>
              <a:ext uri="{FF2B5EF4-FFF2-40B4-BE49-F238E27FC236}">
                <a16:creationId xmlns:a16="http://schemas.microsoft.com/office/drawing/2014/main" id="{3F91F295-A478-D2F1-3EAC-C0C8449B1E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54DFA7-3BE5-3E4F-5D8D-EF4D81134878}"/>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45174025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1FDD6-D066-D164-0FF4-3A595F5D1AC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8B28C6-A133-2449-51B5-5DAA9B3E5E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903EA7-1117-F5E8-739E-886FC3549C45}"/>
              </a:ext>
            </a:extLst>
          </p:cNvPr>
          <p:cNvSpPr>
            <a:spLocks noGrp="1"/>
          </p:cNvSpPr>
          <p:nvPr>
            <p:ph type="dt" sz="half" idx="10"/>
          </p:nvPr>
        </p:nvSpPr>
        <p:spPr/>
        <p:txBody>
          <a:bodyPr/>
          <a:lstStyle/>
          <a:p>
            <a:fld id="{DB257E5F-5DAC-4208-83EB-E061D6651EA5}" type="datetimeFigureOut">
              <a:rPr lang="en-GB" smtClean="0"/>
              <a:t>07/11/2023</a:t>
            </a:fld>
            <a:endParaRPr lang="en-GB"/>
          </a:p>
        </p:txBody>
      </p:sp>
      <p:sp>
        <p:nvSpPr>
          <p:cNvPr id="5" name="Footer Placeholder 4">
            <a:extLst>
              <a:ext uri="{FF2B5EF4-FFF2-40B4-BE49-F238E27FC236}">
                <a16:creationId xmlns:a16="http://schemas.microsoft.com/office/drawing/2014/main" id="{64022EAE-808E-A7FC-3A14-7B5E8E9C0A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5D8F74-B179-2E74-472C-078B9C48BF20}"/>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14455010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73543-34AF-B677-7E44-C64A8D6B862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4F1EB58-37A0-B131-19D1-E2551FDCDBA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4412259-8162-754A-98FF-4C19A482DFA4}"/>
              </a:ext>
            </a:extLst>
          </p:cNvPr>
          <p:cNvSpPr>
            <a:spLocks noGrp="1"/>
          </p:cNvSpPr>
          <p:nvPr>
            <p:ph type="dt" sz="half" idx="10"/>
          </p:nvPr>
        </p:nvSpPr>
        <p:spPr/>
        <p:txBody>
          <a:bodyPr/>
          <a:lstStyle/>
          <a:p>
            <a:fld id="{DB257E5F-5DAC-4208-83EB-E061D6651EA5}" type="datetimeFigureOut">
              <a:rPr lang="en-GB" smtClean="0"/>
              <a:t>07/11/2023</a:t>
            </a:fld>
            <a:endParaRPr lang="en-GB"/>
          </a:p>
        </p:txBody>
      </p:sp>
      <p:sp>
        <p:nvSpPr>
          <p:cNvPr id="5" name="Footer Placeholder 4">
            <a:extLst>
              <a:ext uri="{FF2B5EF4-FFF2-40B4-BE49-F238E27FC236}">
                <a16:creationId xmlns:a16="http://schemas.microsoft.com/office/drawing/2014/main" id="{39887EFB-A3DE-6602-B3D2-52BD77C5C6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8C94FB-6AAB-C691-CC42-61BAAF47F88A}"/>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87569314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5CA37-A47D-291C-94D1-2EB0138F4C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FAF8E0-5EA9-3D1A-4C6D-E3FF57E1819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3481FF0-15DC-97BE-1AD6-44C8E968724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84278D-B54A-45EC-581C-81FB57C1CF35}"/>
              </a:ext>
            </a:extLst>
          </p:cNvPr>
          <p:cNvSpPr>
            <a:spLocks noGrp="1"/>
          </p:cNvSpPr>
          <p:nvPr>
            <p:ph type="dt" sz="half" idx="10"/>
          </p:nvPr>
        </p:nvSpPr>
        <p:spPr/>
        <p:txBody>
          <a:bodyPr/>
          <a:lstStyle/>
          <a:p>
            <a:fld id="{DB257E5F-5DAC-4208-83EB-E061D6651EA5}" type="datetimeFigureOut">
              <a:rPr lang="en-GB" smtClean="0"/>
              <a:t>07/11/2023</a:t>
            </a:fld>
            <a:endParaRPr lang="en-GB"/>
          </a:p>
        </p:txBody>
      </p:sp>
      <p:sp>
        <p:nvSpPr>
          <p:cNvPr id="6" name="Footer Placeholder 5">
            <a:extLst>
              <a:ext uri="{FF2B5EF4-FFF2-40B4-BE49-F238E27FC236}">
                <a16:creationId xmlns:a16="http://schemas.microsoft.com/office/drawing/2014/main" id="{A91DB3AE-95C3-4195-18E1-A942837979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A7CA4C2-1BC6-E203-21D2-3591B14EF619}"/>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233736115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D950A-9C2C-6299-BB74-109C76E538A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F2AC0BC-5C62-3C5B-2CB2-21F0AA445F0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EB80E72-716D-F0C2-0BE0-53213842796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FB2B573-9987-FA5C-F5D6-EB9A72C1E48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C712CAC-F86E-DD50-6A8C-CDD7A0B0049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84DB41A-3C77-CBBA-85FE-207919596EA0}"/>
              </a:ext>
            </a:extLst>
          </p:cNvPr>
          <p:cNvSpPr>
            <a:spLocks noGrp="1"/>
          </p:cNvSpPr>
          <p:nvPr>
            <p:ph type="dt" sz="half" idx="10"/>
          </p:nvPr>
        </p:nvSpPr>
        <p:spPr/>
        <p:txBody>
          <a:bodyPr/>
          <a:lstStyle/>
          <a:p>
            <a:fld id="{DB257E5F-5DAC-4208-83EB-E061D6651EA5}" type="datetimeFigureOut">
              <a:rPr lang="en-GB" smtClean="0"/>
              <a:t>07/11/2023</a:t>
            </a:fld>
            <a:endParaRPr lang="en-GB"/>
          </a:p>
        </p:txBody>
      </p:sp>
      <p:sp>
        <p:nvSpPr>
          <p:cNvPr id="8" name="Footer Placeholder 7">
            <a:extLst>
              <a:ext uri="{FF2B5EF4-FFF2-40B4-BE49-F238E27FC236}">
                <a16:creationId xmlns:a16="http://schemas.microsoft.com/office/drawing/2014/main" id="{82E771C1-3F5B-40E2-3A38-3F8C37EF435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B3A8478-F5E2-D073-8654-D97CD159F325}"/>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07078062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ECA0A-1D41-DDEA-EF25-75DA9E39D3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A38188B-EAB6-9E08-04B2-23083835B97E}"/>
              </a:ext>
            </a:extLst>
          </p:cNvPr>
          <p:cNvSpPr>
            <a:spLocks noGrp="1"/>
          </p:cNvSpPr>
          <p:nvPr>
            <p:ph type="dt" sz="half" idx="10"/>
          </p:nvPr>
        </p:nvSpPr>
        <p:spPr/>
        <p:txBody>
          <a:bodyPr/>
          <a:lstStyle/>
          <a:p>
            <a:fld id="{DB257E5F-5DAC-4208-83EB-E061D6651EA5}" type="datetimeFigureOut">
              <a:rPr lang="en-GB" smtClean="0"/>
              <a:t>07/11/2023</a:t>
            </a:fld>
            <a:endParaRPr lang="en-GB"/>
          </a:p>
        </p:txBody>
      </p:sp>
      <p:sp>
        <p:nvSpPr>
          <p:cNvPr id="4" name="Footer Placeholder 3">
            <a:extLst>
              <a:ext uri="{FF2B5EF4-FFF2-40B4-BE49-F238E27FC236}">
                <a16:creationId xmlns:a16="http://schemas.microsoft.com/office/drawing/2014/main" id="{80B92C06-F588-4B03-7E57-5A3EA0B48AB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2F1327-7106-99D3-E22D-C319F5638CB2}"/>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285193064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9C42E6-84E1-BCD3-6DB9-C1837C5EAA73}"/>
              </a:ext>
            </a:extLst>
          </p:cNvPr>
          <p:cNvSpPr>
            <a:spLocks noGrp="1"/>
          </p:cNvSpPr>
          <p:nvPr>
            <p:ph type="dt" sz="half" idx="10"/>
          </p:nvPr>
        </p:nvSpPr>
        <p:spPr/>
        <p:txBody>
          <a:bodyPr/>
          <a:lstStyle/>
          <a:p>
            <a:fld id="{DB257E5F-5DAC-4208-83EB-E061D6651EA5}" type="datetimeFigureOut">
              <a:rPr lang="en-GB" smtClean="0"/>
              <a:t>07/11/2023</a:t>
            </a:fld>
            <a:endParaRPr lang="en-GB"/>
          </a:p>
        </p:txBody>
      </p:sp>
      <p:sp>
        <p:nvSpPr>
          <p:cNvPr id="3" name="Footer Placeholder 2">
            <a:extLst>
              <a:ext uri="{FF2B5EF4-FFF2-40B4-BE49-F238E27FC236}">
                <a16:creationId xmlns:a16="http://schemas.microsoft.com/office/drawing/2014/main" id="{57BE532C-DC95-71ED-F9A2-A704AE3ABB0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5A3B10A-2090-1DA1-ED27-201FEE193A07}"/>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199073374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4B712-341C-7F74-978D-14F5FDC9D8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732246F-CD03-12D8-E289-4212060363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4CD1E8B-4D4B-AC2E-A423-A97F96CBD2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5EF63A-DC73-C408-5DEB-65149B226FFD}"/>
              </a:ext>
            </a:extLst>
          </p:cNvPr>
          <p:cNvSpPr>
            <a:spLocks noGrp="1"/>
          </p:cNvSpPr>
          <p:nvPr>
            <p:ph type="dt" sz="half" idx="10"/>
          </p:nvPr>
        </p:nvSpPr>
        <p:spPr/>
        <p:txBody>
          <a:bodyPr/>
          <a:lstStyle/>
          <a:p>
            <a:fld id="{DB257E5F-5DAC-4208-83EB-E061D6651EA5}" type="datetimeFigureOut">
              <a:rPr lang="en-GB" smtClean="0"/>
              <a:t>07/11/2023</a:t>
            </a:fld>
            <a:endParaRPr lang="en-GB"/>
          </a:p>
        </p:txBody>
      </p:sp>
      <p:sp>
        <p:nvSpPr>
          <p:cNvPr id="6" name="Footer Placeholder 5">
            <a:extLst>
              <a:ext uri="{FF2B5EF4-FFF2-40B4-BE49-F238E27FC236}">
                <a16:creationId xmlns:a16="http://schemas.microsoft.com/office/drawing/2014/main" id="{9979EEA5-45F8-C360-11B7-1B3A0BB730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B3B042-2717-DA9C-7AA1-5E39DBF211AC}"/>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36080321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D2618-0948-066D-D823-4D6119634BC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049BF5B-B069-B3D3-0E9F-8C6114F6E5E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58BCC1B6-BE91-5D76-B359-F5743E8404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BCA8D2-DE58-31FE-0082-EAE91257F383}"/>
              </a:ext>
            </a:extLst>
          </p:cNvPr>
          <p:cNvSpPr>
            <a:spLocks noGrp="1"/>
          </p:cNvSpPr>
          <p:nvPr>
            <p:ph type="dt" sz="half" idx="10"/>
          </p:nvPr>
        </p:nvSpPr>
        <p:spPr/>
        <p:txBody>
          <a:bodyPr/>
          <a:lstStyle/>
          <a:p>
            <a:fld id="{DB257E5F-5DAC-4208-83EB-E061D6651EA5}" type="datetimeFigureOut">
              <a:rPr lang="en-GB" smtClean="0"/>
              <a:t>07/11/2023</a:t>
            </a:fld>
            <a:endParaRPr lang="en-GB"/>
          </a:p>
        </p:txBody>
      </p:sp>
      <p:sp>
        <p:nvSpPr>
          <p:cNvPr id="6" name="Footer Placeholder 5">
            <a:extLst>
              <a:ext uri="{FF2B5EF4-FFF2-40B4-BE49-F238E27FC236}">
                <a16:creationId xmlns:a16="http://schemas.microsoft.com/office/drawing/2014/main" id="{BFB7D155-86DB-F6AC-1C5A-6DD8EC32C4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BF1445-27D3-B4F6-88EC-272DF59DA7F5}"/>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7686343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371B7-E5F6-2542-4796-354F25744D7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C8D249E-57CF-0B48-8469-B0719A1B59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9F3E50-93D4-0214-11DD-3D9068D8918D}"/>
              </a:ext>
            </a:extLst>
          </p:cNvPr>
          <p:cNvSpPr>
            <a:spLocks noGrp="1"/>
          </p:cNvSpPr>
          <p:nvPr>
            <p:ph type="dt" sz="half" idx="10"/>
          </p:nvPr>
        </p:nvSpPr>
        <p:spPr/>
        <p:txBody>
          <a:bodyPr/>
          <a:lstStyle/>
          <a:p>
            <a:fld id="{DB257E5F-5DAC-4208-83EB-E061D6651EA5}" type="datetimeFigureOut">
              <a:rPr lang="en-GB" smtClean="0"/>
              <a:t>07/11/2023</a:t>
            </a:fld>
            <a:endParaRPr lang="en-GB"/>
          </a:p>
        </p:txBody>
      </p:sp>
      <p:sp>
        <p:nvSpPr>
          <p:cNvPr id="5" name="Footer Placeholder 4">
            <a:extLst>
              <a:ext uri="{FF2B5EF4-FFF2-40B4-BE49-F238E27FC236}">
                <a16:creationId xmlns:a16="http://schemas.microsoft.com/office/drawing/2014/main" id="{AA7CAEE4-878F-C9A1-6FBB-838DA545A4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5E3A1C-BB5C-5C28-A6BA-BCD067F99646}"/>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94977239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BE94D8-8708-3326-B32F-81519D9C740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34B21CD-4150-1203-E795-F66C0FCEBDD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9B3CE4-9EC4-66BD-F6FE-96AA2B6B9E6B}"/>
              </a:ext>
            </a:extLst>
          </p:cNvPr>
          <p:cNvSpPr>
            <a:spLocks noGrp="1"/>
          </p:cNvSpPr>
          <p:nvPr>
            <p:ph type="dt" sz="half" idx="10"/>
          </p:nvPr>
        </p:nvSpPr>
        <p:spPr/>
        <p:txBody>
          <a:bodyPr/>
          <a:lstStyle/>
          <a:p>
            <a:fld id="{DB257E5F-5DAC-4208-83EB-E061D6651EA5}" type="datetimeFigureOut">
              <a:rPr lang="en-GB" smtClean="0"/>
              <a:t>07/11/2023</a:t>
            </a:fld>
            <a:endParaRPr lang="en-GB"/>
          </a:p>
        </p:txBody>
      </p:sp>
      <p:sp>
        <p:nvSpPr>
          <p:cNvPr id="5" name="Footer Placeholder 4">
            <a:extLst>
              <a:ext uri="{FF2B5EF4-FFF2-40B4-BE49-F238E27FC236}">
                <a16:creationId xmlns:a16="http://schemas.microsoft.com/office/drawing/2014/main" id="{3F6D18D3-F368-B25E-827F-23963568D9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D89DE7-7FD6-FC2F-A675-8D8681856E6E}"/>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89210181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theme" Target="../theme/theme2.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3.xml"/><Relationship Id="rId13" Type="http://schemas.openxmlformats.org/officeDocument/2006/relationships/image" Target="../media/image3.png"/><Relationship Id="rId3" Type="http://schemas.openxmlformats.org/officeDocument/2006/relationships/slideLayout" Target="../slideLayouts/slideLayout8.xml"/><Relationship Id="rId7" Type="http://schemas.openxmlformats.org/officeDocument/2006/relationships/slideLayout" Target="../slideLayouts/slideLayout12.xml"/><Relationship Id="rId12" Type="http://schemas.openxmlformats.org/officeDocument/2006/relationships/theme" Target="../theme/theme3.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11" Type="http://schemas.openxmlformats.org/officeDocument/2006/relationships/slideLayout" Target="../slideLayouts/slideLayout16.xml"/><Relationship Id="rId5" Type="http://schemas.openxmlformats.org/officeDocument/2006/relationships/slideLayout" Target="../slideLayouts/slideLayout10.xml"/><Relationship Id="rId10" Type="http://schemas.openxmlformats.org/officeDocument/2006/relationships/slideLayout" Target="../slideLayouts/slideLayout15.xml"/><Relationship Id="rId4" Type="http://schemas.openxmlformats.org/officeDocument/2006/relationships/slideLayout" Target="../slideLayouts/slideLayout9.xml"/><Relationship Id="rId9" Type="http://schemas.openxmlformats.org/officeDocument/2006/relationships/slideLayout" Target="../slideLayouts/slideLayout14.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17.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image" Target="../media/image4.png"/><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theme" Target="../theme/theme5.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36.xml"/><Relationship Id="rId13" Type="http://schemas.openxmlformats.org/officeDocument/2006/relationships/image" Target="../media/image5.jpeg"/><Relationship Id="rId3" Type="http://schemas.openxmlformats.org/officeDocument/2006/relationships/slideLayout" Target="../slideLayouts/slideLayout31.xml"/><Relationship Id="rId7" Type="http://schemas.openxmlformats.org/officeDocument/2006/relationships/slideLayout" Target="../slideLayouts/slideLayout35.xml"/><Relationship Id="rId12" Type="http://schemas.openxmlformats.org/officeDocument/2006/relationships/theme" Target="../theme/theme6.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slideLayout" Target="../slideLayouts/slideLayout39.xml"/><Relationship Id="rId5" Type="http://schemas.openxmlformats.org/officeDocument/2006/relationships/slideLayout" Target="../slideLayouts/slideLayout33.xml"/><Relationship Id="rId10" Type="http://schemas.openxmlformats.org/officeDocument/2006/relationships/slideLayout" Target="../slideLayouts/slideLayout38.xml"/><Relationship Id="rId4" Type="http://schemas.openxmlformats.org/officeDocument/2006/relationships/slideLayout" Target="../slideLayouts/slideLayout32.xml"/><Relationship Id="rId9" Type="http://schemas.openxmlformats.org/officeDocument/2006/relationships/slideLayout" Target="../slideLayouts/slideLayout3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27659559"/>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2350704555"/>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9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269365022"/>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94304751"/>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395775985"/>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31DEDA-3491-BF5C-5088-B7C61CBCD5E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C58FA6-6F55-3223-55E6-2B5BE6B0C62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a:extLst>
              <a:ext uri="{FF2B5EF4-FFF2-40B4-BE49-F238E27FC236}">
                <a16:creationId xmlns:a16="http://schemas.microsoft.com/office/drawing/2014/main" id="{EBE20588-9516-CC51-AD30-FF25CEC3076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257E5F-5DAC-4208-83EB-E061D6651EA5}" type="datetimeFigureOut">
              <a:rPr lang="en-GB" smtClean="0"/>
              <a:t>07/11/2023</a:t>
            </a:fld>
            <a:endParaRPr lang="en-GB"/>
          </a:p>
        </p:txBody>
      </p:sp>
      <p:sp>
        <p:nvSpPr>
          <p:cNvPr id="5" name="Footer Placeholder 4">
            <a:extLst>
              <a:ext uri="{FF2B5EF4-FFF2-40B4-BE49-F238E27FC236}">
                <a16:creationId xmlns:a16="http://schemas.microsoft.com/office/drawing/2014/main" id="{4E9EA041-1FF9-06AE-899C-1D7DE4433BD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849C994-615E-87AA-EAD0-D3EBBDC309A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DB774A7-DABE-45CA-94B0-E8AF5A758DFE}" type="slidenum">
              <a:rPr lang="en-GB" smtClean="0"/>
              <a:t>‹#›</a:t>
            </a:fld>
            <a:endParaRPr lang="en-GB"/>
          </a:p>
        </p:txBody>
      </p:sp>
      <p:sp>
        <p:nvSpPr>
          <p:cNvPr id="8" name="TextBox 7">
            <a:extLst>
              <a:ext uri="{FF2B5EF4-FFF2-40B4-BE49-F238E27FC236}">
                <a16:creationId xmlns:a16="http://schemas.microsoft.com/office/drawing/2014/main" id="{00B417ED-E717-3086-033F-C1B9C7E81872}"/>
              </a:ext>
            </a:extLst>
          </p:cNvPr>
          <p:cNvSpPr txBox="1"/>
          <p:nvPr/>
        </p:nvSpPr>
        <p:spPr>
          <a:xfrm>
            <a:off x="3048000" y="3108144"/>
            <a:ext cx="6096000" cy="646331"/>
          </a:xfrm>
          <a:prstGeom prst="rect">
            <a:avLst/>
          </a:prstGeom>
          <a:noFill/>
        </p:spPr>
        <p:txBody>
          <a:bodyPr wrap="square">
            <a:spAutoFit/>
          </a:bodyPr>
          <a:lstStyle/>
          <a:p>
            <a:r>
              <a:rPr lang="en-GB" sz="1800" b="1" dirty="0"/>
              <a:t>Download the module handbook from Moodle and review the module handbook</a:t>
            </a:r>
          </a:p>
        </p:txBody>
      </p:sp>
      <p:pic>
        <p:nvPicPr>
          <p:cNvPr id="10" name="Picture 9" descr="A blue and white background with white text">
            <a:extLst>
              <a:ext uri="{FF2B5EF4-FFF2-40B4-BE49-F238E27FC236}">
                <a16:creationId xmlns:a16="http://schemas.microsoft.com/office/drawing/2014/main" id="{F5A30383-786C-3D65-82C7-051CA97D21A5}"/>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564703739"/>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30.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30.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30.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30.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0.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06421" y="865797"/>
            <a:ext cx="8337965" cy="1432903"/>
          </a:xfrm>
        </p:spPr>
        <p:txBody>
          <a:bodyPr>
            <a:normAutofit fontScale="90000"/>
          </a:bodyPr>
          <a:lstStyle/>
          <a:p>
            <a:pPr algn="ctr">
              <a:lnSpc>
                <a:spcPct val="150000"/>
              </a:lnSpc>
              <a:spcBef>
                <a:spcPts val="1200"/>
              </a:spcBef>
              <a:spcAft>
                <a:spcPts val="300"/>
              </a:spcAft>
            </a:pPr>
            <a:r>
              <a:rPr lang="en-GB" b="1" i="1" dirty="0">
                <a:solidFill>
                  <a:schemeClr val="bg1"/>
                </a:solidFill>
                <a:latin typeface="Arial" panose="020B0604020202020204" pitchFamily="34" charset="0"/>
                <a:ea typeface="Arial" panose="020B0604020202020204" pitchFamily="34" charset="0"/>
              </a:rPr>
              <a:t>CONFERENCE RESEARCH PAPER</a:t>
            </a:r>
            <a:endParaRPr lang="en-GB" i="1" dirty="0">
              <a:solidFill>
                <a:schemeClr val="bg1"/>
              </a:solidFill>
            </a:endParaRPr>
          </a:p>
        </p:txBody>
      </p:sp>
      <p:sp>
        <p:nvSpPr>
          <p:cNvPr id="3" name="Subtitle 2"/>
          <p:cNvSpPr>
            <a:spLocks noGrp="1"/>
          </p:cNvSpPr>
          <p:nvPr>
            <p:ph type="subTitle" idx="1"/>
          </p:nvPr>
        </p:nvSpPr>
        <p:spPr>
          <a:xfrm>
            <a:off x="4754580" y="2730501"/>
            <a:ext cx="6294420" cy="2501899"/>
          </a:xfrm>
        </p:spPr>
        <p:txBody>
          <a:bodyPr>
            <a:normAutofit fontScale="47500" lnSpcReduction="20000"/>
          </a:bodyPr>
          <a:lstStyle/>
          <a:p>
            <a:pPr algn="ctr">
              <a:lnSpc>
                <a:spcPct val="150000"/>
              </a:lnSpc>
              <a:spcBef>
                <a:spcPts val="1200"/>
              </a:spcBef>
              <a:spcAft>
                <a:spcPts val="0"/>
              </a:spcAft>
            </a:pPr>
            <a:r>
              <a:rPr lang="en-GB" sz="2500" b="1" dirty="0">
                <a:latin typeface="Arial" panose="020B0604020202020204" pitchFamily="34" charset="0"/>
                <a:ea typeface="Arial" panose="020B0604020202020204" pitchFamily="34" charset="0"/>
              </a:rPr>
              <a:t>Student Name: Ioana Basenco</a:t>
            </a:r>
            <a:endParaRPr lang="en-GB" sz="2500" dirty="0">
              <a:latin typeface="Arial" panose="020B0604020202020204" pitchFamily="34" charset="0"/>
              <a:ea typeface="Arial" panose="020B0604020202020204" pitchFamily="34" charset="0"/>
            </a:endParaRPr>
          </a:p>
          <a:p>
            <a:pPr algn="ctr">
              <a:lnSpc>
                <a:spcPct val="150000"/>
              </a:lnSpc>
              <a:spcBef>
                <a:spcPts val="1200"/>
              </a:spcBef>
              <a:spcAft>
                <a:spcPts val="0"/>
              </a:spcAft>
            </a:pPr>
            <a:r>
              <a:rPr lang="en-GB" sz="2500" b="1" dirty="0">
                <a:latin typeface="Arial" panose="020B0604020202020204" pitchFamily="34" charset="0"/>
                <a:ea typeface="Arial" panose="020B0604020202020204" pitchFamily="34" charset="0"/>
              </a:rPr>
              <a:t>Student ID: 1905191</a:t>
            </a:r>
          </a:p>
          <a:p>
            <a:pPr algn="ctr">
              <a:lnSpc>
                <a:spcPct val="150000"/>
              </a:lnSpc>
              <a:spcBef>
                <a:spcPts val="1200"/>
              </a:spcBef>
              <a:spcAft>
                <a:spcPts val="0"/>
              </a:spcAft>
            </a:pPr>
            <a:r>
              <a:rPr lang="en-GB" sz="2500" b="1" dirty="0">
                <a:latin typeface="Arial" panose="020B0604020202020204" pitchFamily="34" charset="0"/>
                <a:ea typeface="Arial" panose="020B0604020202020204" pitchFamily="34" charset="0"/>
              </a:rPr>
              <a:t>Module: Contemporary Themes</a:t>
            </a:r>
          </a:p>
          <a:p>
            <a:pPr algn="ctr">
              <a:lnSpc>
                <a:spcPct val="150000"/>
              </a:lnSpc>
              <a:spcBef>
                <a:spcPts val="1200"/>
              </a:spcBef>
              <a:spcAft>
                <a:spcPts val="0"/>
              </a:spcAft>
            </a:pPr>
            <a:r>
              <a:rPr lang="en-GB" sz="2500" b="1" dirty="0">
                <a:latin typeface="Arial" panose="020B0604020202020204" pitchFamily="34" charset="0"/>
                <a:ea typeface="Arial" panose="020B0604020202020204" pitchFamily="34" charset="0"/>
              </a:rPr>
              <a:t>Module code: BMIH6001</a:t>
            </a:r>
          </a:p>
          <a:p>
            <a:pPr algn="ctr">
              <a:lnSpc>
                <a:spcPct val="150000"/>
              </a:lnSpc>
              <a:spcBef>
                <a:spcPts val="1200"/>
              </a:spcBef>
              <a:spcAft>
                <a:spcPts val="0"/>
              </a:spcAft>
            </a:pPr>
            <a:r>
              <a:rPr lang="en-GB" sz="2500" b="1" dirty="0">
                <a:latin typeface="Arial" panose="020B0604020202020204" pitchFamily="34" charset="0"/>
                <a:ea typeface="Arial" panose="020B0604020202020204" pitchFamily="34" charset="0"/>
              </a:rPr>
              <a:t>Lecturer’s name: Giulia </a:t>
            </a:r>
            <a:r>
              <a:rPr lang="en-GB" sz="2500" b="1" dirty="0" err="1">
                <a:latin typeface="Arial" panose="020B0604020202020204" pitchFamily="34" charset="0"/>
                <a:ea typeface="Arial" panose="020B0604020202020204" pitchFamily="34" charset="0"/>
              </a:rPr>
              <a:t>Chifari</a:t>
            </a:r>
            <a:endParaRPr lang="en-GB" sz="2500" b="1" dirty="0">
              <a:latin typeface="Arial" panose="020B0604020202020204" pitchFamily="34" charset="0"/>
              <a:ea typeface="Arial" panose="020B0604020202020204" pitchFamily="34" charset="0"/>
            </a:endParaRPr>
          </a:p>
          <a:p>
            <a:pPr algn="ctr">
              <a:lnSpc>
                <a:spcPct val="150000"/>
              </a:lnSpc>
              <a:spcBef>
                <a:spcPts val="1200"/>
              </a:spcBef>
              <a:spcAft>
                <a:spcPts val="0"/>
              </a:spcAft>
            </a:pPr>
            <a:r>
              <a:rPr lang="en-GB" sz="2500" b="1" dirty="0">
                <a:latin typeface="Arial" panose="020B0604020202020204" pitchFamily="34" charset="0"/>
                <a:ea typeface="Arial" panose="020B0604020202020204" pitchFamily="34" charset="0"/>
              </a:rPr>
              <a:t>Module Leader: Lola Villard </a:t>
            </a:r>
          </a:p>
          <a:p>
            <a:pPr algn="ctr">
              <a:lnSpc>
                <a:spcPct val="150000"/>
              </a:lnSpc>
              <a:spcBef>
                <a:spcPts val="1200"/>
              </a:spcBef>
              <a:spcAft>
                <a:spcPts val="0"/>
              </a:spcAft>
            </a:pPr>
            <a:endParaRPr lang="en-GB" sz="1600" dirty="0">
              <a:latin typeface="Arial" panose="020B0604020202020204" pitchFamily="34" charset="0"/>
              <a:ea typeface="Arial" panose="020B0604020202020204" pitchFamily="34" charset="0"/>
            </a:endParaRPr>
          </a:p>
          <a:p>
            <a:endParaRPr lang="en-GB" dirty="0"/>
          </a:p>
        </p:txBody>
      </p:sp>
    </p:spTree>
    <p:extLst>
      <p:ext uri="{BB962C8B-B14F-4D97-AF65-F5344CB8AC3E}">
        <p14:creationId xmlns:p14="http://schemas.microsoft.com/office/powerpoint/2010/main" val="28043592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solidFill>
                  <a:schemeClr val="bg1"/>
                </a:solidFill>
                <a:latin typeface="Arial" panose="020B0604020202020204" pitchFamily="34" charset="0"/>
                <a:cs typeface="Arial" panose="020B0604020202020204" pitchFamily="34" charset="0"/>
              </a:rPr>
              <a:t>Contents</a:t>
            </a:r>
            <a:endParaRPr lang="en-GB" b="1" dirty="0">
              <a:solidFill>
                <a:schemeClr val="bg1"/>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pPr algn="just">
              <a:lnSpc>
                <a:spcPct val="150000"/>
              </a:lnSpc>
              <a:spcBef>
                <a:spcPts val="1200"/>
              </a:spcBef>
              <a:spcAft>
                <a:spcPts val="600"/>
              </a:spcAft>
            </a:pPr>
            <a:r>
              <a:rPr lang="en-GB" sz="1400" b="1" kern="0" dirty="0">
                <a:solidFill>
                  <a:schemeClr val="bg1"/>
                </a:solidFill>
                <a:latin typeface="Arial" panose="020B0604020202020204" pitchFamily="34" charset="0"/>
              </a:rPr>
              <a:t>Introduction –Slide: 3</a:t>
            </a:r>
          </a:p>
          <a:p>
            <a:pPr algn="just">
              <a:lnSpc>
                <a:spcPct val="150000"/>
              </a:lnSpc>
              <a:spcBef>
                <a:spcPts val="1200"/>
              </a:spcBef>
              <a:spcAft>
                <a:spcPts val="600"/>
              </a:spcAft>
            </a:pPr>
            <a:r>
              <a:rPr lang="en-GB" sz="1400" b="1" kern="0" dirty="0">
                <a:solidFill>
                  <a:schemeClr val="bg1"/>
                </a:solidFill>
                <a:latin typeface="Arial" panose="020B0604020202020204" pitchFamily="34" charset="0"/>
              </a:rPr>
              <a:t>Overview of literature –Slide: 4</a:t>
            </a:r>
          </a:p>
          <a:p>
            <a:pPr algn="just">
              <a:lnSpc>
                <a:spcPct val="150000"/>
              </a:lnSpc>
              <a:spcBef>
                <a:spcPts val="1200"/>
              </a:spcBef>
              <a:spcAft>
                <a:spcPts val="600"/>
              </a:spcAft>
            </a:pPr>
            <a:r>
              <a:rPr lang="en-GB" sz="1400" b="1" kern="0" dirty="0">
                <a:solidFill>
                  <a:schemeClr val="bg1"/>
                </a:solidFill>
                <a:latin typeface="Arial" panose="020B0604020202020204" pitchFamily="34" charset="0"/>
              </a:rPr>
              <a:t>Application to the hotel and hospitality sector –Slide: 5</a:t>
            </a:r>
          </a:p>
          <a:p>
            <a:pPr algn="just">
              <a:lnSpc>
                <a:spcPct val="150000"/>
              </a:lnSpc>
              <a:spcBef>
                <a:spcPts val="1200"/>
              </a:spcBef>
              <a:spcAft>
                <a:spcPts val="600"/>
              </a:spcAft>
            </a:pPr>
            <a:r>
              <a:rPr lang="en-GB" sz="1400" b="1" kern="0" dirty="0">
                <a:solidFill>
                  <a:schemeClr val="bg1"/>
                </a:solidFill>
                <a:latin typeface="Arial" panose="020B0604020202020204" pitchFamily="34" charset="0"/>
              </a:rPr>
              <a:t>Evaluation of future policy and management options for dealing with the issues –Slide:  6</a:t>
            </a:r>
          </a:p>
          <a:p>
            <a:pPr algn="just">
              <a:lnSpc>
                <a:spcPct val="150000"/>
              </a:lnSpc>
              <a:spcBef>
                <a:spcPts val="1200"/>
              </a:spcBef>
              <a:spcAft>
                <a:spcPts val="600"/>
              </a:spcAft>
            </a:pPr>
            <a:r>
              <a:rPr lang="en-IN" sz="1400" b="1" kern="0" dirty="0">
                <a:solidFill>
                  <a:schemeClr val="bg1"/>
                </a:solidFill>
                <a:latin typeface="Arial" panose="020B0604020202020204" pitchFamily="34" charset="0"/>
                <a:ea typeface="Arial" panose="020B0604020202020204" pitchFamily="34" charset="0"/>
              </a:rPr>
              <a:t>Conclusion </a:t>
            </a:r>
            <a:r>
              <a:rPr lang="en-GB" sz="1400" b="1" kern="0" dirty="0">
                <a:solidFill>
                  <a:schemeClr val="bg1"/>
                </a:solidFill>
                <a:latin typeface="Arial" panose="020B0604020202020204" pitchFamily="34" charset="0"/>
              </a:rPr>
              <a:t>–Slide: 7</a:t>
            </a:r>
            <a:endParaRPr lang="en-GB" sz="1400" dirty="0">
              <a:solidFill>
                <a:schemeClr val="bg1"/>
              </a:solidFill>
              <a:latin typeface="Arial" panose="020B0604020202020204" pitchFamily="34" charset="0"/>
              <a:ea typeface="Arial" panose="020B0604020202020204" pitchFamily="34" charset="0"/>
            </a:endParaRPr>
          </a:p>
          <a:p>
            <a:pPr algn="just">
              <a:lnSpc>
                <a:spcPct val="150000"/>
              </a:lnSpc>
              <a:spcBef>
                <a:spcPts val="1200"/>
              </a:spcBef>
              <a:spcAft>
                <a:spcPts val="600"/>
              </a:spcAft>
            </a:pPr>
            <a:r>
              <a:rPr lang="en-GB" sz="1400" b="1" kern="0" dirty="0">
                <a:solidFill>
                  <a:schemeClr val="bg1"/>
                </a:solidFill>
                <a:latin typeface="Arial" panose="020B0604020202020204" pitchFamily="34" charset="0"/>
              </a:rPr>
              <a:t>Reference List–Slide: 8</a:t>
            </a:r>
          </a:p>
          <a:p>
            <a:pPr algn="just">
              <a:lnSpc>
                <a:spcPct val="150000"/>
              </a:lnSpc>
              <a:spcBef>
                <a:spcPts val="1200"/>
              </a:spcBef>
              <a:spcAft>
                <a:spcPts val="600"/>
              </a:spcAft>
            </a:pPr>
            <a:endParaRPr lang="en-GB" sz="1400" b="1" kern="0" dirty="0">
              <a:solidFill>
                <a:schemeClr val="bg1"/>
              </a:solidFill>
              <a:latin typeface="Arial" panose="020B0604020202020204" pitchFamily="34" charset="0"/>
            </a:endParaRPr>
          </a:p>
          <a:p>
            <a:endParaRPr lang="en-GB" dirty="0"/>
          </a:p>
        </p:txBody>
      </p:sp>
    </p:spTree>
    <p:extLst>
      <p:ext uri="{BB962C8B-B14F-4D97-AF65-F5344CB8AC3E}">
        <p14:creationId xmlns:p14="http://schemas.microsoft.com/office/powerpoint/2010/main" val="35967479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49225"/>
            <a:ext cx="10515600" cy="1325563"/>
          </a:xfrm>
        </p:spPr>
        <p:txBody>
          <a:bodyPr>
            <a:normAutofit/>
          </a:bodyPr>
          <a:lstStyle/>
          <a:p>
            <a:pPr algn="ctr">
              <a:lnSpc>
                <a:spcPct val="150000"/>
              </a:lnSpc>
              <a:spcBef>
                <a:spcPts val="1200"/>
              </a:spcBef>
              <a:spcAft>
                <a:spcPts val="600"/>
              </a:spcAft>
            </a:pPr>
            <a:r>
              <a:rPr lang="en-GB" b="1" kern="0" dirty="0">
                <a:solidFill>
                  <a:schemeClr val="bg1"/>
                </a:solidFill>
                <a:latin typeface="Arial" panose="020B0604020202020204" pitchFamily="34" charset="0"/>
              </a:rPr>
              <a:t>Introduction </a:t>
            </a:r>
            <a:endParaRPr lang="en-GB" dirty="0">
              <a:solidFill>
                <a:schemeClr val="bg1"/>
              </a:solidFill>
            </a:endParaRPr>
          </a:p>
        </p:txBody>
      </p:sp>
      <p:sp>
        <p:nvSpPr>
          <p:cNvPr id="3" name="Content Placeholder 2"/>
          <p:cNvSpPr>
            <a:spLocks noGrp="1"/>
          </p:cNvSpPr>
          <p:nvPr>
            <p:ph idx="1"/>
          </p:nvPr>
        </p:nvSpPr>
        <p:spPr>
          <a:xfrm>
            <a:off x="206980" y="1690688"/>
            <a:ext cx="5725076" cy="3450613"/>
          </a:xfrm>
        </p:spPr>
        <p:txBody>
          <a:bodyPr>
            <a:normAutofit fontScale="92500" lnSpcReduction="10000"/>
          </a:bodyPr>
          <a:lstStyle/>
          <a:p>
            <a:pPr algn="just"/>
            <a:r>
              <a:rPr lang="en-GB" dirty="0">
                <a:solidFill>
                  <a:schemeClr val="bg1"/>
                </a:solidFill>
                <a:latin typeface="Arial" panose="020B0604020202020204" pitchFamily="34" charset="0"/>
                <a:ea typeface="Arial" panose="020B0604020202020204" pitchFamily="34" charset="0"/>
              </a:rPr>
              <a:t>Innovation for organisational sustainability at Marriott is the chosen theme to be investigated in this conference research paper. </a:t>
            </a:r>
          </a:p>
          <a:p>
            <a:pPr algn="just"/>
            <a:r>
              <a:rPr lang="en-GB" dirty="0">
                <a:solidFill>
                  <a:schemeClr val="bg1"/>
                </a:solidFill>
                <a:latin typeface="Arial" panose="020B0604020202020204" pitchFamily="34" charset="0"/>
                <a:ea typeface="Arial" panose="020B0604020202020204" pitchFamily="34" charset="0"/>
              </a:rPr>
              <a:t>Innovation for organisational sustainability refers to the organisational capability to make intentional changes in the products and services they offer and the processes. </a:t>
            </a:r>
            <a:endParaRPr lang="en-GB" dirty="0">
              <a:solidFill>
                <a:schemeClr val="bg1"/>
              </a:solidFill>
            </a:endParaRPr>
          </a:p>
        </p:txBody>
      </p:sp>
      <p:pic>
        <p:nvPicPr>
          <p:cNvPr id="1026" name="Picture 2" descr="Sustainability | Free Full-Text | Sustainable Innovation in Small Medium  Enterprises: The Impact of Knowledge Management on Organizational Innovation  through a Mediation Analysis by Using SEM Approach"/>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3400" y="1237713"/>
            <a:ext cx="4851400" cy="3903588"/>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541524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9900" y="911225"/>
            <a:ext cx="10883900" cy="663575"/>
          </a:xfrm>
        </p:spPr>
        <p:txBody>
          <a:bodyPr>
            <a:normAutofit fontScale="90000"/>
          </a:bodyPr>
          <a:lstStyle/>
          <a:p>
            <a:pPr algn="ctr">
              <a:lnSpc>
                <a:spcPct val="150000"/>
              </a:lnSpc>
              <a:spcBef>
                <a:spcPts val="1200"/>
              </a:spcBef>
              <a:spcAft>
                <a:spcPts val="600"/>
              </a:spcAft>
            </a:pPr>
            <a:r>
              <a:rPr lang="en-GB" b="1" kern="0" dirty="0">
                <a:solidFill>
                  <a:schemeClr val="bg1"/>
                </a:solidFill>
                <a:latin typeface="Arial" panose="020B0604020202020204" pitchFamily="34" charset="0"/>
              </a:rPr>
              <a:t>Overview of literature </a:t>
            </a:r>
            <a:br>
              <a:rPr lang="en-GB" b="1" kern="0" dirty="0">
                <a:latin typeface="Arial" panose="020B0604020202020204" pitchFamily="34" charset="0"/>
              </a:rPr>
            </a:br>
            <a:endParaRPr lang="en-GB" dirty="0"/>
          </a:p>
        </p:txBody>
      </p:sp>
      <p:sp>
        <p:nvSpPr>
          <p:cNvPr id="3" name="Content Placeholder 2"/>
          <p:cNvSpPr>
            <a:spLocks noGrp="1"/>
          </p:cNvSpPr>
          <p:nvPr>
            <p:ph idx="1"/>
          </p:nvPr>
        </p:nvSpPr>
        <p:spPr>
          <a:xfrm>
            <a:off x="327891" y="1431532"/>
            <a:ext cx="8063345" cy="3711968"/>
          </a:xfrm>
        </p:spPr>
        <p:txBody>
          <a:bodyPr>
            <a:normAutofit fontScale="62500" lnSpcReduction="20000"/>
          </a:bodyPr>
          <a:lstStyle/>
          <a:p>
            <a:pPr marL="0" indent="0" algn="just">
              <a:buNone/>
            </a:pPr>
            <a:r>
              <a:rPr lang="en-GB" dirty="0">
                <a:solidFill>
                  <a:schemeClr val="bg1"/>
                </a:solidFill>
                <a:latin typeface="Arial" panose="020B0604020202020204" pitchFamily="34" charset="0"/>
                <a:ea typeface="Arial" panose="020B0604020202020204" pitchFamily="34" charset="0"/>
                <a:cs typeface="Arial" panose="020B0604020202020204" pitchFamily="34" charset="0"/>
              </a:rPr>
              <a:t>PESTEL is a theoretical framework that will be applied in the study to analyse the way the discussed contemporary theme affects the hospitality industry in the UK.</a:t>
            </a:r>
          </a:p>
          <a:p>
            <a:pPr algn="just"/>
            <a:r>
              <a:rPr lang="en-GB" b="1" i="1" dirty="0">
                <a:solidFill>
                  <a:schemeClr val="bg1"/>
                </a:solidFill>
                <a:latin typeface="Arial" panose="020B0604020202020204" pitchFamily="34" charset="0"/>
                <a:cs typeface="Arial" panose="020B0604020202020204" pitchFamily="34" charset="0"/>
              </a:rPr>
              <a:t>Political factor and its influences</a:t>
            </a:r>
          </a:p>
          <a:p>
            <a:pPr algn="just"/>
            <a:r>
              <a:rPr lang="en-GB" b="1" i="1" dirty="0">
                <a:solidFill>
                  <a:schemeClr val="bg1"/>
                </a:solidFill>
                <a:latin typeface="Arial" panose="020B0604020202020204" pitchFamily="34" charset="0"/>
                <a:cs typeface="Arial" panose="020B0604020202020204" pitchFamily="34" charset="0"/>
              </a:rPr>
              <a:t>Economic factor and its influences</a:t>
            </a:r>
          </a:p>
          <a:p>
            <a:pPr algn="just"/>
            <a:r>
              <a:rPr lang="en-GB" b="1" i="1" dirty="0">
                <a:solidFill>
                  <a:schemeClr val="bg1"/>
                </a:solidFill>
                <a:latin typeface="Arial" panose="020B0604020202020204" pitchFamily="34" charset="0"/>
                <a:cs typeface="Arial" panose="020B0604020202020204" pitchFamily="34" charset="0"/>
              </a:rPr>
              <a:t>Social factor and its influences</a:t>
            </a:r>
            <a:endParaRPr lang="en-GB" dirty="0">
              <a:solidFill>
                <a:schemeClr val="bg1"/>
              </a:solidFill>
              <a:latin typeface="Arial" panose="020B0604020202020204" pitchFamily="34" charset="0"/>
              <a:cs typeface="Arial" panose="020B0604020202020204" pitchFamily="34" charset="0"/>
            </a:endParaRPr>
          </a:p>
          <a:p>
            <a:pPr algn="just"/>
            <a:r>
              <a:rPr lang="en-GB" b="1" i="1" dirty="0">
                <a:solidFill>
                  <a:schemeClr val="bg1"/>
                </a:solidFill>
                <a:latin typeface="Arial" panose="020B0604020202020204" pitchFamily="34" charset="0"/>
                <a:cs typeface="Arial" panose="020B0604020202020204" pitchFamily="34" charset="0"/>
              </a:rPr>
              <a:t>Technological factor and its influences</a:t>
            </a:r>
            <a:endParaRPr lang="en-GB" dirty="0">
              <a:solidFill>
                <a:schemeClr val="bg1"/>
              </a:solidFill>
              <a:latin typeface="Arial" panose="020B0604020202020204" pitchFamily="34" charset="0"/>
              <a:cs typeface="Arial" panose="020B0604020202020204" pitchFamily="34" charset="0"/>
            </a:endParaRPr>
          </a:p>
          <a:p>
            <a:pPr algn="just"/>
            <a:r>
              <a:rPr lang="en-GB" b="1" i="1" dirty="0">
                <a:solidFill>
                  <a:schemeClr val="bg1"/>
                </a:solidFill>
                <a:latin typeface="Arial" panose="020B0604020202020204" pitchFamily="34" charset="0"/>
                <a:cs typeface="Arial" panose="020B0604020202020204" pitchFamily="34" charset="0"/>
              </a:rPr>
              <a:t>Legal factor and its influences</a:t>
            </a:r>
            <a:endParaRPr lang="en-GB" dirty="0">
              <a:solidFill>
                <a:schemeClr val="bg1"/>
              </a:solidFill>
              <a:latin typeface="Arial" panose="020B0604020202020204" pitchFamily="34" charset="0"/>
              <a:cs typeface="Arial" panose="020B0604020202020204" pitchFamily="34" charset="0"/>
            </a:endParaRPr>
          </a:p>
          <a:p>
            <a:pPr algn="just"/>
            <a:r>
              <a:rPr lang="en-GB" b="1" i="1" dirty="0">
                <a:solidFill>
                  <a:schemeClr val="bg1"/>
                </a:solidFill>
                <a:latin typeface="Arial" panose="020B0604020202020204" pitchFamily="34" charset="0"/>
                <a:cs typeface="Arial" panose="020B0604020202020204" pitchFamily="34" charset="0"/>
              </a:rPr>
              <a:t>Environmental factor and its influences</a:t>
            </a:r>
            <a:endParaRPr lang="en-GB" dirty="0">
              <a:solidFill>
                <a:schemeClr val="bg1"/>
              </a:solidFill>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marL="0" indent="0" algn="just">
              <a:buNone/>
            </a:pPr>
            <a:r>
              <a:rPr lang="en-GB" dirty="0">
                <a:latin typeface="Arial" panose="020B0604020202020204" pitchFamily="34" charset="0"/>
                <a:ea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p:txBody>
      </p:sp>
      <p:pic>
        <p:nvPicPr>
          <p:cNvPr id="4" name="image1.png"/>
          <p:cNvPicPr/>
          <p:nvPr/>
        </p:nvPicPr>
        <p:blipFill>
          <a:blip r:embed="rId3"/>
          <a:stretch>
            <a:fillRect/>
          </a:stretch>
        </p:blipFill>
        <p:spPr>
          <a:xfrm>
            <a:off x="5911850" y="2095107"/>
            <a:ext cx="5734050" cy="290957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7227366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1300" y="787401"/>
            <a:ext cx="11039227" cy="774700"/>
          </a:xfrm>
        </p:spPr>
        <p:txBody>
          <a:bodyPr>
            <a:normAutofit fontScale="90000"/>
          </a:bodyPr>
          <a:lstStyle/>
          <a:p>
            <a:pPr algn="ctr">
              <a:lnSpc>
                <a:spcPct val="150000"/>
              </a:lnSpc>
              <a:spcBef>
                <a:spcPts val="1200"/>
              </a:spcBef>
              <a:spcAft>
                <a:spcPts val="600"/>
              </a:spcAft>
            </a:pPr>
            <a:r>
              <a:rPr lang="en-GB" sz="4000" b="1" kern="0" dirty="0">
                <a:solidFill>
                  <a:schemeClr val="bg1"/>
                </a:solidFill>
                <a:latin typeface="Arial" panose="020B0604020202020204" pitchFamily="34" charset="0"/>
              </a:rPr>
              <a:t>Application to the hotel and hospitality sector</a:t>
            </a:r>
            <a:r>
              <a:rPr lang="en-GB" b="1" kern="0" dirty="0">
                <a:solidFill>
                  <a:schemeClr val="bg1"/>
                </a:solidFill>
                <a:latin typeface="Arial" panose="020B0604020202020204" pitchFamily="34" charset="0"/>
              </a:rPr>
              <a:t> </a:t>
            </a:r>
            <a:br>
              <a:rPr lang="en-GB" b="1" kern="0" dirty="0">
                <a:latin typeface="Arial" panose="020B0604020202020204" pitchFamily="34" charset="0"/>
              </a:rPr>
            </a:br>
            <a:endParaRPr lang="en-GB" dirty="0"/>
          </a:p>
        </p:txBody>
      </p:sp>
      <p:sp>
        <p:nvSpPr>
          <p:cNvPr id="3" name="Content Placeholder 2"/>
          <p:cNvSpPr>
            <a:spLocks noGrp="1"/>
          </p:cNvSpPr>
          <p:nvPr>
            <p:ph idx="1"/>
          </p:nvPr>
        </p:nvSpPr>
        <p:spPr>
          <a:xfrm>
            <a:off x="346680" y="1486479"/>
            <a:ext cx="10186238" cy="2105890"/>
          </a:xfrm>
        </p:spPr>
        <p:txBody>
          <a:bodyPr>
            <a:normAutofit fontScale="70000" lnSpcReduction="20000"/>
          </a:bodyPr>
          <a:lstStyle/>
          <a:p>
            <a:pPr algn="just">
              <a:lnSpc>
                <a:spcPct val="115000"/>
              </a:lnSpc>
              <a:spcAft>
                <a:spcPts val="0"/>
              </a:spcAft>
            </a:pPr>
            <a:r>
              <a:rPr lang="en-GB" dirty="0">
                <a:solidFill>
                  <a:schemeClr val="bg1"/>
                </a:solidFill>
                <a:latin typeface="Arial" panose="020B0604020202020204" pitchFamily="34" charset="0"/>
                <a:ea typeface="Arial" panose="020B0604020202020204" pitchFamily="34" charset="0"/>
                <a:cs typeface="Arial" panose="020B0604020202020204" pitchFamily="34" charset="0"/>
              </a:rPr>
              <a:t>Based on the discussed facts above it can be assumed that the initiative of applying innovation for organisational sustainability has a profound impact on the ways Marriott operates. </a:t>
            </a:r>
          </a:p>
          <a:p>
            <a:pPr algn="just">
              <a:lnSpc>
                <a:spcPct val="115000"/>
              </a:lnSpc>
              <a:spcAft>
                <a:spcPts val="0"/>
              </a:spcAft>
            </a:pPr>
            <a:r>
              <a:rPr lang="en-GB" dirty="0">
                <a:solidFill>
                  <a:schemeClr val="bg1"/>
                </a:solidFill>
                <a:latin typeface="Arial" panose="020B0604020202020204" pitchFamily="34" charset="0"/>
                <a:ea typeface="Arial" panose="020B0604020202020204" pitchFamily="34" charset="0"/>
                <a:cs typeface="Arial" panose="020B0604020202020204" pitchFamily="34" charset="0"/>
              </a:rPr>
              <a:t>Existing studies also indicate the same.</a:t>
            </a:r>
          </a:p>
          <a:p>
            <a:pPr algn="just">
              <a:lnSpc>
                <a:spcPct val="115000"/>
              </a:lnSpc>
              <a:spcAft>
                <a:spcPts val="0"/>
              </a:spcAft>
            </a:pPr>
            <a:r>
              <a:rPr lang="en-GB" dirty="0">
                <a:solidFill>
                  <a:schemeClr val="bg1"/>
                </a:solidFill>
                <a:latin typeface="Arial" panose="020B0604020202020204" pitchFamily="34" charset="0"/>
                <a:ea typeface="Arial" panose="020B0604020202020204" pitchFamily="34" charset="0"/>
                <a:cs typeface="Arial" panose="020B0604020202020204" pitchFamily="34" charset="0"/>
              </a:rPr>
              <a:t>Therefore, the application of organisational innovation for organisational sustainability is viable to be investigated in its operations.</a:t>
            </a:r>
          </a:p>
          <a:p>
            <a:pPr algn="just"/>
            <a:endParaRPr lang="en-GB" dirty="0">
              <a:latin typeface="Arial" panose="020B0604020202020204" pitchFamily="34" charset="0"/>
              <a:cs typeface="Arial" panose="020B0604020202020204" pitchFamily="34" charset="0"/>
            </a:endParaRPr>
          </a:p>
        </p:txBody>
      </p:sp>
      <p:pic>
        <p:nvPicPr>
          <p:cNvPr id="2050" name="Picture 2" descr="How Does The Hospitality Industry Wor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84710" y="3707245"/>
            <a:ext cx="7551173" cy="175431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890680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2300" y="1101333"/>
            <a:ext cx="8966200" cy="914399"/>
          </a:xfrm>
        </p:spPr>
        <p:txBody>
          <a:bodyPr>
            <a:noAutofit/>
          </a:bodyPr>
          <a:lstStyle/>
          <a:p>
            <a:pPr algn="ctr">
              <a:lnSpc>
                <a:spcPct val="150000"/>
              </a:lnSpc>
              <a:spcBef>
                <a:spcPts val="1200"/>
              </a:spcBef>
              <a:spcAft>
                <a:spcPts val="600"/>
              </a:spcAft>
            </a:pPr>
            <a:r>
              <a:rPr lang="en-GB" sz="2800" b="1" kern="0" dirty="0">
                <a:solidFill>
                  <a:schemeClr val="bg1"/>
                </a:solidFill>
                <a:latin typeface="Arial" panose="020B0604020202020204" pitchFamily="34" charset="0"/>
              </a:rPr>
              <a:t>Evaluation of future policy and management options for dealing with the issues </a:t>
            </a:r>
            <a:br>
              <a:rPr lang="en-GB" b="1" kern="0" dirty="0">
                <a:solidFill>
                  <a:schemeClr val="bg1"/>
                </a:solidFill>
                <a:latin typeface="Arial" panose="020B0604020202020204" pitchFamily="34" charset="0"/>
              </a:rPr>
            </a:br>
            <a:endParaRPr lang="en-GB" dirty="0">
              <a:solidFill>
                <a:schemeClr val="bg1"/>
              </a:solidFill>
            </a:endParaRPr>
          </a:p>
        </p:txBody>
      </p:sp>
      <p:sp>
        <p:nvSpPr>
          <p:cNvPr id="3" name="Content Placeholder 2"/>
          <p:cNvSpPr>
            <a:spLocks noGrp="1"/>
          </p:cNvSpPr>
          <p:nvPr>
            <p:ph idx="1"/>
          </p:nvPr>
        </p:nvSpPr>
        <p:spPr>
          <a:xfrm>
            <a:off x="20890" y="1787132"/>
            <a:ext cx="6511636" cy="4551323"/>
          </a:xfrm>
        </p:spPr>
        <p:txBody>
          <a:bodyPr>
            <a:normAutofit/>
          </a:bodyPr>
          <a:lstStyle/>
          <a:p>
            <a:pPr algn="just"/>
            <a:r>
              <a:rPr lang="en-GB" sz="2400" dirty="0">
                <a:solidFill>
                  <a:schemeClr val="bg1"/>
                </a:solidFill>
                <a:latin typeface="Arial" panose="020B0604020202020204" pitchFamily="34" charset="0"/>
                <a:ea typeface="Arial" panose="020B0604020202020204" pitchFamily="34" charset="0"/>
              </a:rPr>
              <a:t>Based on the above-discussed facts it can be assumed that in applying innovation for organisational </a:t>
            </a:r>
            <a:r>
              <a:rPr lang="en-GB" sz="2000" dirty="0">
                <a:solidFill>
                  <a:schemeClr val="bg1"/>
                </a:solidFill>
                <a:latin typeface="Arial" panose="020B0604020202020204" pitchFamily="34" charset="0"/>
                <a:ea typeface="Arial" panose="020B0604020202020204" pitchFamily="34" charset="0"/>
              </a:rPr>
              <a:t>sustainability</a:t>
            </a:r>
            <a:r>
              <a:rPr lang="en-GB" sz="2400" dirty="0">
                <a:solidFill>
                  <a:schemeClr val="bg1"/>
                </a:solidFill>
                <a:latin typeface="Arial" panose="020B0604020202020204" pitchFamily="34" charset="0"/>
                <a:ea typeface="Arial" panose="020B0604020202020204" pitchFamily="34" charset="0"/>
              </a:rPr>
              <a:t>, multiple issues are probable to be faced by organisations operating in the hospitality industry. </a:t>
            </a:r>
          </a:p>
          <a:p>
            <a:pPr algn="just"/>
            <a:r>
              <a:rPr lang="en-GB" sz="2400" dirty="0">
                <a:solidFill>
                  <a:schemeClr val="bg1"/>
                </a:solidFill>
                <a:latin typeface="Arial" panose="020B0604020202020204" pitchFamily="34" charset="0"/>
                <a:ea typeface="Arial" panose="020B0604020202020204" pitchFamily="34" charset="0"/>
              </a:rPr>
              <a:t>By reflecting on and evaluating innovation for organisational sustainability in Marriott it has been found that in fostering sustainability, the organisation may face issues to keep adequate profit margin. </a:t>
            </a:r>
            <a:endParaRPr lang="en-GB" sz="2400" dirty="0">
              <a:solidFill>
                <a:schemeClr val="bg1"/>
              </a:solidFill>
            </a:endParaRPr>
          </a:p>
        </p:txBody>
      </p:sp>
      <p:pic>
        <p:nvPicPr>
          <p:cNvPr id="3074" name="Picture 2" descr="How is Hotel Industry adopting IoT based Sustainable Development? - Zenatix"/>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92792" y="1228332"/>
            <a:ext cx="5067192" cy="3415250"/>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304061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1200" y="987425"/>
            <a:ext cx="10515600" cy="612775"/>
          </a:xfrm>
        </p:spPr>
        <p:txBody>
          <a:bodyPr>
            <a:normAutofit fontScale="90000"/>
          </a:bodyPr>
          <a:lstStyle/>
          <a:p>
            <a:pPr algn="ctr">
              <a:lnSpc>
                <a:spcPct val="150000"/>
              </a:lnSpc>
              <a:spcBef>
                <a:spcPts val="1200"/>
              </a:spcBef>
              <a:spcAft>
                <a:spcPts val="600"/>
              </a:spcAft>
            </a:pPr>
            <a:r>
              <a:rPr lang="en-GB" b="1" kern="0" dirty="0">
                <a:solidFill>
                  <a:schemeClr val="bg1"/>
                </a:solidFill>
                <a:latin typeface="Arial" panose="020B0604020202020204" pitchFamily="34" charset="0"/>
              </a:rPr>
              <a:t>Conclusion </a:t>
            </a:r>
            <a:br>
              <a:rPr lang="en-GB" b="1" kern="0" dirty="0">
                <a:latin typeface="Arial" panose="020B0604020202020204" pitchFamily="34" charset="0"/>
              </a:rPr>
            </a:br>
            <a:endParaRPr lang="en-GB" dirty="0"/>
          </a:p>
        </p:txBody>
      </p:sp>
      <p:sp>
        <p:nvSpPr>
          <p:cNvPr id="3" name="Content Placeholder 2"/>
          <p:cNvSpPr>
            <a:spLocks noGrp="1"/>
          </p:cNvSpPr>
          <p:nvPr>
            <p:ph idx="1"/>
          </p:nvPr>
        </p:nvSpPr>
        <p:spPr>
          <a:xfrm>
            <a:off x="165100" y="1600200"/>
            <a:ext cx="10515600" cy="4351338"/>
          </a:xfrm>
        </p:spPr>
        <p:txBody>
          <a:bodyPr/>
          <a:lstStyle/>
          <a:p>
            <a:pPr algn="just"/>
            <a:r>
              <a:rPr lang="en-GB" dirty="0">
                <a:solidFill>
                  <a:schemeClr val="bg1"/>
                </a:solidFill>
                <a:latin typeface="Arial" panose="020B0604020202020204" pitchFamily="34" charset="0"/>
                <a:ea typeface="Arial" panose="020B0604020202020204" pitchFamily="34" charset="0"/>
              </a:rPr>
              <a:t>It can be concluded that organisations in the hotel and hospitality sector like Marriott have started to apply innovation for organisational sustainability effectively. </a:t>
            </a:r>
          </a:p>
          <a:p>
            <a:pPr algn="just"/>
            <a:r>
              <a:rPr lang="en-GB" dirty="0">
                <a:solidFill>
                  <a:schemeClr val="bg1"/>
                </a:solidFill>
                <a:latin typeface="Arial" panose="020B0604020202020204" pitchFamily="34" charset="0"/>
                <a:ea typeface="Arial" panose="020B0604020202020204" pitchFamily="34" charset="0"/>
              </a:rPr>
              <a:t>Fostering sustainability in the hotel and hospitality sector cannot only be variable for the society, environment and the economy but also beneficial for the organisations in the hotel and hospitality industry.</a:t>
            </a:r>
            <a:endParaRPr lang="en-GB" dirty="0">
              <a:solidFill>
                <a:schemeClr val="bg1"/>
              </a:solidFill>
            </a:endParaRPr>
          </a:p>
        </p:txBody>
      </p:sp>
    </p:spTree>
    <p:extLst>
      <p:ext uri="{BB962C8B-B14F-4D97-AF65-F5344CB8AC3E}">
        <p14:creationId xmlns:p14="http://schemas.microsoft.com/office/powerpoint/2010/main" val="40998466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073150"/>
            <a:ext cx="10515600" cy="752475"/>
          </a:xfrm>
        </p:spPr>
        <p:txBody>
          <a:bodyPr>
            <a:normAutofit fontScale="90000"/>
          </a:bodyPr>
          <a:lstStyle/>
          <a:p>
            <a:pPr algn="ctr">
              <a:lnSpc>
                <a:spcPct val="150000"/>
              </a:lnSpc>
              <a:spcBef>
                <a:spcPts val="1200"/>
              </a:spcBef>
              <a:spcAft>
                <a:spcPts val="600"/>
              </a:spcAft>
            </a:pPr>
            <a:r>
              <a:rPr lang="en-GB" sz="4000" b="1" kern="0" dirty="0">
                <a:solidFill>
                  <a:schemeClr val="bg1"/>
                </a:solidFill>
                <a:latin typeface="Arial" panose="020B0604020202020204" pitchFamily="34" charset="0"/>
              </a:rPr>
              <a:t>Reference List</a:t>
            </a:r>
            <a:br>
              <a:rPr lang="en-GB" b="1" kern="0" dirty="0">
                <a:latin typeface="Arial" panose="020B0604020202020204" pitchFamily="34" charset="0"/>
              </a:rPr>
            </a:br>
            <a:endParaRPr lang="en-GB" dirty="0"/>
          </a:p>
        </p:txBody>
      </p:sp>
      <p:sp>
        <p:nvSpPr>
          <p:cNvPr id="3" name="Content Placeholder 2"/>
          <p:cNvSpPr>
            <a:spLocks noGrp="1"/>
          </p:cNvSpPr>
          <p:nvPr>
            <p:ph idx="1"/>
          </p:nvPr>
        </p:nvSpPr>
        <p:spPr>
          <a:xfrm>
            <a:off x="215900" y="1825625"/>
            <a:ext cx="10515600" cy="3508375"/>
          </a:xfrm>
        </p:spPr>
        <p:txBody>
          <a:bodyPr>
            <a:noAutofit/>
          </a:bodyPr>
          <a:lstStyle/>
          <a:p>
            <a:pPr algn="just"/>
            <a:r>
              <a:rPr lang="en-GB" sz="1800" dirty="0">
                <a:solidFill>
                  <a:schemeClr val="bg1"/>
                </a:solidFill>
                <a:latin typeface="Arial" panose="020B0604020202020204" pitchFamily="34" charset="0"/>
                <a:cs typeface="Arial" panose="020B0604020202020204" pitchFamily="34" charset="0"/>
              </a:rPr>
              <a:t>Bathesda.MD, 2022. </a:t>
            </a:r>
            <a:r>
              <a:rPr lang="en-GB" sz="1800" i="1" dirty="0">
                <a:solidFill>
                  <a:schemeClr val="bg1"/>
                </a:solidFill>
                <a:latin typeface="Arial" panose="020B0604020202020204" pitchFamily="34" charset="0"/>
                <a:cs typeface="Arial" panose="020B0604020202020204" pitchFamily="34" charset="0"/>
              </a:rPr>
              <a:t>Marriott International Publishes Latest Report on Environmental, Social, and Governance Progress. </a:t>
            </a:r>
            <a:r>
              <a:rPr lang="en-GB" sz="1800" dirty="0">
                <a:solidFill>
                  <a:schemeClr val="bg1"/>
                </a:solidFill>
                <a:latin typeface="Arial" panose="020B0604020202020204" pitchFamily="34" charset="0"/>
                <a:cs typeface="Arial" panose="020B0604020202020204" pitchFamily="34" charset="0"/>
              </a:rPr>
              <a:t>[Online] Available at: https://news.marriott.com/news/2022/10/27/marriott-international-publishes-latest-report-on-environmental-social-and-governance-progress [Accessed on: 20.10.2023]</a:t>
            </a:r>
          </a:p>
          <a:p>
            <a:pPr algn="just"/>
            <a:r>
              <a:rPr lang="en-GB" sz="1800" dirty="0" err="1">
                <a:solidFill>
                  <a:schemeClr val="bg1"/>
                </a:solidFill>
                <a:latin typeface="Arial" panose="020B0604020202020204" pitchFamily="34" charset="0"/>
                <a:cs typeface="Arial" panose="020B0604020202020204" pitchFamily="34" charset="0"/>
              </a:rPr>
              <a:t>Brotherton</a:t>
            </a:r>
            <a:r>
              <a:rPr lang="en-GB" sz="1800" dirty="0">
                <a:solidFill>
                  <a:schemeClr val="bg1"/>
                </a:solidFill>
                <a:latin typeface="Arial" panose="020B0604020202020204" pitchFamily="34" charset="0"/>
                <a:cs typeface="Arial" panose="020B0604020202020204" pitchFamily="34" charset="0"/>
              </a:rPr>
              <a:t>, B., 2015. Researching hospitality and tourism. </a:t>
            </a:r>
            <a:r>
              <a:rPr lang="en-GB" sz="1800" i="1" dirty="0">
                <a:solidFill>
                  <a:schemeClr val="bg1"/>
                </a:solidFill>
                <a:latin typeface="Arial" panose="020B0604020202020204" pitchFamily="34" charset="0"/>
                <a:cs typeface="Arial" panose="020B0604020202020204" pitchFamily="34" charset="0"/>
              </a:rPr>
              <a:t>Researching Hospitality and Tourism</a:t>
            </a:r>
            <a:r>
              <a:rPr lang="en-GB" sz="1800" dirty="0">
                <a:solidFill>
                  <a:schemeClr val="bg1"/>
                </a:solidFill>
                <a:latin typeface="Arial" panose="020B0604020202020204" pitchFamily="34" charset="0"/>
                <a:cs typeface="Arial" panose="020B0604020202020204" pitchFamily="34" charset="0"/>
              </a:rPr>
              <a:t>, </a:t>
            </a:r>
            <a:r>
              <a:rPr lang="en-GB" sz="1800" dirty="0" err="1">
                <a:solidFill>
                  <a:schemeClr val="bg1"/>
                </a:solidFill>
                <a:latin typeface="Arial" panose="020B0604020202020204" pitchFamily="34" charset="0"/>
                <a:cs typeface="Arial" panose="020B0604020202020204" pitchFamily="34" charset="0"/>
              </a:rPr>
              <a:t>pp.1</a:t>
            </a:r>
            <a:r>
              <a:rPr lang="en-GB" sz="1800" dirty="0">
                <a:solidFill>
                  <a:schemeClr val="bg1"/>
                </a:solidFill>
                <a:latin typeface="Arial" panose="020B0604020202020204" pitchFamily="34" charset="0"/>
                <a:cs typeface="Arial" panose="020B0604020202020204" pitchFamily="34" charset="0"/>
              </a:rPr>
              <a:t>-336.</a:t>
            </a:r>
          </a:p>
          <a:p>
            <a:pPr algn="just"/>
            <a:r>
              <a:rPr lang="en-GB" sz="1800" dirty="0" err="1">
                <a:solidFill>
                  <a:schemeClr val="bg1"/>
                </a:solidFill>
                <a:latin typeface="Arial" panose="020B0604020202020204" pitchFamily="34" charset="0"/>
                <a:cs typeface="Arial" panose="020B0604020202020204" pitchFamily="34" charset="0"/>
              </a:rPr>
              <a:t>Buhalis</a:t>
            </a:r>
            <a:r>
              <a:rPr lang="en-GB" sz="1800" dirty="0">
                <a:solidFill>
                  <a:schemeClr val="bg1"/>
                </a:solidFill>
                <a:latin typeface="Arial" panose="020B0604020202020204" pitchFamily="34" charset="0"/>
                <a:cs typeface="Arial" panose="020B0604020202020204" pitchFamily="34" charset="0"/>
              </a:rPr>
              <a:t>, D., Darcy, S. and Ambrose, I. eds., 2012. </a:t>
            </a:r>
            <a:r>
              <a:rPr lang="en-GB" sz="1800" i="1" dirty="0">
                <a:solidFill>
                  <a:schemeClr val="bg1"/>
                </a:solidFill>
                <a:latin typeface="Arial" panose="020B0604020202020204" pitchFamily="34" charset="0"/>
                <a:cs typeface="Arial" panose="020B0604020202020204" pitchFamily="34" charset="0"/>
              </a:rPr>
              <a:t>Best practice in accessible tourism: Inclusion, disability, ageing population and tourism</a:t>
            </a:r>
            <a:r>
              <a:rPr lang="en-GB" sz="1800" dirty="0">
                <a:solidFill>
                  <a:schemeClr val="bg1"/>
                </a:solidFill>
                <a:latin typeface="Arial" panose="020B0604020202020204" pitchFamily="34" charset="0"/>
                <a:cs typeface="Arial" panose="020B0604020202020204" pitchFamily="34" charset="0"/>
              </a:rPr>
              <a:t> (Vol. 53). Channel View Publications.</a:t>
            </a:r>
          </a:p>
          <a:p>
            <a:pPr algn="just"/>
            <a:r>
              <a:rPr lang="en-GB" sz="1800" dirty="0">
                <a:solidFill>
                  <a:schemeClr val="bg1"/>
                </a:solidFill>
                <a:latin typeface="Arial" panose="020B0604020202020204" pitchFamily="34" charset="0"/>
                <a:cs typeface="Arial" panose="020B0604020202020204" pitchFamily="34" charset="0"/>
              </a:rPr>
              <a:t>Careers.marriott.com, 2023. </a:t>
            </a:r>
            <a:r>
              <a:rPr lang="en-GB" sz="1800" i="1" dirty="0">
                <a:solidFill>
                  <a:schemeClr val="bg1"/>
                </a:solidFill>
                <a:latin typeface="Arial" panose="020B0604020202020204" pitchFamily="34" charset="0"/>
                <a:cs typeface="Arial" panose="020B0604020202020204" pitchFamily="34" charset="0"/>
              </a:rPr>
              <a:t>VISA PROGRAMS. </a:t>
            </a:r>
            <a:r>
              <a:rPr lang="en-GB" sz="1800" dirty="0">
                <a:solidFill>
                  <a:schemeClr val="bg1"/>
                </a:solidFill>
                <a:latin typeface="Arial" panose="020B0604020202020204" pitchFamily="34" charset="0"/>
                <a:cs typeface="Arial" panose="020B0604020202020204" pitchFamily="34" charset="0"/>
              </a:rPr>
              <a:t>[Online] Available at: https://careers.marriott.com/visa-programs/#:~:text=VISA-,PROGRAMS,hotels%20within%20the%20United%20States. [Accessed on: 20.10.2023]</a:t>
            </a:r>
          </a:p>
        </p:txBody>
      </p:sp>
    </p:spTree>
    <p:extLst>
      <p:ext uri="{BB962C8B-B14F-4D97-AF65-F5344CB8AC3E}">
        <p14:creationId xmlns:p14="http://schemas.microsoft.com/office/powerpoint/2010/main" val="1647790010"/>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9229984B-5243-4B0F-9DF4-5CF6065CF6B8}" vid="{B8F83B43-BD8A-41FF-9758-5868C51FEFBE}"/>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964854871C080D46AAF220054162EE49" ma:contentTypeVersion="10" ma:contentTypeDescription="Create a new document." ma:contentTypeScope="" ma:versionID="31dcf6c2088fc756ebeaf34c2d15dba2">
  <xsd:schema xmlns:xsd="http://www.w3.org/2001/XMLSchema" xmlns:xs="http://www.w3.org/2001/XMLSchema" xmlns:p="http://schemas.microsoft.com/office/2006/metadata/properties" xmlns:ns2="c0bc5e67-24c2-4fc5-b969-f791d200abd2" xmlns:ns3="497e3025-69b6-416a-8642-3c6d06f66ac5" targetNamespace="http://schemas.microsoft.com/office/2006/metadata/properties" ma:root="true" ma:fieldsID="749b18cf5e16e0ce0344bf58e8d6571c" ns2:_="" ns3:_="">
    <xsd:import namespace="c0bc5e67-24c2-4fc5-b969-f791d200abd2"/>
    <xsd:import namespace="497e3025-69b6-416a-8642-3c6d06f66ac5"/>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3:SharedWithUsers" minOccurs="0"/>
                <xsd:element ref="ns3:SharedWithDetails" minOccurs="0"/>
                <xsd:element ref="ns2:MediaServiceGenerationTime" minOccurs="0"/>
                <xsd:element ref="ns2:MediaServiceEventHashCode" minOccurs="0"/>
                <xsd:element ref="ns2:MediaServiceDateTaken"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0bc5e67-24c2-4fc5-b969-f791d200abd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497e3025-69b6-416a-8642-3c6d06f66ac5"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EA96578-F261-47E4-A313-68CB36B4F360}">
  <ds:schemaRefs>
    <ds:schemaRef ds:uri="http://schemas.microsoft.com/sharepoint/v3/contenttype/forms"/>
  </ds:schemaRefs>
</ds:datastoreItem>
</file>

<file path=customXml/itemProps2.xml><?xml version="1.0" encoding="utf-8"?>
<ds:datastoreItem xmlns:ds="http://schemas.openxmlformats.org/officeDocument/2006/customXml" ds:itemID="{0032BBAC-3698-4F05-9D8E-6B64CA681E85}">
  <ds:schemaRefs>
    <ds:schemaRef ds:uri="http://schemas.microsoft.com/office/2006/documentManagement/types"/>
    <ds:schemaRef ds:uri="32cf4773-4f40-40c5-b712-949156571374"/>
    <ds:schemaRef ds:uri="http://schemas.openxmlformats.org/package/2006/metadata/core-properties"/>
    <ds:schemaRef ds:uri="http://purl.org/dc/elements/1.1/"/>
    <ds:schemaRef ds:uri="http://schemas.microsoft.com/office/2006/metadata/properties"/>
    <ds:schemaRef ds:uri="http://schemas.microsoft.com/office/infopath/2007/PartnerControls"/>
    <ds:schemaRef ds:uri="74243a2f-f39c-4e43-9810-58f2f548e0d4"/>
    <ds:schemaRef ds:uri="http://www.w3.org/XML/1998/namespace"/>
    <ds:schemaRef ds:uri="http://purl.org/dc/dcmitype/"/>
    <ds:schemaRef ds:uri="http://purl.org/dc/terms/"/>
  </ds:schemaRefs>
</ds:datastoreItem>
</file>

<file path=customXml/itemProps3.xml><?xml version="1.0" encoding="utf-8"?>
<ds:datastoreItem xmlns:ds="http://schemas.openxmlformats.org/officeDocument/2006/customXml" ds:itemID="{9DE69F30-69B7-4E25-B70F-C5692253145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0bc5e67-24c2-4fc5-b969-f791d200abd2"/>
    <ds:schemaRef ds:uri="497e3025-69b6-416a-8642-3c6d06f66ac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16</TotalTime>
  <Words>1598</Words>
  <Application>Microsoft Office PowerPoint</Application>
  <PresentationFormat>Widescreen</PresentationFormat>
  <Paragraphs>70</Paragraphs>
  <Slides>8</Slides>
  <Notes>6</Notes>
  <HiddenSlides>0</HiddenSlides>
  <MMClips>0</MMClips>
  <ScaleCrop>false</ScaleCrop>
  <HeadingPairs>
    <vt:vector size="6" baseType="variant">
      <vt:variant>
        <vt:lpstr>Fonts Used</vt:lpstr>
      </vt:variant>
      <vt:variant>
        <vt:i4>4</vt:i4>
      </vt:variant>
      <vt:variant>
        <vt:lpstr>Theme</vt:lpstr>
      </vt:variant>
      <vt:variant>
        <vt:i4>6</vt:i4>
      </vt:variant>
      <vt:variant>
        <vt:lpstr>Slide Titles</vt:lpstr>
      </vt:variant>
      <vt:variant>
        <vt:i4>8</vt:i4>
      </vt:variant>
    </vt:vector>
  </HeadingPairs>
  <TitlesOfParts>
    <vt:vector size="18" baseType="lpstr">
      <vt:lpstr>Arial</vt:lpstr>
      <vt:lpstr>Calibri</vt:lpstr>
      <vt:lpstr>Calibri Light</vt:lpstr>
      <vt:lpstr>Gill Sans MT</vt:lpstr>
      <vt:lpstr>Title Slide 1</vt:lpstr>
      <vt:lpstr>Sub Title 1</vt:lpstr>
      <vt:lpstr>1_Text Break Info Slide 2</vt:lpstr>
      <vt:lpstr>1_Title Slide 1</vt:lpstr>
      <vt:lpstr>Text 1</vt:lpstr>
      <vt:lpstr>Theme1</vt:lpstr>
      <vt:lpstr>CONFERENCE RESEARCH PAPER</vt:lpstr>
      <vt:lpstr>Contents</vt:lpstr>
      <vt:lpstr>Introduction </vt:lpstr>
      <vt:lpstr>Overview of literature  </vt:lpstr>
      <vt:lpstr>Application to the hotel and hospitality sector  </vt:lpstr>
      <vt:lpstr>Evaluation of future policy and management options for dealing with the issues  </vt:lpstr>
      <vt:lpstr>Conclusion  </vt:lpstr>
      <vt:lpstr>Reference List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BMIH 00</dc:title>
  <dc:creator>Christopher Wilkin</dc:creator>
  <cp:lastModifiedBy>Ioana</cp:lastModifiedBy>
  <cp:revision>10</cp:revision>
  <dcterms:created xsi:type="dcterms:W3CDTF">2023-01-31T21:01:37Z</dcterms:created>
  <dcterms:modified xsi:type="dcterms:W3CDTF">2023-11-07T10:44:49Z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0x010100964854871C080D46AAF220054162EE49</vt:lpwstr>
  </property>
</Properties>
</file>