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emf" ContentType="image/x-emf"/>
  <Default Extension="rels" ContentType="application/vnd.openxmlformats-package.relationships+xml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63" r:id="rId2"/>
    <p:sldId id="264" r:id="rId3"/>
    <p:sldId id="277" r:id="rId4"/>
    <p:sldId id="278" r:id="rId5"/>
    <p:sldId id="279" r:id="rId6"/>
    <p:sldId id="281" r:id="rId7"/>
    <p:sldId id="282" r:id="rId8"/>
    <p:sldId id="283" r:id="rId9"/>
    <p:sldId id="280" r:id="rId10"/>
  </p:sldIdLst>
  <p:sldSz cx="9144000" cy="5143500" type="screen16x9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4158" autoAdjust="0"/>
  </p:normalViewPr>
  <p:slideViewPr>
    <p:cSldViewPr snapToGrid="0" snapToObjects="1">
      <p:cViewPr varScale="1">
        <p:scale>
          <a:sx n="72" d="100"/>
          <a:sy n="72" d="100"/>
        </p:scale>
        <p:origin x="-1168" y="-96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notesMaster" Target="notesMasters/notesMaster1.xml"/><Relationship Id="rId12" Type="http://schemas.openxmlformats.org/officeDocument/2006/relationships/printerSettings" Target="printerSettings/printerSettings1.bin"/><Relationship Id="rId13" Type="http://schemas.openxmlformats.org/officeDocument/2006/relationships/presProps" Target="presProps.xml"/><Relationship Id="rId14" Type="http://schemas.openxmlformats.org/officeDocument/2006/relationships/viewProps" Target="viewProps.xml"/><Relationship Id="rId15" Type="http://schemas.openxmlformats.org/officeDocument/2006/relationships/theme" Target="theme/them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CB5442-2C3D-EB40-A27F-E2878311DC87}" type="datetimeFigureOut">
              <a:rPr lang="en-US" smtClean="0"/>
              <a:t>06/02/20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E28071-5F08-7741-BAED-BB8D96773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64903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E28071-5F08-7741-BAED-BB8D9677363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2116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E28071-5F08-7741-BAED-BB8D9677363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65780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E28071-5F08-7741-BAED-BB8D9677363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6927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E28071-5F08-7741-BAED-BB8D9677363C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6927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E28071-5F08-7741-BAED-BB8D9677363C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6927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Material on </a:t>
            </a:r>
            <a:r>
              <a:rPr lang="en-US" dirty="0" err="1" smtClean="0"/>
              <a:t>moodle</a:t>
            </a:r>
            <a:r>
              <a:rPr lang="en-US" dirty="0" smtClean="0"/>
              <a:t> use it!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E28071-5F08-7741-BAED-BB8D9677363C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82439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Collect your research material and development material into a digital format and place in a project folder.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E28071-5F08-7741-BAED-BB8D9677363C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74779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E28071-5F08-7741-BAED-BB8D9677363C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74779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E28071-5F08-7741-BAED-BB8D9677363C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9465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7E6B5-523B-0D4C-A2B7-8CAA2DAD7D43}" type="datetimeFigureOut">
              <a:rPr lang="en-US" smtClean="0"/>
              <a:t>06/02/20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2D8F4-57D0-3848-836A-5312C47816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64252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7E6B5-523B-0D4C-A2B7-8CAA2DAD7D43}" type="datetimeFigureOut">
              <a:rPr lang="en-US" smtClean="0"/>
              <a:t>06/02/20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2D8F4-57D0-3848-836A-5312C47816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70264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7E6B5-523B-0D4C-A2B7-8CAA2DAD7D43}" type="datetimeFigureOut">
              <a:rPr lang="en-US" smtClean="0"/>
              <a:t>06/02/20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2D8F4-57D0-3848-836A-5312C47816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364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7E6B5-523B-0D4C-A2B7-8CAA2DAD7D43}" type="datetimeFigureOut">
              <a:rPr lang="en-US" smtClean="0"/>
              <a:t>06/02/20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2D8F4-57D0-3848-836A-5312C47816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04352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7E6B5-523B-0D4C-A2B7-8CAA2DAD7D43}" type="datetimeFigureOut">
              <a:rPr lang="en-US" smtClean="0"/>
              <a:t>06/02/20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2D8F4-57D0-3848-836A-5312C47816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51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7E6B5-523B-0D4C-A2B7-8CAA2DAD7D43}" type="datetimeFigureOut">
              <a:rPr lang="en-US" smtClean="0"/>
              <a:t>06/02/20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2D8F4-57D0-3848-836A-5312C47816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70750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7E6B5-523B-0D4C-A2B7-8CAA2DAD7D43}" type="datetimeFigureOut">
              <a:rPr lang="en-US" smtClean="0"/>
              <a:t>06/02/20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2D8F4-57D0-3848-836A-5312C47816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23805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7E6B5-523B-0D4C-A2B7-8CAA2DAD7D43}" type="datetimeFigureOut">
              <a:rPr lang="en-US" smtClean="0"/>
              <a:t>06/02/20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2D8F4-57D0-3848-836A-5312C47816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77980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7E6B5-523B-0D4C-A2B7-8CAA2DAD7D43}" type="datetimeFigureOut">
              <a:rPr lang="en-US" smtClean="0"/>
              <a:t>06/02/20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2D8F4-57D0-3848-836A-5312C47816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2278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7E6B5-523B-0D4C-A2B7-8CAA2DAD7D43}" type="datetimeFigureOut">
              <a:rPr lang="en-US" smtClean="0"/>
              <a:t>06/02/20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2D8F4-57D0-3848-836A-5312C47816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98271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7E6B5-523B-0D4C-A2B7-8CAA2DAD7D43}" type="datetimeFigureOut">
              <a:rPr lang="en-US" smtClean="0"/>
              <a:t>06/02/20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2D8F4-57D0-3848-836A-5312C47816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1194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F7E6B5-523B-0D4C-A2B7-8CAA2DAD7D43}" type="datetimeFigureOut">
              <a:rPr lang="en-US" smtClean="0"/>
              <a:t>06/02/20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82D8F4-57D0-3848-836A-5312C47816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6974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3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4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5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784472" y="397934"/>
            <a:ext cx="384626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b="1" dirty="0" smtClean="0"/>
              <a:t>Workshop Structure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07453" y="1065490"/>
            <a:ext cx="808095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 smtClean="0"/>
              <a:t>1:00 - 3:00 (room 109)</a:t>
            </a:r>
          </a:p>
          <a:p>
            <a:pPr marL="285750" indent="-285750">
              <a:buFont typeface="Courier New"/>
              <a:buChar char="o"/>
            </a:pPr>
            <a:r>
              <a:rPr lang="en-US" dirty="0" smtClean="0"/>
              <a:t>Story synopsis</a:t>
            </a:r>
          </a:p>
          <a:p>
            <a:pPr marL="285750" indent="-285750">
              <a:buFont typeface="Courier New"/>
              <a:buChar char="o"/>
            </a:pPr>
            <a:r>
              <a:rPr lang="en-US" dirty="0" smtClean="0"/>
              <a:t>Story breakdown and visual comps research </a:t>
            </a:r>
          </a:p>
          <a:p>
            <a:pPr marL="285750" indent="-285750">
              <a:buFont typeface="Courier New"/>
              <a:buChar char="o"/>
            </a:pPr>
            <a:r>
              <a:rPr lang="en-US" dirty="0" smtClean="0"/>
              <a:t>Character development and concepts</a:t>
            </a:r>
          </a:p>
          <a:p>
            <a:endParaRPr lang="en-US" dirty="0"/>
          </a:p>
          <a:p>
            <a:r>
              <a:rPr lang="en-US" i="1" dirty="0" smtClean="0"/>
              <a:t>3:00 </a:t>
            </a:r>
            <a:r>
              <a:rPr lang="mr-IN" i="1" dirty="0" smtClean="0"/>
              <a:t>–</a:t>
            </a:r>
            <a:r>
              <a:rPr lang="en-US" i="1" dirty="0" smtClean="0"/>
              <a:t> 5:00 (room 310)</a:t>
            </a:r>
          </a:p>
          <a:p>
            <a:pPr marL="285750" indent="-285750">
              <a:buFont typeface="Courier New"/>
              <a:buChar char="o"/>
            </a:pPr>
            <a:r>
              <a:rPr lang="en-US" dirty="0" smtClean="0"/>
              <a:t>Development and personal action plan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t="56551"/>
          <a:stretch/>
        </p:blipFill>
        <p:spPr>
          <a:xfrm>
            <a:off x="0" y="3350116"/>
            <a:ext cx="9144000" cy="1794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535377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25347" y="809917"/>
            <a:ext cx="743089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Workshop outcomes, by the end of</a:t>
            </a:r>
          </a:p>
          <a:p>
            <a:r>
              <a:rPr lang="en-US" b="1" dirty="0" smtClean="0"/>
              <a:t> todays session you should have:</a:t>
            </a:r>
          </a:p>
          <a:p>
            <a:endParaRPr lang="en-US" b="1" i="1" dirty="0" smtClean="0"/>
          </a:p>
          <a:p>
            <a:pPr marL="285750" indent="-285750">
              <a:lnSpc>
                <a:spcPct val="200000"/>
              </a:lnSpc>
              <a:buFont typeface="Arial"/>
              <a:buChar char="•"/>
            </a:pPr>
            <a:r>
              <a:rPr lang="en-US" dirty="0" smtClean="0"/>
              <a:t>Collected relevant visual research</a:t>
            </a:r>
          </a:p>
          <a:p>
            <a:pPr marL="285750" indent="-285750">
              <a:lnSpc>
                <a:spcPct val="200000"/>
              </a:lnSpc>
              <a:buFont typeface="Arial"/>
              <a:buChar char="•"/>
            </a:pPr>
            <a:r>
              <a:rPr lang="en-US" dirty="0" err="1" smtClean="0"/>
              <a:t>Summarised</a:t>
            </a:r>
            <a:r>
              <a:rPr lang="en-US" dirty="0" smtClean="0"/>
              <a:t> a story premise </a:t>
            </a:r>
          </a:p>
          <a:p>
            <a:pPr marL="285750" indent="-285750">
              <a:lnSpc>
                <a:spcPct val="200000"/>
              </a:lnSpc>
              <a:buFont typeface="Arial"/>
              <a:buChar char="•"/>
            </a:pPr>
            <a:r>
              <a:rPr lang="en-US" dirty="0" smtClean="0"/>
              <a:t>Outlined a character concept</a:t>
            </a:r>
          </a:p>
          <a:p>
            <a:pPr marL="285750" indent="-285750">
              <a:lnSpc>
                <a:spcPct val="200000"/>
              </a:lnSpc>
              <a:buFont typeface="Arial"/>
              <a:buChar char="•"/>
            </a:pPr>
            <a:r>
              <a:rPr lang="en-US" dirty="0" smtClean="0"/>
              <a:t>Constructed a </a:t>
            </a:r>
            <a:r>
              <a:rPr lang="en-US" dirty="0" err="1" smtClean="0"/>
              <a:t>personalised</a:t>
            </a:r>
            <a:r>
              <a:rPr lang="en-US" dirty="0" smtClean="0"/>
              <a:t> action plan</a:t>
            </a:r>
          </a:p>
          <a:p>
            <a:endParaRPr lang="en-US" b="1" i="1" dirty="0"/>
          </a:p>
          <a:p>
            <a:pPr marL="285750" indent="-285750">
              <a:buFontTx/>
              <a:buChar char="-"/>
            </a:pPr>
            <a:endParaRPr lang="en-US" b="1" i="1" dirty="0"/>
          </a:p>
        </p:txBody>
      </p:sp>
      <p:sp>
        <p:nvSpPr>
          <p:cNvPr id="3" name="TextBox 2"/>
          <p:cNvSpPr txBox="1"/>
          <p:nvPr/>
        </p:nvSpPr>
        <p:spPr>
          <a:xfrm>
            <a:off x="313554" y="4510927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7" name="Picture 6" descr="nordic-noir-genre.jp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802" r="15349"/>
          <a:stretch/>
        </p:blipFill>
        <p:spPr>
          <a:xfrm>
            <a:off x="4849787" y="0"/>
            <a:ext cx="4294213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600413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able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1904652"/>
              </p:ext>
            </p:extLst>
          </p:nvPr>
        </p:nvGraphicFramePr>
        <p:xfrm>
          <a:off x="868868" y="1626813"/>
          <a:ext cx="7519050" cy="2758733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7519050"/>
              </a:tblGrid>
              <a:tr h="275873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745388" y="690872"/>
            <a:ext cx="77479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You have 20 minutes to condense your idea into a short story synopsis.</a:t>
            </a:r>
            <a:endParaRPr lang="en-GB" sz="2000" dirty="0"/>
          </a:p>
          <a:p>
            <a:endParaRPr lang="en-US" sz="2000" dirty="0"/>
          </a:p>
        </p:txBody>
      </p:sp>
      <p:sp>
        <p:nvSpPr>
          <p:cNvPr id="3" name="TextBox 2"/>
          <p:cNvSpPr txBox="1"/>
          <p:nvPr/>
        </p:nvSpPr>
        <p:spPr>
          <a:xfrm>
            <a:off x="974895" y="1667051"/>
            <a:ext cx="7413023" cy="2862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Example:</a:t>
            </a:r>
          </a:p>
          <a:p>
            <a:r>
              <a:rPr lang="en-GB" i="1" dirty="0"/>
              <a:t>Perched on the edge of a vast wilderness, </a:t>
            </a:r>
            <a:r>
              <a:rPr lang="en-GB" i="1" dirty="0" smtClean="0"/>
              <a:t>Sirenum </a:t>
            </a:r>
            <a:r>
              <a:rPr lang="en-GB" i="1" dirty="0"/>
              <a:t>is an isolated fishing </a:t>
            </a:r>
            <a:r>
              <a:rPr lang="en-GB" i="1" dirty="0" smtClean="0"/>
              <a:t>village.  </a:t>
            </a:r>
            <a:r>
              <a:rPr lang="en-GB" i="1" dirty="0"/>
              <a:t>However, tranquillity is disturbed when an unknown boat enters the harbour seemingly </a:t>
            </a:r>
            <a:r>
              <a:rPr lang="en-GB" i="1" dirty="0" smtClean="0"/>
              <a:t>unoccupied.  Followed </a:t>
            </a:r>
            <a:r>
              <a:rPr lang="en-GB" i="1" dirty="0"/>
              <a:t>by a string of deaths and </a:t>
            </a:r>
            <a:r>
              <a:rPr lang="en-GB" i="1" dirty="0" smtClean="0"/>
              <a:t>residents stricken </a:t>
            </a:r>
            <a:r>
              <a:rPr lang="en-GB" i="1" dirty="0"/>
              <a:t>with a strange sickness which leads to disturbing uncharacteristic behaviours.  A small police department struggle to investigate the unnatural phenomena and protect the remaining unafflicted </a:t>
            </a:r>
            <a:r>
              <a:rPr lang="en-GB" i="1" dirty="0" smtClean="0"/>
              <a:t>residents.  As </a:t>
            </a:r>
            <a:r>
              <a:rPr lang="en-GB" i="1" dirty="0"/>
              <a:t>winter closes in and more deaths occur Detective Rhea begins to suspect and mistrust everyone she has ever know.  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241308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791598" y="890927"/>
            <a:ext cx="761584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Development and Organisation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81863" y="1834287"/>
            <a:ext cx="663254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 smtClean="0"/>
              <a:t>Open </a:t>
            </a:r>
            <a:r>
              <a:rPr lang="en-GB" dirty="0"/>
              <a:t>the project briefs on your pod screen. </a:t>
            </a:r>
            <a:endParaRPr lang="en-GB" dirty="0" smtClean="0"/>
          </a:p>
          <a:p>
            <a:r>
              <a:rPr lang="en-GB" dirty="0" smtClean="0"/>
              <a:t> </a:t>
            </a:r>
            <a:endParaRPr lang="en-GB" dirty="0"/>
          </a:p>
          <a:p>
            <a:endParaRPr lang="en-GB" dirty="0"/>
          </a:p>
          <a:p>
            <a:pPr marL="342900" indent="-342900">
              <a:buFontTx/>
              <a:buChar char="-"/>
            </a:pPr>
            <a:r>
              <a:rPr lang="en-US" dirty="0"/>
              <a:t>Read the task description carefully, and identify what you need to do in order to complete the brief</a:t>
            </a:r>
            <a:r>
              <a:rPr lang="en-US" dirty="0" smtClean="0"/>
              <a:t>.</a:t>
            </a:r>
          </a:p>
          <a:p>
            <a:pPr marL="342900" indent="-342900">
              <a:buFontTx/>
              <a:buChar char="-"/>
            </a:pPr>
            <a:endParaRPr lang="en-US" dirty="0"/>
          </a:p>
          <a:p>
            <a:pPr marL="342900" indent="-342900">
              <a:buFontTx/>
              <a:buChar char="-"/>
            </a:pPr>
            <a:r>
              <a:rPr lang="en-US" dirty="0" smtClean="0"/>
              <a:t>In your own words summaries what you need to do.  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908141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301492" y="1587364"/>
            <a:ext cx="463925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L</a:t>
            </a:r>
            <a:r>
              <a:rPr lang="en-GB" i="1" dirty="0" smtClean="0"/>
              <a:t>ists the following.</a:t>
            </a:r>
            <a:endParaRPr lang="en-GB" dirty="0" smtClean="0"/>
          </a:p>
          <a:p>
            <a:endParaRPr lang="en-GB" dirty="0"/>
          </a:p>
          <a:p>
            <a:r>
              <a:rPr lang="en-US" dirty="0" smtClean="0"/>
              <a:t>What have you done?</a:t>
            </a:r>
          </a:p>
          <a:p>
            <a:r>
              <a:rPr lang="en-US" dirty="0" smtClean="0"/>
              <a:t>What do you need to do next?</a:t>
            </a:r>
          </a:p>
          <a:p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107452" y="613377"/>
            <a:ext cx="384626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b="1" dirty="0" smtClean="0"/>
              <a:t>Get </a:t>
            </a:r>
            <a:r>
              <a:rPr lang="en-US" sz="2200" b="1" dirty="0" err="1" smtClean="0"/>
              <a:t>Organised</a:t>
            </a:r>
            <a:endParaRPr lang="en-US" sz="2200" b="1" dirty="0" smtClean="0"/>
          </a:p>
        </p:txBody>
      </p:sp>
      <p:pic>
        <p:nvPicPr>
          <p:cNvPr id="6" name="Picture 5" descr="Nordic-Noir.jp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73" r="20243"/>
          <a:stretch/>
        </p:blipFill>
        <p:spPr>
          <a:xfrm>
            <a:off x="0" y="366458"/>
            <a:ext cx="3966519" cy="4300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623429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401016" y="1359410"/>
            <a:ext cx="444714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b="1" dirty="0" smtClean="0"/>
              <a:t>Myths/fairytales </a:t>
            </a:r>
          </a:p>
          <a:p>
            <a:r>
              <a:rPr lang="en-US" b="1" dirty="0"/>
              <a:t> </a:t>
            </a:r>
            <a:r>
              <a:rPr lang="en-US" b="1" dirty="0" smtClean="0"/>
              <a:t>    </a:t>
            </a:r>
            <a:r>
              <a:rPr lang="en-US" b="1" i="1" dirty="0" smtClean="0"/>
              <a:t> (Story archetypes)</a:t>
            </a:r>
          </a:p>
          <a:p>
            <a:endParaRPr lang="en-US" b="1" dirty="0" smtClean="0"/>
          </a:p>
          <a:p>
            <a:pPr marL="285750" indent="-285750">
              <a:buFont typeface="Arial"/>
              <a:buChar char="•"/>
            </a:pPr>
            <a:r>
              <a:rPr lang="en-US" b="1" dirty="0" smtClean="0"/>
              <a:t>Nordic Noir </a:t>
            </a:r>
          </a:p>
          <a:p>
            <a:r>
              <a:rPr lang="en-US" b="1" dirty="0"/>
              <a:t> </a:t>
            </a:r>
            <a:r>
              <a:rPr lang="en-US" b="1" dirty="0" smtClean="0"/>
              <a:t>   </a:t>
            </a:r>
            <a:r>
              <a:rPr lang="en-US" b="1" i="1" dirty="0" smtClean="0"/>
              <a:t> (Genre codes and conventions)</a:t>
            </a:r>
          </a:p>
          <a:p>
            <a:endParaRPr lang="en-US" b="1" dirty="0" smtClean="0"/>
          </a:p>
          <a:p>
            <a:pPr marL="285750" indent="-285750">
              <a:buFont typeface="Arial"/>
              <a:buChar char="•"/>
            </a:pPr>
            <a:r>
              <a:rPr lang="en-US" b="1" dirty="0" smtClean="0"/>
              <a:t>Sins and virtues</a:t>
            </a:r>
          </a:p>
          <a:p>
            <a:r>
              <a:rPr lang="en-US" b="1" dirty="0"/>
              <a:t> </a:t>
            </a:r>
            <a:r>
              <a:rPr lang="en-US" b="1" dirty="0" smtClean="0"/>
              <a:t>    </a:t>
            </a:r>
            <a:r>
              <a:rPr lang="en-US" b="1" i="1" dirty="0" smtClean="0"/>
              <a:t> (Character and themes)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 smtClean="0"/>
              <a:t>   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401016" y="718671"/>
            <a:ext cx="46801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This week your areas of research have included: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01016" y="3912130"/>
            <a:ext cx="48929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This has been looked at in lectures and workshops</a:t>
            </a:r>
          </a:p>
          <a:p>
            <a:r>
              <a:rPr lang="en-US" dirty="0" smtClean="0"/>
              <a:t> with you.</a:t>
            </a:r>
          </a:p>
        </p:txBody>
      </p:sp>
      <p:pic>
        <p:nvPicPr>
          <p:cNvPr id="6" name="Picture 5" descr="virtue-and-vice.jp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881" r="28169"/>
          <a:stretch/>
        </p:blipFill>
        <p:spPr>
          <a:xfrm>
            <a:off x="5399554" y="184739"/>
            <a:ext cx="3744446" cy="480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93475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4692611"/>
              </p:ext>
            </p:extLst>
          </p:nvPr>
        </p:nvGraphicFramePr>
        <p:xfrm>
          <a:off x="317515" y="3845078"/>
          <a:ext cx="8537634" cy="109359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8537634"/>
              </a:tblGrid>
              <a:tr h="1093597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4903917"/>
              </p:ext>
            </p:extLst>
          </p:nvPr>
        </p:nvGraphicFramePr>
        <p:xfrm>
          <a:off x="317515" y="2238730"/>
          <a:ext cx="8537634" cy="65380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8537634"/>
              </a:tblGrid>
              <a:tr h="65380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4022625"/>
              </p:ext>
            </p:extLst>
          </p:nvPr>
        </p:nvGraphicFramePr>
        <p:xfrm>
          <a:off x="317515" y="3051265"/>
          <a:ext cx="8537634" cy="617309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8537634"/>
              </a:tblGrid>
              <a:tr h="617309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317515" y="2238730"/>
            <a:ext cx="8149560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b="1" dirty="0" smtClean="0"/>
              <a:t>Gather your </a:t>
            </a:r>
            <a:r>
              <a:rPr lang="en-US" b="1" dirty="0"/>
              <a:t>research material from the </a:t>
            </a:r>
            <a:r>
              <a:rPr lang="en-US" b="1" dirty="0" smtClean="0"/>
              <a:t>week.</a:t>
            </a:r>
          </a:p>
          <a:p>
            <a:r>
              <a:rPr lang="en-US" sz="1600" dirty="0" smtClean="0"/>
              <a:t>(</a:t>
            </a:r>
            <a:r>
              <a:rPr lang="en-US" sz="1600" dirty="0"/>
              <a:t>visual references</a:t>
            </a:r>
            <a:r>
              <a:rPr lang="en-US" sz="1600" dirty="0" smtClean="0"/>
              <a:t>, </a:t>
            </a:r>
            <a:r>
              <a:rPr lang="en-US" sz="1600" dirty="0"/>
              <a:t>web pages, quotes, personal notes etc.) </a:t>
            </a:r>
          </a:p>
          <a:p>
            <a:endParaRPr lang="en-US" dirty="0"/>
          </a:p>
          <a:p>
            <a:r>
              <a:rPr lang="en-US" b="1" dirty="0" smtClean="0"/>
              <a:t>2. Collect </a:t>
            </a:r>
            <a:r>
              <a:rPr lang="en-US" b="1" dirty="0"/>
              <a:t>your development </a:t>
            </a:r>
            <a:r>
              <a:rPr lang="en-US" b="1" dirty="0" smtClean="0"/>
              <a:t>work.</a:t>
            </a:r>
            <a:endParaRPr lang="en-US" b="1" dirty="0"/>
          </a:p>
          <a:p>
            <a:r>
              <a:rPr lang="en-US" sz="1600" dirty="0"/>
              <a:t>(story synopsis, comps, character </a:t>
            </a:r>
            <a:r>
              <a:rPr lang="en-US" sz="1600" dirty="0" smtClean="0"/>
              <a:t>concept </a:t>
            </a:r>
            <a:r>
              <a:rPr lang="en-US" sz="1600" dirty="0"/>
              <a:t>etc.)</a:t>
            </a:r>
          </a:p>
          <a:p>
            <a:endParaRPr lang="en-US" dirty="0"/>
          </a:p>
          <a:p>
            <a:r>
              <a:rPr lang="en-US" b="1" dirty="0" smtClean="0"/>
              <a:t>3. Write </a:t>
            </a:r>
            <a:r>
              <a:rPr lang="en-US" b="1" dirty="0"/>
              <a:t>a short </a:t>
            </a:r>
            <a:r>
              <a:rPr lang="en-US" b="1" dirty="0" smtClean="0"/>
              <a:t>end of week reflection</a:t>
            </a:r>
            <a:r>
              <a:rPr lang="en-US" b="1" dirty="0"/>
              <a:t>.  </a:t>
            </a:r>
          </a:p>
          <a:p>
            <a:r>
              <a:rPr lang="en-US" sz="1600" dirty="0" smtClean="0"/>
              <a:t>(Considerations - What </a:t>
            </a:r>
            <a:r>
              <a:rPr lang="en-US" sz="1600" dirty="0"/>
              <a:t>research did you look at?  What inspired you? How did it shape your story idea/project?  What do you hope to achieve in your production studies/tests? </a:t>
            </a:r>
            <a:r>
              <a:rPr lang="en-US" sz="1600" dirty="0" smtClean="0"/>
              <a:t>What is your story about?)</a:t>
            </a:r>
            <a:endParaRPr lang="en-US" sz="1600" dirty="0"/>
          </a:p>
          <a:p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263158" y="290755"/>
            <a:ext cx="45704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/>
              <a:t>Self Directed Study </a:t>
            </a:r>
            <a:r>
              <a:rPr lang="mr-IN" b="1" dirty="0" smtClean="0"/>
              <a:t>–</a:t>
            </a:r>
            <a:r>
              <a:rPr lang="en-US" b="1" dirty="0" smtClean="0"/>
              <a:t> Week 1 Suggested Goals</a:t>
            </a:r>
            <a:endParaRPr lang="en-US" b="1" dirty="0"/>
          </a:p>
        </p:txBody>
      </p:sp>
      <p:sp>
        <p:nvSpPr>
          <p:cNvPr id="4" name="TextBox 3"/>
          <p:cNvSpPr txBox="1"/>
          <p:nvPr/>
        </p:nvSpPr>
        <p:spPr>
          <a:xfrm>
            <a:off x="235932" y="742038"/>
            <a:ext cx="89080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 smtClean="0">
                <a:solidFill>
                  <a:srgbClr val="FF0000"/>
                </a:solidFill>
              </a:rPr>
              <a:t>You should be continuing to work on your project outside of lessons and workshops.</a:t>
            </a:r>
            <a:endParaRPr lang="en-US" i="1" dirty="0">
              <a:solidFill>
                <a:srgbClr val="FF0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88852" y="1171735"/>
            <a:ext cx="8231143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Achieving the below will ensure you have reference material and the beginnings of a reflective voice-over for your portfolios/visual essays. </a:t>
            </a:r>
          </a:p>
          <a:p>
            <a:r>
              <a:rPr lang="en-US" sz="1600" i="1" dirty="0" smtClean="0"/>
              <a:t>(Target of completion for below tasks Friday evening)</a:t>
            </a:r>
            <a:endParaRPr lang="en-US" sz="1600" i="1" dirty="0"/>
          </a:p>
        </p:txBody>
      </p:sp>
    </p:spTree>
    <p:extLst>
      <p:ext uri="{BB962C8B-B14F-4D97-AF65-F5344CB8AC3E}">
        <p14:creationId xmlns:p14="http://schemas.microsoft.com/office/powerpoint/2010/main" val="9817193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7868369"/>
              </p:ext>
            </p:extLst>
          </p:nvPr>
        </p:nvGraphicFramePr>
        <p:xfrm>
          <a:off x="317515" y="3845078"/>
          <a:ext cx="8537634" cy="109359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8537634"/>
              </a:tblGrid>
              <a:tr h="1093597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3390534"/>
              </p:ext>
            </p:extLst>
          </p:nvPr>
        </p:nvGraphicFramePr>
        <p:xfrm>
          <a:off x="317515" y="2238730"/>
          <a:ext cx="8537634" cy="65380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8537634"/>
              </a:tblGrid>
              <a:tr h="65380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8245058"/>
              </p:ext>
            </p:extLst>
          </p:nvPr>
        </p:nvGraphicFramePr>
        <p:xfrm>
          <a:off x="317515" y="3051265"/>
          <a:ext cx="8537634" cy="617309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8537634"/>
              </a:tblGrid>
              <a:tr h="617309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317515" y="2238730"/>
            <a:ext cx="8149560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b="1" dirty="0" smtClean="0"/>
              <a:t>Contact location.</a:t>
            </a:r>
          </a:p>
          <a:p>
            <a:r>
              <a:rPr lang="en-US" sz="1600" dirty="0" smtClean="0"/>
              <a:t>(details of time/date required, insurance documentation, </a:t>
            </a:r>
            <a:r>
              <a:rPr lang="en-US" sz="1600" dirty="0"/>
              <a:t>risk assessments, </a:t>
            </a:r>
            <a:r>
              <a:rPr lang="en-US" sz="1600" dirty="0" smtClean="0"/>
              <a:t> etc.) </a:t>
            </a:r>
            <a:endParaRPr lang="en-US" sz="1600" dirty="0"/>
          </a:p>
          <a:p>
            <a:endParaRPr lang="en-US" dirty="0"/>
          </a:p>
          <a:p>
            <a:r>
              <a:rPr lang="en-US" b="1" dirty="0" smtClean="0"/>
              <a:t>2. Casting calls out to public.</a:t>
            </a:r>
            <a:endParaRPr lang="en-US" b="1" dirty="0"/>
          </a:p>
          <a:p>
            <a:r>
              <a:rPr lang="en-US" sz="1600" dirty="0"/>
              <a:t>(</a:t>
            </a:r>
            <a:r>
              <a:rPr lang="en-US" sz="1600" dirty="0" smtClean="0"/>
              <a:t>star now, Facebook etc.)</a:t>
            </a:r>
            <a:endParaRPr lang="en-US" sz="1600" dirty="0"/>
          </a:p>
          <a:p>
            <a:endParaRPr lang="en-US" dirty="0"/>
          </a:p>
          <a:p>
            <a:r>
              <a:rPr lang="en-US" b="1" dirty="0" smtClean="0"/>
              <a:t>3. Have your test ideas / production study goals outlined.  </a:t>
            </a:r>
            <a:endParaRPr lang="en-US" b="1" dirty="0"/>
          </a:p>
          <a:p>
            <a:r>
              <a:rPr lang="en-US" sz="1600" dirty="0" smtClean="0"/>
              <a:t>(reference/emulation material, shot ideas, equipment requirements, camera movement, lighting requirements, etc.)</a:t>
            </a:r>
            <a:endParaRPr lang="en-US" sz="1600" dirty="0"/>
          </a:p>
          <a:p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263158" y="290755"/>
            <a:ext cx="45704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/>
              <a:t>Self Directed Study </a:t>
            </a:r>
            <a:r>
              <a:rPr lang="mr-IN" b="1" dirty="0" smtClean="0"/>
              <a:t>–</a:t>
            </a:r>
            <a:r>
              <a:rPr lang="en-US" b="1" dirty="0" smtClean="0"/>
              <a:t> Week 1 Suggested Goals</a:t>
            </a:r>
            <a:endParaRPr lang="en-US" b="1" dirty="0"/>
          </a:p>
        </p:txBody>
      </p:sp>
      <p:sp>
        <p:nvSpPr>
          <p:cNvPr id="4" name="TextBox 3"/>
          <p:cNvSpPr txBox="1"/>
          <p:nvPr/>
        </p:nvSpPr>
        <p:spPr>
          <a:xfrm>
            <a:off x="235932" y="742038"/>
            <a:ext cx="89080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 smtClean="0">
                <a:solidFill>
                  <a:srgbClr val="FF0000"/>
                </a:solidFill>
              </a:rPr>
              <a:t>You should be continuing to work on your project outside of lessons and workshops.</a:t>
            </a:r>
            <a:endParaRPr lang="en-US" i="1" dirty="0">
              <a:solidFill>
                <a:srgbClr val="FF0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88852" y="1171735"/>
            <a:ext cx="8231143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If you intend on securing actors and locations for your production studies/tests, achieving the below will help your time management. </a:t>
            </a:r>
          </a:p>
          <a:p>
            <a:r>
              <a:rPr lang="en-US" sz="1600" i="1" dirty="0" smtClean="0"/>
              <a:t>(Target of completion for below tasks Sunday)</a:t>
            </a:r>
            <a:endParaRPr lang="en-US" sz="1600" i="1" dirty="0"/>
          </a:p>
        </p:txBody>
      </p:sp>
    </p:spTree>
    <p:extLst>
      <p:ext uri="{BB962C8B-B14F-4D97-AF65-F5344CB8AC3E}">
        <p14:creationId xmlns:p14="http://schemas.microsoft.com/office/powerpoint/2010/main" val="27174861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17390" y="625600"/>
            <a:ext cx="73381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Now that you have identified what you need to do next, proceed to plot your goals/aims on the calendar.  Noting </a:t>
            </a:r>
            <a:r>
              <a:rPr lang="en-US" dirty="0" err="1" smtClean="0"/>
              <a:t>personalised</a:t>
            </a:r>
            <a:r>
              <a:rPr lang="en-US" dirty="0" smtClean="0"/>
              <a:t> completion targets.</a:t>
            </a:r>
            <a:endParaRPr lang="en-US" dirty="0"/>
          </a:p>
        </p:txBody>
      </p:sp>
      <p:pic>
        <p:nvPicPr>
          <p:cNvPr id="4" name="Picture 3" descr="FEB 2020.pd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2880" y="1504194"/>
            <a:ext cx="4634314" cy="3276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19936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2015</TotalTime>
  <Words>627</Words>
  <Application>Microsoft Macintosh PowerPoint</Application>
  <PresentationFormat>On-screen Show (16:9)</PresentationFormat>
  <Paragraphs>80</Paragraphs>
  <Slides>9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Gothic landscapes</dc:title>
  <dc:creator>kylie boon</dc:creator>
  <cp:lastModifiedBy>kylie boon</cp:lastModifiedBy>
  <cp:revision>196</cp:revision>
  <dcterms:created xsi:type="dcterms:W3CDTF">2019-10-25T14:16:28Z</dcterms:created>
  <dcterms:modified xsi:type="dcterms:W3CDTF">2020-02-06T10:38:57Z</dcterms:modified>
</cp:coreProperties>
</file>