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3"/>
  </p:notesMasterIdLst>
  <p:sldIdLst>
    <p:sldId id="256" r:id="rId2"/>
    <p:sldId id="258" r:id="rId3"/>
    <p:sldId id="259" r:id="rId4"/>
    <p:sldId id="262" r:id="rId5"/>
    <p:sldId id="260" r:id="rId6"/>
    <p:sldId id="263" r:id="rId7"/>
    <p:sldId id="261" r:id="rId8"/>
    <p:sldId id="264" r:id="rId9"/>
    <p:sldId id="268"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9972" autoAdjust="0"/>
  </p:normalViewPr>
  <p:slideViewPr>
    <p:cSldViewPr snapToGrid="0">
      <p:cViewPr varScale="1">
        <p:scale>
          <a:sx n="38" d="100"/>
          <a:sy n="38" d="100"/>
        </p:scale>
        <p:origin x="1764" y="3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A66ADA-9BDA-4C97-B855-77E9603D4C2C}" type="datetimeFigureOut">
              <a:rPr lang="en-GB" smtClean="0"/>
              <a:t>20/12/2021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7F16E2-D8CC-480C-8E17-F6EDDDF62A50}" type="slidenum">
              <a:rPr lang="en-GB" smtClean="0"/>
              <a:t>‹#›</a:t>
            </a:fld>
            <a:endParaRPr lang="en-GB"/>
          </a:p>
        </p:txBody>
      </p:sp>
    </p:spTree>
    <p:extLst>
      <p:ext uri="{BB962C8B-B14F-4D97-AF65-F5344CB8AC3E}">
        <p14:creationId xmlns:p14="http://schemas.microsoft.com/office/powerpoint/2010/main" val="778978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my presentation my name is Sara John-Davies, I’m a third year student at the University of Wales Trinity St David – Carmarthen Business School campus. </a:t>
            </a:r>
          </a:p>
        </p:txBody>
      </p:sp>
      <p:sp>
        <p:nvSpPr>
          <p:cNvPr id="4" name="Slide Number Placeholder 3"/>
          <p:cNvSpPr>
            <a:spLocks noGrp="1"/>
          </p:cNvSpPr>
          <p:nvPr>
            <p:ph type="sldNum" sz="quarter" idx="5"/>
          </p:nvPr>
        </p:nvSpPr>
        <p:spPr/>
        <p:txBody>
          <a:bodyPr/>
          <a:lstStyle/>
          <a:p>
            <a:fld id="{927F16E2-D8CC-480C-8E17-F6EDDDF62A50}" type="slidenum">
              <a:rPr lang="en-GB" smtClean="0"/>
              <a:t>1</a:t>
            </a:fld>
            <a:endParaRPr lang="en-GB"/>
          </a:p>
        </p:txBody>
      </p:sp>
    </p:spTree>
    <p:extLst>
      <p:ext uri="{BB962C8B-B14F-4D97-AF65-F5344CB8AC3E}">
        <p14:creationId xmlns:p14="http://schemas.microsoft.com/office/powerpoint/2010/main" val="3003110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this presentation I will be discussing and analysing the book which is called Peer to Peer Accommodation networks. The book was written by Sara </a:t>
            </a:r>
            <a:r>
              <a:rPr lang="en-GB" dirty="0" err="1"/>
              <a:t>Dolnicar</a:t>
            </a:r>
            <a:r>
              <a:rPr lang="en-GB" dirty="0"/>
              <a:t> and published in 2017.  During this presentation I will be analysing three chapters. These chapters are as follows;</a:t>
            </a:r>
          </a:p>
          <a:p>
            <a:r>
              <a:rPr lang="en-GB" dirty="0"/>
              <a:t>Chapter 3 – Airbnb business model </a:t>
            </a:r>
          </a:p>
          <a:p>
            <a:r>
              <a:rPr lang="en-GB" dirty="0"/>
              <a:t>Chapter 7 – Entrepreneurship opportunities </a:t>
            </a:r>
          </a:p>
          <a:p>
            <a:r>
              <a:rPr lang="en-GB" dirty="0"/>
              <a:t>Chapter 15 – Types of network members.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During this presentation I will also be linking these back to certain themes which I identify with the business Airbnb.</a:t>
            </a:r>
          </a:p>
        </p:txBody>
      </p:sp>
      <p:sp>
        <p:nvSpPr>
          <p:cNvPr id="4" name="Slide Number Placeholder 3"/>
          <p:cNvSpPr>
            <a:spLocks noGrp="1"/>
          </p:cNvSpPr>
          <p:nvPr>
            <p:ph type="sldNum" sz="quarter" idx="5"/>
          </p:nvPr>
        </p:nvSpPr>
        <p:spPr/>
        <p:txBody>
          <a:bodyPr/>
          <a:lstStyle/>
          <a:p>
            <a:fld id="{927F16E2-D8CC-480C-8E17-F6EDDDF62A50}" type="slidenum">
              <a:rPr lang="en-GB" smtClean="0"/>
              <a:t>2</a:t>
            </a:fld>
            <a:endParaRPr lang="en-GB"/>
          </a:p>
        </p:txBody>
      </p:sp>
    </p:spTree>
    <p:extLst>
      <p:ext uri="{BB962C8B-B14F-4D97-AF65-F5344CB8AC3E}">
        <p14:creationId xmlns:p14="http://schemas.microsoft.com/office/powerpoint/2010/main" val="230159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business Model is a versatile management concept that describes how actors – such as entrepreneurs, business units, firms or groups or businesses – create capture and disseminate value.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Bieger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Reinhold 2011)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business model is a helpful tool for managers and entrepreneurs alike; they allow them to maintain a big picture view of their business ensuring that operational decisions are in line with their overall strategy. But a business model is not a business strategy defines the scope of an organisation, their competitive advantage, and value for shareholders. (Massa et al., 2017)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Another definition of a business model is the term which is ‘business model’ refers to a company’s plan/action of making a profit for the business. This will also identify the products or services which the business plans to sell to the customer to consumer. The business model will also help the business highlight their target market and any anticipated expenses which they may have. Business Models are extremely important for both new and also established businesses. (Kopp, 2020)</a:t>
            </a:r>
          </a:p>
          <a:p>
            <a:endParaRPr lang="en-GB" dirty="0"/>
          </a:p>
        </p:txBody>
      </p:sp>
      <p:sp>
        <p:nvSpPr>
          <p:cNvPr id="4" name="Slide Number Placeholder 3"/>
          <p:cNvSpPr>
            <a:spLocks noGrp="1"/>
          </p:cNvSpPr>
          <p:nvPr>
            <p:ph type="sldNum" sz="quarter" idx="5"/>
          </p:nvPr>
        </p:nvSpPr>
        <p:spPr/>
        <p:txBody>
          <a:bodyPr/>
          <a:lstStyle/>
          <a:p>
            <a:fld id="{927F16E2-D8CC-480C-8E17-F6EDDDF62A50}" type="slidenum">
              <a:rPr lang="en-GB" smtClean="0"/>
              <a:t>3</a:t>
            </a:fld>
            <a:endParaRPr lang="en-GB"/>
          </a:p>
        </p:txBody>
      </p:sp>
    </p:spTree>
    <p:extLst>
      <p:ext uri="{BB962C8B-B14F-4D97-AF65-F5344CB8AC3E}">
        <p14:creationId xmlns:p14="http://schemas.microsoft.com/office/powerpoint/2010/main" val="3404329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4 - Relating back to Chapter 3 in the book Peer-To-Peer Accommodation Networks, it discusses the business model canvas of Airbnb, part of this chapter discusses the multi-sided platform business model configuration. The term multi-sided platform is basically a business model which a service or product that connects two or more participant groups playing a kind of intermediation role. It’s the value proposition is to enable this connection making it easier for them to find and relate to each other.  (Pereira, 2021)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way which this would work with Airbnb is, the first part of this would be the hosts uploading the apartment/house to the Airbnb website. The second part of this would be the guests, looking for a place to stay for a period provided by step one the hosts. Then lastly, the guests arriving and doing the self-promotion for the hosts, buy sharing on social medias and trading platforms this will then open more opportunities for the host. Another way which this will open more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opputunties</a:t>
            </a:r>
            <a:r>
              <a:rPr lang="en-GB" sz="1800" dirty="0">
                <a:effectLst/>
                <a:latin typeface="Calibri" panose="020F0502020204030204" pitchFamily="34" charset="0"/>
                <a:ea typeface="Calibri" panose="020F0502020204030204" pitchFamily="34" charset="0"/>
                <a:cs typeface="Times New Roman" panose="02020603050405020304" pitchFamily="18" charset="0"/>
              </a:rPr>
              <a:t> for the host is if there the guest leaves a good review on the Airbnb website, this will then also attract others to stay.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Mangematin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2017)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927F16E2-D8CC-480C-8E17-F6EDDDF62A50}" type="slidenum">
              <a:rPr lang="en-GB" smtClean="0"/>
              <a:t>4</a:t>
            </a:fld>
            <a:endParaRPr lang="en-GB"/>
          </a:p>
        </p:txBody>
      </p:sp>
    </p:spTree>
    <p:extLst>
      <p:ext uri="{BB962C8B-B14F-4D97-AF65-F5344CB8AC3E}">
        <p14:creationId xmlns:p14="http://schemas.microsoft.com/office/powerpoint/2010/main" val="1250906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5 – This section of the presentation will now explore the entrepreneurship opportunities, ranging from very low risk such as a local window cleaner or a local lemonade stand to, High risk, so starting up an online business with all of the savings is a big risk many business people regularly take, as you don’t know if this business will take off.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many academic and public debates relating too, peer-to-peer accommodation networks, which are typically focus on hosts, their guests, and their network facilitators. For example, Airbnb. This is according to, (Cheng, 2017) This is also a way for them to be able to work closely with their guests and their fellow hosts on Airbnb. This is also seen as an additional entrepreneurship opportunity as, there is a trading website where hosts can additionally promote their Airbnb’s. This will then desire the hosts to maximise the amount of profit which they can make from hosting. </a:t>
            </a:r>
          </a:p>
          <a:p>
            <a:endParaRPr lang="en-GB" dirty="0"/>
          </a:p>
        </p:txBody>
      </p:sp>
      <p:sp>
        <p:nvSpPr>
          <p:cNvPr id="4" name="Slide Number Placeholder 3"/>
          <p:cNvSpPr>
            <a:spLocks noGrp="1"/>
          </p:cNvSpPr>
          <p:nvPr>
            <p:ph type="sldNum" sz="quarter" idx="5"/>
          </p:nvPr>
        </p:nvSpPr>
        <p:spPr/>
        <p:txBody>
          <a:bodyPr/>
          <a:lstStyle/>
          <a:p>
            <a:fld id="{927F16E2-D8CC-480C-8E17-F6EDDDF62A50}" type="slidenum">
              <a:rPr lang="en-GB" smtClean="0"/>
              <a:t>5</a:t>
            </a:fld>
            <a:endParaRPr lang="en-GB"/>
          </a:p>
        </p:txBody>
      </p:sp>
    </p:spTree>
    <p:extLst>
      <p:ext uri="{BB962C8B-B14F-4D97-AF65-F5344CB8AC3E}">
        <p14:creationId xmlns:p14="http://schemas.microsoft.com/office/powerpoint/2010/main" val="2743741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6 – On peer-to-peer networks such as Airbnb it is possible to make no profit to thousands and more. This is also possible to be on the website such as Airbnb and not need to have a money return. But when it comes to trading on such a website such as Airbnb you can trade property or items too not just money. Most of the times the hosts will record their extra money – but most will either trade this, or they will invest it. But also, this so-called profit can also be additional income for them to use as they wish. This could be a small amount for them to be able to cover the bills and rates of the property. Buy into more property, or even go on holiday!! Some of the biggest Airbnb owners started by renting out their spare bedrooms and now they will be able to start purchasing bigger houses, and more houses all because of their initial investments and their initial entrepreneurship movements. (Dolnicar, 2017)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927F16E2-D8CC-480C-8E17-F6EDDDF62A50}" type="slidenum">
              <a:rPr lang="en-GB" smtClean="0"/>
              <a:t>6</a:t>
            </a:fld>
            <a:endParaRPr lang="en-GB"/>
          </a:p>
        </p:txBody>
      </p:sp>
    </p:spTree>
    <p:extLst>
      <p:ext uri="{BB962C8B-B14F-4D97-AF65-F5344CB8AC3E}">
        <p14:creationId xmlns:p14="http://schemas.microsoft.com/office/powerpoint/2010/main" val="1462644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7 – In this section of the presentation there will be the discussion about how not all the Airbnb hosts are the same and how this is portrayed with hosts and guests. There will be discussion on the importance of earning money, befriending people and how important living an ethical life are.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of the main reasons that Airbnb is so popular and so well used is because people in todays society love to travel cheap as possible, so when it is possible people are jumping at the chance of seeking short term cheap accommodation. As it’s so much easier and private than a hotel this is probably why like to hop around different Airbnb’s to be able to explore more of the world at cheaper prices. </a:t>
            </a:r>
          </a:p>
          <a:p>
            <a:endParaRPr lang="en-GB" dirty="0"/>
          </a:p>
        </p:txBody>
      </p:sp>
      <p:sp>
        <p:nvSpPr>
          <p:cNvPr id="4" name="Slide Number Placeholder 3"/>
          <p:cNvSpPr>
            <a:spLocks noGrp="1"/>
          </p:cNvSpPr>
          <p:nvPr>
            <p:ph type="sldNum" sz="quarter" idx="5"/>
          </p:nvPr>
        </p:nvSpPr>
        <p:spPr/>
        <p:txBody>
          <a:bodyPr/>
          <a:lstStyle/>
          <a:p>
            <a:fld id="{927F16E2-D8CC-480C-8E17-F6EDDDF62A50}" type="slidenum">
              <a:rPr lang="en-GB" smtClean="0"/>
              <a:t>7</a:t>
            </a:fld>
            <a:endParaRPr lang="en-GB"/>
          </a:p>
        </p:txBody>
      </p:sp>
    </p:spTree>
    <p:extLst>
      <p:ext uri="{BB962C8B-B14F-4D97-AF65-F5344CB8AC3E}">
        <p14:creationId xmlns:p14="http://schemas.microsoft.com/office/powerpoint/2010/main" val="7205788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8 – One of the main reasons to use Peer-to-Peer Accommodation – People who search for tourism areas to stay somewhere cheap and cheerful. People tend to use companies such as Airbnb to be able to save money, travel without needing to relay on others and also meet new people along the way. As Airbnb is low priced it is possible for hosts to stick to these fixed prices are their Airbnb’s are so popular. But when it comes to using the website, the only charge that isn’t a fixed charge for the hosts which is, the website charge fee for booking.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Boswijk</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2017) Another highlight of Airbnb is that the tourists are also able to then live like locals too and experience the authentic and quirky lifestyle.  Lastly, the best parts of using Airbnb is;</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You can travel as a group</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Cheaper </a:t>
            </a:r>
          </a:p>
          <a:p>
            <a:pPr marL="342900" lvl="0" indent="-342900">
              <a:lnSpc>
                <a:spcPct val="107000"/>
              </a:lnSpc>
              <a:spcAft>
                <a:spcPts val="800"/>
              </a:spcAft>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See different parts of town quickly </a:t>
            </a:r>
          </a:p>
          <a:p>
            <a:endParaRPr lang="en-GB" dirty="0"/>
          </a:p>
        </p:txBody>
      </p:sp>
      <p:sp>
        <p:nvSpPr>
          <p:cNvPr id="4" name="Slide Number Placeholder 3"/>
          <p:cNvSpPr>
            <a:spLocks noGrp="1"/>
          </p:cNvSpPr>
          <p:nvPr>
            <p:ph type="sldNum" sz="quarter" idx="5"/>
          </p:nvPr>
        </p:nvSpPr>
        <p:spPr/>
        <p:txBody>
          <a:bodyPr/>
          <a:lstStyle/>
          <a:p>
            <a:fld id="{927F16E2-D8CC-480C-8E17-F6EDDDF62A50}" type="slidenum">
              <a:rPr lang="en-GB" smtClean="0"/>
              <a:t>8</a:t>
            </a:fld>
            <a:endParaRPr lang="en-GB"/>
          </a:p>
        </p:txBody>
      </p:sp>
    </p:spTree>
    <p:extLst>
      <p:ext uri="{BB962C8B-B14F-4D97-AF65-F5344CB8AC3E}">
        <p14:creationId xmlns:p14="http://schemas.microsoft.com/office/powerpoint/2010/main" val="16319642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themes which have been explored during this presentation are as seen on screen, </a:t>
            </a:r>
          </a:p>
          <a:p>
            <a:r>
              <a:rPr lang="en-GB" dirty="0"/>
              <a:t>Sharing Economy – This is due to the growth of the Airbnb, it has grown to an international rate and to the point everyone knows what Airbnb is and more than likely will know where one is in their city or town. </a:t>
            </a:r>
          </a:p>
          <a:p>
            <a:r>
              <a:rPr lang="en-GB" dirty="0"/>
              <a:t>Collaborative consumption – This is again related to Airbnb as this is something which is looked at by the customer consumer and viewers of the Airbnb’s they can see via ratings or word of mouth weather the service/property is good. </a:t>
            </a:r>
          </a:p>
          <a:p>
            <a:r>
              <a:rPr lang="en-GB" dirty="0"/>
              <a:t>Ecommerce – Airbnb is used in an ecommerce style because customer, consumers and viewers are able to then book via the website platforms.</a:t>
            </a:r>
          </a:p>
          <a:p>
            <a:r>
              <a:rPr lang="en-GB" dirty="0"/>
              <a:t>Perspectives and Digital Disruption– the communication for Airbnb is global, its on their website, they have social media page they have social media adverts they will also be appearing around cities and town on leaflets, billboards or even on side of buses!</a:t>
            </a:r>
          </a:p>
          <a:p>
            <a:r>
              <a:rPr lang="en-GB" dirty="0"/>
              <a:t>Value – if someone was to walk down the street and you ask them what is the first thing that comes to mind regarding Airbnb and that would be the value of the business and the hosts offer. </a:t>
            </a:r>
          </a:p>
          <a:p>
            <a:endParaRPr lang="en-GB" dirty="0"/>
          </a:p>
        </p:txBody>
      </p:sp>
      <p:sp>
        <p:nvSpPr>
          <p:cNvPr id="4" name="Slide Number Placeholder 3"/>
          <p:cNvSpPr>
            <a:spLocks noGrp="1"/>
          </p:cNvSpPr>
          <p:nvPr>
            <p:ph type="sldNum" sz="quarter" idx="5"/>
          </p:nvPr>
        </p:nvSpPr>
        <p:spPr/>
        <p:txBody>
          <a:bodyPr/>
          <a:lstStyle/>
          <a:p>
            <a:fld id="{927F16E2-D8CC-480C-8E17-F6EDDDF62A50}" type="slidenum">
              <a:rPr lang="en-GB" smtClean="0"/>
              <a:t>9</a:t>
            </a:fld>
            <a:endParaRPr lang="en-GB"/>
          </a:p>
        </p:txBody>
      </p:sp>
    </p:spTree>
    <p:extLst>
      <p:ext uri="{BB962C8B-B14F-4D97-AF65-F5344CB8AC3E}">
        <p14:creationId xmlns:p14="http://schemas.microsoft.com/office/powerpoint/2010/main" val="3418929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my presentation I have found so much about the techniques and the themes behind Airbnb why it is such a successful brand ad branding and why it has such a high amount of footfall on its website through views and also through the booking system. </a:t>
            </a:r>
          </a:p>
          <a:p>
            <a:r>
              <a:rPr lang="en-GB" dirty="0"/>
              <a:t>I found the chapters which I selected from peer-to-peer accommodation networks really opened my eyes to what’s important behind the scenes of all of the online networking departments, but mainly focusing. I look forward to reading the rest of the book in the near future and learning even more about the online accommodation networks. Thank you for listening to my </a:t>
            </a:r>
            <a:r>
              <a:rPr lang="en-GB" dirty="0" err="1"/>
              <a:t>powerpoint</a:t>
            </a:r>
            <a:r>
              <a:rPr lang="en-GB" dirty="0"/>
              <a:t>. </a:t>
            </a:r>
          </a:p>
        </p:txBody>
      </p:sp>
      <p:sp>
        <p:nvSpPr>
          <p:cNvPr id="4" name="Slide Number Placeholder 3"/>
          <p:cNvSpPr>
            <a:spLocks noGrp="1"/>
          </p:cNvSpPr>
          <p:nvPr>
            <p:ph type="sldNum" sz="quarter" idx="5"/>
          </p:nvPr>
        </p:nvSpPr>
        <p:spPr/>
        <p:txBody>
          <a:bodyPr/>
          <a:lstStyle/>
          <a:p>
            <a:fld id="{927F16E2-D8CC-480C-8E17-F6EDDDF62A50}" type="slidenum">
              <a:rPr lang="en-GB" smtClean="0"/>
              <a:t>10</a:t>
            </a:fld>
            <a:endParaRPr lang="en-GB"/>
          </a:p>
        </p:txBody>
      </p:sp>
    </p:spTree>
    <p:extLst>
      <p:ext uri="{BB962C8B-B14F-4D97-AF65-F5344CB8AC3E}">
        <p14:creationId xmlns:p14="http://schemas.microsoft.com/office/powerpoint/2010/main" val="2417032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12/20/2021</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43992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12/20/2021</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55509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12/20/2021</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16085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12/20/2021</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01872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12/20/2021</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1135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12/20/2021</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131458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12/20/2021</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3208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12/20/2021</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110159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12/20/2021</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59700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12/20/2021</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27648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12/20/2021</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84469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12/20/2021</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846592545"/>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0.jpe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15" name="Picture 3" descr="Background pattern&#10;&#10;Description automatically generated">
            <a:extLst>
              <a:ext uri="{FF2B5EF4-FFF2-40B4-BE49-F238E27FC236}">
                <a16:creationId xmlns:a16="http://schemas.microsoft.com/office/drawing/2014/main" id="{205B1B62-6118-4200-800C-AD02F66D1B24}"/>
              </a:ext>
            </a:extLst>
          </p:cNvPr>
          <p:cNvPicPr>
            <a:picLocks noChangeAspect="1"/>
          </p:cNvPicPr>
          <p:nvPr/>
        </p:nvPicPr>
        <p:blipFill rotWithShape="1">
          <a:blip r:embed="rId5"/>
          <a:srcRect l="2292" r="8820"/>
          <a:stretch/>
        </p:blipFill>
        <p:spPr>
          <a:xfrm>
            <a:off x="20" y="-1"/>
            <a:ext cx="12191980" cy="6858001"/>
          </a:xfrm>
          <a:custGeom>
            <a:avLst/>
            <a:gdLst/>
            <a:ahLst/>
            <a:cxnLst/>
            <a:rect l="l" t="t" r="r" b="b"/>
            <a:pathLst>
              <a:path w="12191999" h="6857999">
                <a:moveTo>
                  <a:pt x="0" y="0"/>
                </a:moveTo>
                <a:lnTo>
                  <a:pt x="12191999" y="0"/>
                </a:lnTo>
                <a:lnTo>
                  <a:pt x="12191999" y="6857999"/>
                </a:lnTo>
                <a:lnTo>
                  <a:pt x="4628129" y="6857999"/>
                </a:lnTo>
                <a:lnTo>
                  <a:pt x="4734519" y="6819371"/>
                </a:lnTo>
                <a:cubicBezTo>
                  <a:pt x="4938119" y="6741181"/>
                  <a:pt x="5132935" y="6652933"/>
                  <a:pt x="5315781" y="6551721"/>
                </a:cubicBezTo>
                <a:cubicBezTo>
                  <a:pt x="6619811" y="5830059"/>
                  <a:pt x="6364610" y="4934281"/>
                  <a:pt x="6058656" y="3948664"/>
                </a:cubicBezTo>
                <a:cubicBezTo>
                  <a:pt x="5601502" y="2476708"/>
                  <a:pt x="4958009" y="1222984"/>
                  <a:pt x="2540911" y="827627"/>
                </a:cubicBezTo>
                <a:cubicBezTo>
                  <a:pt x="1760946" y="699982"/>
                  <a:pt x="986522" y="591203"/>
                  <a:pt x="238021" y="541759"/>
                </a:cubicBezTo>
                <a:lnTo>
                  <a:pt x="0" y="529223"/>
                </a:lnTo>
                <a:close/>
              </a:path>
            </a:pathLst>
          </a:custGeom>
        </p:spPr>
      </p:pic>
      <p:sp>
        <p:nvSpPr>
          <p:cNvPr id="16" name="Freeform: Shape 10">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Subtitle 2">
            <a:extLst>
              <a:ext uri="{FF2B5EF4-FFF2-40B4-BE49-F238E27FC236}">
                <a16:creationId xmlns:a16="http://schemas.microsoft.com/office/drawing/2014/main" id="{8E66F436-3228-467A-8DA9-D42D66361C44}"/>
              </a:ext>
            </a:extLst>
          </p:cNvPr>
          <p:cNvSpPr>
            <a:spLocks noGrp="1"/>
          </p:cNvSpPr>
          <p:nvPr>
            <p:ph type="subTitle" idx="1"/>
          </p:nvPr>
        </p:nvSpPr>
        <p:spPr>
          <a:xfrm>
            <a:off x="0" y="4459151"/>
            <a:ext cx="4572000" cy="1524000"/>
          </a:xfrm>
        </p:spPr>
        <p:txBody>
          <a:bodyPr anchor="b">
            <a:normAutofit/>
          </a:bodyPr>
          <a:lstStyle/>
          <a:p>
            <a:pPr algn="l"/>
            <a:r>
              <a:rPr lang="en-GB" dirty="0">
                <a:latin typeface="+mj-lt"/>
              </a:rPr>
              <a:t>Sara John-Davies (1910200)</a:t>
            </a:r>
          </a:p>
          <a:p>
            <a:pPr algn="l"/>
            <a:r>
              <a:rPr lang="en-GB" dirty="0">
                <a:latin typeface="+mj-lt"/>
              </a:rPr>
              <a:t>Year 3 Business Management</a:t>
            </a:r>
          </a:p>
        </p:txBody>
      </p:sp>
      <p:sp>
        <p:nvSpPr>
          <p:cNvPr id="2" name="Title 1">
            <a:extLst>
              <a:ext uri="{FF2B5EF4-FFF2-40B4-BE49-F238E27FC236}">
                <a16:creationId xmlns:a16="http://schemas.microsoft.com/office/drawing/2014/main" id="{DBA70732-7CB7-43C5-863B-F86F6C92AA0F}"/>
              </a:ext>
            </a:extLst>
          </p:cNvPr>
          <p:cNvSpPr>
            <a:spLocks noGrp="1"/>
          </p:cNvSpPr>
          <p:nvPr>
            <p:ph type="ctrTitle"/>
          </p:nvPr>
        </p:nvSpPr>
        <p:spPr>
          <a:xfrm>
            <a:off x="0" y="2292894"/>
            <a:ext cx="5368391" cy="2286000"/>
          </a:xfrm>
        </p:spPr>
        <p:txBody>
          <a:bodyPr>
            <a:normAutofit fontScale="90000"/>
          </a:bodyPr>
          <a:lstStyle/>
          <a:p>
            <a:pPr algn="l"/>
            <a:r>
              <a:rPr lang="en-GB" sz="4400" dirty="0"/>
              <a:t>Analysing 3 chapters from:</a:t>
            </a:r>
            <a:br>
              <a:rPr lang="en-GB" sz="4400" dirty="0"/>
            </a:br>
            <a:r>
              <a:rPr lang="en-GB" sz="4400" dirty="0"/>
              <a:t>Peer-To-Peer Accommodation Networks </a:t>
            </a:r>
          </a:p>
        </p:txBody>
      </p:sp>
      <p:pic>
        <p:nvPicPr>
          <p:cNvPr id="4" name="Audio 3">
            <a:hlinkClick r:id="" action="ppaction://media"/>
            <a:extLst>
              <a:ext uri="{FF2B5EF4-FFF2-40B4-BE49-F238E27FC236}">
                <a16:creationId xmlns:a16="http://schemas.microsoft.com/office/drawing/2014/main" id="{D103BDCC-8234-45EC-8547-60D48C59191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93041184"/>
      </p:ext>
    </p:extLst>
  </p:cSld>
  <p:clrMapOvr>
    <a:masterClrMapping/>
  </p:clrMapOvr>
  <mc:AlternateContent xmlns:mc="http://schemas.openxmlformats.org/markup-compatibility/2006">
    <mc:Choice xmlns:p14="http://schemas.microsoft.com/office/powerpoint/2010/main" Requires="p14">
      <p:transition spd="slow" p14:dur="2000" advTm="20675"/>
    </mc:Choice>
    <mc:Fallback>
      <p:transition spd="slow" advTm="20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73" name="Freeform: Shape 72">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75" name="Freeform: Shape 74">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7" name="Rectangle 76">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15E4E"/>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79" name="Freeform: Shape 78">
            <a:extLst>
              <a:ext uri="{FF2B5EF4-FFF2-40B4-BE49-F238E27FC236}">
                <a16:creationId xmlns:a16="http://schemas.microsoft.com/office/drawing/2014/main" id="{4A8FDA66-67B4-4DBE-8354-C26F91ADB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custGeom>
            <a:avLst/>
            <a:gdLst>
              <a:gd name="connsiteX0" fmla="*/ 0 w 12191999"/>
              <a:gd name="connsiteY0" fmla="*/ 0 h 6857999"/>
              <a:gd name="connsiteX1" fmla="*/ 12191999 w 12191999"/>
              <a:gd name="connsiteY1" fmla="*/ 0 h 6857999"/>
              <a:gd name="connsiteX2" fmla="*/ 12191999 w 12191999"/>
              <a:gd name="connsiteY2" fmla="*/ 6857999 h 6857999"/>
              <a:gd name="connsiteX3" fmla="*/ 0 w 12191999"/>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12191999" h="6857999">
                <a:moveTo>
                  <a:pt x="0" y="0"/>
                </a:moveTo>
                <a:lnTo>
                  <a:pt x="12191999" y="0"/>
                </a:lnTo>
                <a:lnTo>
                  <a:pt x="12191999" y="6857999"/>
                </a:lnTo>
                <a:lnTo>
                  <a:pt x="0" y="6857999"/>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32CA3035-F3A7-4816-9AAD-3763BCE685C7}"/>
              </a:ext>
            </a:extLst>
          </p:cNvPr>
          <p:cNvSpPr>
            <a:spLocks noGrp="1"/>
          </p:cNvSpPr>
          <p:nvPr>
            <p:ph type="title"/>
          </p:nvPr>
        </p:nvSpPr>
        <p:spPr>
          <a:xfrm>
            <a:off x="762000" y="2299787"/>
            <a:ext cx="4572000" cy="2286000"/>
          </a:xfrm>
        </p:spPr>
        <p:txBody>
          <a:bodyPr vert="horz" lIns="91440" tIns="45720" rIns="91440" bIns="45720" rtlCol="0" anchor="b">
            <a:normAutofit/>
          </a:bodyPr>
          <a:lstStyle/>
          <a:p>
            <a:r>
              <a:rPr lang="en-US" kern="1200">
                <a:solidFill>
                  <a:schemeClr val="tx1"/>
                </a:solidFill>
                <a:latin typeface="+mj-lt"/>
                <a:ea typeface="+mj-ea"/>
                <a:cs typeface="+mj-cs"/>
              </a:rPr>
              <a:t>Introduction </a:t>
            </a:r>
          </a:p>
        </p:txBody>
      </p:sp>
      <p:pic>
        <p:nvPicPr>
          <p:cNvPr id="1026" name="Picture 2" descr="See the source image">
            <a:extLst>
              <a:ext uri="{FF2B5EF4-FFF2-40B4-BE49-F238E27FC236}">
                <a16:creationId xmlns:a16="http://schemas.microsoft.com/office/drawing/2014/main" id="{80F7FE5E-A9EA-49D0-85B2-F510E35CA689}"/>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7618942" y="1530350"/>
            <a:ext cx="3043766" cy="4565650"/>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7DE5028B-F6E4-4CBC-A862-7246ABE5183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82959469"/>
      </p:ext>
    </p:extLst>
  </p:cSld>
  <p:clrMapOvr>
    <a:masterClrMapping/>
  </p:clrMapOvr>
  <mc:AlternateContent xmlns:mc="http://schemas.openxmlformats.org/markup-compatibility/2006">
    <mc:Choice xmlns:p14="http://schemas.microsoft.com/office/powerpoint/2010/main" Requires="p14">
      <p:transition spd="slow" p14:dur="2000" advTm="41782"/>
    </mc:Choice>
    <mc:Fallback>
      <p:transition spd="slow" advTm="417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62" name="Rectangle 136">
            <a:extLst>
              <a:ext uri="{FF2B5EF4-FFF2-40B4-BE49-F238E27FC236}">
                <a16:creationId xmlns:a16="http://schemas.microsoft.com/office/drawing/2014/main" id="{075615F8-B807-416B-8DBB-536E4371A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016D28-207F-4F74-8D7F-00426721CC9A}"/>
              </a:ext>
            </a:extLst>
          </p:cNvPr>
          <p:cNvSpPr>
            <a:spLocks noGrp="1"/>
          </p:cNvSpPr>
          <p:nvPr>
            <p:ph type="title"/>
          </p:nvPr>
        </p:nvSpPr>
        <p:spPr>
          <a:xfrm>
            <a:off x="902301" y="2543379"/>
            <a:ext cx="4228499" cy="2624667"/>
          </a:xfrm>
        </p:spPr>
        <p:txBody>
          <a:bodyPr vert="horz" lIns="91440" tIns="45720" rIns="91440" bIns="45720" rtlCol="0" anchor="t">
            <a:normAutofit/>
          </a:bodyPr>
          <a:lstStyle/>
          <a:p>
            <a:r>
              <a:rPr lang="en-US" kern="1200" dirty="0">
                <a:latin typeface="+mj-lt"/>
                <a:ea typeface="+mj-ea"/>
                <a:cs typeface="+mj-cs"/>
              </a:rPr>
              <a:t>Airbnb’s Business Model – Chapter 3 </a:t>
            </a:r>
          </a:p>
        </p:txBody>
      </p:sp>
      <p:pic>
        <p:nvPicPr>
          <p:cNvPr id="4" name="Picture 3">
            <a:extLst>
              <a:ext uri="{FF2B5EF4-FFF2-40B4-BE49-F238E27FC236}">
                <a16:creationId xmlns:a16="http://schemas.microsoft.com/office/drawing/2014/main" id="{39098209-6444-4B28-BCCA-D829B93AC0E2}"/>
              </a:ext>
            </a:extLst>
          </p:cNvPr>
          <p:cNvPicPr>
            <a:picLocks noChangeAspect="1"/>
          </p:cNvPicPr>
          <p:nvPr/>
        </p:nvPicPr>
        <p:blipFill rotWithShape="1">
          <a:blip r:embed="rId5"/>
          <a:srcRect l="7507" r="3659" b="4"/>
          <a:stretch/>
        </p:blipFill>
        <p:spPr>
          <a:xfrm>
            <a:off x="7774982" y="914400"/>
            <a:ext cx="3795325" cy="2403134"/>
          </a:xfrm>
          <a:custGeom>
            <a:avLst/>
            <a:gdLst/>
            <a:ahLst/>
            <a:cxnLst/>
            <a:rect l="l" t="t" r="r" b="b"/>
            <a:pathLst>
              <a:path w="3795325" h="2403134">
                <a:moveTo>
                  <a:pt x="2184722" y="841"/>
                </a:moveTo>
                <a:cubicBezTo>
                  <a:pt x="2814560" y="-21325"/>
                  <a:pt x="3427201" y="397824"/>
                  <a:pt x="3677533" y="894830"/>
                </a:cubicBezTo>
                <a:cubicBezTo>
                  <a:pt x="3905982" y="1349627"/>
                  <a:pt x="3831860" y="1869725"/>
                  <a:pt x="3190190" y="2178399"/>
                </a:cubicBezTo>
                <a:cubicBezTo>
                  <a:pt x="2451548" y="2533654"/>
                  <a:pt x="455452" y="2514018"/>
                  <a:pt x="70136" y="1781594"/>
                </a:cubicBezTo>
                <a:cubicBezTo>
                  <a:pt x="-105004" y="1447806"/>
                  <a:pt x="67090" y="1001681"/>
                  <a:pt x="373717" y="712643"/>
                </a:cubicBezTo>
                <a:cubicBezTo>
                  <a:pt x="803704" y="308075"/>
                  <a:pt x="1480908" y="87517"/>
                  <a:pt x="2058627" y="11266"/>
                </a:cubicBezTo>
                <a:cubicBezTo>
                  <a:pt x="2100667" y="5758"/>
                  <a:pt x="2142732" y="2319"/>
                  <a:pt x="2184722" y="841"/>
                </a:cubicBezTo>
                <a:close/>
              </a:path>
            </a:pathLst>
          </a:custGeom>
        </p:spPr>
      </p:pic>
      <p:sp>
        <p:nvSpPr>
          <p:cNvPr id="2064" name="Freeform: Shape 138">
            <a:extLst>
              <a:ext uri="{FF2B5EF4-FFF2-40B4-BE49-F238E27FC236}">
                <a16:creationId xmlns:a16="http://schemas.microsoft.com/office/drawing/2014/main" id="{6072F1F1-F5A7-41C5-8CFF-9B42383FF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0307" y="914400"/>
            <a:ext cx="3795329" cy="2272931"/>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2050" name="Picture 2" descr="A complete Guide on Business Model vs Business Plan">
            <a:extLst>
              <a:ext uri="{FF2B5EF4-FFF2-40B4-BE49-F238E27FC236}">
                <a16:creationId xmlns:a16="http://schemas.microsoft.com/office/drawing/2014/main" id="{B07B2DC5-AA8A-46EB-9114-8FF2B990656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7646" r="-1" b="14207"/>
          <a:stretch/>
        </p:blipFill>
        <p:spPr bwMode="auto">
          <a:xfrm>
            <a:off x="7864869" y="3855713"/>
            <a:ext cx="3424830" cy="2333904"/>
          </a:xfrm>
          <a:custGeom>
            <a:avLst/>
            <a:gdLst/>
            <a:ahLst/>
            <a:cxnLst/>
            <a:rect l="l" t="t" r="r" b="b"/>
            <a:pathLst>
              <a:path w="3424830" h="2333904">
                <a:moveTo>
                  <a:pt x="2057928" y="1514"/>
                </a:moveTo>
                <a:cubicBezTo>
                  <a:pt x="2319940" y="10302"/>
                  <a:pt x="2578077" y="57197"/>
                  <a:pt x="2798241" y="137443"/>
                </a:cubicBezTo>
                <a:cubicBezTo>
                  <a:pt x="3301471" y="321017"/>
                  <a:pt x="3606337" y="678391"/>
                  <a:pt x="3305718" y="1153080"/>
                </a:cubicBezTo>
                <a:cubicBezTo>
                  <a:pt x="2959389" y="1699458"/>
                  <a:pt x="1336592" y="2564833"/>
                  <a:pt x="511998" y="2276616"/>
                </a:cubicBezTo>
                <a:cubicBezTo>
                  <a:pt x="136458" y="2145183"/>
                  <a:pt x="-37885" y="1791068"/>
                  <a:pt x="6879" y="1475695"/>
                </a:cubicBezTo>
                <a:cubicBezTo>
                  <a:pt x="69549" y="1033953"/>
                  <a:pt x="461111" y="598733"/>
                  <a:pt x="873404" y="297119"/>
                </a:cubicBezTo>
                <a:cubicBezTo>
                  <a:pt x="1113720" y="121873"/>
                  <a:pt x="1448145" y="28457"/>
                  <a:pt x="1795887" y="5604"/>
                </a:cubicBezTo>
                <a:cubicBezTo>
                  <a:pt x="1882823" y="-111"/>
                  <a:pt x="1970591" y="-1416"/>
                  <a:pt x="2057928" y="1514"/>
                </a:cubicBezTo>
                <a:close/>
              </a:path>
            </a:pathLst>
          </a:cu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82AA7F6F-EEE4-4B83-98EC-8980A1D3EDF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75527437"/>
      </p:ext>
    </p:extLst>
  </p:cSld>
  <p:clrMapOvr>
    <a:masterClrMapping/>
  </p:clrMapOvr>
  <mc:AlternateContent xmlns:mc="http://schemas.openxmlformats.org/markup-compatibility/2006">
    <mc:Choice xmlns:p14="http://schemas.microsoft.com/office/powerpoint/2010/main" Requires="p14">
      <p:transition spd="slow" p14:dur="2000" advTm="87340"/>
    </mc:Choice>
    <mc:Fallback>
      <p:transition spd="slow" advTm="87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73" name="Freeform: Shape 72">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75" name="Freeform: Shape 74">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77" name="Rectangle 76">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3074" name="Picture 2" descr="Image result for air bnb">
            <a:extLst>
              <a:ext uri="{FF2B5EF4-FFF2-40B4-BE49-F238E27FC236}">
                <a16:creationId xmlns:a16="http://schemas.microsoft.com/office/drawing/2014/main" id="{5621018F-5521-471E-A394-E669B813CEA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439"/>
          <a:stretch/>
        </p:blipFill>
        <p:spPr bwMode="auto">
          <a:xfrm>
            <a:off x="20" y="10"/>
            <a:ext cx="12207220" cy="6857990"/>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5DC75FBE-6346-435A-B28A-51464B721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alpha val="30000"/>
                </a:schemeClr>
              </a:gs>
              <a:gs pos="30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CF7E1E-8E19-4001-A37E-E844F6B7A504}"/>
              </a:ext>
            </a:extLst>
          </p:cNvPr>
          <p:cNvSpPr>
            <a:spLocks noGrp="1"/>
          </p:cNvSpPr>
          <p:nvPr>
            <p:ph type="title"/>
          </p:nvPr>
        </p:nvSpPr>
        <p:spPr>
          <a:xfrm>
            <a:off x="7620000" y="762000"/>
            <a:ext cx="3810000" cy="3048000"/>
          </a:xfrm>
        </p:spPr>
        <p:txBody>
          <a:bodyPr vert="horz" lIns="91440" tIns="45720" rIns="91440" bIns="45720" rtlCol="0" anchor="b">
            <a:normAutofit/>
          </a:bodyPr>
          <a:lstStyle/>
          <a:p>
            <a:r>
              <a:rPr lang="en-US" kern="1200" dirty="0">
                <a:solidFill>
                  <a:schemeClr val="tx1"/>
                </a:solidFill>
                <a:latin typeface="+mj-lt"/>
                <a:ea typeface="+mj-ea"/>
                <a:cs typeface="+mj-cs"/>
              </a:rPr>
              <a:t>Business Models &amp; Airbnb </a:t>
            </a:r>
          </a:p>
        </p:txBody>
      </p:sp>
      <p:pic>
        <p:nvPicPr>
          <p:cNvPr id="3" name="Audio 2">
            <a:hlinkClick r:id="" action="ppaction://media"/>
            <a:extLst>
              <a:ext uri="{FF2B5EF4-FFF2-40B4-BE49-F238E27FC236}">
                <a16:creationId xmlns:a16="http://schemas.microsoft.com/office/drawing/2014/main" id="{6D49603C-1379-44FD-8613-05B1F3A1849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04347378"/>
      </p:ext>
    </p:extLst>
  </p:cSld>
  <p:clrMapOvr>
    <a:masterClrMapping/>
  </p:clrMapOvr>
  <mc:AlternateContent xmlns:mc="http://schemas.openxmlformats.org/markup-compatibility/2006">
    <mc:Choice xmlns:p14="http://schemas.microsoft.com/office/powerpoint/2010/main" Requires="p14">
      <p:transition spd="slow" p14:dur="2000" advTm="99159"/>
    </mc:Choice>
    <mc:Fallback>
      <p:transition spd="slow" advTm="99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9" name="Freeform: Shape 25">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40" name="Freeform: Shape 27">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41" name="Freeform: Shape 29">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42" name="Rectangle 31">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7DEE328-64FD-42B6-9513-D24A9F397EC5}"/>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sz="3400" kern="1200">
                <a:solidFill>
                  <a:schemeClr val="tx1"/>
                </a:solidFill>
                <a:latin typeface="+mj-lt"/>
                <a:ea typeface="+mj-ea"/>
                <a:cs typeface="+mj-cs"/>
              </a:rPr>
              <a:t>Entrepreneurship Opportunities – Chapter 7 </a:t>
            </a:r>
          </a:p>
        </p:txBody>
      </p:sp>
      <p:sp>
        <p:nvSpPr>
          <p:cNvPr id="43" name="Freeform: Shape 33">
            <a:extLst>
              <a:ext uri="{FF2B5EF4-FFF2-40B4-BE49-F238E27FC236}">
                <a16:creationId xmlns:a16="http://schemas.microsoft.com/office/drawing/2014/main" id="{F798D3DD-23B7-41EE-9021-C8F9A8E2C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36" name="Group 35">
            <a:extLst>
              <a:ext uri="{FF2B5EF4-FFF2-40B4-BE49-F238E27FC236}">
                <a16:creationId xmlns:a16="http://schemas.microsoft.com/office/drawing/2014/main" id="{2C072688-BFC7-4FE8-A45E-B3C63CBB9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37" name="Freeform: Shape 36">
              <a:extLst>
                <a:ext uri="{FF2B5EF4-FFF2-40B4-BE49-F238E27FC236}">
                  <a16:creationId xmlns:a16="http://schemas.microsoft.com/office/drawing/2014/main" id="{F3002ED9-43C6-4BA8-8941-9AFCB04E4D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38" name="Freeform: Shape 37">
              <a:extLst>
                <a:ext uri="{FF2B5EF4-FFF2-40B4-BE49-F238E27FC236}">
                  <a16:creationId xmlns:a16="http://schemas.microsoft.com/office/drawing/2014/main" id="{4EB09750-C9B1-40CE-AB9B-FEB308A1F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pic>
        <p:nvPicPr>
          <p:cNvPr id="4" name="Content Placeholder 3">
            <a:extLst>
              <a:ext uri="{FF2B5EF4-FFF2-40B4-BE49-F238E27FC236}">
                <a16:creationId xmlns:a16="http://schemas.microsoft.com/office/drawing/2014/main" id="{0F203539-EB4C-4399-842B-5B9C185B3EF4}"/>
              </a:ext>
            </a:extLst>
          </p:cNvPr>
          <p:cNvPicPr>
            <a:picLocks noGrp="1" noChangeAspect="1"/>
          </p:cNvPicPr>
          <p:nvPr>
            <p:ph idx="1"/>
          </p:nvPr>
        </p:nvPicPr>
        <p:blipFill rotWithShape="1">
          <a:blip r:embed="rId5"/>
          <a:srcRect t="4240" r="-2" b="8258"/>
          <a:stretch/>
        </p:blipFill>
        <p:spPr>
          <a:xfrm>
            <a:off x="5334000" y="762000"/>
            <a:ext cx="6096000" cy="5333999"/>
          </a:xfrm>
          <a:prstGeom prst="rect">
            <a:avLst/>
          </a:prstGeom>
        </p:spPr>
      </p:pic>
      <p:pic>
        <p:nvPicPr>
          <p:cNvPr id="3" name="Audio 2">
            <a:hlinkClick r:id="" action="ppaction://media"/>
            <a:extLst>
              <a:ext uri="{FF2B5EF4-FFF2-40B4-BE49-F238E27FC236}">
                <a16:creationId xmlns:a16="http://schemas.microsoft.com/office/drawing/2014/main" id="{A20F273B-CD11-4147-90BD-28BB7B8928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81701059"/>
      </p:ext>
    </p:extLst>
  </p:cSld>
  <p:clrMapOvr>
    <a:masterClrMapping/>
  </p:clrMapOvr>
  <mc:AlternateContent xmlns:mc="http://schemas.openxmlformats.org/markup-compatibility/2006">
    <mc:Choice xmlns:p14="http://schemas.microsoft.com/office/powerpoint/2010/main" Requires="p14">
      <p:transition spd="slow" p14:dur="2000" advTm="98555"/>
    </mc:Choice>
    <mc:Fallback>
      <p:transition spd="slow" advTm="98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00" name="Freeform: Shape 70">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4101" name="Freeform: Shape 72">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4102" name="Freeform: Shape 74">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4103" name="Rectangle 76">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03864E5-47DC-4A46-A99A-D7B17466C970}"/>
              </a:ext>
            </a:extLst>
          </p:cNvPr>
          <p:cNvSpPr>
            <a:spLocks noGrp="1"/>
          </p:cNvSpPr>
          <p:nvPr>
            <p:ph type="title"/>
          </p:nvPr>
        </p:nvSpPr>
        <p:spPr>
          <a:xfrm>
            <a:off x="770227" y="1577537"/>
            <a:ext cx="3048001" cy="3048000"/>
          </a:xfrm>
        </p:spPr>
        <p:txBody>
          <a:bodyPr vert="horz" lIns="91440" tIns="45720" rIns="91440" bIns="45720" rtlCol="0" anchor="b">
            <a:normAutofit/>
          </a:bodyPr>
          <a:lstStyle/>
          <a:p>
            <a:r>
              <a:rPr lang="en-US" kern="1200" dirty="0">
                <a:solidFill>
                  <a:schemeClr val="tx1"/>
                </a:solidFill>
                <a:latin typeface="+mj-lt"/>
                <a:ea typeface="+mj-ea"/>
                <a:cs typeface="+mj-cs"/>
              </a:rPr>
              <a:t>Micro-hoteliers &amp; the full service </a:t>
            </a:r>
          </a:p>
        </p:txBody>
      </p:sp>
      <p:sp>
        <p:nvSpPr>
          <p:cNvPr id="4104" name="Freeform: Shape 78">
            <a:extLst>
              <a:ext uri="{FF2B5EF4-FFF2-40B4-BE49-F238E27FC236}">
                <a16:creationId xmlns:a16="http://schemas.microsoft.com/office/drawing/2014/main" id="{A0B0D064-49EC-422C-B83B-1EF015462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4105" name="Group 80">
            <a:extLst>
              <a:ext uri="{FF2B5EF4-FFF2-40B4-BE49-F238E27FC236}">
                <a16:creationId xmlns:a16="http://schemas.microsoft.com/office/drawing/2014/main" id="{97BD10BA-973B-4A2D-B0D3-232F303EE6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4106" name="Freeform: Shape 81">
              <a:extLst>
                <a:ext uri="{FF2B5EF4-FFF2-40B4-BE49-F238E27FC236}">
                  <a16:creationId xmlns:a16="http://schemas.microsoft.com/office/drawing/2014/main" id="{687A88DB-DE70-4706-9273-203D5AD3C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4107" name="Freeform: Shape 82">
              <a:extLst>
                <a:ext uri="{FF2B5EF4-FFF2-40B4-BE49-F238E27FC236}">
                  <a16:creationId xmlns:a16="http://schemas.microsoft.com/office/drawing/2014/main" id="{EA99C8FD-E836-4A5D-A41C-145B88F0E2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pic>
        <p:nvPicPr>
          <p:cNvPr id="4" name="Content Placeholder 3" descr="A pile of coins&#10;&#10;Description automatically generated with medium confidence">
            <a:extLst>
              <a:ext uri="{FF2B5EF4-FFF2-40B4-BE49-F238E27FC236}">
                <a16:creationId xmlns:a16="http://schemas.microsoft.com/office/drawing/2014/main" id="{79657BB6-E245-4FA9-A524-AAB9849C210A}"/>
              </a:ext>
            </a:extLst>
          </p:cNvPr>
          <p:cNvPicPr>
            <a:picLocks noGrp="1" noChangeAspect="1"/>
          </p:cNvPicPr>
          <p:nvPr>
            <p:ph idx="1"/>
          </p:nvPr>
        </p:nvPicPr>
        <p:blipFill>
          <a:blip r:embed="rId5"/>
          <a:stretch>
            <a:fillRect/>
          </a:stretch>
        </p:blipFill>
        <p:spPr>
          <a:xfrm>
            <a:off x="4571998" y="2160705"/>
            <a:ext cx="3268134" cy="2528355"/>
          </a:xfrm>
          <a:prstGeom prst="rect">
            <a:avLst/>
          </a:prstGeom>
        </p:spPr>
      </p:pic>
      <p:pic>
        <p:nvPicPr>
          <p:cNvPr id="5" name="Picture 4" descr="Icon&#10;&#10;Description automatically generated">
            <a:extLst>
              <a:ext uri="{FF2B5EF4-FFF2-40B4-BE49-F238E27FC236}">
                <a16:creationId xmlns:a16="http://schemas.microsoft.com/office/drawing/2014/main" id="{E2E93F87-2F22-4815-A956-64344FCB0DE3}"/>
              </a:ext>
            </a:extLst>
          </p:cNvPr>
          <p:cNvPicPr>
            <a:picLocks noChangeAspect="1"/>
          </p:cNvPicPr>
          <p:nvPr/>
        </p:nvPicPr>
        <p:blipFill>
          <a:blip r:embed="rId6"/>
          <a:stretch>
            <a:fillRect/>
          </a:stretch>
        </p:blipFill>
        <p:spPr>
          <a:xfrm>
            <a:off x="8161867" y="783340"/>
            <a:ext cx="3268134" cy="2451100"/>
          </a:xfrm>
          <a:prstGeom prst="rect">
            <a:avLst/>
          </a:prstGeom>
        </p:spPr>
      </p:pic>
      <p:pic>
        <p:nvPicPr>
          <p:cNvPr id="4098" name="Picture 2" descr="Image result for airbnb">
            <a:extLst>
              <a:ext uri="{FF2B5EF4-FFF2-40B4-BE49-F238E27FC236}">
                <a16:creationId xmlns:a16="http://schemas.microsoft.com/office/drawing/2014/main" id="{E1D06966-EDB4-438A-8D66-87C00ADB10B4}"/>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8161867" y="3729544"/>
            <a:ext cx="3268134" cy="2222660"/>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DB0DA04C-C70D-4EC7-89D1-8340C3F4C55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91578006"/>
      </p:ext>
    </p:extLst>
  </p:cSld>
  <p:clrMapOvr>
    <a:masterClrMapping/>
  </p:clrMapOvr>
  <mc:AlternateContent xmlns:mc="http://schemas.openxmlformats.org/markup-compatibility/2006">
    <mc:Choice xmlns:p14="http://schemas.microsoft.com/office/powerpoint/2010/main" Requires="p14">
      <p:transition spd="slow" p14:dur="2000" advTm="119244"/>
    </mc:Choice>
    <mc:Fallback>
      <p:transition spd="slow" advTm="119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B415D11-6899-4C75-BEAD-79C4656DC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762007"/>
            <a:ext cx="5948806" cy="6095979"/>
          </a:xfrm>
          <a:custGeom>
            <a:avLst/>
            <a:gdLst>
              <a:gd name="connsiteX0" fmla="*/ 1573832 w 5948806"/>
              <a:gd name="connsiteY0" fmla="*/ 765 h 6095979"/>
              <a:gd name="connsiteX1" fmla="*/ 2734663 w 5948806"/>
              <a:gd name="connsiteY1" fmla="*/ 238687 h 6095979"/>
              <a:gd name="connsiteX2" fmla="*/ 5668316 w 5948806"/>
              <a:gd name="connsiteY2" fmla="*/ 3639516 h 6095979"/>
              <a:gd name="connsiteX3" fmla="*/ 5937022 w 5948806"/>
              <a:gd name="connsiteY3" fmla="*/ 5865869 h 6095979"/>
              <a:gd name="connsiteX4" fmla="*/ 5948806 w 5948806"/>
              <a:gd name="connsiteY4" fmla="*/ 6095979 h 6095979"/>
              <a:gd name="connsiteX5" fmla="*/ 0 w 5948806"/>
              <a:gd name="connsiteY5" fmla="*/ 6095979 h 6095979"/>
              <a:gd name="connsiteX6" fmla="*/ 0 w 5948806"/>
              <a:gd name="connsiteY6" fmla="*/ 1621672 h 6095979"/>
              <a:gd name="connsiteX7" fmla="*/ 36310 w 5948806"/>
              <a:gd name="connsiteY7" fmla="*/ 1518814 h 6095979"/>
              <a:gd name="connsiteX8" fmla="*/ 287891 w 5948806"/>
              <a:gd name="connsiteY8" fmla="*/ 956872 h 6095979"/>
              <a:gd name="connsiteX9" fmla="*/ 1573832 w 5948806"/>
              <a:gd name="connsiteY9" fmla="*/ 765 h 60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48806" h="6095979">
                <a:moveTo>
                  <a:pt x="1573832" y="765"/>
                </a:moveTo>
                <a:cubicBezTo>
                  <a:pt x="1940190" y="-10734"/>
                  <a:pt x="2329345" y="109280"/>
                  <a:pt x="2734663" y="238687"/>
                </a:cubicBezTo>
                <a:cubicBezTo>
                  <a:pt x="4118244" y="680647"/>
                  <a:pt x="5296697" y="1302752"/>
                  <a:pt x="5668316" y="3639516"/>
                </a:cubicBezTo>
                <a:cubicBezTo>
                  <a:pt x="5788299" y="4393559"/>
                  <a:pt x="5890546" y="5142244"/>
                  <a:pt x="5937022" y="5865869"/>
                </a:cubicBezTo>
                <a:lnTo>
                  <a:pt x="5948806"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4" name="Content Placeholder 3" descr="Diagram, venn diagram&#10;&#10;Description automatically generated">
            <a:extLst>
              <a:ext uri="{FF2B5EF4-FFF2-40B4-BE49-F238E27FC236}">
                <a16:creationId xmlns:a16="http://schemas.microsoft.com/office/drawing/2014/main" id="{00A8E108-3334-4F23-8C19-639F1B7AF58A}"/>
              </a:ext>
            </a:extLst>
          </p:cNvPr>
          <p:cNvPicPr>
            <a:picLocks noChangeAspect="1"/>
          </p:cNvPicPr>
          <p:nvPr/>
        </p:nvPicPr>
        <p:blipFill>
          <a:blip r:embed="rId5"/>
          <a:stretch>
            <a:fillRect/>
          </a:stretch>
        </p:blipFill>
        <p:spPr>
          <a:xfrm>
            <a:off x="761999" y="2924169"/>
            <a:ext cx="3810001" cy="2533650"/>
          </a:xfrm>
          <a:prstGeom prst="rect">
            <a:avLst/>
          </a:prstGeom>
        </p:spPr>
      </p:pic>
      <p:sp>
        <p:nvSpPr>
          <p:cNvPr id="8" name="Content Placeholder 7">
            <a:extLst>
              <a:ext uri="{FF2B5EF4-FFF2-40B4-BE49-F238E27FC236}">
                <a16:creationId xmlns:a16="http://schemas.microsoft.com/office/drawing/2014/main" id="{77639158-9E1D-4E7E-B935-183BF3ABE9B0}"/>
              </a:ext>
            </a:extLst>
          </p:cNvPr>
          <p:cNvSpPr>
            <a:spLocks noGrp="1"/>
          </p:cNvSpPr>
          <p:nvPr>
            <p:ph idx="1"/>
          </p:nvPr>
        </p:nvSpPr>
        <p:spPr>
          <a:xfrm>
            <a:off x="6858001" y="3048000"/>
            <a:ext cx="4572000" cy="3048001"/>
          </a:xfrm>
        </p:spPr>
        <p:txBody>
          <a:bodyPr>
            <a:normAutofit/>
          </a:bodyPr>
          <a:lstStyle/>
          <a:p>
            <a:endParaRPr lang="en-US" sz="2400"/>
          </a:p>
        </p:txBody>
      </p:sp>
      <p:sp>
        <p:nvSpPr>
          <p:cNvPr id="2" name="Title 1">
            <a:extLst>
              <a:ext uri="{FF2B5EF4-FFF2-40B4-BE49-F238E27FC236}">
                <a16:creationId xmlns:a16="http://schemas.microsoft.com/office/drawing/2014/main" id="{2D446B9A-822B-488C-AC2A-FE27DCEE1202}"/>
              </a:ext>
            </a:extLst>
          </p:cNvPr>
          <p:cNvSpPr>
            <a:spLocks noGrp="1"/>
          </p:cNvSpPr>
          <p:nvPr>
            <p:ph type="title"/>
          </p:nvPr>
        </p:nvSpPr>
        <p:spPr>
          <a:xfrm>
            <a:off x="6858000" y="1523990"/>
            <a:ext cx="4572000" cy="1524010"/>
          </a:xfrm>
        </p:spPr>
        <p:txBody>
          <a:bodyPr anchor="t">
            <a:normAutofit/>
          </a:bodyPr>
          <a:lstStyle/>
          <a:p>
            <a:r>
              <a:rPr lang="en-GB" sz="3200"/>
              <a:t>Types of network members – Chapter 15 </a:t>
            </a:r>
          </a:p>
        </p:txBody>
      </p:sp>
      <p:pic>
        <p:nvPicPr>
          <p:cNvPr id="3" name="Audio 2">
            <a:hlinkClick r:id="" action="ppaction://media"/>
            <a:extLst>
              <a:ext uri="{FF2B5EF4-FFF2-40B4-BE49-F238E27FC236}">
                <a16:creationId xmlns:a16="http://schemas.microsoft.com/office/drawing/2014/main" id="{D07B6E06-9601-42AC-BCE9-52DC0F91CC4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02423333"/>
      </p:ext>
    </p:extLst>
  </p:cSld>
  <p:clrMapOvr>
    <a:masterClrMapping/>
  </p:clrMapOvr>
  <mc:AlternateContent xmlns:mc="http://schemas.openxmlformats.org/markup-compatibility/2006">
    <mc:Choice xmlns:p14="http://schemas.microsoft.com/office/powerpoint/2010/main" Requires="p14">
      <p:transition spd="slow" p14:dur="2000" advTm="76868"/>
    </mc:Choice>
    <mc:Fallback>
      <p:transition spd="slow" advTm="76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Content Placeholder 3" descr="A group of women standing in front of a sign&#10;&#10;Description automatically generated with low confidence">
            <a:extLst>
              <a:ext uri="{FF2B5EF4-FFF2-40B4-BE49-F238E27FC236}">
                <a16:creationId xmlns:a16="http://schemas.microsoft.com/office/drawing/2014/main" id="{5C6BD0FA-D633-4243-B632-63C1980E1CCE}"/>
              </a:ext>
            </a:extLst>
          </p:cNvPr>
          <p:cNvPicPr>
            <a:picLocks noGrp="1" noChangeAspect="1"/>
          </p:cNvPicPr>
          <p:nvPr>
            <p:ph idx="1"/>
          </p:nvPr>
        </p:nvPicPr>
        <p:blipFill rotWithShape="1">
          <a:blip r:embed="rId5"/>
          <a:srcRect t="6164" b="8065"/>
          <a:stretch/>
        </p:blipFill>
        <p:spPr>
          <a:xfrm>
            <a:off x="20" y="10"/>
            <a:ext cx="12207220" cy="6857990"/>
          </a:xfrm>
          <a:prstGeom prst="rect">
            <a:avLst/>
          </a:prstGeom>
        </p:spPr>
      </p:pic>
      <p:sp>
        <p:nvSpPr>
          <p:cNvPr id="17" name="Rectangle 16">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2CD326-0841-4411-84D3-5F7041D470CE}"/>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dirty="0">
                <a:solidFill>
                  <a:schemeClr val="tx1"/>
                </a:solidFill>
                <a:latin typeface="+mj-lt"/>
                <a:ea typeface="+mj-ea"/>
                <a:cs typeface="+mj-cs"/>
              </a:rPr>
              <a:t>Reasons for hosting 	</a:t>
            </a:r>
          </a:p>
        </p:txBody>
      </p:sp>
      <p:sp>
        <p:nvSpPr>
          <p:cNvPr id="19" name="Freeform: Shape 18">
            <a:extLst>
              <a:ext uri="{FF2B5EF4-FFF2-40B4-BE49-F238E27FC236}">
                <a16:creationId xmlns:a16="http://schemas.microsoft.com/office/drawing/2014/main" id="{A90EB1ED-CF74-44C2-853E-6177E160A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21" name="Group 20">
            <a:extLst>
              <a:ext uri="{FF2B5EF4-FFF2-40B4-BE49-F238E27FC236}">
                <a16:creationId xmlns:a16="http://schemas.microsoft.com/office/drawing/2014/main" id="{57743230-5CA1-4096-8FEF-2A1530D8DD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5829359"/>
            <a:ext cx="4333874" cy="1028642"/>
            <a:chOff x="7153921" y="5829359"/>
            <a:chExt cx="5038078" cy="1028642"/>
          </a:xfrm>
        </p:grpSpPr>
        <p:sp>
          <p:nvSpPr>
            <p:cNvPr id="22" name="Freeform: Shape 21">
              <a:extLst>
                <a:ext uri="{FF2B5EF4-FFF2-40B4-BE49-F238E27FC236}">
                  <a16:creationId xmlns:a16="http://schemas.microsoft.com/office/drawing/2014/main" id="{CEAD3ABE-E984-4D7B-ADC3-7D4D38C970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5"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3" name="Freeform: Shape 22">
              <a:extLst>
                <a:ext uri="{FF2B5EF4-FFF2-40B4-BE49-F238E27FC236}">
                  <a16:creationId xmlns:a16="http://schemas.microsoft.com/office/drawing/2014/main" id="{B18AFE34-D405-4581-A4CC-02072A132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pic>
        <p:nvPicPr>
          <p:cNvPr id="3" name="Audio 2">
            <a:hlinkClick r:id="" action="ppaction://media"/>
            <a:extLst>
              <a:ext uri="{FF2B5EF4-FFF2-40B4-BE49-F238E27FC236}">
                <a16:creationId xmlns:a16="http://schemas.microsoft.com/office/drawing/2014/main" id="{4C44F33A-4C3B-4F48-940C-7A3A458028B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32353165"/>
      </p:ext>
    </p:extLst>
  </p:cSld>
  <p:clrMapOvr>
    <a:masterClrMapping/>
  </p:clrMapOvr>
  <mc:AlternateContent xmlns:mc="http://schemas.openxmlformats.org/markup-compatibility/2006">
    <mc:Choice xmlns:p14="http://schemas.microsoft.com/office/powerpoint/2010/main" Requires="p14">
      <p:transition spd="slow" p14:dur="2000" advTm="172955"/>
    </mc:Choice>
    <mc:Fallback>
      <p:transition spd="slow" advTm="1729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CBC09-1DBA-4384-9B2C-976ADAE9D8DD}"/>
              </a:ext>
            </a:extLst>
          </p:cNvPr>
          <p:cNvSpPr>
            <a:spLocks noGrp="1"/>
          </p:cNvSpPr>
          <p:nvPr>
            <p:ph type="title"/>
          </p:nvPr>
        </p:nvSpPr>
        <p:spPr/>
        <p:txBody>
          <a:bodyPr/>
          <a:lstStyle/>
          <a:p>
            <a:r>
              <a:rPr lang="en-GB" dirty="0"/>
              <a:t>The themes explored:</a:t>
            </a:r>
          </a:p>
        </p:txBody>
      </p:sp>
      <p:sp>
        <p:nvSpPr>
          <p:cNvPr id="3" name="Content Placeholder 2">
            <a:extLst>
              <a:ext uri="{FF2B5EF4-FFF2-40B4-BE49-F238E27FC236}">
                <a16:creationId xmlns:a16="http://schemas.microsoft.com/office/drawing/2014/main" id="{79B40983-E0C8-4357-9B05-CF9875E69A45}"/>
              </a:ext>
            </a:extLst>
          </p:cNvPr>
          <p:cNvSpPr>
            <a:spLocks noGrp="1"/>
          </p:cNvSpPr>
          <p:nvPr>
            <p:ph idx="1"/>
          </p:nvPr>
        </p:nvSpPr>
        <p:spPr>
          <a:xfrm>
            <a:off x="762000" y="2286001"/>
            <a:ext cx="3064933" cy="1143000"/>
          </a:xfrm>
        </p:spPr>
        <p:txBody>
          <a:bodyPr/>
          <a:lstStyle/>
          <a:p>
            <a:r>
              <a:rPr lang="en-US" sz="2800" dirty="0">
                <a:solidFill>
                  <a:srgbClr val="FFFF00"/>
                </a:solidFill>
                <a:latin typeface="Arial" panose="020B0604020202020204" pitchFamily="34" charset="0"/>
                <a:ea typeface="Times New Roman" panose="02020603050405020304" pitchFamily="18" charset="0"/>
              </a:rPr>
              <a:t>Sharing economy</a:t>
            </a:r>
            <a:endParaRPr lang="en-GB" dirty="0"/>
          </a:p>
        </p:txBody>
      </p:sp>
      <p:sp>
        <p:nvSpPr>
          <p:cNvPr id="4" name="Content Placeholder 2">
            <a:extLst>
              <a:ext uri="{FF2B5EF4-FFF2-40B4-BE49-F238E27FC236}">
                <a16:creationId xmlns:a16="http://schemas.microsoft.com/office/drawing/2014/main" id="{2B435383-BF70-40EA-BBB2-A98D4A488935}"/>
              </a:ext>
            </a:extLst>
          </p:cNvPr>
          <p:cNvSpPr txBox="1">
            <a:spLocks/>
          </p:cNvSpPr>
          <p:nvPr/>
        </p:nvSpPr>
        <p:spPr>
          <a:xfrm>
            <a:off x="524931" y="4622804"/>
            <a:ext cx="3064933" cy="1143000"/>
          </a:xfrm>
          <a:prstGeom prst="rect">
            <a:avLst/>
          </a:prstGeom>
        </p:spPr>
        <p:txBody>
          <a:bodyPr vert="horz" lIns="91440" tIns="45720" rIns="91440" bIns="45720" rtlCol="0">
            <a:normAutofit/>
          </a:bodyPr>
          <a:lst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olidFill>
                  <a:srgbClr val="FFFF00"/>
                </a:solidFill>
                <a:latin typeface="Arial" panose="020B0604020202020204" pitchFamily="34" charset="0"/>
              </a:rPr>
              <a:t>Collaborative consumption</a:t>
            </a:r>
            <a:endParaRPr lang="en-GB" dirty="0"/>
          </a:p>
        </p:txBody>
      </p:sp>
      <p:sp>
        <p:nvSpPr>
          <p:cNvPr id="5" name="Content Placeholder 2">
            <a:extLst>
              <a:ext uri="{FF2B5EF4-FFF2-40B4-BE49-F238E27FC236}">
                <a16:creationId xmlns:a16="http://schemas.microsoft.com/office/drawing/2014/main" id="{2013EBC4-DF09-4347-BA4B-AA92924C0D73}"/>
              </a:ext>
            </a:extLst>
          </p:cNvPr>
          <p:cNvSpPr txBox="1">
            <a:spLocks/>
          </p:cNvSpPr>
          <p:nvPr/>
        </p:nvSpPr>
        <p:spPr>
          <a:xfrm>
            <a:off x="4013203" y="3399901"/>
            <a:ext cx="3064933" cy="1143000"/>
          </a:xfrm>
          <a:prstGeom prst="rect">
            <a:avLst/>
          </a:prstGeom>
        </p:spPr>
        <p:txBody>
          <a:bodyPr vert="horz" lIns="91440" tIns="45720" rIns="91440" bIns="45720" rtlCol="0">
            <a:normAutofit/>
          </a:bodyPr>
          <a:lst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olidFill>
                  <a:srgbClr val="FFFF00"/>
                </a:solidFill>
                <a:latin typeface="Arial" panose="020B0604020202020204" pitchFamily="34" charset="0"/>
              </a:rPr>
              <a:t>E-commerce</a:t>
            </a:r>
            <a:endParaRPr lang="en-GB" dirty="0"/>
          </a:p>
        </p:txBody>
      </p:sp>
      <p:sp>
        <p:nvSpPr>
          <p:cNvPr id="6" name="Content Placeholder 2">
            <a:extLst>
              <a:ext uri="{FF2B5EF4-FFF2-40B4-BE49-F238E27FC236}">
                <a16:creationId xmlns:a16="http://schemas.microsoft.com/office/drawing/2014/main" id="{3A1EE09B-CF69-4A77-8FED-90C8BBBF9406}"/>
              </a:ext>
            </a:extLst>
          </p:cNvPr>
          <p:cNvSpPr txBox="1">
            <a:spLocks/>
          </p:cNvSpPr>
          <p:nvPr/>
        </p:nvSpPr>
        <p:spPr>
          <a:xfrm>
            <a:off x="7078136" y="1859492"/>
            <a:ext cx="3064933" cy="1143000"/>
          </a:xfrm>
          <a:prstGeom prst="rect">
            <a:avLst/>
          </a:prstGeom>
        </p:spPr>
        <p:txBody>
          <a:bodyPr vert="horz" lIns="91440" tIns="45720" rIns="91440" bIns="45720" rtlCol="0">
            <a:normAutofit/>
          </a:bodyPr>
          <a:lst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olidFill>
                  <a:srgbClr val="FFFF00"/>
                </a:solidFill>
                <a:latin typeface="Arial" panose="020B0604020202020204" pitchFamily="34" charset="0"/>
              </a:rPr>
              <a:t>Perspectives</a:t>
            </a:r>
            <a:endParaRPr lang="en-GB" dirty="0"/>
          </a:p>
        </p:txBody>
      </p:sp>
      <p:sp>
        <p:nvSpPr>
          <p:cNvPr id="7" name="Content Placeholder 2">
            <a:extLst>
              <a:ext uri="{FF2B5EF4-FFF2-40B4-BE49-F238E27FC236}">
                <a16:creationId xmlns:a16="http://schemas.microsoft.com/office/drawing/2014/main" id="{7F0BE62B-A6F7-478C-BAFD-B146BB6B042B}"/>
              </a:ext>
            </a:extLst>
          </p:cNvPr>
          <p:cNvSpPr txBox="1">
            <a:spLocks/>
          </p:cNvSpPr>
          <p:nvPr/>
        </p:nvSpPr>
        <p:spPr>
          <a:xfrm>
            <a:off x="8839202" y="3327404"/>
            <a:ext cx="3064933" cy="1143000"/>
          </a:xfrm>
          <a:prstGeom prst="rect">
            <a:avLst/>
          </a:prstGeom>
        </p:spPr>
        <p:txBody>
          <a:bodyPr vert="horz" lIns="91440" tIns="45720" rIns="91440" bIns="45720" rtlCol="0">
            <a:normAutofit/>
          </a:bodyPr>
          <a:lst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olidFill>
                  <a:srgbClr val="FFFF00"/>
                </a:solidFill>
                <a:latin typeface="Arial" panose="020B0604020202020204" pitchFamily="34" charset="0"/>
              </a:rPr>
              <a:t>Digital Disruption</a:t>
            </a:r>
            <a:endParaRPr lang="en-GB" dirty="0"/>
          </a:p>
        </p:txBody>
      </p:sp>
      <p:sp>
        <p:nvSpPr>
          <p:cNvPr id="9" name="Content Placeholder 2">
            <a:extLst>
              <a:ext uri="{FF2B5EF4-FFF2-40B4-BE49-F238E27FC236}">
                <a16:creationId xmlns:a16="http://schemas.microsoft.com/office/drawing/2014/main" id="{EAA0F48D-EE68-4417-8E7F-2B8570D6DF17}"/>
              </a:ext>
            </a:extLst>
          </p:cNvPr>
          <p:cNvSpPr txBox="1">
            <a:spLocks/>
          </p:cNvSpPr>
          <p:nvPr/>
        </p:nvSpPr>
        <p:spPr>
          <a:xfrm>
            <a:off x="5300135" y="5160436"/>
            <a:ext cx="3064933" cy="1143000"/>
          </a:xfrm>
          <a:prstGeom prst="rect">
            <a:avLst/>
          </a:prstGeom>
        </p:spPr>
        <p:txBody>
          <a:bodyPr vert="horz" lIns="91440" tIns="45720" rIns="91440" bIns="45720" rtlCol="0">
            <a:normAutofit/>
          </a:bodyPr>
          <a:lst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olidFill>
                  <a:srgbClr val="FFFF00"/>
                </a:solidFill>
                <a:latin typeface="Arial" panose="020B0604020202020204" pitchFamily="34" charset="0"/>
              </a:rPr>
              <a:t>Value</a:t>
            </a:r>
            <a:endParaRPr lang="en-GB" dirty="0"/>
          </a:p>
        </p:txBody>
      </p:sp>
      <p:pic>
        <p:nvPicPr>
          <p:cNvPr id="8" name="Audio 7">
            <a:hlinkClick r:id="" action="ppaction://media"/>
            <a:extLst>
              <a:ext uri="{FF2B5EF4-FFF2-40B4-BE49-F238E27FC236}">
                <a16:creationId xmlns:a16="http://schemas.microsoft.com/office/drawing/2014/main" id="{E82A73FC-80BE-4DB4-96DC-C15D41275A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78232458"/>
      </p:ext>
    </p:extLst>
  </p:cSld>
  <p:clrMapOvr>
    <a:masterClrMapping/>
  </p:clrMapOvr>
  <mc:AlternateContent xmlns:mc="http://schemas.openxmlformats.org/markup-compatibility/2006">
    <mc:Choice xmlns:p14="http://schemas.microsoft.com/office/powerpoint/2010/main" Requires="p14">
      <p:transition spd="slow" p14:dur="2000" advTm="129066"/>
    </mc:Choice>
    <mc:Fallback>
      <p:transition spd="slow" advTm="129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24"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25"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15E4E"/>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7" name="Freeform: Shape 16">
            <a:extLst>
              <a:ext uri="{FF2B5EF4-FFF2-40B4-BE49-F238E27FC236}">
                <a16:creationId xmlns:a16="http://schemas.microsoft.com/office/drawing/2014/main" id="{4A8FDA66-67B4-4DBE-8354-C26F91ADB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custGeom>
            <a:avLst/>
            <a:gdLst>
              <a:gd name="connsiteX0" fmla="*/ 0 w 12191999"/>
              <a:gd name="connsiteY0" fmla="*/ 0 h 6857999"/>
              <a:gd name="connsiteX1" fmla="*/ 12191999 w 12191999"/>
              <a:gd name="connsiteY1" fmla="*/ 0 h 6857999"/>
              <a:gd name="connsiteX2" fmla="*/ 12191999 w 12191999"/>
              <a:gd name="connsiteY2" fmla="*/ 6857999 h 6857999"/>
              <a:gd name="connsiteX3" fmla="*/ 0 w 12191999"/>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12191999" h="6857999">
                <a:moveTo>
                  <a:pt x="0" y="0"/>
                </a:moveTo>
                <a:lnTo>
                  <a:pt x="12191999" y="0"/>
                </a:lnTo>
                <a:lnTo>
                  <a:pt x="12191999" y="6857999"/>
                </a:lnTo>
                <a:lnTo>
                  <a:pt x="0" y="6857999"/>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18">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0">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8B520379-0853-4AEE-B1C7-3DF65A348292}"/>
              </a:ext>
            </a:extLst>
          </p:cNvPr>
          <p:cNvSpPr>
            <a:spLocks noGrp="1"/>
          </p:cNvSpPr>
          <p:nvPr>
            <p:ph type="title"/>
          </p:nvPr>
        </p:nvSpPr>
        <p:spPr>
          <a:xfrm>
            <a:off x="762000" y="2299787"/>
            <a:ext cx="4572000" cy="2286000"/>
          </a:xfrm>
        </p:spPr>
        <p:txBody>
          <a:bodyPr vert="horz" lIns="91440" tIns="45720" rIns="91440" bIns="45720" rtlCol="0" anchor="b">
            <a:normAutofit/>
          </a:bodyPr>
          <a:lstStyle/>
          <a:p>
            <a:r>
              <a:rPr lang="en-US" kern="1200">
                <a:solidFill>
                  <a:schemeClr val="tx1"/>
                </a:solidFill>
                <a:latin typeface="+mj-lt"/>
                <a:ea typeface="+mj-ea"/>
                <a:cs typeface="+mj-cs"/>
              </a:rPr>
              <a:t>Conclusion </a:t>
            </a:r>
          </a:p>
        </p:txBody>
      </p:sp>
      <p:pic>
        <p:nvPicPr>
          <p:cNvPr id="4" name="Content Placeholder 3" descr="Logo, company name&#10;&#10;Description automatically generated">
            <a:extLst>
              <a:ext uri="{FF2B5EF4-FFF2-40B4-BE49-F238E27FC236}">
                <a16:creationId xmlns:a16="http://schemas.microsoft.com/office/drawing/2014/main" id="{AC7C9915-A702-4AB9-8B3D-A88602064436}"/>
              </a:ext>
            </a:extLst>
          </p:cNvPr>
          <p:cNvPicPr>
            <a:picLocks noGrp="1" noChangeAspect="1"/>
          </p:cNvPicPr>
          <p:nvPr>
            <p:ph idx="1"/>
          </p:nvPr>
        </p:nvPicPr>
        <p:blipFill>
          <a:blip r:embed="rId5"/>
          <a:stretch>
            <a:fillRect/>
          </a:stretch>
        </p:blipFill>
        <p:spPr>
          <a:xfrm>
            <a:off x="7052463" y="1530350"/>
            <a:ext cx="4176724" cy="4565650"/>
          </a:xfrm>
          <a:prstGeom prst="rect">
            <a:avLst/>
          </a:prstGeom>
        </p:spPr>
      </p:pic>
      <p:pic>
        <p:nvPicPr>
          <p:cNvPr id="3" name="Audio 2">
            <a:hlinkClick r:id="" action="ppaction://media"/>
            <a:extLst>
              <a:ext uri="{FF2B5EF4-FFF2-40B4-BE49-F238E27FC236}">
                <a16:creationId xmlns:a16="http://schemas.microsoft.com/office/drawing/2014/main" id="{EC55224D-5A94-401B-8C18-1F8B4C22D8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06906931"/>
      </p:ext>
    </p:extLst>
  </p:cSld>
  <p:clrMapOvr>
    <a:masterClrMapping/>
  </p:clrMapOvr>
  <mc:AlternateContent xmlns:mc="http://schemas.openxmlformats.org/markup-compatibility/2006">
    <mc:Choice xmlns:p14="http://schemas.microsoft.com/office/powerpoint/2010/main" Requires="p14">
      <p:transition spd="slow" p14:dur="2000" advTm="55761"/>
    </mc:Choice>
    <mc:Fallback>
      <p:transition spd="slow" advTm="55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8D6FE-D3A5-41A2-9867-0683E4558B11}"/>
              </a:ext>
            </a:extLst>
          </p:cNvPr>
          <p:cNvSpPr>
            <a:spLocks noGrp="1"/>
          </p:cNvSpPr>
          <p:nvPr>
            <p:ph type="title"/>
          </p:nvPr>
        </p:nvSpPr>
        <p:spPr/>
        <p:txBody>
          <a:bodyPr/>
          <a:lstStyle/>
          <a:p>
            <a:r>
              <a:rPr lang="en-GB" dirty="0"/>
              <a:t> </a:t>
            </a:r>
          </a:p>
        </p:txBody>
      </p:sp>
      <p:sp>
        <p:nvSpPr>
          <p:cNvPr id="4" name="Rectangle 1">
            <a:extLst>
              <a:ext uri="{FF2B5EF4-FFF2-40B4-BE49-F238E27FC236}">
                <a16:creationId xmlns:a16="http://schemas.microsoft.com/office/drawing/2014/main" id="{C61C57A7-511A-455D-AF5A-D89D40503A21}"/>
              </a:ext>
            </a:extLst>
          </p:cNvPr>
          <p:cNvSpPr>
            <a:spLocks noGrp="1" noChangeArrowheads="1"/>
          </p:cNvSpPr>
          <p:nvPr>
            <p:ph idx="1"/>
          </p:nvPr>
        </p:nvSpPr>
        <p:spPr bwMode="auto">
          <a:xfrm>
            <a:off x="762000" y="3310208"/>
            <a:ext cx="11101757" cy="17696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Light" panose="020F0302020204030204" pitchFamily="34" charset="0"/>
                <a:ea typeface="Calibri" panose="020F0502020204030204" pitchFamily="34" charset="0"/>
                <a:cs typeface="Times New Roman" panose="02020603050405020304" pitchFamily="18" charset="0"/>
              </a:rPr>
              <a:t>References</a:t>
            </a:r>
            <a:endParaRPr kumimoji="0" lang="en-US" altLang="en-US" sz="12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Boswijk</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O. a. (2017). Reasons for using peer-to-peer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accomadation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In S.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Donclair</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Peer-to-Peet </a:t>
            </a:r>
            <a:r>
              <a:rPr kumimoji="0" lang="en-US" altLang="en-US" sz="12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Accomadation</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Networks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(pp. 174-175). Goodfellow.</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Cheng. (2017). Entrepreneurship Opportunities. In S. Dolnicar,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Peer-to-peer </a:t>
            </a:r>
            <a:r>
              <a:rPr kumimoji="0" lang="en-US" altLang="en-US" sz="12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Accomodation</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Networks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(pp. 77-78).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GoodFellows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Dolnicar, K. a. (2017). Micro-hoteliers (Hosts). In S. Dolnicar,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Peer-to-Peer </a:t>
            </a:r>
            <a:r>
              <a:rPr kumimoji="0" lang="en-US" altLang="en-US" sz="12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Accomadation</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Networks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80). Goodfellow.</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Kopp, C. M. (2020, July 03).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Models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Investopedia: https://www.investopedia.com/terms/b/businessmodel.asp</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Mangematin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 a. (2017). The Air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bnb</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business model . In S. Dolnicar,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Peer-to-Peer Accommodation Networks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(pp. 30-31). Good Fellows.</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Pereira, D. (2021, January 06).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Types of Business Models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The Business Model Analyst: https://businessmodelanalyst.com/multisided-platform-business-model/</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36266987"/>
      </p:ext>
    </p:extLst>
  </p:cSld>
  <p:clrMapOvr>
    <a:masterClrMapping/>
  </p:clrMapOvr>
</p:sld>
</file>

<file path=ppt/theme/theme1.xml><?xml version="1.0" encoding="utf-8"?>
<a:theme xmlns:a="http://schemas.openxmlformats.org/drawingml/2006/main" name="PebbleVTI">
  <a:themeElements>
    <a:clrScheme name="AnalogousFromLightSeed_2SEEDS">
      <a:dk1>
        <a:srgbClr val="000000"/>
      </a:dk1>
      <a:lt1>
        <a:srgbClr val="FFFFFF"/>
      </a:lt1>
      <a:dk2>
        <a:srgbClr val="22363C"/>
      </a:dk2>
      <a:lt2>
        <a:srgbClr val="E2E6E8"/>
      </a:lt2>
      <a:accent1>
        <a:srgbClr val="C18C78"/>
      </a:accent1>
      <a:accent2>
        <a:srgbClr val="CC9099"/>
      </a:accent2>
      <a:accent3>
        <a:srgbClr val="B19F77"/>
      </a:accent3>
      <a:accent4>
        <a:srgbClr val="6DAFA2"/>
      </a:accent4>
      <a:accent5>
        <a:srgbClr val="70ACBC"/>
      </a:accent5>
      <a:accent6>
        <a:srgbClr val="7893C1"/>
      </a:accent6>
      <a:hlink>
        <a:srgbClr val="5E8A9B"/>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8589</TotalTime>
  <Words>1769</Words>
  <Application>Microsoft Office PowerPoint</Application>
  <PresentationFormat>Widescreen</PresentationFormat>
  <Paragraphs>68</Paragraphs>
  <Slides>11</Slides>
  <Notes>10</Notes>
  <HiddenSlides>0</HiddenSlides>
  <MMClips>10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Avenir Next LT Pro</vt:lpstr>
      <vt:lpstr>Avenir Next LT Pro Light</vt:lpstr>
      <vt:lpstr>Calibri</vt:lpstr>
      <vt:lpstr>Calibri Light</vt:lpstr>
      <vt:lpstr>Sitka Subheading</vt:lpstr>
      <vt:lpstr>PebbleVTI</vt:lpstr>
      <vt:lpstr>Analysing 3 chapters from: Peer-To-Peer Accommodation Networks </vt:lpstr>
      <vt:lpstr>Introduction </vt:lpstr>
      <vt:lpstr>Airbnb’s Business Model – Chapter 3 </vt:lpstr>
      <vt:lpstr>Business Models &amp; Airbnb </vt:lpstr>
      <vt:lpstr>Entrepreneurship Opportunities – Chapter 7 </vt:lpstr>
      <vt:lpstr>Micro-hoteliers &amp; the full service </vt:lpstr>
      <vt:lpstr>Types of network members – Chapter 15 </vt:lpstr>
      <vt:lpstr>Reasons for hosting  </vt:lpstr>
      <vt:lpstr>The themes explored:</vt:lpstr>
      <vt:lpstr>Conclusion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Analysing 3 chapters from: Peer-To-Peer Accommodation Networks </dc:title>
  <dc:creator>Sara Ann John-Davies (1910200)</dc:creator>
  <cp:lastModifiedBy>Sara Ann John-Davies (1910200)</cp:lastModifiedBy>
  <cp:revision>4</cp:revision>
  <dcterms:created xsi:type="dcterms:W3CDTF">2021-12-14T13:27:40Z</dcterms:created>
  <dcterms:modified xsi:type="dcterms:W3CDTF">2021-12-20T12:37:32Z</dcterms:modified>
</cp:coreProperties>
</file>