
<file path=[Content_Types].xml><?xml version="1.0" encoding="utf-8"?>
<Types xmlns="http://schemas.openxmlformats.org/package/2006/content-types">
  <Default Extension="jpeg" ContentType="image/jpeg"/>
  <Default Extension="jpg" ContentType="image/jpeg"/>
  <Default Extension="mp4" ContentType="vide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notesSlides/notesSlide47.xml" ContentType="application/vnd.openxmlformats-officedocument.presentationml.notesSlide+xml"/>
  <Override PartName="/ppt/notesSlides/notesSlide48.xml" ContentType="application/vnd.openxmlformats-officedocument.presentationml.notesSlide+xml"/>
  <Override PartName="/ppt/notesSlides/notesSlide49.xml" ContentType="application/vnd.openxmlformats-officedocument.presentationml.notesSlide+xml"/>
  <Override PartName="/ppt/notesSlides/notesSlide50.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74"/>
  </p:notesMasterIdLst>
  <p:sldIdLst>
    <p:sldId id="259" r:id="rId5"/>
    <p:sldId id="261" r:id="rId6"/>
    <p:sldId id="860" r:id="rId7"/>
    <p:sldId id="481" r:id="rId8"/>
    <p:sldId id="963" r:id="rId9"/>
    <p:sldId id="937" r:id="rId10"/>
    <p:sldId id="774" r:id="rId11"/>
    <p:sldId id="606" r:id="rId12"/>
    <p:sldId id="777" r:id="rId13"/>
    <p:sldId id="555" r:id="rId14"/>
    <p:sldId id="974" r:id="rId15"/>
    <p:sldId id="975" r:id="rId16"/>
    <p:sldId id="890" r:id="rId17"/>
    <p:sldId id="971" r:id="rId18"/>
    <p:sldId id="976" r:id="rId19"/>
    <p:sldId id="972" r:id="rId20"/>
    <p:sldId id="973" r:id="rId21"/>
    <p:sldId id="958" r:id="rId22"/>
    <p:sldId id="938" r:id="rId23"/>
    <p:sldId id="493" r:id="rId24"/>
    <p:sldId id="499" r:id="rId25"/>
    <p:sldId id="778" r:id="rId26"/>
    <p:sldId id="871" r:id="rId27"/>
    <p:sldId id="779" r:id="rId28"/>
    <p:sldId id="522" r:id="rId29"/>
    <p:sldId id="965" r:id="rId30"/>
    <p:sldId id="477" r:id="rId31"/>
    <p:sldId id="516" r:id="rId32"/>
    <p:sldId id="519" r:id="rId33"/>
    <p:sldId id="960" r:id="rId34"/>
    <p:sldId id="961" r:id="rId35"/>
    <p:sldId id="486" r:id="rId36"/>
    <p:sldId id="969" r:id="rId37"/>
    <p:sldId id="544" r:id="rId38"/>
    <p:sldId id="592" r:id="rId39"/>
    <p:sldId id="511" r:id="rId40"/>
    <p:sldId id="503" r:id="rId41"/>
    <p:sldId id="580" r:id="rId42"/>
    <p:sldId id="796" r:id="rId43"/>
    <p:sldId id="568" r:id="rId44"/>
    <p:sldId id="586" r:id="rId45"/>
    <p:sldId id="548" r:id="rId46"/>
    <p:sldId id="589" r:id="rId47"/>
    <p:sldId id="970" r:id="rId48"/>
    <p:sldId id="554" r:id="rId49"/>
    <p:sldId id="591" r:id="rId50"/>
    <p:sldId id="552" r:id="rId51"/>
    <p:sldId id="942" r:id="rId52"/>
    <p:sldId id="955" r:id="rId53"/>
    <p:sldId id="571" r:id="rId54"/>
    <p:sldId id="944" r:id="rId55"/>
    <p:sldId id="946" r:id="rId56"/>
    <p:sldId id="948" r:id="rId57"/>
    <p:sldId id="951" r:id="rId58"/>
    <p:sldId id="953" r:id="rId59"/>
    <p:sldId id="952" r:id="rId60"/>
    <p:sldId id="949" r:id="rId61"/>
    <p:sldId id="964" r:id="rId62"/>
    <p:sldId id="892" r:id="rId63"/>
    <p:sldId id="368" r:id="rId64"/>
    <p:sldId id="557" r:id="rId65"/>
    <p:sldId id="775" r:id="rId66"/>
    <p:sldId id="966" r:id="rId67"/>
    <p:sldId id="609" r:id="rId68"/>
    <p:sldId id="891" r:id="rId69"/>
    <p:sldId id="804" r:id="rId70"/>
    <p:sldId id="945" r:id="rId71"/>
    <p:sldId id="939" r:id="rId72"/>
    <p:sldId id="954" r:id="rId7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F6FD0796-1179-4F23-B2E6-935719DC02FE}">
          <p14:sldIdLst>
            <p14:sldId id="259"/>
            <p14:sldId id="261"/>
            <p14:sldId id="860"/>
            <p14:sldId id="481"/>
            <p14:sldId id="963"/>
            <p14:sldId id="937"/>
            <p14:sldId id="774"/>
            <p14:sldId id="606"/>
            <p14:sldId id="777"/>
            <p14:sldId id="555"/>
            <p14:sldId id="974"/>
            <p14:sldId id="975"/>
            <p14:sldId id="890"/>
            <p14:sldId id="971"/>
            <p14:sldId id="976"/>
            <p14:sldId id="972"/>
            <p14:sldId id="973"/>
            <p14:sldId id="958"/>
            <p14:sldId id="938"/>
            <p14:sldId id="493"/>
            <p14:sldId id="499"/>
            <p14:sldId id="778"/>
            <p14:sldId id="871"/>
            <p14:sldId id="779"/>
            <p14:sldId id="522"/>
            <p14:sldId id="965"/>
            <p14:sldId id="477"/>
            <p14:sldId id="516"/>
            <p14:sldId id="519"/>
            <p14:sldId id="960"/>
            <p14:sldId id="961"/>
            <p14:sldId id="486"/>
            <p14:sldId id="969"/>
            <p14:sldId id="544"/>
            <p14:sldId id="592"/>
            <p14:sldId id="511"/>
            <p14:sldId id="503"/>
            <p14:sldId id="580"/>
            <p14:sldId id="796"/>
            <p14:sldId id="568"/>
            <p14:sldId id="586"/>
            <p14:sldId id="548"/>
            <p14:sldId id="589"/>
            <p14:sldId id="970"/>
            <p14:sldId id="554"/>
            <p14:sldId id="591"/>
            <p14:sldId id="552"/>
            <p14:sldId id="942"/>
            <p14:sldId id="955"/>
            <p14:sldId id="571"/>
            <p14:sldId id="944"/>
            <p14:sldId id="946"/>
            <p14:sldId id="948"/>
            <p14:sldId id="951"/>
            <p14:sldId id="953"/>
            <p14:sldId id="952"/>
            <p14:sldId id="949"/>
            <p14:sldId id="964"/>
            <p14:sldId id="892"/>
            <p14:sldId id="368"/>
            <p14:sldId id="557"/>
            <p14:sldId id="775"/>
            <p14:sldId id="966"/>
            <p14:sldId id="609"/>
            <p14:sldId id="891"/>
            <p14:sldId id="804"/>
            <p14:sldId id="945"/>
            <p14:sldId id="939"/>
            <p14:sldId id="954"/>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3333F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B2E712F-C78E-470E-8FA0-D80E69166B44}" v="108" dt="2026-02-26T11:47:58.865"/>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20000" autoAdjust="0"/>
    <p:restoredTop sz="94533" autoAdjust="0"/>
  </p:normalViewPr>
  <p:slideViewPr>
    <p:cSldViewPr snapToGrid="0">
      <p:cViewPr varScale="1">
        <p:scale>
          <a:sx n="68" d="100"/>
          <a:sy n="68" d="100"/>
        </p:scale>
        <p:origin x="51" y="240"/>
      </p:cViewPr>
      <p:guideLst/>
    </p:cSldViewPr>
  </p:slideViewPr>
  <p:outlineViewPr>
    <p:cViewPr>
      <p:scale>
        <a:sx n="33" d="100"/>
        <a:sy n="33" d="100"/>
      </p:scale>
      <p:origin x="0" y="-6456"/>
    </p:cViewPr>
  </p:outlineViewPr>
  <p:notesTextViewPr>
    <p:cViewPr>
      <p:scale>
        <a:sx n="1" d="1"/>
        <a:sy n="1" d="1"/>
      </p:scale>
      <p:origin x="0" y="0"/>
    </p:cViewPr>
  </p:notesTextViewPr>
  <p:sorterViewPr>
    <p:cViewPr varScale="1">
      <p:scale>
        <a:sx n="1" d="1"/>
        <a:sy n="1" d="1"/>
      </p:scale>
      <p:origin x="0" y="0"/>
    </p:cViewPr>
  </p:sorter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2.xml"/><Relationship Id="rId21" Type="http://schemas.openxmlformats.org/officeDocument/2006/relationships/slide" Target="slides/slide17.xml"/><Relationship Id="rId42" Type="http://schemas.openxmlformats.org/officeDocument/2006/relationships/slide" Target="slides/slide38.xml"/><Relationship Id="rId47" Type="http://schemas.openxmlformats.org/officeDocument/2006/relationships/slide" Target="slides/slide43.xml"/><Relationship Id="rId63" Type="http://schemas.openxmlformats.org/officeDocument/2006/relationships/slide" Target="slides/slide59.xml"/><Relationship Id="rId68" Type="http://schemas.openxmlformats.org/officeDocument/2006/relationships/slide" Target="slides/slide64.xml"/><Relationship Id="rId16" Type="http://schemas.openxmlformats.org/officeDocument/2006/relationships/slide" Target="slides/slide1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slide" Target="slides/slide49.xml"/><Relationship Id="rId58" Type="http://schemas.openxmlformats.org/officeDocument/2006/relationships/slide" Target="slides/slide54.xml"/><Relationship Id="rId66" Type="http://schemas.openxmlformats.org/officeDocument/2006/relationships/slide" Target="slides/slide62.xml"/><Relationship Id="rId74" Type="http://schemas.openxmlformats.org/officeDocument/2006/relationships/notesMaster" Target="notesMasters/notesMaster1.xml"/><Relationship Id="rId79" Type="http://schemas.microsoft.com/office/2016/11/relationships/changesInfo" Target="changesInfos/changesInfo1.xml"/><Relationship Id="rId5" Type="http://schemas.openxmlformats.org/officeDocument/2006/relationships/slide" Target="slides/slide1.xml"/><Relationship Id="rId61" Type="http://schemas.openxmlformats.org/officeDocument/2006/relationships/slide" Target="slides/slide57.xml"/><Relationship Id="rId19" Type="http://schemas.openxmlformats.org/officeDocument/2006/relationships/slide" Target="slides/slide1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openxmlformats.org/officeDocument/2006/relationships/slide" Target="slides/slide52.xml"/><Relationship Id="rId64" Type="http://schemas.openxmlformats.org/officeDocument/2006/relationships/slide" Target="slides/slide60.xml"/><Relationship Id="rId69" Type="http://schemas.openxmlformats.org/officeDocument/2006/relationships/slide" Target="slides/slide65.xml"/><Relationship Id="rId77" Type="http://schemas.openxmlformats.org/officeDocument/2006/relationships/theme" Target="theme/theme1.xml"/><Relationship Id="rId8" Type="http://schemas.openxmlformats.org/officeDocument/2006/relationships/slide" Target="slides/slide4.xml"/><Relationship Id="rId51" Type="http://schemas.openxmlformats.org/officeDocument/2006/relationships/slide" Target="slides/slide47.xml"/><Relationship Id="rId72" Type="http://schemas.openxmlformats.org/officeDocument/2006/relationships/slide" Target="slides/slide68.xml"/><Relationship Id="rId80" Type="http://schemas.microsoft.com/office/2015/10/relationships/revisionInfo" Target="revisionInfo.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59" Type="http://schemas.openxmlformats.org/officeDocument/2006/relationships/slide" Target="slides/slide55.xml"/><Relationship Id="rId67" Type="http://schemas.openxmlformats.org/officeDocument/2006/relationships/slide" Target="slides/slide63.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slide" Target="slides/slide50.xml"/><Relationship Id="rId62" Type="http://schemas.openxmlformats.org/officeDocument/2006/relationships/slide" Target="slides/slide58.xml"/><Relationship Id="rId70" Type="http://schemas.openxmlformats.org/officeDocument/2006/relationships/slide" Target="slides/slide66.xml"/><Relationship Id="rId75"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openxmlformats.org/officeDocument/2006/relationships/slide" Target="slides/slide53.xml"/><Relationship Id="rId10" Type="http://schemas.openxmlformats.org/officeDocument/2006/relationships/slide" Target="slides/slide6.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slide" Target="slides/slide48.xml"/><Relationship Id="rId60" Type="http://schemas.openxmlformats.org/officeDocument/2006/relationships/slide" Target="slides/slide56.xml"/><Relationship Id="rId65" Type="http://schemas.openxmlformats.org/officeDocument/2006/relationships/slide" Target="slides/slide61.xml"/><Relationship Id="rId73" Type="http://schemas.openxmlformats.org/officeDocument/2006/relationships/slide" Target="slides/slide69.xml"/><Relationship Id="rId78"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5.xml"/><Relationship Id="rId13" Type="http://schemas.openxmlformats.org/officeDocument/2006/relationships/slide" Target="slides/slide9.xml"/><Relationship Id="rId18" Type="http://schemas.openxmlformats.org/officeDocument/2006/relationships/slide" Target="slides/slide14.xml"/><Relationship Id="rId39" Type="http://schemas.openxmlformats.org/officeDocument/2006/relationships/slide" Target="slides/slide35.xml"/><Relationship Id="rId34" Type="http://schemas.openxmlformats.org/officeDocument/2006/relationships/slide" Target="slides/slide30.xml"/><Relationship Id="rId50" Type="http://schemas.openxmlformats.org/officeDocument/2006/relationships/slide" Target="slides/slide46.xml"/><Relationship Id="rId55" Type="http://schemas.openxmlformats.org/officeDocument/2006/relationships/slide" Target="slides/slide51.xml"/><Relationship Id="rId76" Type="http://schemas.openxmlformats.org/officeDocument/2006/relationships/viewProps" Target="viewProps.xml"/><Relationship Id="rId7" Type="http://schemas.openxmlformats.org/officeDocument/2006/relationships/slide" Target="slides/slide3.xml"/><Relationship Id="rId71" Type="http://schemas.openxmlformats.org/officeDocument/2006/relationships/slide" Target="slides/slide67.xml"/><Relationship Id="rId2" Type="http://schemas.openxmlformats.org/officeDocument/2006/relationships/customXml" Target="../customXml/item2.xml"/><Relationship Id="rId29" Type="http://schemas.openxmlformats.org/officeDocument/2006/relationships/slide" Target="slides/slide25.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ames Williams" userId="c957a50b-491f-4d94-b4bc-52aca3e2340d" providerId="ADAL" clId="{24AD1EBB-B856-443B-9200-42FCDD6529A9}"/>
    <pc:docChg chg="undo redo custSel addSld delSld modSld sldOrd modSection">
      <pc:chgData name="James Williams" userId="c957a50b-491f-4d94-b4bc-52aca3e2340d" providerId="ADAL" clId="{24AD1EBB-B856-443B-9200-42FCDD6529A9}" dt="2026-02-26T11:50:16.160" v="5064" actId="13926"/>
      <pc:docMkLst>
        <pc:docMk/>
      </pc:docMkLst>
      <pc:sldChg chg="addSp delSp modSp mod">
        <pc:chgData name="James Williams" userId="c957a50b-491f-4d94-b4bc-52aca3e2340d" providerId="ADAL" clId="{24AD1EBB-B856-443B-9200-42FCDD6529A9}" dt="2026-02-24T10:25:15.658" v="3360" actId="14100"/>
        <pc:sldMkLst>
          <pc:docMk/>
          <pc:sldMk cId="1082051791" sldId="259"/>
        </pc:sldMkLst>
        <pc:spChg chg="mod">
          <ac:chgData name="James Williams" userId="c957a50b-491f-4d94-b4bc-52aca3e2340d" providerId="ADAL" clId="{24AD1EBB-B856-443B-9200-42FCDD6529A9}" dt="2026-02-22T10:11:08.426" v="221" actId="13926"/>
          <ac:spMkLst>
            <pc:docMk/>
            <pc:sldMk cId="1082051791" sldId="259"/>
            <ac:spMk id="2" creationId="{7F53F7EE-5CE7-450A-96B3-B3B9BA4610AC}"/>
          </ac:spMkLst>
        </pc:spChg>
        <pc:spChg chg="mod">
          <ac:chgData name="James Williams" userId="c957a50b-491f-4d94-b4bc-52aca3e2340d" providerId="ADAL" clId="{24AD1EBB-B856-443B-9200-42FCDD6529A9}" dt="2026-02-24T10:25:00.771" v="3359" actId="255"/>
          <ac:spMkLst>
            <pc:docMk/>
            <pc:sldMk cId="1082051791" sldId="259"/>
            <ac:spMk id="3" creationId="{79BB5BEB-9899-CD4A-5DD1-8B1385EAADC7}"/>
          </ac:spMkLst>
        </pc:spChg>
        <pc:spChg chg="add mod">
          <ac:chgData name="James Williams" userId="c957a50b-491f-4d94-b4bc-52aca3e2340d" providerId="ADAL" clId="{24AD1EBB-B856-443B-9200-42FCDD6529A9}" dt="2026-02-24T10:25:15.658" v="3360" actId="14100"/>
          <ac:spMkLst>
            <pc:docMk/>
            <pc:sldMk cId="1082051791" sldId="259"/>
            <ac:spMk id="6" creationId="{23790911-7929-B89C-EB85-772D2BB840B4}"/>
          </ac:spMkLst>
        </pc:spChg>
      </pc:sldChg>
      <pc:sldChg chg="delSp modSp mod">
        <pc:chgData name="James Williams" userId="c957a50b-491f-4d94-b4bc-52aca3e2340d" providerId="ADAL" clId="{24AD1EBB-B856-443B-9200-42FCDD6529A9}" dt="2026-02-23T09:55:38.261" v="3328" actId="13926"/>
        <pc:sldMkLst>
          <pc:docMk/>
          <pc:sldMk cId="3591285556" sldId="261"/>
        </pc:sldMkLst>
        <pc:spChg chg="mod">
          <ac:chgData name="James Williams" userId="c957a50b-491f-4d94-b4bc-52aca3e2340d" providerId="ADAL" clId="{24AD1EBB-B856-443B-9200-42FCDD6529A9}" dt="2026-02-22T10:16:42.533" v="412" actId="20577"/>
          <ac:spMkLst>
            <pc:docMk/>
            <pc:sldMk cId="3591285556" sldId="261"/>
            <ac:spMk id="2" creationId="{329DAD66-B956-4335-BD2B-207680BD0158}"/>
          </ac:spMkLst>
        </pc:spChg>
        <pc:spChg chg="mod">
          <ac:chgData name="James Williams" userId="c957a50b-491f-4d94-b4bc-52aca3e2340d" providerId="ADAL" clId="{24AD1EBB-B856-443B-9200-42FCDD6529A9}" dt="2026-02-23T09:55:38.261" v="3328" actId="13926"/>
          <ac:spMkLst>
            <pc:docMk/>
            <pc:sldMk cId="3591285556" sldId="261"/>
            <ac:spMk id="3" creationId="{2881C62B-3FA4-4DF6-9424-CE1D5C355D82}"/>
          </ac:spMkLst>
        </pc:spChg>
        <pc:spChg chg="mod">
          <ac:chgData name="James Williams" userId="c957a50b-491f-4d94-b4bc-52aca3e2340d" providerId="ADAL" clId="{24AD1EBB-B856-443B-9200-42FCDD6529A9}" dt="2026-02-22T10:13:43.331" v="280" actId="1076"/>
          <ac:spMkLst>
            <pc:docMk/>
            <pc:sldMk cId="3591285556" sldId="261"/>
            <ac:spMk id="5" creationId="{DFAAAE9D-2F4A-EA48-158A-6DBD0482A0AC}"/>
          </ac:spMkLst>
        </pc:spChg>
        <pc:picChg chg="mod">
          <ac:chgData name="James Williams" userId="c957a50b-491f-4d94-b4bc-52aca3e2340d" providerId="ADAL" clId="{24AD1EBB-B856-443B-9200-42FCDD6529A9}" dt="2026-02-22T10:13:50.235" v="283" actId="1076"/>
          <ac:picMkLst>
            <pc:docMk/>
            <pc:sldMk cId="3591285556" sldId="261"/>
            <ac:picMk id="6" creationId="{6B9D67DC-34A5-47A4-8D3D-1DBD540BF963}"/>
          </ac:picMkLst>
        </pc:picChg>
      </pc:sldChg>
      <pc:sldChg chg="modSp mod">
        <pc:chgData name="James Williams" userId="c957a50b-491f-4d94-b4bc-52aca3e2340d" providerId="ADAL" clId="{24AD1EBB-B856-443B-9200-42FCDD6529A9}" dt="2026-02-26T11:47:00.986" v="5004" actId="1076"/>
        <pc:sldMkLst>
          <pc:docMk/>
          <pc:sldMk cId="2722368900" sldId="368"/>
        </pc:sldMkLst>
        <pc:spChg chg="mod">
          <ac:chgData name="James Williams" userId="c957a50b-491f-4d94-b4bc-52aca3e2340d" providerId="ADAL" clId="{24AD1EBB-B856-443B-9200-42FCDD6529A9}" dt="2026-02-26T11:47:00.986" v="5004" actId="1076"/>
          <ac:spMkLst>
            <pc:docMk/>
            <pc:sldMk cId="2722368900" sldId="368"/>
            <ac:spMk id="2" creationId="{39A954BE-99C8-4034-800D-908618389993}"/>
          </ac:spMkLst>
        </pc:spChg>
      </pc:sldChg>
      <pc:sldChg chg="ord">
        <pc:chgData name="James Williams" userId="c957a50b-491f-4d94-b4bc-52aca3e2340d" providerId="ADAL" clId="{24AD1EBB-B856-443B-9200-42FCDD6529A9}" dt="2026-02-22T11:00:44.388" v="1011"/>
        <pc:sldMkLst>
          <pc:docMk/>
          <pc:sldMk cId="1622478233" sldId="477"/>
        </pc:sldMkLst>
      </pc:sldChg>
      <pc:sldChg chg="modSp mod">
        <pc:chgData name="James Williams" userId="c957a50b-491f-4d94-b4bc-52aca3e2340d" providerId="ADAL" clId="{24AD1EBB-B856-443B-9200-42FCDD6529A9}" dt="2026-02-23T09:56:19.245" v="3341" actId="20577"/>
        <pc:sldMkLst>
          <pc:docMk/>
          <pc:sldMk cId="41713242" sldId="481"/>
        </pc:sldMkLst>
        <pc:spChg chg="mod">
          <ac:chgData name="James Williams" userId="c957a50b-491f-4d94-b4bc-52aca3e2340d" providerId="ADAL" clId="{24AD1EBB-B856-443B-9200-42FCDD6529A9}" dt="2026-02-22T10:16:51.902" v="420" actId="20577"/>
          <ac:spMkLst>
            <pc:docMk/>
            <pc:sldMk cId="41713242" sldId="481"/>
            <ac:spMk id="17" creationId="{7B22D55C-6E5B-4B9C-AA36-CD97E4762E50}"/>
          </ac:spMkLst>
        </pc:spChg>
        <pc:spChg chg="mod">
          <ac:chgData name="James Williams" userId="c957a50b-491f-4d94-b4bc-52aca3e2340d" providerId="ADAL" clId="{24AD1EBB-B856-443B-9200-42FCDD6529A9}" dt="2026-02-23T09:56:19.245" v="3341" actId="20577"/>
          <ac:spMkLst>
            <pc:docMk/>
            <pc:sldMk cId="41713242" sldId="481"/>
            <ac:spMk id="19" creationId="{945F576D-5939-4561-86A8-31F4D7A1436B}"/>
          </ac:spMkLst>
        </pc:spChg>
      </pc:sldChg>
      <pc:sldChg chg="addSp delSp modSp mod">
        <pc:chgData name="James Williams" userId="c957a50b-491f-4d94-b4bc-52aca3e2340d" providerId="ADAL" clId="{24AD1EBB-B856-443B-9200-42FCDD6529A9}" dt="2026-02-22T14:24:40.088" v="2355" actId="14100"/>
        <pc:sldMkLst>
          <pc:docMk/>
          <pc:sldMk cId="3541385396" sldId="486"/>
        </pc:sldMkLst>
        <pc:spChg chg="mod">
          <ac:chgData name="James Williams" userId="c957a50b-491f-4d94-b4bc-52aca3e2340d" providerId="ADAL" clId="{24AD1EBB-B856-443B-9200-42FCDD6529A9}" dt="2026-02-22T14:24:40.088" v="2355" actId="14100"/>
          <ac:spMkLst>
            <pc:docMk/>
            <pc:sldMk cId="3541385396" sldId="486"/>
            <ac:spMk id="2" creationId="{61365102-6F14-4FB7-8C3C-AB618E6179A2}"/>
          </ac:spMkLst>
        </pc:spChg>
        <pc:spChg chg="mod ord">
          <ac:chgData name="James Williams" userId="c957a50b-491f-4d94-b4bc-52aca3e2340d" providerId="ADAL" clId="{24AD1EBB-B856-443B-9200-42FCDD6529A9}" dt="2026-02-22T14:24:19.507" v="2344" actId="13926"/>
          <ac:spMkLst>
            <pc:docMk/>
            <pc:sldMk cId="3541385396" sldId="486"/>
            <ac:spMk id="6" creationId="{ADC6B1D5-9052-401B-AD59-F5D33D70D562}"/>
          </ac:spMkLst>
        </pc:spChg>
        <pc:spChg chg="add mod">
          <ac:chgData name="James Williams" userId="c957a50b-491f-4d94-b4bc-52aca3e2340d" providerId="ADAL" clId="{24AD1EBB-B856-443B-9200-42FCDD6529A9}" dt="2026-02-22T14:18:33.008" v="2331" actId="1076"/>
          <ac:spMkLst>
            <pc:docMk/>
            <pc:sldMk cId="3541385396" sldId="486"/>
            <ac:spMk id="11" creationId="{D96F3D99-170A-FB43-945D-AC5F6B4C4DFA}"/>
          </ac:spMkLst>
        </pc:spChg>
      </pc:sldChg>
      <pc:sldChg chg="addSp delSp mod">
        <pc:chgData name="James Williams" userId="c957a50b-491f-4d94-b4bc-52aca3e2340d" providerId="ADAL" clId="{24AD1EBB-B856-443B-9200-42FCDD6529A9}" dt="2026-02-22T14:29:45.920" v="2363" actId="21"/>
        <pc:sldMkLst>
          <pc:docMk/>
          <pc:sldMk cId="1421848522" sldId="503"/>
        </pc:sldMkLst>
      </pc:sldChg>
      <pc:sldChg chg="addSp delSp modSp mod">
        <pc:chgData name="James Williams" userId="c957a50b-491f-4d94-b4bc-52aca3e2340d" providerId="ADAL" clId="{24AD1EBB-B856-443B-9200-42FCDD6529A9}" dt="2026-02-22T14:28:47.537" v="2361" actId="403"/>
        <pc:sldMkLst>
          <pc:docMk/>
          <pc:sldMk cId="831314848" sldId="511"/>
        </pc:sldMkLst>
        <pc:spChg chg="mod">
          <ac:chgData name="James Williams" userId="c957a50b-491f-4d94-b4bc-52aca3e2340d" providerId="ADAL" clId="{24AD1EBB-B856-443B-9200-42FCDD6529A9}" dt="2026-02-22T14:28:47.537" v="2361" actId="403"/>
          <ac:spMkLst>
            <pc:docMk/>
            <pc:sldMk cId="831314848" sldId="511"/>
            <ac:spMk id="2" creationId="{61365102-6F14-4FB7-8C3C-AB618E6179A2}"/>
          </ac:spMkLst>
        </pc:spChg>
        <pc:spChg chg="mod">
          <ac:chgData name="James Williams" userId="c957a50b-491f-4d94-b4bc-52aca3e2340d" providerId="ADAL" clId="{24AD1EBB-B856-443B-9200-42FCDD6529A9}" dt="2026-02-22T13:20:14.023" v="1425" actId="14100"/>
          <ac:spMkLst>
            <pc:docMk/>
            <pc:sldMk cId="831314848" sldId="511"/>
            <ac:spMk id="4" creationId="{AFF660D0-6718-4A00-976E-8C4D4C348DC8}"/>
          </ac:spMkLst>
        </pc:spChg>
      </pc:sldChg>
      <pc:sldChg chg="addSp delSp modSp mod">
        <pc:chgData name="James Williams" userId="c957a50b-491f-4d94-b4bc-52aca3e2340d" providerId="ADAL" clId="{24AD1EBB-B856-443B-9200-42FCDD6529A9}" dt="2026-02-23T10:32:53.991" v="3348" actId="20577"/>
        <pc:sldMkLst>
          <pc:docMk/>
          <pc:sldMk cId="1987737598" sldId="519"/>
        </pc:sldMkLst>
        <pc:graphicFrameChg chg="mod modGraphic">
          <ac:chgData name="James Williams" userId="c957a50b-491f-4d94-b4bc-52aca3e2340d" providerId="ADAL" clId="{24AD1EBB-B856-443B-9200-42FCDD6529A9}" dt="2026-02-23T10:32:53.991" v="3348" actId="20577"/>
          <ac:graphicFrameMkLst>
            <pc:docMk/>
            <pc:sldMk cId="1987737598" sldId="519"/>
            <ac:graphicFrameMk id="18" creationId="{4EF2BDEC-3BC4-4FF6-A3EA-FCD007E93312}"/>
          </ac:graphicFrameMkLst>
        </pc:graphicFrameChg>
        <pc:picChg chg="add mod">
          <ac:chgData name="James Williams" userId="c957a50b-491f-4d94-b4bc-52aca3e2340d" providerId="ADAL" clId="{24AD1EBB-B856-443B-9200-42FCDD6529A9}" dt="2026-02-22T12:47:59.897" v="1055" actId="1076"/>
          <ac:picMkLst>
            <pc:docMk/>
            <pc:sldMk cId="1987737598" sldId="519"/>
            <ac:picMk id="7" creationId="{BDD8D224-8E44-3B59-98BE-27260185A298}"/>
          </ac:picMkLst>
        </pc:picChg>
      </pc:sldChg>
      <pc:sldChg chg="delSp modSp mod">
        <pc:chgData name="James Williams" userId="c957a50b-491f-4d94-b4bc-52aca3e2340d" providerId="ADAL" clId="{24AD1EBB-B856-443B-9200-42FCDD6529A9}" dt="2026-02-26T11:40:48.382" v="4950" actId="1076"/>
        <pc:sldMkLst>
          <pc:docMk/>
          <pc:sldMk cId="3499149237" sldId="522"/>
        </pc:sldMkLst>
        <pc:spChg chg="mod">
          <ac:chgData name="James Williams" userId="c957a50b-491f-4d94-b4bc-52aca3e2340d" providerId="ADAL" clId="{24AD1EBB-B856-443B-9200-42FCDD6529A9}" dt="2026-02-22T10:51:37.978" v="924" actId="1076"/>
          <ac:spMkLst>
            <pc:docMk/>
            <pc:sldMk cId="3499149237" sldId="522"/>
            <ac:spMk id="2" creationId="{61365102-6F14-4FB7-8C3C-AB618E6179A2}"/>
          </ac:spMkLst>
        </pc:spChg>
        <pc:spChg chg="mod">
          <ac:chgData name="James Williams" userId="c957a50b-491f-4d94-b4bc-52aca3e2340d" providerId="ADAL" clId="{24AD1EBB-B856-443B-9200-42FCDD6529A9}" dt="2026-02-26T11:40:48.382" v="4950" actId="1076"/>
          <ac:spMkLst>
            <pc:docMk/>
            <pc:sldMk cId="3499149237" sldId="522"/>
            <ac:spMk id="15" creationId="{005CED6A-A5A7-4341-8E5F-61ACE04CC2A1}"/>
          </ac:spMkLst>
        </pc:spChg>
      </pc:sldChg>
      <pc:sldChg chg="modSp mod">
        <pc:chgData name="James Williams" userId="c957a50b-491f-4d94-b4bc-52aca3e2340d" providerId="ADAL" clId="{24AD1EBB-B856-443B-9200-42FCDD6529A9}" dt="2026-02-22T14:20:50.794" v="2338" actId="113"/>
        <pc:sldMkLst>
          <pc:docMk/>
          <pc:sldMk cId="2040187872" sldId="544"/>
        </pc:sldMkLst>
        <pc:spChg chg="mod">
          <ac:chgData name="James Williams" userId="c957a50b-491f-4d94-b4bc-52aca3e2340d" providerId="ADAL" clId="{24AD1EBB-B856-443B-9200-42FCDD6529A9}" dt="2026-02-22T14:18:44.967" v="2332" actId="20577"/>
          <ac:spMkLst>
            <pc:docMk/>
            <pc:sldMk cId="2040187872" sldId="544"/>
            <ac:spMk id="2" creationId="{61365102-6F14-4FB7-8C3C-AB618E6179A2}"/>
          </ac:spMkLst>
        </pc:spChg>
        <pc:graphicFrameChg chg="modGraphic">
          <ac:chgData name="James Williams" userId="c957a50b-491f-4d94-b4bc-52aca3e2340d" providerId="ADAL" clId="{24AD1EBB-B856-443B-9200-42FCDD6529A9}" dt="2026-02-22T14:20:50.794" v="2338" actId="113"/>
          <ac:graphicFrameMkLst>
            <pc:docMk/>
            <pc:sldMk cId="2040187872" sldId="544"/>
            <ac:graphicFrameMk id="11" creationId="{6DA249EF-433B-428A-9D3F-6E322A1B2AB3}"/>
          </ac:graphicFrameMkLst>
        </pc:graphicFrameChg>
      </pc:sldChg>
      <pc:sldChg chg="modSp mod">
        <pc:chgData name="James Williams" userId="c957a50b-491f-4d94-b4bc-52aca3e2340d" providerId="ADAL" clId="{24AD1EBB-B856-443B-9200-42FCDD6529A9}" dt="2026-02-22T14:40:58.684" v="2547" actId="1076"/>
        <pc:sldMkLst>
          <pc:docMk/>
          <pc:sldMk cId="3583478903" sldId="548"/>
        </pc:sldMkLst>
        <pc:spChg chg="mod">
          <ac:chgData name="James Williams" userId="c957a50b-491f-4d94-b4bc-52aca3e2340d" providerId="ADAL" clId="{24AD1EBB-B856-443B-9200-42FCDD6529A9}" dt="2026-02-22T14:40:58.684" v="2547" actId="1076"/>
          <ac:spMkLst>
            <pc:docMk/>
            <pc:sldMk cId="3583478903" sldId="548"/>
            <ac:spMk id="15" creationId="{005CED6A-A5A7-4341-8E5F-61ACE04CC2A1}"/>
          </ac:spMkLst>
        </pc:spChg>
      </pc:sldChg>
      <pc:sldChg chg="modSp mod">
        <pc:chgData name="James Williams" userId="c957a50b-491f-4d94-b4bc-52aca3e2340d" providerId="ADAL" clId="{24AD1EBB-B856-443B-9200-42FCDD6529A9}" dt="2026-02-22T14:52:42.325" v="2957" actId="14100"/>
        <pc:sldMkLst>
          <pc:docMk/>
          <pc:sldMk cId="1611131541" sldId="552"/>
        </pc:sldMkLst>
        <pc:spChg chg="mod">
          <ac:chgData name="James Williams" userId="c957a50b-491f-4d94-b4bc-52aca3e2340d" providerId="ADAL" clId="{24AD1EBB-B856-443B-9200-42FCDD6529A9}" dt="2026-02-22T14:52:42.325" v="2957" actId="14100"/>
          <ac:spMkLst>
            <pc:docMk/>
            <pc:sldMk cId="1611131541" sldId="552"/>
            <ac:spMk id="2" creationId="{61365102-6F14-4FB7-8C3C-AB618E6179A2}"/>
          </ac:spMkLst>
        </pc:spChg>
      </pc:sldChg>
      <pc:sldChg chg="modSp mod">
        <pc:chgData name="James Williams" userId="c957a50b-491f-4d94-b4bc-52aca3e2340d" providerId="ADAL" clId="{24AD1EBB-B856-443B-9200-42FCDD6529A9}" dt="2026-02-22T14:51:08.842" v="2926" actId="403"/>
        <pc:sldMkLst>
          <pc:docMk/>
          <pc:sldMk cId="1002794133" sldId="554"/>
        </pc:sldMkLst>
        <pc:spChg chg="mod">
          <ac:chgData name="James Williams" userId="c957a50b-491f-4d94-b4bc-52aca3e2340d" providerId="ADAL" clId="{24AD1EBB-B856-443B-9200-42FCDD6529A9}" dt="2026-02-22T14:51:08.842" v="2926" actId="403"/>
          <ac:spMkLst>
            <pc:docMk/>
            <pc:sldMk cId="1002794133" sldId="554"/>
            <ac:spMk id="2" creationId="{61365102-6F14-4FB7-8C3C-AB618E6179A2}"/>
          </ac:spMkLst>
        </pc:spChg>
      </pc:sldChg>
      <pc:sldChg chg="modSp mod">
        <pc:chgData name="James Williams" userId="c957a50b-491f-4d94-b4bc-52aca3e2340d" providerId="ADAL" clId="{24AD1EBB-B856-443B-9200-42FCDD6529A9}" dt="2026-02-22T10:34:09.101" v="706" actId="20577"/>
        <pc:sldMkLst>
          <pc:docMk/>
          <pc:sldMk cId="1944616766" sldId="555"/>
        </pc:sldMkLst>
        <pc:spChg chg="mod">
          <ac:chgData name="James Williams" userId="c957a50b-491f-4d94-b4bc-52aca3e2340d" providerId="ADAL" clId="{24AD1EBB-B856-443B-9200-42FCDD6529A9}" dt="2026-02-22T10:34:09.101" v="706" actId="20577"/>
          <ac:spMkLst>
            <pc:docMk/>
            <pc:sldMk cId="1944616766" sldId="555"/>
            <ac:spMk id="27" creationId="{7B9527C9-3E2C-4F97-A6F8-27541D5DFDF7}"/>
          </ac:spMkLst>
        </pc:spChg>
      </pc:sldChg>
      <pc:sldChg chg="modSp mod">
        <pc:chgData name="James Williams" userId="c957a50b-491f-4d94-b4bc-52aca3e2340d" providerId="ADAL" clId="{24AD1EBB-B856-443B-9200-42FCDD6529A9}" dt="2026-02-22T14:38:31.390" v="2537" actId="403"/>
        <pc:sldMkLst>
          <pc:docMk/>
          <pc:sldMk cId="1723859367" sldId="568"/>
        </pc:sldMkLst>
        <pc:spChg chg="mod">
          <ac:chgData name="James Williams" userId="c957a50b-491f-4d94-b4bc-52aca3e2340d" providerId="ADAL" clId="{24AD1EBB-B856-443B-9200-42FCDD6529A9}" dt="2026-02-22T14:38:31.390" v="2537" actId="403"/>
          <ac:spMkLst>
            <pc:docMk/>
            <pc:sldMk cId="1723859367" sldId="568"/>
            <ac:spMk id="15" creationId="{005CED6A-A5A7-4341-8E5F-61ACE04CC2A1}"/>
          </ac:spMkLst>
        </pc:spChg>
      </pc:sldChg>
      <pc:sldChg chg="modSp mod">
        <pc:chgData name="James Williams" userId="c957a50b-491f-4d94-b4bc-52aca3e2340d" providerId="ADAL" clId="{24AD1EBB-B856-443B-9200-42FCDD6529A9}" dt="2026-02-22T15:04:53.818" v="3060" actId="403"/>
        <pc:sldMkLst>
          <pc:docMk/>
          <pc:sldMk cId="4228722207" sldId="571"/>
        </pc:sldMkLst>
        <pc:spChg chg="mod">
          <ac:chgData name="James Williams" userId="c957a50b-491f-4d94-b4bc-52aca3e2340d" providerId="ADAL" clId="{24AD1EBB-B856-443B-9200-42FCDD6529A9}" dt="2026-02-22T15:04:53.818" v="3060" actId="403"/>
          <ac:spMkLst>
            <pc:docMk/>
            <pc:sldMk cId="4228722207" sldId="571"/>
            <ac:spMk id="2" creationId="{4AD6B9CC-56AC-42DC-BC5E-08217544A5B5}"/>
          </ac:spMkLst>
        </pc:spChg>
      </pc:sldChg>
      <pc:sldChg chg="ord">
        <pc:chgData name="James Williams" userId="c957a50b-491f-4d94-b4bc-52aca3e2340d" providerId="ADAL" clId="{24AD1EBB-B856-443B-9200-42FCDD6529A9}" dt="2026-02-23T10:44:36.336" v="3350"/>
        <pc:sldMkLst>
          <pc:docMk/>
          <pc:sldMk cId="3944938381" sldId="580"/>
        </pc:sldMkLst>
      </pc:sldChg>
      <pc:sldChg chg="modSp mod">
        <pc:chgData name="James Williams" userId="c957a50b-491f-4d94-b4bc-52aca3e2340d" providerId="ADAL" clId="{24AD1EBB-B856-443B-9200-42FCDD6529A9}" dt="2026-02-22T14:39:28.909" v="2541" actId="403"/>
        <pc:sldMkLst>
          <pc:docMk/>
          <pc:sldMk cId="3745914777" sldId="586"/>
        </pc:sldMkLst>
        <pc:spChg chg="mod">
          <ac:chgData name="James Williams" userId="c957a50b-491f-4d94-b4bc-52aca3e2340d" providerId="ADAL" clId="{24AD1EBB-B856-443B-9200-42FCDD6529A9}" dt="2026-02-22T14:39:28.909" v="2541" actId="403"/>
          <ac:spMkLst>
            <pc:docMk/>
            <pc:sldMk cId="3745914777" sldId="586"/>
            <ac:spMk id="15" creationId="{005CED6A-A5A7-4341-8E5F-61ACE04CC2A1}"/>
          </ac:spMkLst>
        </pc:spChg>
      </pc:sldChg>
      <pc:sldChg chg="modSp mod">
        <pc:chgData name="James Williams" userId="c957a50b-491f-4d94-b4bc-52aca3e2340d" providerId="ADAL" clId="{24AD1EBB-B856-443B-9200-42FCDD6529A9}" dt="2026-02-22T14:44:07.279" v="2588" actId="20577"/>
        <pc:sldMkLst>
          <pc:docMk/>
          <pc:sldMk cId="621293661" sldId="589"/>
        </pc:sldMkLst>
        <pc:spChg chg="mod">
          <ac:chgData name="James Williams" userId="c957a50b-491f-4d94-b4bc-52aca3e2340d" providerId="ADAL" clId="{24AD1EBB-B856-443B-9200-42FCDD6529A9}" dt="2026-02-22T14:44:07.279" v="2588" actId="20577"/>
          <ac:spMkLst>
            <pc:docMk/>
            <pc:sldMk cId="621293661" sldId="589"/>
            <ac:spMk id="15" creationId="{005CED6A-A5A7-4341-8E5F-61ACE04CC2A1}"/>
          </ac:spMkLst>
        </pc:spChg>
      </pc:sldChg>
      <pc:sldChg chg="modSp mod">
        <pc:chgData name="James Williams" userId="c957a50b-491f-4d94-b4bc-52aca3e2340d" providerId="ADAL" clId="{24AD1EBB-B856-443B-9200-42FCDD6529A9}" dt="2026-02-22T14:52:03.328" v="2942" actId="20577"/>
        <pc:sldMkLst>
          <pc:docMk/>
          <pc:sldMk cId="3381891747" sldId="591"/>
        </pc:sldMkLst>
        <pc:spChg chg="mod">
          <ac:chgData name="James Williams" userId="c957a50b-491f-4d94-b4bc-52aca3e2340d" providerId="ADAL" clId="{24AD1EBB-B856-443B-9200-42FCDD6529A9}" dt="2026-02-22T14:52:03.328" v="2942" actId="20577"/>
          <ac:spMkLst>
            <pc:docMk/>
            <pc:sldMk cId="3381891747" sldId="591"/>
            <ac:spMk id="15" creationId="{005CED6A-A5A7-4341-8E5F-61ACE04CC2A1}"/>
          </ac:spMkLst>
        </pc:spChg>
      </pc:sldChg>
      <pc:sldChg chg="delSp modSp mod">
        <pc:chgData name="James Williams" userId="c957a50b-491f-4d94-b4bc-52aca3e2340d" providerId="ADAL" clId="{24AD1EBB-B856-443B-9200-42FCDD6529A9}" dt="2026-02-22T14:25:32.403" v="2359" actId="20577"/>
        <pc:sldMkLst>
          <pc:docMk/>
          <pc:sldMk cId="183390918" sldId="592"/>
        </pc:sldMkLst>
        <pc:spChg chg="mod">
          <ac:chgData name="James Williams" userId="c957a50b-491f-4d94-b4bc-52aca3e2340d" providerId="ADAL" clId="{24AD1EBB-B856-443B-9200-42FCDD6529A9}" dt="2026-02-22T14:25:32.403" v="2359" actId="20577"/>
          <ac:spMkLst>
            <pc:docMk/>
            <pc:sldMk cId="183390918" sldId="592"/>
            <ac:spMk id="3" creationId="{D4E4CD00-788C-419B-BEB8-2B52A5984EF1}"/>
          </ac:spMkLst>
        </pc:spChg>
      </pc:sldChg>
      <pc:sldChg chg="modSp mod">
        <pc:chgData name="James Williams" userId="c957a50b-491f-4d94-b4bc-52aca3e2340d" providerId="ADAL" clId="{24AD1EBB-B856-443B-9200-42FCDD6529A9}" dt="2026-02-22T10:30:39.747" v="687" actId="13926"/>
        <pc:sldMkLst>
          <pc:docMk/>
          <pc:sldMk cId="3378184622" sldId="606"/>
        </pc:sldMkLst>
        <pc:spChg chg="mod">
          <ac:chgData name="James Williams" userId="c957a50b-491f-4d94-b4bc-52aca3e2340d" providerId="ADAL" clId="{24AD1EBB-B856-443B-9200-42FCDD6529A9}" dt="2026-02-22T10:30:39.747" v="687" actId="13926"/>
          <ac:spMkLst>
            <pc:docMk/>
            <pc:sldMk cId="3378184622" sldId="606"/>
            <ac:spMk id="19" creationId="{945F576D-5939-4561-86A8-31F4D7A1436B}"/>
          </ac:spMkLst>
        </pc:spChg>
      </pc:sldChg>
      <pc:sldChg chg="modSp mod">
        <pc:chgData name="James Williams" userId="c957a50b-491f-4d94-b4bc-52aca3e2340d" providerId="ADAL" clId="{24AD1EBB-B856-443B-9200-42FCDD6529A9}" dt="2026-02-23T09:57:33.813" v="3345" actId="13926"/>
        <pc:sldMkLst>
          <pc:docMk/>
          <pc:sldMk cId="1138297954" sldId="774"/>
        </pc:sldMkLst>
        <pc:spChg chg="mod">
          <ac:chgData name="James Williams" userId="c957a50b-491f-4d94-b4bc-52aca3e2340d" providerId="ADAL" clId="{24AD1EBB-B856-443B-9200-42FCDD6529A9}" dt="2026-02-22T10:23:44.718" v="546" actId="403"/>
          <ac:spMkLst>
            <pc:docMk/>
            <pc:sldMk cId="1138297954" sldId="774"/>
            <ac:spMk id="17" creationId="{7B22D55C-6E5B-4B9C-AA36-CD97E4762E50}"/>
          </ac:spMkLst>
        </pc:spChg>
        <pc:spChg chg="mod">
          <ac:chgData name="James Williams" userId="c957a50b-491f-4d94-b4bc-52aca3e2340d" providerId="ADAL" clId="{24AD1EBB-B856-443B-9200-42FCDD6529A9}" dt="2026-02-23T09:57:33.813" v="3345" actId="13926"/>
          <ac:spMkLst>
            <pc:docMk/>
            <pc:sldMk cId="1138297954" sldId="774"/>
            <ac:spMk id="19" creationId="{945F576D-5939-4561-86A8-31F4D7A1436B}"/>
          </ac:spMkLst>
        </pc:spChg>
      </pc:sldChg>
      <pc:sldChg chg="modSp mod">
        <pc:chgData name="James Williams" userId="c957a50b-491f-4d94-b4bc-52aca3e2340d" providerId="ADAL" clId="{24AD1EBB-B856-443B-9200-42FCDD6529A9}" dt="2026-02-22T10:31:48.411" v="689" actId="20577"/>
        <pc:sldMkLst>
          <pc:docMk/>
          <pc:sldMk cId="3254729896" sldId="777"/>
        </pc:sldMkLst>
        <pc:spChg chg="mod">
          <ac:chgData name="James Williams" userId="c957a50b-491f-4d94-b4bc-52aca3e2340d" providerId="ADAL" clId="{24AD1EBB-B856-443B-9200-42FCDD6529A9}" dt="2026-02-22T10:31:48.411" v="689" actId="20577"/>
          <ac:spMkLst>
            <pc:docMk/>
            <pc:sldMk cId="3254729896" sldId="777"/>
            <ac:spMk id="19" creationId="{945F576D-5939-4561-86A8-31F4D7A1436B}"/>
          </ac:spMkLst>
        </pc:spChg>
      </pc:sldChg>
      <pc:sldChg chg="modSp mod">
        <pc:chgData name="James Williams" userId="c957a50b-491f-4d94-b4bc-52aca3e2340d" providerId="ADAL" clId="{24AD1EBB-B856-443B-9200-42FCDD6529A9}" dt="2026-02-23T09:58:27.432" v="3347" actId="13926"/>
        <pc:sldMkLst>
          <pc:docMk/>
          <pc:sldMk cId="299507664" sldId="778"/>
        </pc:sldMkLst>
        <pc:spChg chg="mod">
          <ac:chgData name="James Williams" userId="c957a50b-491f-4d94-b4bc-52aca3e2340d" providerId="ADAL" clId="{24AD1EBB-B856-443B-9200-42FCDD6529A9}" dt="2026-02-23T09:58:27.432" v="3347" actId="13926"/>
          <ac:spMkLst>
            <pc:docMk/>
            <pc:sldMk cId="299507664" sldId="778"/>
            <ac:spMk id="4" creationId="{D4E9AB17-A00A-121A-540D-D8342E70A593}"/>
          </ac:spMkLst>
        </pc:spChg>
      </pc:sldChg>
      <pc:sldChg chg="modSp mod">
        <pc:chgData name="James Williams" userId="c957a50b-491f-4d94-b4bc-52aca3e2340d" providerId="ADAL" clId="{24AD1EBB-B856-443B-9200-42FCDD6529A9}" dt="2026-02-22T10:58:49.801" v="999" actId="1076"/>
        <pc:sldMkLst>
          <pc:docMk/>
          <pc:sldMk cId="2012529017" sldId="779"/>
        </pc:sldMkLst>
        <pc:spChg chg="mod">
          <ac:chgData name="James Williams" userId="c957a50b-491f-4d94-b4bc-52aca3e2340d" providerId="ADAL" clId="{24AD1EBB-B856-443B-9200-42FCDD6529A9}" dt="2026-02-22T10:58:49.801" v="999" actId="1076"/>
          <ac:spMkLst>
            <pc:docMk/>
            <pc:sldMk cId="2012529017" sldId="779"/>
            <ac:spMk id="15" creationId="{005CED6A-A5A7-4341-8E5F-61ACE04CC2A1}"/>
          </ac:spMkLst>
        </pc:spChg>
      </pc:sldChg>
      <pc:sldChg chg="addSp modSp mod">
        <pc:chgData name="James Williams" userId="c957a50b-491f-4d94-b4bc-52aca3e2340d" providerId="ADAL" clId="{24AD1EBB-B856-443B-9200-42FCDD6529A9}" dt="2026-02-26T10:49:42.198" v="4560" actId="20577"/>
        <pc:sldMkLst>
          <pc:docMk/>
          <pc:sldMk cId="1037727464" sldId="796"/>
        </pc:sldMkLst>
        <pc:spChg chg="mod">
          <ac:chgData name="James Williams" userId="c957a50b-491f-4d94-b4bc-52aca3e2340d" providerId="ADAL" clId="{24AD1EBB-B856-443B-9200-42FCDD6529A9}" dt="2026-02-22T14:30:00.440" v="2369" actId="14100"/>
          <ac:spMkLst>
            <pc:docMk/>
            <pc:sldMk cId="1037727464" sldId="796"/>
            <ac:spMk id="2" creationId="{61365102-6F14-4FB7-8C3C-AB618E6179A2}"/>
          </ac:spMkLst>
        </pc:spChg>
        <pc:spChg chg="add mod">
          <ac:chgData name="James Williams" userId="c957a50b-491f-4d94-b4bc-52aca3e2340d" providerId="ADAL" clId="{24AD1EBB-B856-443B-9200-42FCDD6529A9}" dt="2026-02-22T14:30:22.380" v="2372" actId="14100"/>
          <ac:spMkLst>
            <pc:docMk/>
            <pc:sldMk cId="1037727464" sldId="796"/>
            <ac:spMk id="5" creationId="{12587118-5C5C-335A-E457-FD2ED41EE1C4}"/>
          </ac:spMkLst>
        </pc:spChg>
        <pc:spChg chg="mod">
          <ac:chgData name="James Williams" userId="c957a50b-491f-4d94-b4bc-52aca3e2340d" providerId="ADAL" clId="{24AD1EBB-B856-443B-9200-42FCDD6529A9}" dt="2026-02-26T10:49:42.198" v="4560" actId="20577"/>
          <ac:spMkLst>
            <pc:docMk/>
            <pc:sldMk cId="1037727464" sldId="796"/>
            <ac:spMk id="15" creationId="{005CED6A-A5A7-4341-8E5F-61ACE04CC2A1}"/>
          </ac:spMkLst>
        </pc:spChg>
      </pc:sldChg>
      <pc:sldChg chg="ord">
        <pc:chgData name="James Williams" userId="c957a50b-491f-4d94-b4bc-52aca3e2340d" providerId="ADAL" clId="{24AD1EBB-B856-443B-9200-42FCDD6529A9}" dt="2026-02-26T11:46:10.381" v="4969"/>
        <pc:sldMkLst>
          <pc:docMk/>
          <pc:sldMk cId="3525389820" sldId="804"/>
        </pc:sldMkLst>
      </pc:sldChg>
      <pc:sldChg chg="modSp mod">
        <pc:chgData name="James Williams" userId="c957a50b-491f-4d94-b4bc-52aca3e2340d" providerId="ADAL" clId="{24AD1EBB-B856-443B-9200-42FCDD6529A9}" dt="2026-02-22T10:16:26.791" v="400" actId="115"/>
        <pc:sldMkLst>
          <pc:docMk/>
          <pc:sldMk cId="878951179" sldId="860"/>
        </pc:sldMkLst>
        <pc:spChg chg="mod">
          <ac:chgData name="James Williams" userId="c957a50b-491f-4d94-b4bc-52aca3e2340d" providerId="ADAL" clId="{24AD1EBB-B856-443B-9200-42FCDD6529A9}" dt="2026-02-22T10:16:26.791" v="400" actId="115"/>
          <ac:spMkLst>
            <pc:docMk/>
            <pc:sldMk cId="878951179" sldId="860"/>
            <ac:spMk id="3" creationId="{1C111E01-C8E9-E0C6-7DAF-80A208B49019}"/>
          </ac:spMkLst>
        </pc:spChg>
      </pc:sldChg>
      <pc:sldChg chg="addSp modSp mod">
        <pc:chgData name="James Williams" userId="c957a50b-491f-4d94-b4bc-52aca3e2340d" providerId="ADAL" clId="{24AD1EBB-B856-443B-9200-42FCDD6529A9}" dt="2026-02-22T10:44:40.206" v="897" actId="13926"/>
        <pc:sldMkLst>
          <pc:docMk/>
          <pc:sldMk cId="68383440" sldId="871"/>
        </pc:sldMkLst>
        <pc:spChg chg="mod">
          <ac:chgData name="James Williams" userId="c957a50b-491f-4d94-b4bc-52aca3e2340d" providerId="ADAL" clId="{24AD1EBB-B856-443B-9200-42FCDD6529A9}" dt="2026-02-22T10:44:40.206" v="897" actId="13926"/>
          <ac:spMkLst>
            <pc:docMk/>
            <pc:sldMk cId="68383440" sldId="871"/>
            <ac:spMk id="4" creationId="{6FAC6B49-4E2B-2874-AA2B-A7875816D484}"/>
          </ac:spMkLst>
        </pc:spChg>
        <pc:spChg chg="add mod">
          <ac:chgData name="James Williams" userId="c957a50b-491f-4d94-b4bc-52aca3e2340d" providerId="ADAL" clId="{24AD1EBB-B856-443B-9200-42FCDD6529A9}" dt="2026-02-22T10:44:24.105" v="893" actId="1076"/>
          <ac:spMkLst>
            <pc:docMk/>
            <pc:sldMk cId="68383440" sldId="871"/>
            <ac:spMk id="6" creationId="{E075804B-A803-E08A-CA7B-552F9F1B6128}"/>
          </ac:spMkLst>
        </pc:spChg>
        <pc:spChg chg="mod">
          <ac:chgData name="James Williams" userId="c957a50b-491f-4d94-b4bc-52aca3e2340d" providerId="ADAL" clId="{24AD1EBB-B856-443B-9200-42FCDD6529A9}" dt="2026-02-22T10:44:19.169" v="892" actId="1076"/>
          <ac:spMkLst>
            <pc:docMk/>
            <pc:sldMk cId="68383440" sldId="871"/>
            <ac:spMk id="25" creationId="{5C4EE24A-0995-D01F-BF53-688494B68B3B}"/>
          </ac:spMkLst>
        </pc:spChg>
      </pc:sldChg>
      <pc:sldChg chg="modSp mod ord">
        <pc:chgData name="James Williams" userId="c957a50b-491f-4d94-b4bc-52aca3e2340d" providerId="ADAL" clId="{24AD1EBB-B856-443B-9200-42FCDD6529A9}" dt="2026-02-26T10:56:57.216" v="4562"/>
        <pc:sldMkLst>
          <pc:docMk/>
          <pc:sldMk cId="947544445" sldId="890"/>
        </pc:sldMkLst>
        <pc:spChg chg="mod">
          <ac:chgData name="James Williams" userId="c957a50b-491f-4d94-b4bc-52aca3e2340d" providerId="ADAL" clId="{24AD1EBB-B856-443B-9200-42FCDD6529A9}" dt="2026-02-24T11:27:32.541" v="3432" actId="20577"/>
          <ac:spMkLst>
            <pc:docMk/>
            <pc:sldMk cId="947544445" sldId="890"/>
            <ac:spMk id="15" creationId="{B81159B6-2A2A-B0D2-B8C4-55FF81FC88F5}"/>
          </ac:spMkLst>
        </pc:spChg>
        <pc:grpChg chg="mod">
          <ac:chgData name="James Williams" userId="c957a50b-491f-4d94-b4bc-52aca3e2340d" providerId="ADAL" clId="{24AD1EBB-B856-443B-9200-42FCDD6529A9}" dt="2026-02-24T11:27:44.705" v="3434" actId="1076"/>
          <ac:grpSpMkLst>
            <pc:docMk/>
            <pc:sldMk cId="947544445" sldId="890"/>
            <ac:grpSpMk id="17" creationId="{3E83448D-9DAC-C8E9-EE55-4565FCB30C07}"/>
          </ac:grpSpMkLst>
        </pc:grpChg>
      </pc:sldChg>
      <pc:sldChg chg="modSp mod">
        <pc:chgData name="James Williams" userId="c957a50b-491f-4d94-b4bc-52aca3e2340d" providerId="ADAL" clId="{24AD1EBB-B856-443B-9200-42FCDD6529A9}" dt="2026-02-22T15:49:17.800" v="3318" actId="20577"/>
        <pc:sldMkLst>
          <pc:docMk/>
          <pc:sldMk cId="1575811882" sldId="892"/>
        </pc:sldMkLst>
        <pc:spChg chg="mod">
          <ac:chgData name="James Williams" userId="c957a50b-491f-4d94-b4bc-52aca3e2340d" providerId="ADAL" clId="{24AD1EBB-B856-443B-9200-42FCDD6529A9}" dt="2026-02-22T15:49:17.800" v="3318" actId="20577"/>
          <ac:spMkLst>
            <pc:docMk/>
            <pc:sldMk cId="1575811882" sldId="892"/>
            <ac:spMk id="3" creationId="{6624C785-6A0E-4F79-A004-25883BFC9942}"/>
          </ac:spMkLst>
        </pc:spChg>
      </pc:sldChg>
      <pc:sldChg chg="delSp modSp mod modNotesTx">
        <pc:chgData name="James Williams" userId="c957a50b-491f-4d94-b4bc-52aca3e2340d" providerId="ADAL" clId="{24AD1EBB-B856-443B-9200-42FCDD6529A9}" dt="2026-02-23T09:57:05.506" v="3344" actId="20577"/>
        <pc:sldMkLst>
          <pc:docMk/>
          <pc:sldMk cId="3919901994" sldId="937"/>
        </pc:sldMkLst>
        <pc:spChg chg="mod">
          <ac:chgData name="James Williams" userId="c957a50b-491f-4d94-b4bc-52aca3e2340d" providerId="ADAL" clId="{24AD1EBB-B856-443B-9200-42FCDD6529A9}" dt="2026-02-23T09:57:05.506" v="3344" actId="20577"/>
          <ac:spMkLst>
            <pc:docMk/>
            <pc:sldMk cId="3919901994" sldId="937"/>
            <ac:spMk id="3" creationId="{8C343562-0740-6882-9232-D40215870656}"/>
          </ac:spMkLst>
        </pc:spChg>
        <pc:spChg chg="mod">
          <ac:chgData name="James Williams" userId="c957a50b-491f-4d94-b4bc-52aca3e2340d" providerId="ADAL" clId="{24AD1EBB-B856-443B-9200-42FCDD6529A9}" dt="2026-02-22T10:23:02.101" v="527" actId="20577"/>
          <ac:spMkLst>
            <pc:docMk/>
            <pc:sldMk cId="3919901994" sldId="937"/>
            <ac:spMk id="17" creationId="{46D914FF-D12D-7A11-95CF-9A6D32F25E3B}"/>
          </ac:spMkLst>
        </pc:spChg>
        <pc:picChg chg="mod topLvl">
          <ac:chgData name="James Williams" userId="c957a50b-491f-4d94-b4bc-52aca3e2340d" providerId="ADAL" clId="{24AD1EBB-B856-443B-9200-42FCDD6529A9}" dt="2026-02-22T10:24:18.278" v="550" actId="207"/>
          <ac:picMkLst>
            <pc:docMk/>
            <pc:sldMk cId="3919901994" sldId="937"/>
            <ac:picMk id="5" creationId="{8E8AF118-7E0F-4B63-75FA-EBDD303AA93D}"/>
          </ac:picMkLst>
        </pc:picChg>
        <pc:picChg chg="mod topLvl">
          <ac:chgData name="James Williams" userId="c957a50b-491f-4d94-b4bc-52aca3e2340d" providerId="ADAL" clId="{24AD1EBB-B856-443B-9200-42FCDD6529A9}" dt="2026-02-22T10:24:12.789" v="549" actId="165"/>
          <ac:picMkLst>
            <pc:docMk/>
            <pc:sldMk cId="3919901994" sldId="937"/>
            <ac:picMk id="7" creationId="{A60D0241-9E78-6C00-77C3-A5135AAED38B}"/>
          </ac:picMkLst>
        </pc:picChg>
        <pc:picChg chg="mod">
          <ac:chgData name="James Williams" userId="c957a50b-491f-4d94-b4bc-52aca3e2340d" providerId="ADAL" clId="{24AD1EBB-B856-443B-9200-42FCDD6529A9}" dt="2026-02-22T10:23:38.188" v="545" actId="1076"/>
          <ac:picMkLst>
            <pc:docMk/>
            <pc:sldMk cId="3919901994" sldId="937"/>
            <ac:picMk id="9" creationId="{DD1A9653-A08F-75C2-45F7-927B7E03AC76}"/>
          </ac:picMkLst>
        </pc:picChg>
        <pc:picChg chg="mod">
          <ac:chgData name="James Williams" userId="c957a50b-491f-4d94-b4bc-52aca3e2340d" providerId="ADAL" clId="{24AD1EBB-B856-443B-9200-42FCDD6529A9}" dt="2026-02-22T10:23:38.188" v="545" actId="1076"/>
          <ac:picMkLst>
            <pc:docMk/>
            <pc:sldMk cId="3919901994" sldId="937"/>
            <ac:picMk id="11" creationId="{28EBC45C-A074-9C19-01E7-DDD35FF12B01}"/>
          </ac:picMkLst>
        </pc:picChg>
        <pc:picChg chg="mod">
          <ac:chgData name="James Williams" userId="c957a50b-491f-4d94-b4bc-52aca3e2340d" providerId="ADAL" clId="{24AD1EBB-B856-443B-9200-42FCDD6529A9}" dt="2026-02-22T10:23:38.188" v="545" actId="1076"/>
          <ac:picMkLst>
            <pc:docMk/>
            <pc:sldMk cId="3919901994" sldId="937"/>
            <ac:picMk id="13" creationId="{D5D47373-BE29-F5FC-AF26-460430D55C81}"/>
          </ac:picMkLst>
        </pc:picChg>
        <pc:picChg chg="mod">
          <ac:chgData name="James Williams" userId="c957a50b-491f-4d94-b4bc-52aca3e2340d" providerId="ADAL" clId="{24AD1EBB-B856-443B-9200-42FCDD6529A9}" dt="2026-02-22T10:23:38.188" v="545" actId="1076"/>
          <ac:picMkLst>
            <pc:docMk/>
            <pc:sldMk cId="3919901994" sldId="937"/>
            <ac:picMk id="15" creationId="{34E5BE7E-29B2-5286-0E8B-D927B5815531}"/>
          </ac:picMkLst>
        </pc:picChg>
      </pc:sldChg>
      <pc:sldChg chg="modSp mod ord">
        <pc:chgData name="James Williams" userId="c957a50b-491f-4d94-b4bc-52aca3e2340d" providerId="ADAL" clId="{24AD1EBB-B856-443B-9200-42FCDD6529A9}" dt="2026-02-26T10:57:11.367" v="4572"/>
        <pc:sldMkLst>
          <pc:docMk/>
          <pc:sldMk cId="2302945087" sldId="938"/>
        </pc:sldMkLst>
        <pc:spChg chg="mod">
          <ac:chgData name="James Williams" userId="c957a50b-491f-4d94-b4bc-52aca3e2340d" providerId="ADAL" clId="{24AD1EBB-B856-443B-9200-42FCDD6529A9}" dt="2026-02-22T10:36:35.585" v="708" actId="403"/>
          <ac:spMkLst>
            <pc:docMk/>
            <pc:sldMk cId="2302945087" sldId="938"/>
            <ac:spMk id="2" creationId="{177DD439-4145-C070-3330-03C883FA7477}"/>
          </ac:spMkLst>
        </pc:spChg>
        <pc:spChg chg="mod">
          <ac:chgData name="James Williams" userId="c957a50b-491f-4d94-b4bc-52aca3e2340d" providerId="ADAL" clId="{24AD1EBB-B856-443B-9200-42FCDD6529A9}" dt="2026-02-22T10:37:01.528" v="712" actId="1076"/>
          <ac:spMkLst>
            <pc:docMk/>
            <pc:sldMk cId="2302945087" sldId="938"/>
            <ac:spMk id="15" creationId="{34D7FF32-10C5-B25E-27FB-DDB10819A535}"/>
          </ac:spMkLst>
        </pc:spChg>
        <pc:grpChg chg="mod">
          <ac:chgData name="James Williams" userId="c957a50b-491f-4d94-b4bc-52aca3e2340d" providerId="ADAL" clId="{24AD1EBB-B856-443B-9200-42FCDD6529A9}" dt="2026-02-22T10:37:06.078" v="713" actId="1076"/>
          <ac:grpSpMkLst>
            <pc:docMk/>
            <pc:sldMk cId="2302945087" sldId="938"/>
            <ac:grpSpMk id="17" creationId="{1CC8B9FE-B5E5-7D86-4DB4-60D8ED8B66B7}"/>
          </ac:grpSpMkLst>
        </pc:grpChg>
      </pc:sldChg>
      <pc:sldChg chg="modSp mod modNotesTx">
        <pc:chgData name="James Williams" userId="c957a50b-491f-4d94-b4bc-52aca3e2340d" providerId="ADAL" clId="{24AD1EBB-B856-443B-9200-42FCDD6529A9}" dt="2026-02-26T11:30:55.169" v="4824" actId="13926"/>
        <pc:sldMkLst>
          <pc:docMk/>
          <pc:sldMk cId="3563138853" sldId="942"/>
        </pc:sldMkLst>
        <pc:spChg chg="mod">
          <ac:chgData name="James Williams" userId="c957a50b-491f-4d94-b4bc-52aca3e2340d" providerId="ADAL" clId="{24AD1EBB-B856-443B-9200-42FCDD6529A9}" dt="2026-02-22T15:02:29.844" v="3057" actId="20577"/>
          <ac:spMkLst>
            <pc:docMk/>
            <pc:sldMk cId="3563138853" sldId="942"/>
            <ac:spMk id="5" creationId="{3C958883-F2B1-B23F-565E-236846D23D9D}"/>
          </ac:spMkLst>
        </pc:spChg>
        <pc:spChg chg="mod">
          <ac:chgData name="James Williams" userId="c957a50b-491f-4d94-b4bc-52aca3e2340d" providerId="ADAL" clId="{24AD1EBB-B856-443B-9200-42FCDD6529A9}" dt="2026-02-26T11:30:55.169" v="4824" actId="13926"/>
          <ac:spMkLst>
            <pc:docMk/>
            <pc:sldMk cId="3563138853" sldId="942"/>
            <ac:spMk id="6" creationId="{2C6628DD-99BC-5707-B4F6-83972F0B9E6C}"/>
          </ac:spMkLst>
        </pc:spChg>
      </pc:sldChg>
      <pc:sldChg chg="modSp mod">
        <pc:chgData name="James Williams" userId="c957a50b-491f-4d94-b4bc-52aca3e2340d" providerId="ADAL" clId="{24AD1EBB-B856-443B-9200-42FCDD6529A9}" dt="2026-02-22T15:06:31.322" v="3065" actId="403"/>
        <pc:sldMkLst>
          <pc:docMk/>
          <pc:sldMk cId="1101602549" sldId="944"/>
        </pc:sldMkLst>
        <pc:spChg chg="mod">
          <ac:chgData name="James Williams" userId="c957a50b-491f-4d94-b4bc-52aca3e2340d" providerId="ADAL" clId="{24AD1EBB-B856-443B-9200-42FCDD6529A9}" dt="2026-02-22T15:06:31.322" v="3065" actId="403"/>
          <ac:spMkLst>
            <pc:docMk/>
            <pc:sldMk cId="1101602549" sldId="944"/>
            <ac:spMk id="2" creationId="{00FAA692-A8B0-CD7A-EAFC-3704A2EB5675}"/>
          </ac:spMkLst>
        </pc:spChg>
      </pc:sldChg>
      <pc:sldChg chg="ord">
        <pc:chgData name="James Williams" userId="c957a50b-491f-4d94-b4bc-52aca3e2340d" providerId="ADAL" clId="{24AD1EBB-B856-443B-9200-42FCDD6529A9}" dt="2026-02-26T11:46:05.114" v="4967"/>
        <pc:sldMkLst>
          <pc:docMk/>
          <pc:sldMk cId="4228002491" sldId="945"/>
        </pc:sldMkLst>
      </pc:sldChg>
      <pc:sldChg chg="modSp mod">
        <pc:chgData name="James Williams" userId="c957a50b-491f-4d94-b4bc-52aca3e2340d" providerId="ADAL" clId="{24AD1EBB-B856-443B-9200-42FCDD6529A9}" dt="2026-02-23T12:37:41.851" v="3353" actId="13926"/>
        <pc:sldMkLst>
          <pc:docMk/>
          <pc:sldMk cId="2002081103" sldId="946"/>
        </pc:sldMkLst>
        <pc:spChg chg="mod">
          <ac:chgData name="James Williams" userId="c957a50b-491f-4d94-b4bc-52aca3e2340d" providerId="ADAL" clId="{24AD1EBB-B856-443B-9200-42FCDD6529A9}" dt="2026-02-23T12:37:41.851" v="3353" actId="13926"/>
          <ac:spMkLst>
            <pc:docMk/>
            <pc:sldMk cId="2002081103" sldId="946"/>
            <ac:spMk id="3" creationId="{9CFBA209-DE90-9447-3506-95591B16F31F}"/>
          </ac:spMkLst>
        </pc:spChg>
        <pc:spChg chg="mod">
          <ac:chgData name="James Williams" userId="c957a50b-491f-4d94-b4bc-52aca3e2340d" providerId="ADAL" clId="{24AD1EBB-B856-443B-9200-42FCDD6529A9}" dt="2026-02-22T15:10:56.663" v="3147" actId="14100"/>
          <ac:spMkLst>
            <pc:docMk/>
            <pc:sldMk cId="2002081103" sldId="946"/>
            <ac:spMk id="14" creationId="{E7ECC325-0276-954F-7873-0F98A93F74BF}"/>
          </ac:spMkLst>
        </pc:spChg>
        <pc:grpChg chg="mod">
          <ac:chgData name="James Williams" userId="c957a50b-491f-4d94-b4bc-52aca3e2340d" providerId="ADAL" clId="{24AD1EBB-B856-443B-9200-42FCDD6529A9}" dt="2026-02-22T15:09:48.295" v="3127" actId="1076"/>
          <ac:grpSpMkLst>
            <pc:docMk/>
            <pc:sldMk cId="2002081103" sldId="946"/>
            <ac:grpSpMk id="11" creationId="{62C57F55-8B12-2CE8-CF65-EE42C214B60C}"/>
          </ac:grpSpMkLst>
        </pc:grpChg>
      </pc:sldChg>
      <pc:sldChg chg="modSp mod">
        <pc:chgData name="James Williams" userId="c957a50b-491f-4d94-b4bc-52aca3e2340d" providerId="ADAL" clId="{24AD1EBB-B856-443B-9200-42FCDD6529A9}" dt="2026-02-23T12:38:10.081" v="3358" actId="313"/>
        <pc:sldMkLst>
          <pc:docMk/>
          <pc:sldMk cId="1896820063" sldId="948"/>
        </pc:sldMkLst>
        <pc:spChg chg="mod">
          <ac:chgData name="James Williams" userId="c957a50b-491f-4d94-b4bc-52aca3e2340d" providerId="ADAL" clId="{24AD1EBB-B856-443B-9200-42FCDD6529A9}" dt="2026-02-22T15:37:46.172" v="3168" actId="20577"/>
          <ac:spMkLst>
            <pc:docMk/>
            <pc:sldMk cId="1896820063" sldId="948"/>
            <ac:spMk id="2" creationId="{4CB83642-8FF3-4656-EE40-AF28A5CBEDD3}"/>
          </ac:spMkLst>
        </pc:spChg>
        <pc:spChg chg="mod">
          <ac:chgData name="James Williams" userId="c957a50b-491f-4d94-b4bc-52aca3e2340d" providerId="ADAL" clId="{24AD1EBB-B856-443B-9200-42FCDD6529A9}" dt="2026-02-23T12:38:10.081" v="3358" actId="313"/>
          <ac:spMkLst>
            <pc:docMk/>
            <pc:sldMk cId="1896820063" sldId="948"/>
            <ac:spMk id="3" creationId="{63698D9B-F774-CEF4-9EE0-E891181F4FC0}"/>
          </ac:spMkLst>
        </pc:spChg>
      </pc:sldChg>
      <pc:sldChg chg="modSp mod modNotesTx">
        <pc:chgData name="James Williams" userId="c957a50b-491f-4d94-b4bc-52aca3e2340d" providerId="ADAL" clId="{24AD1EBB-B856-443B-9200-42FCDD6529A9}" dt="2026-02-22T15:48:08.385" v="3307" actId="20577"/>
        <pc:sldMkLst>
          <pc:docMk/>
          <pc:sldMk cId="1043727426" sldId="949"/>
        </pc:sldMkLst>
        <pc:spChg chg="mod">
          <ac:chgData name="James Williams" userId="c957a50b-491f-4d94-b4bc-52aca3e2340d" providerId="ADAL" clId="{24AD1EBB-B856-443B-9200-42FCDD6529A9}" dt="2026-02-22T15:47:52.045" v="3305" actId="13926"/>
          <ac:spMkLst>
            <pc:docMk/>
            <pc:sldMk cId="1043727426" sldId="949"/>
            <ac:spMk id="2" creationId="{F91728C2-9F6F-7687-8760-BFDB34550D9E}"/>
          </ac:spMkLst>
        </pc:spChg>
        <pc:spChg chg="mod">
          <ac:chgData name="James Williams" userId="c957a50b-491f-4d94-b4bc-52aca3e2340d" providerId="ADAL" clId="{24AD1EBB-B856-443B-9200-42FCDD6529A9}" dt="2026-02-22T15:48:03.517" v="3306" actId="13926"/>
          <ac:spMkLst>
            <pc:docMk/>
            <pc:sldMk cId="1043727426" sldId="949"/>
            <ac:spMk id="6" creationId="{C0A674F9-1181-9ED5-7065-060A2D4BDB1C}"/>
          </ac:spMkLst>
        </pc:spChg>
      </pc:sldChg>
      <pc:sldChg chg="modSp mod">
        <pc:chgData name="James Williams" userId="c957a50b-491f-4d94-b4bc-52aca3e2340d" providerId="ADAL" clId="{24AD1EBB-B856-443B-9200-42FCDD6529A9}" dt="2026-02-22T15:44:24.109" v="3277" actId="13926"/>
        <pc:sldMkLst>
          <pc:docMk/>
          <pc:sldMk cId="1560809410" sldId="951"/>
        </pc:sldMkLst>
        <pc:spChg chg="mod">
          <ac:chgData name="James Williams" userId="c957a50b-491f-4d94-b4bc-52aca3e2340d" providerId="ADAL" clId="{24AD1EBB-B856-443B-9200-42FCDD6529A9}" dt="2026-02-22T15:44:24.109" v="3277" actId="13926"/>
          <ac:spMkLst>
            <pc:docMk/>
            <pc:sldMk cId="1560809410" sldId="951"/>
            <ac:spMk id="4" creationId="{32537891-9641-BFEF-6531-0586E04266BE}"/>
          </ac:spMkLst>
        </pc:spChg>
      </pc:sldChg>
      <pc:sldChg chg="modSp mod">
        <pc:chgData name="James Williams" userId="c957a50b-491f-4d94-b4bc-52aca3e2340d" providerId="ADAL" clId="{24AD1EBB-B856-443B-9200-42FCDD6529A9}" dt="2026-02-22T15:45:30.676" v="3285" actId="27636"/>
        <pc:sldMkLst>
          <pc:docMk/>
          <pc:sldMk cId="2634839235" sldId="953"/>
        </pc:sldMkLst>
        <pc:spChg chg="mod">
          <ac:chgData name="James Williams" userId="c957a50b-491f-4d94-b4bc-52aca3e2340d" providerId="ADAL" clId="{24AD1EBB-B856-443B-9200-42FCDD6529A9}" dt="2026-02-22T15:45:30.676" v="3285" actId="27636"/>
          <ac:spMkLst>
            <pc:docMk/>
            <pc:sldMk cId="2634839235" sldId="953"/>
            <ac:spMk id="2" creationId="{E8862EA0-CF05-2680-BEE3-13CA37EBE869}"/>
          </ac:spMkLst>
        </pc:spChg>
        <pc:spChg chg="mod">
          <ac:chgData name="James Williams" userId="c957a50b-491f-4d94-b4bc-52aca3e2340d" providerId="ADAL" clId="{24AD1EBB-B856-443B-9200-42FCDD6529A9}" dt="2026-02-22T15:45:00.640" v="3281" actId="13926"/>
          <ac:spMkLst>
            <pc:docMk/>
            <pc:sldMk cId="2634839235" sldId="953"/>
            <ac:spMk id="3" creationId="{5B87D9B5-DF3B-43C5-EDB7-BA4A194C4728}"/>
          </ac:spMkLst>
        </pc:spChg>
      </pc:sldChg>
      <pc:sldChg chg="modSp mod">
        <pc:chgData name="James Williams" userId="c957a50b-491f-4d94-b4bc-52aca3e2340d" providerId="ADAL" clId="{24AD1EBB-B856-443B-9200-42FCDD6529A9}" dt="2026-02-22T15:06:26.482" v="3063" actId="403"/>
        <pc:sldMkLst>
          <pc:docMk/>
          <pc:sldMk cId="1300640618" sldId="955"/>
        </pc:sldMkLst>
        <pc:spChg chg="mod">
          <ac:chgData name="James Williams" userId="c957a50b-491f-4d94-b4bc-52aca3e2340d" providerId="ADAL" clId="{24AD1EBB-B856-443B-9200-42FCDD6529A9}" dt="2026-02-22T15:06:26.482" v="3063" actId="403"/>
          <ac:spMkLst>
            <pc:docMk/>
            <pc:sldMk cId="1300640618" sldId="955"/>
            <ac:spMk id="2" creationId="{2826F2CF-1794-28E8-AEB5-9B0EE6BBC28F}"/>
          </ac:spMkLst>
        </pc:spChg>
      </pc:sldChg>
      <pc:sldChg chg="modSp mod ord">
        <pc:chgData name="James Williams" userId="c957a50b-491f-4d94-b4bc-52aca3e2340d" providerId="ADAL" clId="{24AD1EBB-B856-443B-9200-42FCDD6529A9}" dt="2026-02-26T10:57:08.167" v="4570"/>
        <pc:sldMkLst>
          <pc:docMk/>
          <pc:sldMk cId="187182667" sldId="958"/>
        </pc:sldMkLst>
        <pc:spChg chg="mod">
          <ac:chgData name="James Williams" userId="c957a50b-491f-4d94-b4bc-52aca3e2340d" providerId="ADAL" clId="{24AD1EBB-B856-443B-9200-42FCDD6529A9}" dt="2026-02-22T10:37:19.728" v="717" actId="14100"/>
          <ac:spMkLst>
            <pc:docMk/>
            <pc:sldMk cId="187182667" sldId="958"/>
            <ac:spMk id="2" creationId="{64AF25F1-7C7A-757E-C454-BB7B531EF56B}"/>
          </ac:spMkLst>
        </pc:spChg>
        <pc:spChg chg="mod">
          <ac:chgData name="James Williams" userId="c957a50b-491f-4d94-b4bc-52aca3e2340d" providerId="ADAL" clId="{24AD1EBB-B856-443B-9200-42FCDD6529A9}" dt="2026-02-24T10:27:58.596" v="3394" actId="14100"/>
          <ac:spMkLst>
            <pc:docMk/>
            <pc:sldMk cId="187182667" sldId="958"/>
            <ac:spMk id="15" creationId="{F53F2C7D-1D0C-E89D-0E7D-15058097C43C}"/>
          </ac:spMkLst>
        </pc:spChg>
      </pc:sldChg>
      <pc:sldChg chg="modSp mod">
        <pc:chgData name="James Williams" userId="c957a50b-491f-4d94-b4bc-52aca3e2340d" providerId="ADAL" clId="{24AD1EBB-B856-443B-9200-42FCDD6529A9}" dt="2026-02-26T11:49:33.896" v="5063" actId="1076"/>
        <pc:sldMkLst>
          <pc:docMk/>
          <pc:sldMk cId="2881413650" sldId="960"/>
        </pc:sldMkLst>
        <pc:spChg chg="mod">
          <ac:chgData name="James Williams" userId="c957a50b-491f-4d94-b4bc-52aca3e2340d" providerId="ADAL" clId="{24AD1EBB-B856-443B-9200-42FCDD6529A9}" dt="2026-02-26T11:49:24.247" v="5062" actId="1076"/>
          <ac:spMkLst>
            <pc:docMk/>
            <pc:sldMk cId="2881413650" sldId="960"/>
            <ac:spMk id="5" creationId="{F01D044B-3AC0-2781-A9B8-85578E4E217B}"/>
          </ac:spMkLst>
        </pc:spChg>
        <pc:picChg chg="mod">
          <ac:chgData name="James Williams" userId="c957a50b-491f-4d94-b4bc-52aca3e2340d" providerId="ADAL" clId="{24AD1EBB-B856-443B-9200-42FCDD6529A9}" dt="2026-02-26T11:49:33.896" v="5063" actId="1076"/>
          <ac:picMkLst>
            <pc:docMk/>
            <pc:sldMk cId="2881413650" sldId="960"/>
            <ac:picMk id="4" creationId="{33827AF5-D3C3-F666-2E42-CDC49928446F}"/>
          </ac:picMkLst>
        </pc:picChg>
      </pc:sldChg>
      <pc:sldChg chg="addSp modSp mod">
        <pc:chgData name="James Williams" userId="c957a50b-491f-4d94-b4bc-52aca3e2340d" providerId="ADAL" clId="{24AD1EBB-B856-443B-9200-42FCDD6529A9}" dt="2026-02-22T13:05:32.815" v="1194" actId="1076"/>
        <pc:sldMkLst>
          <pc:docMk/>
          <pc:sldMk cId="1469580102" sldId="961"/>
        </pc:sldMkLst>
        <pc:spChg chg="mod">
          <ac:chgData name="James Williams" userId="c957a50b-491f-4d94-b4bc-52aca3e2340d" providerId="ADAL" clId="{24AD1EBB-B856-443B-9200-42FCDD6529A9}" dt="2026-02-22T13:05:15.620" v="1191" actId="20577"/>
          <ac:spMkLst>
            <pc:docMk/>
            <pc:sldMk cId="1469580102" sldId="961"/>
            <ac:spMk id="3" creationId="{2BB7D563-7298-09F3-F39F-2A7992C2102E}"/>
          </ac:spMkLst>
        </pc:spChg>
        <pc:picChg chg="add mod">
          <ac:chgData name="James Williams" userId="c957a50b-491f-4d94-b4bc-52aca3e2340d" providerId="ADAL" clId="{24AD1EBB-B856-443B-9200-42FCDD6529A9}" dt="2026-02-22T13:05:32.815" v="1194" actId="1076"/>
          <ac:picMkLst>
            <pc:docMk/>
            <pc:sldMk cId="1469580102" sldId="961"/>
            <ac:picMk id="4" creationId="{A5556F53-CD1E-933C-3568-781760B60B15}"/>
          </ac:picMkLst>
        </pc:picChg>
      </pc:sldChg>
      <pc:sldChg chg="modSp mod">
        <pc:chgData name="James Williams" userId="c957a50b-491f-4d94-b4bc-52aca3e2340d" providerId="ADAL" clId="{24AD1EBB-B856-443B-9200-42FCDD6529A9}" dt="2026-02-22T10:21:01.863" v="524" actId="13926"/>
        <pc:sldMkLst>
          <pc:docMk/>
          <pc:sldMk cId="1150377204" sldId="963"/>
        </pc:sldMkLst>
        <pc:spChg chg="mod">
          <ac:chgData name="James Williams" userId="c957a50b-491f-4d94-b4bc-52aca3e2340d" providerId="ADAL" clId="{24AD1EBB-B856-443B-9200-42FCDD6529A9}" dt="2026-02-22T10:18:24.227" v="450" actId="20577"/>
          <ac:spMkLst>
            <pc:docMk/>
            <pc:sldMk cId="1150377204" sldId="963"/>
            <ac:spMk id="2" creationId="{FB435182-B5A7-5B61-1963-1C3DE646DC27}"/>
          </ac:spMkLst>
        </pc:spChg>
        <pc:spChg chg="mod">
          <ac:chgData name="James Williams" userId="c957a50b-491f-4d94-b4bc-52aca3e2340d" providerId="ADAL" clId="{24AD1EBB-B856-443B-9200-42FCDD6529A9}" dt="2026-02-22T10:21:01.863" v="524" actId="13926"/>
          <ac:spMkLst>
            <pc:docMk/>
            <pc:sldMk cId="1150377204" sldId="963"/>
            <ac:spMk id="3" creationId="{FFA721BD-BC00-4A04-B645-6182195A19AB}"/>
          </ac:spMkLst>
        </pc:spChg>
        <pc:spChg chg="mod">
          <ac:chgData name="James Williams" userId="c957a50b-491f-4d94-b4bc-52aca3e2340d" providerId="ADAL" clId="{24AD1EBB-B856-443B-9200-42FCDD6529A9}" dt="2026-02-22T10:20:33.572" v="517" actId="1076"/>
          <ac:spMkLst>
            <pc:docMk/>
            <pc:sldMk cId="1150377204" sldId="963"/>
            <ac:spMk id="6" creationId="{063937FB-D92E-9BED-1560-FA42F54480CA}"/>
          </ac:spMkLst>
        </pc:spChg>
      </pc:sldChg>
      <pc:sldChg chg="modSp mod">
        <pc:chgData name="James Williams" userId="c957a50b-491f-4d94-b4bc-52aca3e2340d" providerId="ADAL" clId="{24AD1EBB-B856-443B-9200-42FCDD6529A9}" dt="2026-02-22T15:48:31.229" v="3311" actId="1076"/>
        <pc:sldMkLst>
          <pc:docMk/>
          <pc:sldMk cId="561583681" sldId="964"/>
        </pc:sldMkLst>
        <pc:spChg chg="mod">
          <ac:chgData name="James Williams" userId="c957a50b-491f-4d94-b4bc-52aca3e2340d" providerId="ADAL" clId="{24AD1EBB-B856-443B-9200-42FCDD6529A9}" dt="2026-02-22T15:48:22.397" v="3309" actId="14100"/>
          <ac:spMkLst>
            <pc:docMk/>
            <pc:sldMk cId="561583681" sldId="964"/>
            <ac:spMk id="2" creationId="{62499F31-9008-3191-9B27-A71F2B3F55CF}"/>
          </ac:spMkLst>
        </pc:spChg>
        <pc:spChg chg="mod">
          <ac:chgData name="James Williams" userId="c957a50b-491f-4d94-b4bc-52aca3e2340d" providerId="ADAL" clId="{24AD1EBB-B856-443B-9200-42FCDD6529A9}" dt="2026-02-22T15:48:31.229" v="3311" actId="1076"/>
          <ac:spMkLst>
            <pc:docMk/>
            <pc:sldMk cId="561583681" sldId="964"/>
            <ac:spMk id="3" creationId="{709EFA67-0C42-F951-73E9-EDC32FD353BD}"/>
          </ac:spMkLst>
        </pc:spChg>
        <pc:grpChg chg="mod">
          <ac:chgData name="James Williams" userId="c957a50b-491f-4d94-b4bc-52aca3e2340d" providerId="ADAL" clId="{24AD1EBB-B856-443B-9200-42FCDD6529A9}" dt="2026-02-22T15:48:25.830" v="3310" actId="1076"/>
          <ac:grpSpMkLst>
            <pc:docMk/>
            <pc:sldMk cId="561583681" sldId="964"/>
            <ac:grpSpMk id="14" creationId="{D8DBCFB3-FAF1-18F7-3A93-B85154DB2F81}"/>
          </ac:grpSpMkLst>
        </pc:grpChg>
      </pc:sldChg>
      <pc:sldChg chg="delSp modSp add mod ord">
        <pc:chgData name="James Williams" userId="c957a50b-491f-4d94-b4bc-52aca3e2340d" providerId="ADAL" clId="{24AD1EBB-B856-443B-9200-42FCDD6529A9}" dt="2026-02-26T11:41:11.535" v="4965" actId="20577"/>
        <pc:sldMkLst>
          <pc:docMk/>
          <pc:sldMk cId="1693551382" sldId="965"/>
        </pc:sldMkLst>
        <pc:spChg chg="mod">
          <ac:chgData name="James Williams" userId="c957a50b-491f-4d94-b4bc-52aca3e2340d" providerId="ADAL" clId="{24AD1EBB-B856-443B-9200-42FCDD6529A9}" dt="2026-02-26T11:41:11.535" v="4965" actId="20577"/>
          <ac:spMkLst>
            <pc:docMk/>
            <pc:sldMk cId="1693551382" sldId="965"/>
            <ac:spMk id="2" creationId="{6039DB2E-7E87-BA1E-8EDF-CB8A596D0241}"/>
          </ac:spMkLst>
        </pc:spChg>
        <pc:spChg chg="mod">
          <ac:chgData name="James Williams" userId="c957a50b-491f-4d94-b4bc-52aca3e2340d" providerId="ADAL" clId="{24AD1EBB-B856-443B-9200-42FCDD6529A9}" dt="2026-02-22T10:51:19.073" v="921" actId="1076"/>
          <ac:spMkLst>
            <pc:docMk/>
            <pc:sldMk cId="1693551382" sldId="965"/>
            <ac:spMk id="15" creationId="{5F1407CF-6B40-0559-449C-BA233C873A4C}"/>
          </ac:spMkLst>
        </pc:spChg>
      </pc:sldChg>
      <pc:sldChg chg="addSp modSp add mod">
        <pc:chgData name="James Williams" userId="c957a50b-491f-4d94-b4bc-52aca3e2340d" providerId="ADAL" clId="{24AD1EBB-B856-443B-9200-42FCDD6529A9}" dt="2026-02-22T14:57:28.159" v="3040" actId="113"/>
        <pc:sldMkLst>
          <pc:docMk/>
          <pc:sldMk cId="1438797813" sldId="966"/>
        </pc:sldMkLst>
        <pc:spChg chg="add mod">
          <ac:chgData name="James Williams" userId="c957a50b-491f-4d94-b4bc-52aca3e2340d" providerId="ADAL" clId="{24AD1EBB-B856-443B-9200-42FCDD6529A9}" dt="2026-02-22T14:57:28.159" v="3040" actId="113"/>
          <ac:spMkLst>
            <pc:docMk/>
            <pc:sldMk cId="1438797813" sldId="966"/>
            <ac:spMk id="4" creationId="{4425F32B-C9D4-AB36-0813-792D0858C07D}"/>
          </ac:spMkLst>
        </pc:spChg>
        <pc:spChg chg="mod">
          <ac:chgData name="James Williams" userId="c957a50b-491f-4d94-b4bc-52aca3e2340d" providerId="ADAL" clId="{24AD1EBB-B856-443B-9200-42FCDD6529A9}" dt="2026-02-22T14:55:41.592" v="2981" actId="1076"/>
          <ac:spMkLst>
            <pc:docMk/>
            <pc:sldMk cId="1438797813" sldId="966"/>
            <ac:spMk id="5" creationId="{89BF3479-ECCE-4ACB-B1B6-06A30AEE20CC}"/>
          </ac:spMkLst>
        </pc:spChg>
        <pc:spChg chg="mod">
          <ac:chgData name="James Williams" userId="c957a50b-491f-4d94-b4bc-52aca3e2340d" providerId="ADAL" clId="{24AD1EBB-B856-443B-9200-42FCDD6529A9}" dt="2026-02-22T14:55:49.536" v="2985" actId="1076"/>
          <ac:spMkLst>
            <pc:docMk/>
            <pc:sldMk cId="1438797813" sldId="966"/>
            <ac:spMk id="7" creationId="{30A2FF38-C325-4BAC-8E97-30DBB8566288}"/>
          </ac:spMkLst>
        </pc:spChg>
        <pc:spChg chg="mod">
          <ac:chgData name="James Williams" userId="c957a50b-491f-4d94-b4bc-52aca3e2340d" providerId="ADAL" clId="{24AD1EBB-B856-443B-9200-42FCDD6529A9}" dt="2026-02-22T14:55:53.501" v="2987" actId="1076"/>
          <ac:spMkLst>
            <pc:docMk/>
            <pc:sldMk cId="1438797813" sldId="966"/>
            <ac:spMk id="9" creationId="{FF55093B-06A1-827C-008E-A91F285B51C2}"/>
          </ac:spMkLst>
        </pc:spChg>
      </pc:sldChg>
      <pc:sldChg chg="delSp modSp new del mod">
        <pc:chgData name="James Williams" userId="c957a50b-491f-4d94-b4bc-52aca3e2340d" providerId="ADAL" clId="{24AD1EBB-B856-443B-9200-42FCDD6529A9}" dt="2026-02-26T11:46:33.975" v="4970" actId="2696"/>
        <pc:sldMkLst>
          <pc:docMk/>
          <pc:sldMk cId="1286171429" sldId="968"/>
        </pc:sldMkLst>
        <pc:spChg chg="mod">
          <ac:chgData name="James Williams" userId="c957a50b-491f-4d94-b4bc-52aca3e2340d" providerId="ADAL" clId="{24AD1EBB-B856-443B-9200-42FCDD6529A9}" dt="2026-02-22T13:55:19.150" v="1851" actId="5793"/>
          <ac:spMkLst>
            <pc:docMk/>
            <pc:sldMk cId="1286171429" sldId="968"/>
            <ac:spMk id="2" creationId="{AC114A9E-316F-6FC7-EC36-5FFCEF0194A3}"/>
          </ac:spMkLst>
        </pc:spChg>
      </pc:sldChg>
      <pc:sldChg chg="addSp modSp new mod">
        <pc:chgData name="James Williams" userId="c957a50b-491f-4d94-b4bc-52aca3e2340d" providerId="ADAL" clId="{24AD1EBB-B856-443B-9200-42FCDD6529A9}" dt="2026-02-22T14:24:54.203" v="2356" actId="13926"/>
        <pc:sldMkLst>
          <pc:docMk/>
          <pc:sldMk cId="3334005741" sldId="969"/>
        </pc:sldMkLst>
        <pc:spChg chg="add mod">
          <ac:chgData name="James Williams" userId="c957a50b-491f-4d94-b4bc-52aca3e2340d" providerId="ADAL" clId="{24AD1EBB-B856-443B-9200-42FCDD6529A9}" dt="2026-02-22T14:09:22.711" v="2212" actId="14100"/>
          <ac:spMkLst>
            <pc:docMk/>
            <pc:sldMk cId="3334005741" sldId="969"/>
            <ac:spMk id="2" creationId="{A11B7A5C-73AA-5EAB-3598-5CC2CB134C69}"/>
          </ac:spMkLst>
        </pc:spChg>
        <pc:spChg chg="add mod">
          <ac:chgData name="James Williams" userId="c957a50b-491f-4d94-b4bc-52aca3e2340d" providerId="ADAL" clId="{24AD1EBB-B856-443B-9200-42FCDD6529A9}" dt="2026-02-22T14:24:54.203" v="2356" actId="13926"/>
          <ac:spMkLst>
            <pc:docMk/>
            <pc:sldMk cId="3334005741" sldId="969"/>
            <ac:spMk id="19" creationId="{70704C28-072D-E744-AD3C-9F057E87D99C}"/>
          </ac:spMkLst>
        </pc:spChg>
        <pc:picChg chg="add mod">
          <ac:chgData name="James Williams" userId="c957a50b-491f-4d94-b4bc-52aca3e2340d" providerId="ADAL" clId="{24AD1EBB-B856-443B-9200-42FCDD6529A9}" dt="2026-02-22T14:17:27.075" v="2299" actId="1076"/>
          <ac:picMkLst>
            <pc:docMk/>
            <pc:sldMk cId="3334005741" sldId="969"/>
            <ac:picMk id="4" creationId="{ABF5AF6A-6FD9-07F8-08A3-6A05C700B1AB}"/>
          </ac:picMkLst>
        </pc:picChg>
        <pc:picChg chg="add mod">
          <ac:chgData name="James Williams" userId="c957a50b-491f-4d94-b4bc-52aca3e2340d" providerId="ADAL" clId="{24AD1EBB-B856-443B-9200-42FCDD6529A9}" dt="2026-02-22T14:17:27.075" v="2299" actId="1076"/>
          <ac:picMkLst>
            <pc:docMk/>
            <pc:sldMk cId="3334005741" sldId="969"/>
            <ac:picMk id="11" creationId="{113299BE-7752-B88A-EE1F-3D6689CC0DB8}"/>
          </ac:picMkLst>
        </pc:picChg>
        <pc:picChg chg="add mod">
          <ac:chgData name="James Williams" userId="c957a50b-491f-4d94-b4bc-52aca3e2340d" providerId="ADAL" clId="{24AD1EBB-B856-443B-9200-42FCDD6529A9}" dt="2026-02-22T14:17:27.075" v="2299" actId="1076"/>
          <ac:picMkLst>
            <pc:docMk/>
            <pc:sldMk cId="3334005741" sldId="969"/>
            <ac:picMk id="21" creationId="{1BEDD777-0276-ADED-2E83-ACE6F418C59A}"/>
          </ac:picMkLst>
        </pc:picChg>
        <pc:picChg chg="add mod">
          <ac:chgData name="James Williams" userId="c957a50b-491f-4d94-b4bc-52aca3e2340d" providerId="ADAL" clId="{24AD1EBB-B856-443B-9200-42FCDD6529A9}" dt="2026-02-22T14:17:27.075" v="2299" actId="1076"/>
          <ac:picMkLst>
            <pc:docMk/>
            <pc:sldMk cId="3334005741" sldId="969"/>
            <ac:picMk id="23" creationId="{CEF2F997-7845-B540-6B91-C61ED61ED6A7}"/>
          </ac:picMkLst>
        </pc:picChg>
        <pc:picChg chg="add mod">
          <ac:chgData name="James Williams" userId="c957a50b-491f-4d94-b4bc-52aca3e2340d" providerId="ADAL" clId="{24AD1EBB-B856-443B-9200-42FCDD6529A9}" dt="2026-02-22T14:17:27.075" v="2299" actId="1076"/>
          <ac:picMkLst>
            <pc:docMk/>
            <pc:sldMk cId="3334005741" sldId="969"/>
            <ac:picMk id="26" creationId="{B47DCAF3-40C1-7938-8C0A-407ECE34338E}"/>
          </ac:picMkLst>
        </pc:picChg>
      </pc:sldChg>
      <pc:sldChg chg="modSp add mod">
        <pc:chgData name="James Williams" userId="c957a50b-491f-4d94-b4bc-52aca3e2340d" providerId="ADAL" clId="{24AD1EBB-B856-443B-9200-42FCDD6529A9}" dt="2026-02-22T14:50:41.971" v="2917" actId="20577"/>
        <pc:sldMkLst>
          <pc:docMk/>
          <pc:sldMk cId="3049247439" sldId="970"/>
        </pc:sldMkLst>
        <pc:spChg chg="mod">
          <ac:chgData name="James Williams" userId="c957a50b-491f-4d94-b4bc-52aca3e2340d" providerId="ADAL" clId="{24AD1EBB-B856-443B-9200-42FCDD6529A9}" dt="2026-02-22T14:49:34.724" v="2890" actId="1076"/>
          <ac:spMkLst>
            <pc:docMk/>
            <pc:sldMk cId="3049247439" sldId="970"/>
            <ac:spMk id="2" creationId="{486F95E8-4AA6-7C66-4BA6-8014911A87AE}"/>
          </ac:spMkLst>
        </pc:spChg>
        <pc:spChg chg="mod">
          <ac:chgData name="James Williams" userId="c957a50b-491f-4d94-b4bc-52aca3e2340d" providerId="ADAL" clId="{24AD1EBB-B856-443B-9200-42FCDD6529A9}" dt="2026-02-22T14:50:41.971" v="2917" actId="20577"/>
          <ac:spMkLst>
            <pc:docMk/>
            <pc:sldMk cId="3049247439" sldId="970"/>
            <ac:spMk id="15" creationId="{0F84C7A0-8B14-183C-7C65-579AD7F4F933}"/>
          </ac:spMkLst>
        </pc:spChg>
      </pc:sldChg>
      <pc:sldChg chg="addSp delSp modSp add mod ord">
        <pc:chgData name="James Williams" userId="c957a50b-491f-4d94-b4bc-52aca3e2340d" providerId="ADAL" clId="{24AD1EBB-B856-443B-9200-42FCDD6529A9}" dt="2026-02-26T11:50:16.160" v="5064" actId="13926"/>
        <pc:sldMkLst>
          <pc:docMk/>
          <pc:sldMk cId="620075579" sldId="971"/>
        </pc:sldMkLst>
        <pc:spChg chg="mod">
          <ac:chgData name="James Williams" userId="c957a50b-491f-4d94-b4bc-52aca3e2340d" providerId="ADAL" clId="{24AD1EBB-B856-443B-9200-42FCDD6529A9}" dt="2026-02-24T11:27:51.715" v="3436" actId="27636"/>
          <ac:spMkLst>
            <pc:docMk/>
            <pc:sldMk cId="620075579" sldId="971"/>
            <ac:spMk id="2" creationId="{48163E68-6D1B-3CD5-8E5C-F22530B53C3C}"/>
          </ac:spMkLst>
        </pc:spChg>
        <pc:spChg chg="add del mod">
          <ac:chgData name="James Williams" userId="c957a50b-491f-4d94-b4bc-52aca3e2340d" providerId="ADAL" clId="{24AD1EBB-B856-443B-9200-42FCDD6529A9}" dt="2026-02-26T11:16:28.638" v="4665" actId="1076"/>
          <ac:spMkLst>
            <pc:docMk/>
            <pc:sldMk cId="620075579" sldId="971"/>
            <ac:spMk id="4" creationId="{CD16FF92-A424-3C9A-AB95-15B052CFAA81}"/>
          </ac:spMkLst>
        </pc:spChg>
        <pc:spChg chg="mod">
          <ac:chgData name="James Williams" userId="c957a50b-491f-4d94-b4bc-52aca3e2340d" providerId="ADAL" clId="{24AD1EBB-B856-443B-9200-42FCDD6529A9}" dt="2026-02-26T11:50:16.160" v="5064" actId="13926"/>
          <ac:spMkLst>
            <pc:docMk/>
            <pc:sldMk cId="620075579" sldId="971"/>
            <ac:spMk id="15" creationId="{EA0DC20B-FD3C-29BB-9024-6C3C858C9C00}"/>
          </ac:spMkLst>
        </pc:spChg>
        <pc:grpChg chg="mod">
          <ac:chgData name="James Williams" userId="c957a50b-491f-4d94-b4bc-52aca3e2340d" providerId="ADAL" clId="{24AD1EBB-B856-443B-9200-42FCDD6529A9}" dt="2026-02-26T11:11:08.413" v="4581" actId="14100"/>
          <ac:grpSpMkLst>
            <pc:docMk/>
            <pc:sldMk cId="620075579" sldId="971"/>
            <ac:grpSpMk id="17" creationId="{C6368425-C987-1D49-0DA3-F4F021C556A4}"/>
          </ac:grpSpMkLst>
        </pc:grpChg>
      </pc:sldChg>
      <pc:sldChg chg="modSp new mod ord">
        <pc:chgData name="James Williams" userId="c957a50b-491f-4d94-b4bc-52aca3e2340d" providerId="ADAL" clId="{24AD1EBB-B856-443B-9200-42FCDD6529A9}" dt="2026-02-26T11:05:23.900" v="4574" actId="113"/>
        <pc:sldMkLst>
          <pc:docMk/>
          <pc:sldMk cId="818137276" sldId="972"/>
        </pc:sldMkLst>
        <pc:spChg chg="mod">
          <ac:chgData name="James Williams" userId="c957a50b-491f-4d94-b4bc-52aca3e2340d" providerId="ADAL" clId="{24AD1EBB-B856-443B-9200-42FCDD6529A9}" dt="2026-02-24T11:41:57.522" v="3737" actId="14100"/>
          <ac:spMkLst>
            <pc:docMk/>
            <pc:sldMk cId="818137276" sldId="972"/>
            <ac:spMk id="2" creationId="{86420BB6-D6F8-96A5-FBAB-2A13FDCDFDFF}"/>
          </ac:spMkLst>
        </pc:spChg>
        <pc:spChg chg="mod">
          <ac:chgData name="James Williams" userId="c957a50b-491f-4d94-b4bc-52aca3e2340d" providerId="ADAL" clId="{24AD1EBB-B856-443B-9200-42FCDD6529A9}" dt="2026-02-26T11:05:23.900" v="4574" actId="113"/>
          <ac:spMkLst>
            <pc:docMk/>
            <pc:sldMk cId="818137276" sldId="972"/>
            <ac:spMk id="3" creationId="{40836261-3218-C233-4558-BC22DE651357}"/>
          </ac:spMkLst>
        </pc:spChg>
      </pc:sldChg>
      <pc:sldChg chg="addSp delSp modSp add mod ord">
        <pc:chgData name="James Williams" userId="c957a50b-491f-4d94-b4bc-52aca3e2340d" providerId="ADAL" clId="{24AD1EBB-B856-443B-9200-42FCDD6529A9}" dt="2026-02-26T10:57:06.871" v="4568"/>
        <pc:sldMkLst>
          <pc:docMk/>
          <pc:sldMk cId="2706336959" sldId="973"/>
        </pc:sldMkLst>
        <pc:spChg chg="mod">
          <ac:chgData name="James Williams" userId="c957a50b-491f-4d94-b4bc-52aca3e2340d" providerId="ADAL" clId="{24AD1EBB-B856-443B-9200-42FCDD6529A9}" dt="2026-02-24T11:48:38.452" v="3913" actId="14100"/>
          <ac:spMkLst>
            <pc:docMk/>
            <pc:sldMk cId="2706336959" sldId="973"/>
            <ac:spMk id="3" creationId="{7E897941-4C68-67C4-8321-9B847BFF011D}"/>
          </ac:spMkLst>
        </pc:spChg>
        <pc:spChg chg="add mod">
          <ac:chgData name="James Williams" userId="c957a50b-491f-4d94-b4bc-52aca3e2340d" providerId="ADAL" clId="{24AD1EBB-B856-443B-9200-42FCDD6529A9}" dt="2026-02-24T11:48:43.762" v="3914" actId="20577"/>
          <ac:spMkLst>
            <pc:docMk/>
            <pc:sldMk cId="2706336959" sldId="973"/>
            <ac:spMk id="8" creationId="{FAB90A8C-58A1-C97D-2EE9-E97BB946B11E}"/>
          </ac:spMkLst>
        </pc:spChg>
      </pc:sldChg>
      <pc:sldChg chg="addSp delSp modSp add mod">
        <pc:chgData name="James Williams" userId="c957a50b-491f-4d94-b4bc-52aca3e2340d" providerId="ADAL" clId="{24AD1EBB-B856-443B-9200-42FCDD6529A9}" dt="2026-02-26T08:32:46.431" v="4556" actId="1076"/>
        <pc:sldMkLst>
          <pc:docMk/>
          <pc:sldMk cId="2024687106" sldId="974"/>
        </pc:sldMkLst>
        <pc:spChg chg="add mod">
          <ac:chgData name="James Williams" userId="c957a50b-491f-4d94-b4bc-52aca3e2340d" providerId="ADAL" clId="{24AD1EBB-B856-443B-9200-42FCDD6529A9}" dt="2026-02-26T08:30:17.060" v="4433" actId="1076"/>
          <ac:spMkLst>
            <pc:docMk/>
            <pc:sldMk cId="2024687106" sldId="974"/>
            <ac:spMk id="5" creationId="{45757EFA-E65B-B019-5ADC-0B0B3CB2AC90}"/>
          </ac:spMkLst>
        </pc:spChg>
        <pc:spChg chg="add del">
          <ac:chgData name="James Williams" userId="c957a50b-491f-4d94-b4bc-52aca3e2340d" providerId="ADAL" clId="{24AD1EBB-B856-443B-9200-42FCDD6529A9}" dt="2026-02-26T08:29:38.870" v="4426" actId="26606"/>
          <ac:spMkLst>
            <pc:docMk/>
            <pc:sldMk cId="2024687106" sldId="974"/>
            <ac:spMk id="8" creationId="{0BD290F3-FF1F-D507-27D6-69C4D4957165}"/>
          </ac:spMkLst>
        </pc:spChg>
        <pc:spChg chg="add del">
          <ac:chgData name="James Williams" userId="c957a50b-491f-4d94-b4bc-52aca3e2340d" providerId="ADAL" clId="{24AD1EBB-B856-443B-9200-42FCDD6529A9}" dt="2026-02-26T08:29:38.870" v="4426" actId="26606"/>
          <ac:spMkLst>
            <pc:docMk/>
            <pc:sldMk cId="2024687106" sldId="974"/>
            <ac:spMk id="10" creationId="{144D5E2C-8C19-880A-5F9F-B3544BEDACB9}"/>
          </ac:spMkLst>
        </pc:spChg>
        <pc:spChg chg="add del">
          <ac:chgData name="James Williams" userId="c957a50b-491f-4d94-b4bc-52aca3e2340d" providerId="ADAL" clId="{24AD1EBB-B856-443B-9200-42FCDD6529A9}" dt="2026-02-26T08:29:38.870" v="4426" actId="26606"/>
          <ac:spMkLst>
            <pc:docMk/>
            <pc:sldMk cId="2024687106" sldId="974"/>
            <ac:spMk id="12" creationId="{216A288B-D37D-0EFA-A645-877CFDE10816}"/>
          </ac:spMkLst>
        </pc:spChg>
        <pc:spChg chg="add del">
          <ac:chgData name="James Williams" userId="c957a50b-491f-4d94-b4bc-52aca3e2340d" providerId="ADAL" clId="{24AD1EBB-B856-443B-9200-42FCDD6529A9}" dt="2026-02-26T08:29:38.870" v="4426" actId="26606"/>
          <ac:spMkLst>
            <pc:docMk/>
            <pc:sldMk cId="2024687106" sldId="974"/>
            <ac:spMk id="14" creationId="{CAE9ED2C-47E7-7F47-8A3F-D01330126A60}"/>
          </ac:spMkLst>
        </pc:spChg>
        <pc:spChg chg="add del">
          <ac:chgData name="James Williams" userId="c957a50b-491f-4d94-b4bc-52aca3e2340d" providerId="ADAL" clId="{24AD1EBB-B856-443B-9200-42FCDD6529A9}" dt="2026-02-26T08:29:38.870" v="4426" actId="26606"/>
          <ac:spMkLst>
            <pc:docMk/>
            <pc:sldMk cId="2024687106" sldId="974"/>
            <ac:spMk id="16" creationId="{A952ED28-6B90-1C65-F1F2-8F7061719311}"/>
          </ac:spMkLst>
        </pc:spChg>
        <pc:spChg chg="mod">
          <ac:chgData name="James Williams" userId="c957a50b-491f-4d94-b4bc-52aca3e2340d" providerId="ADAL" clId="{24AD1EBB-B856-443B-9200-42FCDD6529A9}" dt="2026-02-26T08:31:54.882" v="4494" actId="115"/>
          <ac:spMkLst>
            <pc:docMk/>
            <pc:sldMk cId="2024687106" sldId="974"/>
            <ac:spMk id="23" creationId="{F27BD1D1-CCE6-603F-4D11-98EE492A1CFD}"/>
          </ac:spMkLst>
        </pc:spChg>
        <pc:spChg chg="del mod ord">
          <ac:chgData name="James Williams" userId="c957a50b-491f-4d94-b4bc-52aca3e2340d" providerId="ADAL" clId="{24AD1EBB-B856-443B-9200-42FCDD6529A9}" dt="2026-02-26T08:29:58.263" v="4428" actId="478"/>
          <ac:spMkLst>
            <pc:docMk/>
            <pc:sldMk cId="2024687106" sldId="974"/>
            <ac:spMk id="26" creationId="{FD589427-0680-BA3E-71F5-04E82B6AE9A0}"/>
          </ac:spMkLst>
        </pc:spChg>
        <pc:spChg chg="mod">
          <ac:chgData name="James Williams" userId="c957a50b-491f-4d94-b4bc-52aca3e2340d" providerId="ADAL" clId="{24AD1EBB-B856-443B-9200-42FCDD6529A9}" dt="2026-02-26T08:32:46.431" v="4556" actId="1076"/>
          <ac:spMkLst>
            <pc:docMk/>
            <pc:sldMk cId="2024687106" sldId="974"/>
            <ac:spMk id="27" creationId="{3DFC4649-6EB2-A1E9-8D49-5B50F61ED814}"/>
          </ac:spMkLst>
        </pc:spChg>
        <pc:spChg chg="add del">
          <ac:chgData name="James Williams" userId="c957a50b-491f-4d94-b4bc-52aca3e2340d" providerId="ADAL" clId="{24AD1EBB-B856-443B-9200-42FCDD6529A9}" dt="2026-02-26T08:29:38.823" v="4425" actId="26606"/>
          <ac:spMkLst>
            <pc:docMk/>
            <pc:sldMk cId="2024687106" sldId="974"/>
            <ac:spMk id="33" creationId="{A7AE9375-4664-4DB2-922D-2782A6E439AC}"/>
          </ac:spMkLst>
        </pc:spChg>
        <pc:spChg chg="add del">
          <ac:chgData name="James Williams" userId="c957a50b-491f-4d94-b4bc-52aca3e2340d" providerId="ADAL" clId="{24AD1EBB-B856-443B-9200-42FCDD6529A9}" dt="2026-02-26T08:29:38.823" v="4425" actId="26606"/>
          <ac:spMkLst>
            <pc:docMk/>
            <pc:sldMk cId="2024687106" sldId="974"/>
            <ac:spMk id="39" creationId="{80B30ED8-273E-4C07-8568-2FE5CC5C483D}"/>
          </ac:spMkLst>
        </pc:spChg>
        <pc:spChg chg="add">
          <ac:chgData name="James Williams" userId="c957a50b-491f-4d94-b4bc-52aca3e2340d" providerId="ADAL" clId="{24AD1EBB-B856-443B-9200-42FCDD6529A9}" dt="2026-02-26T08:29:38.870" v="4426" actId="26606"/>
          <ac:spMkLst>
            <pc:docMk/>
            <pc:sldMk cId="2024687106" sldId="974"/>
            <ac:spMk id="41" creationId="{AAB8EDC3-1C0D-4505-A2C7-839A5161FB53}"/>
          </ac:spMkLst>
        </pc:spChg>
        <pc:spChg chg="add">
          <ac:chgData name="James Williams" userId="c957a50b-491f-4d94-b4bc-52aca3e2340d" providerId="ADAL" clId="{24AD1EBB-B856-443B-9200-42FCDD6529A9}" dt="2026-02-26T08:29:38.870" v="4426" actId="26606"/>
          <ac:spMkLst>
            <pc:docMk/>
            <pc:sldMk cId="2024687106" sldId="974"/>
            <ac:spMk id="42" creationId="{2069E294-3813-4588-9E9C-AEA08F9C4DA1}"/>
          </ac:spMkLst>
        </pc:spChg>
        <pc:picChg chg="add mod">
          <ac:chgData name="James Williams" userId="c957a50b-491f-4d94-b4bc-52aca3e2340d" providerId="ADAL" clId="{24AD1EBB-B856-443B-9200-42FCDD6529A9}" dt="2026-02-26T08:32:42.424" v="4555" actId="1076"/>
          <ac:picMkLst>
            <pc:docMk/>
            <pc:sldMk cId="2024687106" sldId="974"/>
            <ac:picMk id="3" creationId="{28A6E1F1-4DB9-07DC-BB69-7D792EAC678D}"/>
          </ac:picMkLst>
        </pc:picChg>
        <pc:picChg chg="add mod">
          <ac:chgData name="James Williams" userId="c957a50b-491f-4d94-b4bc-52aca3e2340d" providerId="ADAL" clId="{24AD1EBB-B856-443B-9200-42FCDD6529A9}" dt="2026-02-26T08:30:17.060" v="4433" actId="1076"/>
          <ac:picMkLst>
            <pc:docMk/>
            <pc:sldMk cId="2024687106" sldId="974"/>
            <ac:picMk id="4" creationId="{86B70F09-BB9B-93D2-A887-4EC5E906D861}"/>
          </ac:picMkLst>
        </pc:picChg>
        <pc:picChg chg="del mod">
          <ac:chgData name="James Williams" userId="c957a50b-491f-4d94-b4bc-52aca3e2340d" providerId="ADAL" clId="{24AD1EBB-B856-443B-9200-42FCDD6529A9}" dt="2026-02-26T08:29:58.263" v="4428" actId="478"/>
          <ac:picMkLst>
            <pc:docMk/>
            <pc:sldMk cId="2024687106" sldId="974"/>
            <ac:picMk id="28" creationId="{084E556A-3742-6CB8-5F26-CFDEBFB4EB78}"/>
          </ac:picMkLst>
        </pc:picChg>
      </pc:sldChg>
      <pc:sldChg chg="addSp modSp new mod">
        <pc:chgData name="James Williams" userId="c957a50b-491f-4d94-b4bc-52aca3e2340d" providerId="ADAL" clId="{24AD1EBB-B856-443B-9200-42FCDD6529A9}" dt="2026-02-26T08:25:54.143" v="4295" actId="14100"/>
        <pc:sldMkLst>
          <pc:docMk/>
          <pc:sldMk cId="2995081448" sldId="975"/>
        </pc:sldMkLst>
        <pc:spChg chg="add mod">
          <ac:chgData name="James Williams" userId="c957a50b-491f-4d94-b4bc-52aca3e2340d" providerId="ADAL" clId="{24AD1EBB-B856-443B-9200-42FCDD6529A9}" dt="2026-02-26T08:25:54.143" v="4295" actId="14100"/>
          <ac:spMkLst>
            <pc:docMk/>
            <pc:sldMk cId="2995081448" sldId="975"/>
            <ac:spMk id="3" creationId="{FF8F392A-226A-EB49-EB93-3274F0BDBD6A}"/>
          </ac:spMkLst>
        </pc:spChg>
        <pc:spChg chg="add mod">
          <ac:chgData name="James Williams" userId="c957a50b-491f-4d94-b4bc-52aca3e2340d" providerId="ADAL" clId="{24AD1EBB-B856-443B-9200-42FCDD6529A9}" dt="2026-02-26T08:25:27.266" v="4289" actId="403"/>
          <ac:spMkLst>
            <pc:docMk/>
            <pc:sldMk cId="2995081448" sldId="975"/>
            <ac:spMk id="4" creationId="{92DB5A24-A689-4038-7F7F-0888B4131712}"/>
          </ac:spMkLst>
        </pc:spChg>
      </pc:sldChg>
      <pc:sldChg chg="addSp delSp modSp add mod">
        <pc:chgData name="James Williams" userId="c957a50b-491f-4d94-b4bc-52aca3e2340d" providerId="ADAL" clId="{24AD1EBB-B856-443B-9200-42FCDD6529A9}" dt="2026-02-26T11:25:04.866" v="4817" actId="1076"/>
        <pc:sldMkLst>
          <pc:docMk/>
          <pc:sldMk cId="82203143" sldId="976"/>
        </pc:sldMkLst>
        <pc:spChg chg="mod">
          <ac:chgData name="James Williams" userId="c957a50b-491f-4d94-b4bc-52aca3e2340d" providerId="ADAL" clId="{24AD1EBB-B856-443B-9200-42FCDD6529A9}" dt="2026-02-26T11:21:22.547" v="4717" actId="14100"/>
          <ac:spMkLst>
            <pc:docMk/>
            <pc:sldMk cId="82203143" sldId="976"/>
            <ac:spMk id="2" creationId="{CFA45926-F3EC-E3FA-2B7A-09ABA6F2222F}"/>
          </ac:spMkLst>
        </pc:spChg>
        <pc:spChg chg="del">
          <ac:chgData name="James Williams" userId="c957a50b-491f-4d94-b4bc-52aca3e2340d" providerId="ADAL" clId="{24AD1EBB-B856-443B-9200-42FCDD6529A9}" dt="2026-02-26T11:20:51.926" v="4682" actId="478"/>
          <ac:spMkLst>
            <pc:docMk/>
            <pc:sldMk cId="82203143" sldId="976"/>
            <ac:spMk id="4" creationId="{083E6F9B-1091-BE82-FDDE-1F3A304D45AE}"/>
          </ac:spMkLst>
        </pc:spChg>
        <pc:spChg chg="add mod">
          <ac:chgData name="James Williams" userId="c957a50b-491f-4d94-b4bc-52aca3e2340d" providerId="ADAL" clId="{24AD1EBB-B856-443B-9200-42FCDD6529A9}" dt="2026-02-26T11:25:04.866" v="4817" actId="1076"/>
          <ac:spMkLst>
            <pc:docMk/>
            <pc:sldMk cId="82203143" sldId="976"/>
            <ac:spMk id="5" creationId="{D4884427-CC6C-4E3E-A953-B2D1FEB3C8DC}"/>
          </ac:spMkLst>
        </pc:spChg>
        <pc:spChg chg="mod">
          <ac:chgData name="James Williams" userId="c957a50b-491f-4d94-b4bc-52aca3e2340d" providerId="ADAL" clId="{24AD1EBB-B856-443B-9200-42FCDD6529A9}" dt="2026-02-26T11:23:49.934" v="4743" actId="1076"/>
          <ac:spMkLst>
            <pc:docMk/>
            <pc:sldMk cId="82203143" sldId="976"/>
            <ac:spMk id="15" creationId="{F8BB149F-2B85-42DF-C4D3-138817AD2061}"/>
          </ac:spMkLst>
        </pc:spChg>
        <pc:grpChg chg="mod">
          <ac:chgData name="James Williams" userId="c957a50b-491f-4d94-b4bc-52aca3e2340d" providerId="ADAL" clId="{24AD1EBB-B856-443B-9200-42FCDD6529A9}" dt="2026-02-26T11:23:58.644" v="4747" actId="1076"/>
          <ac:grpSpMkLst>
            <pc:docMk/>
            <pc:sldMk cId="82203143" sldId="976"/>
            <ac:grpSpMk id="17" creationId="{7758D8E6-F40D-C213-7E2A-DCCFAA117593}"/>
          </ac:grpSpMkLst>
        </pc:grpChg>
      </pc:sldChg>
      <pc:sldChg chg="new del">
        <pc:chgData name="James Williams" userId="c957a50b-491f-4d94-b4bc-52aca3e2340d" providerId="ADAL" clId="{24AD1EBB-B856-443B-9200-42FCDD6529A9}" dt="2026-02-26T11:20:45.682" v="4680" actId="680"/>
        <pc:sldMkLst>
          <pc:docMk/>
          <pc:sldMk cId="1414981996" sldId="976"/>
        </pc:sldMkLst>
      </pc:sldChg>
    </pc:docChg>
  </pc:docChgLst>
</pc:chgInfo>
</file>

<file path=ppt/diagrams/_rels/data1.xml.rels><?xml version="1.0" encoding="UTF-8" standalone="yes"?>
<Relationships xmlns="http://schemas.openxmlformats.org/package/2006/relationships"><Relationship Id="rId3" Type="http://schemas.openxmlformats.org/officeDocument/2006/relationships/image" Target="../media/image37.jpg"/><Relationship Id="rId2" Type="http://schemas.openxmlformats.org/officeDocument/2006/relationships/hyperlink" Target="https://console.cloud.google.com/" TargetMode="External"/><Relationship Id="rId1" Type="http://schemas.openxmlformats.org/officeDocument/2006/relationships/hyperlink" Target="https://bellard.org/jslinux/" TargetMode="External"/><Relationship Id="rId6" Type="http://schemas.openxmlformats.org/officeDocument/2006/relationships/image" Target="../media/image39.svg"/><Relationship Id="rId5" Type="http://schemas.openxmlformats.org/officeDocument/2006/relationships/image" Target="../media/image38.png"/><Relationship Id="rId4" Type="http://schemas.openxmlformats.org/officeDocument/2006/relationships/hyperlink" Target="https://www.linux-bibel-oesterreich.at/tag/distributionen/" TargetMode="External"/></Relationships>
</file>

<file path=ppt/diagrams/_rels/drawing1.xml.rels><?xml version="1.0" encoding="UTF-8" standalone="yes"?>
<Relationships xmlns="http://schemas.openxmlformats.org/package/2006/relationships"><Relationship Id="rId3" Type="http://schemas.openxmlformats.org/officeDocument/2006/relationships/hyperlink" Target="https://bellard.org/jslinux/" TargetMode="External"/><Relationship Id="rId2" Type="http://schemas.openxmlformats.org/officeDocument/2006/relationships/hyperlink" Target="https://www.linux-bibel-oesterreich.at/tag/distributionen/" TargetMode="External"/><Relationship Id="rId1" Type="http://schemas.openxmlformats.org/officeDocument/2006/relationships/image" Target="../media/image37.jpg"/><Relationship Id="rId6" Type="http://schemas.openxmlformats.org/officeDocument/2006/relationships/image" Target="../media/image39.svg"/><Relationship Id="rId5" Type="http://schemas.openxmlformats.org/officeDocument/2006/relationships/image" Target="../media/image38.png"/><Relationship Id="rId4" Type="http://schemas.openxmlformats.org/officeDocument/2006/relationships/hyperlink" Target="https://console.cloud.google.com/" TargetMode="Externa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8AB66E1-0252-4A4C-AB9E-49A7CE4128E9}" type="doc">
      <dgm:prSet loTypeId="urn:microsoft.com/office/officeart/2018/2/layout/IconLabelList" loCatId="icon" qsTypeId="urn:microsoft.com/office/officeart/2005/8/quickstyle/simple1" qsCatId="simple" csTypeId="urn:microsoft.com/office/officeart/2005/8/colors/accent1_2" csCatId="accent1" phldr="1"/>
      <dgm:spPr/>
      <dgm:t>
        <a:bodyPr/>
        <a:lstStyle/>
        <a:p>
          <a:endParaRPr lang="en-US"/>
        </a:p>
      </dgm:t>
    </dgm:pt>
    <dgm:pt modelId="{8341193D-A5D4-4B75-94B9-43DCB7638F4D}">
      <dgm:prSet custT="1"/>
      <dgm:spPr/>
      <dgm:t>
        <a:bodyPr/>
        <a:lstStyle/>
        <a:p>
          <a:pPr>
            <a:lnSpc>
              <a:spcPct val="100000"/>
            </a:lnSpc>
          </a:pPr>
          <a:r>
            <a:rPr lang="en-GB" sz="3200" dirty="0"/>
            <a:t>1. Use WSL / VM / </a:t>
          </a:r>
          <a:r>
            <a:rPr lang="en-GB" sz="2800" dirty="0">
              <a:hlinkClick xmlns:r="http://schemas.openxmlformats.org/officeDocument/2006/relationships" r:id="rId1"/>
            </a:rPr>
            <a:t>Bellard Linux </a:t>
          </a:r>
          <a:r>
            <a:rPr lang="en-GB" sz="2800" dirty="0"/>
            <a:t>or </a:t>
          </a:r>
          <a:r>
            <a:rPr lang="en-GB" sz="2800" dirty="0">
              <a:hlinkClick xmlns:r="http://schemas.openxmlformats.org/officeDocument/2006/relationships" r:id="rId2"/>
            </a:rPr>
            <a:t>Google Console</a:t>
          </a:r>
          <a:r>
            <a:rPr lang="en-GB" sz="2800" dirty="0"/>
            <a:t>.</a:t>
          </a:r>
          <a:br>
            <a:rPr lang="en-GB" sz="2800" dirty="0"/>
          </a:br>
          <a:br>
            <a:rPr lang="en-GB" sz="2800" dirty="0"/>
          </a:br>
          <a:endParaRPr lang="en-GB" sz="2800" dirty="0">
            <a:highlight>
              <a:srgbClr val="FFFF00"/>
            </a:highlight>
          </a:endParaRPr>
        </a:p>
      </dgm:t>
    </dgm:pt>
    <dgm:pt modelId="{057CC448-F0FB-4C1B-B787-0596DD2B03E3}" type="parTrans" cxnId="{4F06C730-4CBC-49FA-9685-CC049D341394}">
      <dgm:prSet/>
      <dgm:spPr/>
      <dgm:t>
        <a:bodyPr/>
        <a:lstStyle/>
        <a:p>
          <a:endParaRPr lang="en-US"/>
        </a:p>
      </dgm:t>
    </dgm:pt>
    <dgm:pt modelId="{A81E8843-88BB-4554-AE66-0118533026D9}" type="sibTrans" cxnId="{4F06C730-4CBC-49FA-9685-CC049D341394}">
      <dgm:prSet/>
      <dgm:spPr/>
      <dgm:t>
        <a:bodyPr/>
        <a:lstStyle/>
        <a:p>
          <a:endParaRPr lang="en-US"/>
        </a:p>
      </dgm:t>
    </dgm:pt>
    <dgm:pt modelId="{DB6999AF-9CBA-4874-A3EA-4AC7F3C9516A}">
      <dgm:prSet custT="1"/>
      <dgm:spPr/>
      <dgm:t>
        <a:bodyPr/>
        <a:lstStyle/>
        <a:p>
          <a:r>
            <a:rPr lang="en-GB" sz="3200" dirty="0"/>
            <a:t>2</a:t>
          </a:r>
          <a:r>
            <a:rPr lang="en-GB" sz="3200" b="1" dirty="0"/>
            <a:t>. Commands:</a:t>
          </a:r>
          <a:br>
            <a:rPr lang="en-GB" sz="3200" b="1" dirty="0"/>
          </a:br>
          <a:r>
            <a:rPr lang="en-GB" sz="2800" b="1" dirty="0">
              <a:highlight>
                <a:srgbClr val="FFFF00"/>
              </a:highlight>
            </a:rPr>
            <a:t>cd /</a:t>
          </a:r>
          <a:r>
            <a:rPr lang="en-GB" sz="2800" b="1" dirty="0"/>
            <a:t> </a:t>
          </a:r>
          <a:r>
            <a:rPr lang="en-GB" sz="2800" dirty="0"/>
            <a:t>then </a:t>
          </a:r>
          <a:r>
            <a:rPr lang="en-GB" sz="2800" b="1" dirty="0">
              <a:highlight>
                <a:srgbClr val="FFFF00"/>
              </a:highlight>
            </a:rPr>
            <a:t>ls</a:t>
          </a:r>
          <a:br>
            <a:rPr lang="en-GB" sz="2800" dirty="0"/>
          </a:br>
          <a:r>
            <a:rPr lang="en-GB" sz="1400" b="1" dirty="0">
              <a:effectLst/>
              <a:latin typeface="+mn-lt"/>
              <a:ea typeface="Calibri" panose="020F0502020204030204" pitchFamily="34" charset="0"/>
              <a:cs typeface="Times New Roman" panose="02020603050405020304" pitchFamily="18" charset="0"/>
            </a:rPr>
            <a:t>cd /</a:t>
          </a:r>
          <a:r>
            <a:rPr lang="en-GB" sz="1400" dirty="0">
              <a:effectLst/>
              <a:latin typeface="+mn-lt"/>
              <a:ea typeface="Calibri" panose="020F0502020204030204" pitchFamily="34" charset="0"/>
              <a:cs typeface="Times New Roman" panose="02020603050405020304" pitchFamily="18" charset="0"/>
            </a:rPr>
            <a:t> to go to the </a:t>
          </a:r>
          <a:r>
            <a:rPr lang="en-GB" sz="1400" b="1" dirty="0">
              <a:effectLst/>
              <a:latin typeface="+mn-lt"/>
              <a:ea typeface="Calibri" panose="020F0502020204030204" pitchFamily="34" charset="0"/>
              <a:cs typeface="Times New Roman" panose="02020603050405020304" pitchFamily="18" charset="0"/>
            </a:rPr>
            <a:t>root directory</a:t>
          </a:r>
          <a:br>
            <a:rPr lang="en-GB" sz="1400" b="1" dirty="0">
              <a:effectLst/>
              <a:latin typeface="+mn-lt"/>
              <a:ea typeface="Calibri" panose="020F0502020204030204" pitchFamily="34" charset="0"/>
              <a:cs typeface="Times New Roman" panose="02020603050405020304" pitchFamily="18" charset="0"/>
            </a:rPr>
          </a:br>
          <a:r>
            <a:rPr lang="en-GB" sz="1400" dirty="0">
              <a:effectLst/>
              <a:latin typeface="+mn-lt"/>
              <a:ea typeface="Calibri" panose="020F0502020204030204" pitchFamily="34" charset="0"/>
              <a:cs typeface="Times New Roman" panose="02020603050405020304" pitchFamily="18" charset="0"/>
            </a:rPr>
            <a:t>then </a:t>
          </a:r>
          <a:r>
            <a:rPr lang="en-GB" sz="1400" b="1" dirty="0">
              <a:effectLst/>
              <a:latin typeface="+mn-lt"/>
              <a:ea typeface="Calibri" panose="020F0502020204030204" pitchFamily="34" charset="0"/>
              <a:cs typeface="Times New Roman" panose="02020603050405020304" pitchFamily="18" charset="0"/>
            </a:rPr>
            <a:t>ls</a:t>
          </a:r>
          <a:r>
            <a:rPr lang="en-GB" sz="1400" dirty="0">
              <a:effectLst/>
              <a:latin typeface="+mn-lt"/>
              <a:ea typeface="Calibri" panose="020F0502020204030204" pitchFamily="34" charset="0"/>
              <a:cs typeface="Times New Roman" panose="02020603050405020304" pitchFamily="18" charset="0"/>
            </a:rPr>
            <a:t> to list the main directories.</a:t>
          </a:r>
          <a:endParaRPr lang="en-US" sz="1400" dirty="0">
            <a:latin typeface="+mn-lt"/>
          </a:endParaRPr>
        </a:p>
      </dgm:t>
    </dgm:pt>
    <dgm:pt modelId="{A6E93D43-9C43-4AF8-85DB-3EEA80EFC500}" type="parTrans" cxnId="{61932536-E8ED-4095-BCDC-33C381DE6610}">
      <dgm:prSet/>
      <dgm:spPr/>
      <dgm:t>
        <a:bodyPr/>
        <a:lstStyle/>
        <a:p>
          <a:endParaRPr lang="en-US"/>
        </a:p>
      </dgm:t>
    </dgm:pt>
    <dgm:pt modelId="{813B2232-C89F-4748-8A42-B05BEA312ABC}" type="sibTrans" cxnId="{61932536-E8ED-4095-BCDC-33C381DE6610}">
      <dgm:prSet/>
      <dgm:spPr/>
      <dgm:t>
        <a:bodyPr/>
        <a:lstStyle/>
        <a:p>
          <a:endParaRPr lang="en-US"/>
        </a:p>
      </dgm:t>
    </dgm:pt>
    <dgm:pt modelId="{EE8DE268-7034-45C8-9E27-4EDDFD978233}" type="pres">
      <dgm:prSet presAssocID="{98AB66E1-0252-4A4C-AB9E-49A7CE4128E9}" presName="root" presStyleCnt="0">
        <dgm:presLayoutVars>
          <dgm:dir/>
          <dgm:resizeHandles val="exact"/>
        </dgm:presLayoutVars>
      </dgm:prSet>
      <dgm:spPr/>
    </dgm:pt>
    <dgm:pt modelId="{771A8F8C-9CF3-4965-9264-E677F000492C}" type="pres">
      <dgm:prSet presAssocID="{8341193D-A5D4-4B75-94B9-43DCB7638F4D}" presName="compNode" presStyleCnt="0"/>
      <dgm:spPr/>
    </dgm:pt>
    <dgm:pt modelId="{31E517C3-9884-4E8E-B256-35495386CC91}" type="pres">
      <dgm:prSet presAssocID="{8341193D-A5D4-4B75-94B9-43DCB7638F4D}" presName="iconRect" presStyleLbl="node1" presStyleIdx="0" presStyleCnt="2" custScaleX="133557" custScaleY="127917" custLinFactNeighborX="-428" custLinFactNeighborY="-13256"/>
      <dgm:spPr>
        <a:blipFill>
          <a:blip xmlns:r="http://schemas.openxmlformats.org/officeDocument/2006/relationships" r:embed="rId3">
            <a:extLst>
              <a:ext uri="{837473B0-CC2E-450A-ABE3-18F120FF3D39}">
                <a1611:picAttrSrcUrl xmlns:a1611="http://schemas.microsoft.com/office/drawing/2016/11/main" r:id="rId4"/>
              </a:ext>
            </a:extLst>
          </a:blip>
          <a:srcRect/>
          <a:stretch>
            <a:fillRect l="-2000" r="-2000"/>
          </a:stretch>
        </a:blipFill>
      </dgm:spPr>
    </dgm:pt>
    <dgm:pt modelId="{BC8DBEEC-C088-420B-8F28-52AF6974F090}" type="pres">
      <dgm:prSet presAssocID="{8341193D-A5D4-4B75-94B9-43DCB7638F4D}" presName="spaceRect" presStyleCnt="0"/>
      <dgm:spPr/>
    </dgm:pt>
    <dgm:pt modelId="{81004D0D-CE38-4FE2-92BF-EBCDDFD2E756}" type="pres">
      <dgm:prSet presAssocID="{8341193D-A5D4-4B75-94B9-43DCB7638F4D}" presName="textRect" presStyleLbl="revTx" presStyleIdx="0" presStyleCnt="2" custScaleX="120567" custLinFactNeighborX="4164" custLinFactNeighborY="-30049">
        <dgm:presLayoutVars>
          <dgm:chMax val="1"/>
          <dgm:chPref val="1"/>
        </dgm:presLayoutVars>
      </dgm:prSet>
      <dgm:spPr/>
    </dgm:pt>
    <dgm:pt modelId="{1315A111-EFD2-4DCD-912F-DA3CE609FEF7}" type="pres">
      <dgm:prSet presAssocID="{A81E8843-88BB-4554-AE66-0118533026D9}" presName="sibTrans" presStyleCnt="0"/>
      <dgm:spPr/>
    </dgm:pt>
    <dgm:pt modelId="{8C332563-E61A-4522-9F51-BF4C0B60B853}" type="pres">
      <dgm:prSet presAssocID="{DB6999AF-9CBA-4874-A3EA-4AC7F3C9516A}" presName="compNode" presStyleCnt="0"/>
      <dgm:spPr/>
    </dgm:pt>
    <dgm:pt modelId="{471B47B9-4E18-425C-AF0E-E2CCAFAAE75C}" type="pres">
      <dgm:prSet presAssocID="{DB6999AF-9CBA-4874-A3EA-4AC7F3C9516A}" presName="iconRect" presStyleLbl="node1" presStyleIdx="1" presStyleCnt="2" custAng="10800000" custScaleX="149490" custScaleY="128772" custLinFactNeighborY="-16631"/>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Deciduous tree"/>
        </a:ext>
      </dgm:extLst>
    </dgm:pt>
    <dgm:pt modelId="{23FF2EB1-5966-46A0-88AF-0F0BE5FB07BB}" type="pres">
      <dgm:prSet presAssocID="{DB6999AF-9CBA-4874-A3EA-4AC7F3C9516A}" presName="spaceRect" presStyleCnt="0"/>
      <dgm:spPr/>
    </dgm:pt>
    <dgm:pt modelId="{E76C64BD-287C-44CA-986A-9C4EAB13C0FC}" type="pres">
      <dgm:prSet presAssocID="{DB6999AF-9CBA-4874-A3EA-4AC7F3C9516A}" presName="textRect" presStyleLbl="revTx" presStyleIdx="1" presStyleCnt="2" custLinFactNeighborX="672" custLinFactNeighborY="-30228">
        <dgm:presLayoutVars>
          <dgm:chMax val="1"/>
          <dgm:chPref val="1"/>
        </dgm:presLayoutVars>
      </dgm:prSet>
      <dgm:spPr/>
    </dgm:pt>
  </dgm:ptLst>
  <dgm:cxnLst>
    <dgm:cxn modelId="{4F06C730-4CBC-49FA-9685-CC049D341394}" srcId="{98AB66E1-0252-4A4C-AB9E-49A7CE4128E9}" destId="{8341193D-A5D4-4B75-94B9-43DCB7638F4D}" srcOrd="0" destOrd="0" parTransId="{057CC448-F0FB-4C1B-B787-0596DD2B03E3}" sibTransId="{A81E8843-88BB-4554-AE66-0118533026D9}"/>
    <dgm:cxn modelId="{61932536-E8ED-4095-BCDC-33C381DE6610}" srcId="{98AB66E1-0252-4A4C-AB9E-49A7CE4128E9}" destId="{DB6999AF-9CBA-4874-A3EA-4AC7F3C9516A}" srcOrd="1" destOrd="0" parTransId="{A6E93D43-9C43-4AF8-85DB-3EEA80EFC500}" sibTransId="{813B2232-C89F-4748-8A42-B05BEA312ABC}"/>
    <dgm:cxn modelId="{E147CD52-78B3-4628-9F24-5260EFC1127B}" type="presOf" srcId="{DB6999AF-9CBA-4874-A3EA-4AC7F3C9516A}" destId="{E76C64BD-287C-44CA-986A-9C4EAB13C0FC}" srcOrd="0" destOrd="0" presId="urn:microsoft.com/office/officeart/2018/2/layout/IconLabelList"/>
    <dgm:cxn modelId="{51AA227B-612A-4C05-AF74-B56B16BA7BF0}" type="presOf" srcId="{98AB66E1-0252-4A4C-AB9E-49A7CE4128E9}" destId="{EE8DE268-7034-45C8-9E27-4EDDFD978233}" srcOrd="0" destOrd="0" presId="urn:microsoft.com/office/officeart/2018/2/layout/IconLabelList"/>
    <dgm:cxn modelId="{E5E240A4-FD7A-4F81-8397-295609320CC0}" type="presOf" srcId="{8341193D-A5D4-4B75-94B9-43DCB7638F4D}" destId="{81004D0D-CE38-4FE2-92BF-EBCDDFD2E756}" srcOrd="0" destOrd="0" presId="urn:microsoft.com/office/officeart/2018/2/layout/IconLabelList"/>
    <dgm:cxn modelId="{446271B6-F5D5-42AD-8229-5B50C49462D2}" type="presParOf" srcId="{EE8DE268-7034-45C8-9E27-4EDDFD978233}" destId="{771A8F8C-9CF3-4965-9264-E677F000492C}" srcOrd="0" destOrd="0" presId="urn:microsoft.com/office/officeart/2018/2/layout/IconLabelList"/>
    <dgm:cxn modelId="{0A9C2213-6F4C-4A67-9BCA-EAAAB2CFC2C5}" type="presParOf" srcId="{771A8F8C-9CF3-4965-9264-E677F000492C}" destId="{31E517C3-9884-4E8E-B256-35495386CC91}" srcOrd="0" destOrd="0" presId="urn:microsoft.com/office/officeart/2018/2/layout/IconLabelList"/>
    <dgm:cxn modelId="{B0AEA9CE-7607-434B-AD1F-CBB4D02F9252}" type="presParOf" srcId="{771A8F8C-9CF3-4965-9264-E677F000492C}" destId="{BC8DBEEC-C088-420B-8F28-52AF6974F090}" srcOrd="1" destOrd="0" presId="urn:microsoft.com/office/officeart/2018/2/layout/IconLabelList"/>
    <dgm:cxn modelId="{9D340E5C-EB4A-4BC4-BDDD-934D47A0727E}" type="presParOf" srcId="{771A8F8C-9CF3-4965-9264-E677F000492C}" destId="{81004D0D-CE38-4FE2-92BF-EBCDDFD2E756}" srcOrd="2" destOrd="0" presId="urn:microsoft.com/office/officeart/2018/2/layout/IconLabelList"/>
    <dgm:cxn modelId="{362D6798-8075-4D04-BE40-7E93A848209F}" type="presParOf" srcId="{EE8DE268-7034-45C8-9E27-4EDDFD978233}" destId="{1315A111-EFD2-4DCD-912F-DA3CE609FEF7}" srcOrd="1" destOrd="0" presId="urn:microsoft.com/office/officeart/2018/2/layout/IconLabelList"/>
    <dgm:cxn modelId="{74B014BA-893D-494A-A1D6-8A3425838BF1}" type="presParOf" srcId="{EE8DE268-7034-45C8-9E27-4EDDFD978233}" destId="{8C332563-E61A-4522-9F51-BF4C0B60B853}" srcOrd="2" destOrd="0" presId="urn:microsoft.com/office/officeart/2018/2/layout/IconLabelList"/>
    <dgm:cxn modelId="{1B83E121-725F-485F-91D7-00CB9B3EC636}" type="presParOf" srcId="{8C332563-E61A-4522-9F51-BF4C0B60B853}" destId="{471B47B9-4E18-425C-AF0E-E2CCAFAAE75C}" srcOrd="0" destOrd="0" presId="urn:microsoft.com/office/officeart/2018/2/layout/IconLabelList"/>
    <dgm:cxn modelId="{8FED557A-8091-42BC-8296-1897A528B5A6}" type="presParOf" srcId="{8C332563-E61A-4522-9F51-BF4C0B60B853}" destId="{23FF2EB1-5966-46A0-88AF-0F0BE5FB07BB}" srcOrd="1" destOrd="0" presId="urn:microsoft.com/office/officeart/2018/2/layout/IconLabelList"/>
    <dgm:cxn modelId="{F6FC067C-F706-4B90-AF07-F44DD08CD29A}" type="presParOf" srcId="{8C332563-E61A-4522-9F51-BF4C0B60B853}" destId="{E76C64BD-287C-44CA-986A-9C4EAB13C0FC}" srcOrd="2" destOrd="0" presId="urn:microsoft.com/office/officeart/2018/2/layout/Icon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1E517C3-9884-4E8E-B256-35495386CC91}">
      <dsp:nvSpPr>
        <dsp:cNvPr id="0" name=""/>
        <dsp:cNvSpPr/>
      </dsp:nvSpPr>
      <dsp:spPr>
        <a:xfrm>
          <a:off x="1929391" y="0"/>
          <a:ext cx="2596348" cy="2486706"/>
        </a:xfrm>
        <a:prstGeom prst="rect">
          <a:avLst/>
        </a:prstGeom>
        <a:blipFill>
          <a:blip xmlns:r="http://schemas.openxmlformats.org/officeDocument/2006/relationships" r:embed="rId1">
            <a:extLst>
              <a:ext uri="{837473B0-CC2E-450A-ABE3-18F120FF3D39}">
                <a1611:picAttrSrcUrl xmlns:a1611="http://schemas.microsoft.com/office/drawing/2016/11/main" r:id="rId2"/>
              </a:ext>
            </a:extLst>
          </a:blip>
          <a:srcRect/>
          <a:stretch>
            <a:fillRect l="-2000" r="-2000"/>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1004D0D-CE38-4FE2-92BF-EBCDDFD2E756}">
      <dsp:nvSpPr>
        <dsp:cNvPr id="0" name=""/>
        <dsp:cNvSpPr/>
      </dsp:nvSpPr>
      <dsp:spPr>
        <a:xfrm>
          <a:off x="811523" y="2514493"/>
          <a:ext cx="5208494" cy="180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422400">
            <a:lnSpc>
              <a:spcPct val="100000"/>
            </a:lnSpc>
            <a:spcBef>
              <a:spcPct val="0"/>
            </a:spcBef>
            <a:spcAft>
              <a:spcPct val="35000"/>
            </a:spcAft>
            <a:buNone/>
          </a:pPr>
          <a:r>
            <a:rPr lang="en-GB" sz="3200" kern="1200" dirty="0"/>
            <a:t>1. Use WSL / VM / </a:t>
          </a:r>
          <a:r>
            <a:rPr lang="en-GB" sz="2800" kern="1200" dirty="0">
              <a:hlinkClick xmlns:r="http://schemas.openxmlformats.org/officeDocument/2006/relationships" r:id="rId3"/>
            </a:rPr>
            <a:t>Bellard Linux </a:t>
          </a:r>
          <a:r>
            <a:rPr lang="en-GB" sz="2800" kern="1200" dirty="0"/>
            <a:t>or </a:t>
          </a:r>
          <a:r>
            <a:rPr lang="en-GB" sz="2800" kern="1200" dirty="0">
              <a:hlinkClick xmlns:r="http://schemas.openxmlformats.org/officeDocument/2006/relationships" r:id="rId4"/>
            </a:rPr>
            <a:t>Google Console</a:t>
          </a:r>
          <a:r>
            <a:rPr lang="en-GB" sz="2800" kern="1200" dirty="0"/>
            <a:t>.</a:t>
          </a:r>
          <a:br>
            <a:rPr lang="en-GB" sz="2800" kern="1200" dirty="0"/>
          </a:br>
          <a:br>
            <a:rPr lang="en-GB" sz="2800" kern="1200" dirty="0"/>
          </a:br>
          <a:endParaRPr lang="en-GB" sz="2800" kern="1200" dirty="0">
            <a:highlight>
              <a:srgbClr val="FFFF00"/>
            </a:highlight>
          </a:endParaRPr>
        </a:p>
      </dsp:txBody>
      <dsp:txXfrm>
        <a:off x="811523" y="2514493"/>
        <a:ext cx="5208494" cy="1800000"/>
      </dsp:txXfrm>
    </dsp:sp>
    <dsp:sp modelId="{471B47B9-4E18-425C-AF0E-E2CCAFAAE75C}">
      <dsp:nvSpPr>
        <dsp:cNvPr id="0" name=""/>
        <dsp:cNvSpPr/>
      </dsp:nvSpPr>
      <dsp:spPr>
        <a:xfrm rot="10800000">
          <a:off x="7303089" y="0"/>
          <a:ext cx="2906085" cy="250332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76C64BD-287C-44CA-986A-9C4EAB13C0FC}">
      <dsp:nvSpPr>
        <dsp:cNvPr id="0" name=""/>
        <dsp:cNvSpPr/>
      </dsp:nvSpPr>
      <dsp:spPr>
        <a:xfrm>
          <a:off x="6625163" y="2515426"/>
          <a:ext cx="4320000" cy="180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422400">
            <a:lnSpc>
              <a:spcPct val="90000"/>
            </a:lnSpc>
            <a:spcBef>
              <a:spcPct val="0"/>
            </a:spcBef>
            <a:spcAft>
              <a:spcPct val="35000"/>
            </a:spcAft>
            <a:buNone/>
          </a:pPr>
          <a:r>
            <a:rPr lang="en-GB" sz="3200" kern="1200" dirty="0"/>
            <a:t>2</a:t>
          </a:r>
          <a:r>
            <a:rPr lang="en-GB" sz="3200" b="1" kern="1200" dirty="0"/>
            <a:t>. Commands:</a:t>
          </a:r>
          <a:br>
            <a:rPr lang="en-GB" sz="3200" b="1" kern="1200" dirty="0"/>
          </a:br>
          <a:r>
            <a:rPr lang="en-GB" sz="2800" b="1" kern="1200" dirty="0">
              <a:highlight>
                <a:srgbClr val="FFFF00"/>
              </a:highlight>
            </a:rPr>
            <a:t>cd /</a:t>
          </a:r>
          <a:r>
            <a:rPr lang="en-GB" sz="2800" b="1" kern="1200" dirty="0"/>
            <a:t> </a:t>
          </a:r>
          <a:r>
            <a:rPr lang="en-GB" sz="2800" kern="1200" dirty="0"/>
            <a:t>then </a:t>
          </a:r>
          <a:r>
            <a:rPr lang="en-GB" sz="2800" b="1" kern="1200" dirty="0">
              <a:highlight>
                <a:srgbClr val="FFFF00"/>
              </a:highlight>
            </a:rPr>
            <a:t>ls</a:t>
          </a:r>
          <a:br>
            <a:rPr lang="en-GB" sz="2800" kern="1200" dirty="0"/>
          </a:br>
          <a:r>
            <a:rPr lang="en-GB" sz="1400" b="1" kern="1200" dirty="0">
              <a:effectLst/>
              <a:latin typeface="+mn-lt"/>
              <a:ea typeface="Calibri" panose="020F0502020204030204" pitchFamily="34" charset="0"/>
              <a:cs typeface="Times New Roman" panose="02020603050405020304" pitchFamily="18" charset="0"/>
            </a:rPr>
            <a:t>cd /</a:t>
          </a:r>
          <a:r>
            <a:rPr lang="en-GB" sz="1400" kern="1200" dirty="0">
              <a:effectLst/>
              <a:latin typeface="+mn-lt"/>
              <a:ea typeface="Calibri" panose="020F0502020204030204" pitchFamily="34" charset="0"/>
              <a:cs typeface="Times New Roman" panose="02020603050405020304" pitchFamily="18" charset="0"/>
            </a:rPr>
            <a:t> to go to the </a:t>
          </a:r>
          <a:r>
            <a:rPr lang="en-GB" sz="1400" b="1" kern="1200" dirty="0">
              <a:effectLst/>
              <a:latin typeface="+mn-lt"/>
              <a:ea typeface="Calibri" panose="020F0502020204030204" pitchFamily="34" charset="0"/>
              <a:cs typeface="Times New Roman" panose="02020603050405020304" pitchFamily="18" charset="0"/>
            </a:rPr>
            <a:t>root directory</a:t>
          </a:r>
          <a:br>
            <a:rPr lang="en-GB" sz="1400" b="1" kern="1200" dirty="0">
              <a:effectLst/>
              <a:latin typeface="+mn-lt"/>
              <a:ea typeface="Calibri" panose="020F0502020204030204" pitchFamily="34" charset="0"/>
              <a:cs typeface="Times New Roman" panose="02020603050405020304" pitchFamily="18" charset="0"/>
            </a:rPr>
          </a:br>
          <a:r>
            <a:rPr lang="en-GB" sz="1400" kern="1200" dirty="0">
              <a:effectLst/>
              <a:latin typeface="+mn-lt"/>
              <a:ea typeface="Calibri" panose="020F0502020204030204" pitchFamily="34" charset="0"/>
              <a:cs typeface="Times New Roman" panose="02020603050405020304" pitchFamily="18" charset="0"/>
            </a:rPr>
            <a:t>then </a:t>
          </a:r>
          <a:r>
            <a:rPr lang="en-GB" sz="1400" b="1" kern="1200" dirty="0">
              <a:effectLst/>
              <a:latin typeface="+mn-lt"/>
              <a:ea typeface="Calibri" panose="020F0502020204030204" pitchFamily="34" charset="0"/>
              <a:cs typeface="Times New Roman" panose="02020603050405020304" pitchFamily="18" charset="0"/>
            </a:rPr>
            <a:t>ls</a:t>
          </a:r>
          <a:r>
            <a:rPr lang="en-GB" sz="1400" kern="1200" dirty="0">
              <a:effectLst/>
              <a:latin typeface="+mn-lt"/>
              <a:ea typeface="Calibri" panose="020F0502020204030204" pitchFamily="34" charset="0"/>
              <a:cs typeface="Times New Roman" panose="02020603050405020304" pitchFamily="18" charset="0"/>
            </a:rPr>
            <a:t> to list the main directories.</a:t>
          </a:r>
          <a:endParaRPr lang="en-US" sz="1400" kern="1200" dirty="0">
            <a:latin typeface="+mn-lt"/>
          </a:endParaRPr>
        </a:p>
      </dsp:txBody>
      <dsp:txXfrm>
        <a:off x="6625163" y="2515426"/>
        <a:ext cx="4320000" cy="1800000"/>
      </dsp:txXfrm>
    </dsp:sp>
  </dsp:spTree>
</dsp:drawing>
</file>

<file path=ppt/diagrams/layout1.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52B6760-9A0C-4A10-8870-5D9C12A4AC84}" type="datetimeFigureOut">
              <a:rPr lang="en-GB" smtClean="0"/>
              <a:t>26/02/2026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B37C982-8B5E-41C8-9C3C-7DDDA082ABA8}" type="slidenum">
              <a:rPr lang="en-GB" smtClean="0"/>
              <a:t>‹#›</a:t>
            </a:fld>
            <a:endParaRPr lang="en-GB"/>
          </a:p>
        </p:txBody>
      </p:sp>
    </p:spTree>
    <p:extLst>
      <p:ext uri="{BB962C8B-B14F-4D97-AF65-F5344CB8AC3E}">
        <p14:creationId xmlns:p14="http://schemas.microsoft.com/office/powerpoint/2010/main" val="409286872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59.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60.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61.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63.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64.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65.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66.xml"/><Relationship Id="rId1" Type="http://schemas.openxmlformats.org/officeDocument/2006/relationships/notesMaster" Target="../notesMasters/notesMaster1.xml"/></Relationships>
</file>

<file path=ppt/notesSlides/_rels/notesSlide49.xml.rels><?xml version="1.0" encoding="UTF-8" standalone="yes"?>
<Relationships xmlns="http://schemas.openxmlformats.org/package/2006/relationships"><Relationship Id="rId2" Type="http://schemas.openxmlformats.org/officeDocument/2006/relationships/slide" Target="../slides/slide67.xml"/><Relationship Id="rId1" Type="http://schemas.openxmlformats.org/officeDocument/2006/relationships/notesMaster" Target="../notesMasters/notesMaster1.xml"/></Relationships>
</file>

<file path=ppt/notesSlides/_rels/notesSlide50.xml.rels><?xml version="1.0" encoding="UTF-8" standalone="yes"?>
<Relationships xmlns="http://schemas.openxmlformats.org/package/2006/relationships"><Relationship Id="rId2" Type="http://schemas.openxmlformats.org/officeDocument/2006/relationships/slide" Target="../slides/slide6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0" i="0" dirty="0">
                <a:solidFill>
                  <a:srgbClr val="202122"/>
                </a:solidFill>
                <a:effectLst/>
                <a:latin typeface="Arial" panose="020B0604020202020204" pitchFamily="34" charset="0"/>
              </a:rPr>
              <a:t>James Hughes, a Linux user, wanted to name the Linux penguin logo. He called it Tux, who said it stood for "(T)</a:t>
            </a:r>
            <a:r>
              <a:rPr lang="en-US" b="0" i="0" dirty="0" err="1">
                <a:solidFill>
                  <a:srgbClr val="202122"/>
                </a:solidFill>
                <a:effectLst/>
                <a:latin typeface="Arial" panose="020B0604020202020204" pitchFamily="34" charset="0"/>
              </a:rPr>
              <a:t>orvalds</a:t>
            </a:r>
            <a:r>
              <a:rPr lang="en-US" b="0" i="0" dirty="0">
                <a:solidFill>
                  <a:srgbClr val="202122"/>
                </a:solidFill>
                <a:effectLst/>
                <a:latin typeface="Arial" panose="020B0604020202020204" pitchFamily="34" charset="0"/>
              </a:rPr>
              <a:t> (U)</a:t>
            </a:r>
            <a:r>
              <a:rPr lang="en-US" b="0" i="0" dirty="0" err="1">
                <a:solidFill>
                  <a:srgbClr val="202122"/>
                </a:solidFill>
                <a:effectLst/>
                <a:latin typeface="Arial" panose="020B0604020202020204" pitchFamily="34" charset="0"/>
              </a:rPr>
              <a:t>ni</a:t>
            </a:r>
            <a:r>
              <a:rPr lang="en-US" b="0" i="0" dirty="0">
                <a:solidFill>
                  <a:srgbClr val="202122"/>
                </a:solidFill>
                <a:effectLst/>
                <a:latin typeface="Arial" panose="020B0604020202020204" pitchFamily="34" charset="0"/>
              </a:rPr>
              <a:t>(X)“, and as </a:t>
            </a:r>
            <a:r>
              <a:rPr lang="en-US" b="0" i="1" dirty="0">
                <a:solidFill>
                  <a:srgbClr val="202122"/>
                </a:solidFill>
                <a:effectLst/>
                <a:latin typeface="Arial" panose="020B0604020202020204" pitchFamily="34" charset="0"/>
              </a:rPr>
              <a:t>tux</a:t>
            </a:r>
            <a:r>
              <a:rPr lang="en-US" b="0" i="0" dirty="0">
                <a:solidFill>
                  <a:srgbClr val="202122"/>
                </a:solidFill>
                <a:effectLst/>
                <a:latin typeface="Arial" panose="020B0604020202020204" pitchFamily="34" charset="0"/>
              </a:rPr>
              <a:t> is also an abbreviation of tuxedo, a suit that resemblance the appearance of a penguin.</a:t>
            </a:r>
            <a:endParaRPr lang="en-GB" dirty="0"/>
          </a:p>
        </p:txBody>
      </p:sp>
      <p:sp>
        <p:nvSpPr>
          <p:cNvPr id="4" name="Slide Number Placeholder 3"/>
          <p:cNvSpPr>
            <a:spLocks noGrp="1"/>
          </p:cNvSpPr>
          <p:nvPr>
            <p:ph type="sldNum" sz="quarter" idx="5"/>
          </p:nvPr>
        </p:nvSpPr>
        <p:spPr/>
        <p:txBody>
          <a:bodyPr/>
          <a:lstStyle/>
          <a:p>
            <a:fld id="{FB37C982-8B5E-41C8-9C3C-7DDDA082ABA8}" type="slidenum">
              <a:rPr lang="en-GB" smtClean="0"/>
              <a:t>2</a:t>
            </a:fld>
            <a:endParaRPr lang="en-GB"/>
          </a:p>
        </p:txBody>
      </p:sp>
    </p:spTree>
    <p:extLst>
      <p:ext uri="{BB962C8B-B14F-4D97-AF65-F5344CB8AC3E}">
        <p14:creationId xmlns:p14="http://schemas.microsoft.com/office/powerpoint/2010/main" val="297542014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56083843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B37C982-8B5E-41C8-9C3C-7DDDA082ABA8}" type="slidenum">
              <a:rPr lang="en-GB" smtClean="0"/>
              <a:t>4</a:t>
            </a:fld>
            <a:endParaRPr lang="en-GB"/>
          </a:p>
        </p:txBody>
      </p:sp>
    </p:spTree>
    <p:extLst>
      <p:ext uri="{BB962C8B-B14F-4D97-AF65-F5344CB8AC3E}">
        <p14:creationId xmlns:p14="http://schemas.microsoft.com/office/powerpoint/2010/main" val="220001397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F88FBFB-4C9D-D1AD-FE5F-F5171E68333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3C1FB61-6D06-02EA-15E8-6587364EF345}"/>
              </a:ext>
            </a:extLst>
          </p:cNvPr>
          <p:cNvSpPr>
            <a:spLocks noGrp="1" noRot="1" noChangeAspect="1"/>
          </p:cNvSpPr>
          <p:nvPr>
            <p:ph type="sldImg"/>
          </p:nvPr>
        </p:nvSpPr>
        <p:spPr>
          <a:xfrm>
            <a:off x="685800" y="1143000"/>
            <a:ext cx="5486400" cy="3086100"/>
          </a:xfrm>
        </p:spPr>
      </p:sp>
      <p:sp>
        <p:nvSpPr>
          <p:cNvPr id="3" name="Notes Placeholder 2">
            <a:extLst>
              <a:ext uri="{FF2B5EF4-FFF2-40B4-BE49-F238E27FC236}">
                <a16:creationId xmlns:a16="http://schemas.microsoft.com/office/drawing/2014/main" id="{B509A93F-9353-4956-1A58-55A0E5CCEDD0}"/>
              </a:ext>
            </a:extLst>
          </p:cNvPr>
          <p:cNvSpPr>
            <a:spLocks noGrp="1"/>
          </p:cNvSpPr>
          <p:nvPr>
            <p:ph type="body" idx="1"/>
          </p:nvPr>
        </p:nvSpPr>
        <p:spPr/>
        <p:txBody>
          <a:bodyPr/>
          <a:lstStyle/>
          <a:p>
            <a:pPr fontAlgn="t"/>
            <a:r>
              <a:rPr lang="en-GB" dirty="0"/>
              <a:t>References:</a:t>
            </a:r>
            <a:br>
              <a:rPr lang="en-GB" dirty="0"/>
            </a:br>
            <a:r>
              <a:rPr lang="en-GB" sz="1200" b="0" i="0" kern="1200" dirty="0">
                <a:solidFill>
                  <a:schemeClr val="tx1"/>
                </a:solidFill>
                <a:effectLst/>
                <a:latin typeface="+mn-lt"/>
                <a:ea typeface="+mn-ea"/>
                <a:cs typeface="+mn-cs"/>
              </a:rPr>
              <a:t>[1] </a:t>
            </a:r>
            <a:r>
              <a:rPr lang="en-GB" sz="1200" b="0" i="0" kern="1200" dirty="0" err="1">
                <a:solidFill>
                  <a:schemeClr val="tx1"/>
                </a:solidFill>
                <a:effectLst/>
                <a:latin typeface="+mn-lt"/>
                <a:ea typeface="+mn-ea"/>
                <a:cs typeface="+mn-cs"/>
              </a:rPr>
              <a:t>TrueList</a:t>
            </a:r>
            <a:r>
              <a:rPr lang="en-GB" sz="1200" b="0" i="0" kern="1200" dirty="0">
                <a:solidFill>
                  <a:schemeClr val="tx1"/>
                </a:solidFill>
                <a:effectLst/>
                <a:latin typeface="+mn-lt"/>
                <a:ea typeface="+mn-ea"/>
                <a:cs typeface="+mn-cs"/>
              </a:rPr>
              <a:t>, “Linux Statistics 2026 – 2024 Report,” </a:t>
            </a:r>
            <a:r>
              <a:rPr lang="en-GB" sz="1200" b="0" i="1" kern="1200" dirty="0" err="1">
                <a:solidFill>
                  <a:schemeClr val="tx1"/>
                </a:solidFill>
                <a:effectLst/>
                <a:latin typeface="+mn-lt"/>
                <a:ea typeface="+mn-ea"/>
                <a:cs typeface="+mn-cs"/>
              </a:rPr>
              <a:t>TrueList</a:t>
            </a:r>
            <a:r>
              <a:rPr lang="en-GB" sz="1200" b="0" i="0" kern="1200" dirty="0">
                <a:solidFill>
                  <a:schemeClr val="tx1"/>
                </a:solidFill>
                <a:effectLst/>
                <a:latin typeface="+mn-lt"/>
                <a:ea typeface="+mn-ea"/>
                <a:cs typeface="+mn-cs"/>
              </a:rPr>
              <a:t>, Feb. 17, 2024.</a:t>
            </a:r>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Available: https://truelist.co/blog/linux-statistics/</a:t>
            </a:r>
          </a:p>
          <a:p>
            <a:pPr fontAlgn="t"/>
            <a:r>
              <a:rPr lang="en-GB" sz="1200" b="0" i="0" kern="1200" dirty="0">
                <a:solidFill>
                  <a:schemeClr val="tx1"/>
                </a:solidFill>
                <a:effectLst/>
                <a:latin typeface="+mn-lt"/>
                <a:ea typeface="+mn-ea"/>
                <a:cs typeface="+mn-cs"/>
              </a:rPr>
              <a:t>[2] Enterprise Apps Today, “Linux Statistics 2024 By Usage, Share, Trend and Users,” </a:t>
            </a:r>
            <a:r>
              <a:rPr lang="en-GB" sz="1200" b="0" i="1" kern="1200" dirty="0" err="1">
                <a:solidFill>
                  <a:schemeClr val="tx1"/>
                </a:solidFill>
                <a:effectLst/>
                <a:latin typeface="+mn-lt"/>
                <a:ea typeface="+mn-ea"/>
                <a:cs typeface="+mn-cs"/>
              </a:rPr>
              <a:t>EnterpriseAppsToday</a:t>
            </a:r>
            <a:r>
              <a:rPr lang="en-GB" sz="1200" b="0" i="0" kern="1200" dirty="0">
                <a:solidFill>
                  <a:schemeClr val="tx1"/>
                </a:solidFill>
                <a:effectLst/>
                <a:latin typeface="+mn-lt"/>
                <a:ea typeface="+mn-ea"/>
                <a:cs typeface="+mn-cs"/>
              </a:rPr>
              <a:t>, May 25, 2024.</a:t>
            </a:r>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Available: https://www.enterpriseappstoday.com/stats/linux-statistics.html</a:t>
            </a:r>
          </a:p>
          <a:p>
            <a:pPr fontAlgn="t"/>
            <a:r>
              <a:rPr lang="en-GB" sz="1200" b="0" i="0" kern="1200" dirty="0">
                <a:solidFill>
                  <a:schemeClr val="tx1"/>
                </a:solidFill>
                <a:effectLst/>
                <a:latin typeface="+mn-lt"/>
                <a:ea typeface="+mn-ea"/>
                <a:cs typeface="+mn-cs"/>
              </a:rPr>
              <a:t>[3] Sci‑Tech Today, “Linux Statistics, Trends And Facts (2025),” </a:t>
            </a:r>
            <a:r>
              <a:rPr lang="en-GB" sz="1200" b="0" i="1" kern="1200" dirty="0">
                <a:solidFill>
                  <a:schemeClr val="tx1"/>
                </a:solidFill>
                <a:effectLst/>
                <a:latin typeface="+mn-lt"/>
                <a:ea typeface="+mn-ea"/>
                <a:cs typeface="+mn-cs"/>
              </a:rPr>
              <a:t>Sci‑Tech Today</a:t>
            </a:r>
            <a:r>
              <a:rPr lang="en-GB" sz="1200" b="0" i="0" kern="1200" dirty="0">
                <a:solidFill>
                  <a:schemeClr val="tx1"/>
                </a:solidFill>
                <a:effectLst/>
                <a:latin typeface="+mn-lt"/>
                <a:ea typeface="+mn-ea"/>
                <a:cs typeface="+mn-cs"/>
              </a:rPr>
              <a:t>, Dec. 3, 2025.</a:t>
            </a:r>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Available: https://www.sci-tech-today.com/stats/linux-statistics/</a:t>
            </a:r>
          </a:p>
          <a:p>
            <a:pPr fontAlgn="t"/>
            <a:r>
              <a:rPr lang="en-GB" sz="1200" b="0" i="0" kern="1200" dirty="0">
                <a:solidFill>
                  <a:schemeClr val="tx1"/>
                </a:solidFill>
                <a:effectLst/>
                <a:latin typeface="+mn-lt"/>
                <a:ea typeface="+mn-ea"/>
                <a:cs typeface="+mn-cs"/>
              </a:rPr>
              <a:t>[4] Coolest Gadgets, “Linux Statistics By Market, Usage And Website Traffic (2025),” </a:t>
            </a:r>
            <a:r>
              <a:rPr lang="en-GB" sz="1200" b="0" i="1" kern="1200" dirty="0">
                <a:solidFill>
                  <a:schemeClr val="tx1"/>
                </a:solidFill>
                <a:effectLst/>
                <a:latin typeface="+mn-lt"/>
                <a:ea typeface="+mn-ea"/>
                <a:cs typeface="+mn-cs"/>
              </a:rPr>
              <a:t>Coolest-Gadgets</a:t>
            </a:r>
            <a:r>
              <a:rPr lang="en-GB" sz="1200" b="0" i="0" kern="1200" dirty="0">
                <a:solidFill>
                  <a:schemeClr val="tx1"/>
                </a:solidFill>
                <a:effectLst/>
                <a:latin typeface="+mn-lt"/>
                <a:ea typeface="+mn-ea"/>
                <a:cs typeface="+mn-cs"/>
              </a:rPr>
              <a:t>, Feb. 10, 2025.</a:t>
            </a:r>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Available: https://coolest-gadgets.com/linux-statistics/</a:t>
            </a:r>
          </a:p>
          <a:p>
            <a:pPr fontAlgn="t"/>
            <a:r>
              <a:rPr lang="en-GB" sz="1200" b="0" i="0" kern="1200" dirty="0">
                <a:solidFill>
                  <a:schemeClr val="tx1"/>
                </a:solidFill>
                <a:effectLst/>
                <a:latin typeface="+mn-lt"/>
                <a:ea typeface="+mn-ea"/>
                <a:cs typeface="+mn-cs"/>
              </a:rPr>
              <a:t>[5] Linux Commands, “Linux Server Market Share (2026),” </a:t>
            </a:r>
            <a:r>
              <a:rPr lang="en-GB" sz="1200" b="0" i="1" kern="1200" dirty="0">
                <a:solidFill>
                  <a:schemeClr val="tx1"/>
                </a:solidFill>
                <a:effectLst/>
                <a:latin typeface="+mn-lt"/>
                <a:ea typeface="+mn-ea"/>
                <a:cs typeface="+mn-cs"/>
              </a:rPr>
              <a:t>LinuxCommands.com</a:t>
            </a:r>
            <a:r>
              <a:rPr lang="en-GB" sz="1200" b="0" i="0" kern="1200" dirty="0">
                <a:solidFill>
                  <a:schemeClr val="tx1"/>
                </a:solidFill>
                <a:effectLst/>
                <a:latin typeface="+mn-lt"/>
                <a:ea typeface="+mn-ea"/>
                <a:cs typeface="+mn-cs"/>
              </a:rPr>
              <a:t>, Dec. 8, 2025.</a:t>
            </a:r>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Available: https://commandlinux.com/statistics/linux-server-market-share/</a:t>
            </a:r>
          </a:p>
          <a:p>
            <a:pPr fontAlgn="t"/>
            <a:r>
              <a:rPr lang="en-GB" sz="1200" b="0" i="0" kern="1200" dirty="0">
                <a:solidFill>
                  <a:schemeClr val="tx1"/>
                </a:solidFill>
                <a:effectLst/>
                <a:latin typeface="+mn-lt"/>
                <a:ea typeface="+mn-ea"/>
                <a:cs typeface="+mn-cs"/>
              </a:rPr>
              <a:t>[6] W3Techs, “Usage Statistics and Market Share of Linux for Websites (2026),” </a:t>
            </a:r>
            <a:r>
              <a:rPr lang="en-GB" sz="1200" b="0" i="1" kern="1200" dirty="0">
                <a:solidFill>
                  <a:schemeClr val="tx1"/>
                </a:solidFill>
                <a:effectLst/>
                <a:latin typeface="+mn-lt"/>
                <a:ea typeface="+mn-ea"/>
                <a:cs typeface="+mn-cs"/>
              </a:rPr>
              <a:t>W3Techs</a:t>
            </a:r>
            <a:r>
              <a:rPr lang="en-GB" sz="1200" b="0" i="0" kern="1200" dirty="0">
                <a:solidFill>
                  <a:schemeClr val="tx1"/>
                </a:solidFill>
                <a:effectLst/>
                <a:latin typeface="+mn-lt"/>
                <a:ea typeface="+mn-ea"/>
                <a:cs typeface="+mn-cs"/>
              </a:rPr>
              <a:t>, Feb. 18, 2026.</a:t>
            </a:r>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Available: https://w3techs.com/technologies/details/os-linux</a:t>
            </a:r>
          </a:p>
          <a:p>
            <a:endParaRPr lang="en-GB" dirty="0"/>
          </a:p>
        </p:txBody>
      </p:sp>
      <p:sp>
        <p:nvSpPr>
          <p:cNvPr id="4" name="Slide Number Placeholder 3">
            <a:extLst>
              <a:ext uri="{FF2B5EF4-FFF2-40B4-BE49-F238E27FC236}">
                <a16:creationId xmlns:a16="http://schemas.microsoft.com/office/drawing/2014/main" id="{12BC2746-85C9-67F3-CECC-D958D0C83D21}"/>
              </a:ext>
            </a:extLst>
          </p:cNvPr>
          <p:cNvSpPr>
            <a:spLocks noGrp="1"/>
          </p:cNvSpPr>
          <p:nvPr>
            <p:ph type="sldNum" sz="quarter" idx="5"/>
          </p:nvPr>
        </p:nvSpPr>
        <p:spPr/>
        <p:txBody>
          <a:bodyPr/>
          <a:lstStyle/>
          <a:p>
            <a:fld id="{FB37C982-8B5E-41C8-9C3C-7DDDA082ABA8}" type="slidenum">
              <a:rPr lang="en-GB" smtClean="0"/>
              <a:t>6</a:t>
            </a:fld>
            <a:endParaRPr lang="en-GB"/>
          </a:p>
        </p:txBody>
      </p:sp>
    </p:spTree>
    <p:extLst>
      <p:ext uri="{BB962C8B-B14F-4D97-AF65-F5344CB8AC3E}">
        <p14:creationId xmlns:p14="http://schemas.microsoft.com/office/powerpoint/2010/main" val="217376379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r>
              <a:rPr lang="en-GB" dirty="0"/>
              <a:t>Note: </a:t>
            </a:r>
            <a:r>
              <a:rPr lang="en-US" b="0" i="0" dirty="0">
                <a:solidFill>
                  <a:srgbClr val="040C28"/>
                </a:solidFill>
                <a:effectLst/>
                <a:latin typeface="Google Sans"/>
              </a:rPr>
              <a:t>Intel processors use MINIX as the software component of it’s Chip Management Engine</a:t>
            </a:r>
            <a:r>
              <a:rPr lang="en-US" b="0" i="0" dirty="0">
                <a:solidFill>
                  <a:srgbClr val="202124"/>
                </a:solidFill>
                <a:effectLst/>
                <a:latin typeface="Google Sans"/>
              </a:rPr>
              <a:t>, that handles things like the networking stack, storage drivers, and more.</a:t>
            </a:r>
            <a:endParaRPr lang="en-GB" dirty="0"/>
          </a:p>
        </p:txBody>
      </p:sp>
      <p:sp>
        <p:nvSpPr>
          <p:cNvPr id="4" name="Slide Number Placeholder 3"/>
          <p:cNvSpPr>
            <a:spLocks noGrp="1"/>
          </p:cNvSpPr>
          <p:nvPr>
            <p:ph type="sldNum" sz="quarter" idx="5"/>
          </p:nvPr>
        </p:nvSpPr>
        <p:spPr/>
        <p:txBody>
          <a:bodyPr/>
          <a:lstStyle/>
          <a:p>
            <a:fld id="{FB37C982-8B5E-41C8-9C3C-7DDDA082ABA8}" type="slidenum">
              <a:rPr lang="en-GB" smtClean="0"/>
              <a:t>7</a:t>
            </a:fld>
            <a:endParaRPr lang="en-GB"/>
          </a:p>
        </p:txBody>
      </p:sp>
    </p:spTree>
    <p:extLst>
      <p:ext uri="{BB962C8B-B14F-4D97-AF65-F5344CB8AC3E}">
        <p14:creationId xmlns:p14="http://schemas.microsoft.com/office/powerpoint/2010/main" val="348947554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B37C982-8B5E-41C8-9C3C-7DDDA082ABA8}" type="slidenum">
              <a:rPr lang="en-GB" smtClean="0"/>
              <a:t>8</a:t>
            </a:fld>
            <a:endParaRPr lang="en-GB"/>
          </a:p>
        </p:txBody>
      </p:sp>
    </p:spTree>
    <p:extLst>
      <p:ext uri="{BB962C8B-B14F-4D97-AF65-F5344CB8AC3E}">
        <p14:creationId xmlns:p14="http://schemas.microsoft.com/office/powerpoint/2010/main" val="107370240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B37C982-8B5E-41C8-9C3C-7DDDA082ABA8}" type="slidenum">
              <a:rPr lang="en-GB" smtClean="0"/>
              <a:t>9</a:t>
            </a:fld>
            <a:endParaRPr lang="en-GB"/>
          </a:p>
        </p:txBody>
      </p:sp>
    </p:spTree>
    <p:extLst>
      <p:ext uri="{BB962C8B-B14F-4D97-AF65-F5344CB8AC3E}">
        <p14:creationId xmlns:p14="http://schemas.microsoft.com/office/powerpoint/2010/main" val="119709017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dirty="0">
              <a:ea typeface="Calibri" panose="020F0502020204030204" pitchFamily="34"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FB37C982-8B5E-41C8-9C3C-7DDDA082ABA8}" type="slidenum">
              <a:rPr lang="en-GB" smtClean="0"/>
              <a:t>10</a:t>
            </a:fld>
            <a:endParaRPr lang="en-GB"/>
          </a:p>
        </p:txBody>
      </p:sp>
    </p:spTree>
    <p:extLst>
      <p:ext uri="{BB962C8B-B14F-4D97-AF65-F5344CB8AC3E}">
        <p14:creationId xmlns:p14="http://schemas.microsoft.com/office/powerpoint/2010/main" val="240289774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D5103F9-A762-4BF8-B938-90D550F3A05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89289AB-F7C1-1447-20ED-5932B6631BDC}"/>
              </a:ext>
            </a:extLst>
          </p:cNvPr>
          <p:cNvSpPr>
            <a:spLocks noGrp="1" noRot="1" noChangeAspect="1"/>
          </p:cNvSpPr>
          <p:nvPr>
            <p:ph type="sldImg"/>
          </p:nvPr>
        </p:nvSpPr>
        <p:spPr>
          <a:xfrm>
            <a:off x="685800" y="1143000"/>
            <a:ext cx="5486400" cy="3086100"/>
          </a:xfrm>
        </p:spPr>
      </p:sp>
      <p:sp>
        <p:nvSpPr>
          <p:cNvPr id="3" name="Notes Placeholder 2">
            <a:extLst>
              <a:ext uri="{FF2B5EF4-FFF2-40B4-BE49-F238E27FC236}">
                <a16:creationId xmlns:a16="http://schemas.microsoft.com/office/drawing/2014/main" id="{60978FAA-7B9B-41DE-2949-213D23C35D94}"/>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dirty="0">
              <a:ea typeface="Calibri" panose="020F0502020204030204" pitchFamily="34" charset="0"/>
              <a:cs typeface="Times New Roman" panose="02020603050405020304" pitchFamily="18" charset="0"/>
            </a:endParaRPr>
          </a:p>
        </p:txBody>
      </p:sp>
      <p:sp>
        <p:nvSpPr>
          <p:cNvPr id="4" name="Slide Number Placeholder 3">
            <a:extLst>
              <a:ext uri="{FF2B5EF4-FFF2-40B4-BE49-F238E27FC236}">
                <a16:creationId xmlns:a16="http://schemas.microsoft.com/office/drawing/2014/main" id="{131BAAA5-7DC4-00F3-5635-53E7C9ABAA1C}"/>
              </a:ext>
            </a:extLst>
          </p:cNvPr>
          <p:cNvSpPr>
            <a:spLocks noGrp="1"/>
          </p:cNvSpPr>
          <p:nvPr>
            <p:ph type="sldNum" sz="quarter" idx="5"/>
          </p:nvPr>
        </p:nvSpPr>
        <p:spPr/>
        <p:txBody>
          <a:bodyPr/>
          <a:lstStyle/>
          <a:p>
            <a:fld id="{FB37C982-8B5E-41C8-9C3C-7DDDA082ABA8}" type="slidenum">
              <a:rPr lang="en-GB" smtClean="0"/>
              <a:t>11</a:t>
            </a:fld>
            <a:endParaRPr lang="en-GB"/>
          </a:p>
        </p:txBody>
      </p:sp>
    </p:spTree>
    <p:extLst>
      <p:ext uri="{BB962C8B-B14F-4D97-AF65-F5344CB8AC3E}">
        <p14:creationId xmlns:p14="http://schemas.microsoft.com/office/powerpoint/2010/main" val="231624483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4509975-2BCE-14C9-8881-4DE7CFD7FE2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7836F38-17D7-58C1-5B63-3D9823C12CD6}"/>
              </a:ext>
            </a:extLst>
          </p:cNvPr>
          <p:cNvSpPr>
            <a:spLocks noGrp="1" noRot="1" noChangeAspect="1"/>
          </p:cNvSpPr>
          <p:nvPr>
            <p:ph type="sldImg"/>
          </p:nvPr>
        </p:nvSpPr>
        <p:spPr>
          <a:xfrm>
            <a:off x="685800" y="1143000"/>
            <a:ext cx="5486400" cy="3086100"/>
          </a:xfrm>
        </p:spPr>
      </p:sp>
      <p:sp>
        <p:nvSpPr>
          <p:cNvPr id="3" name="Notes Placeholder 2">
            <a:extLst>
              <a:ext uri="{FF2B5EF4-FFF2-40B4-BE49-F238E27FC236}">
                <a16:creationId xmlns:a16="http://schemas.microsoft.com/office/drawing/2014/main" id="{070C0656-2EA7-0BE5-1085-7D2DE0419E30}"/>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F9DF7B8D-5AAC-1AF6-6C77-D621B40D5899}"/>
              </a:ext>
            </a:extLst>
          </p:cNvPr>
          <p:cNvSpPr>
            <a:spLocks noGrp="1"/>
          </p:cNvSpPr>
          <p:nvPr>
            <p:ph type="sldNum" sz="quarter" idx="5"/>
          </p:nvPr>
        </p:nvSpPr>
        <p:spPr/>
        <p:txBody>
          <a:bodyPr/>
          <a:lstStyle/>
          <a:p>
            <a:fld id="{FB37C982-8B5E-41C8-9C3C-7DDDA082ABA8}" type="slidenum">
              <a:rPr lang="en-GB" smtClean="0"/>
              <a:t>13</a:t>
            </a:fld>
            <a:endParaRPr lang="en-GB"/>
          </a:p>
        </p:txBody>
      </p:sp>
    </p:spTree>
    <p:extLst>
      <p:ext uri="{BB962C8B-B14F-4D97-AF65-F5344CB8AC3E}">
        <p14:creationId xmlns:p14="http://schemas.microsoft.com/office/powerpoint/2010/main" val="388342338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CF7EF51-796D-83AC-46F8-DC3ABC8772B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51205F7-DA3F-0610-2227-B9174C9C87E1}"/>
              </a:ext>
            </a:extLst>
          </p:cNvPr>
          <p:cNvSpPr>
            <a:spLocks noGrp="1" noRot="1" noChangeAspect="1"/>
          </p:cNvSpPr>
          <p:nvPr>
            <p:ph type="sldImg"/>
          </p:nvPr>
        </p:nvSpPr>
        <p:spPr>
          <a:xfrm>
            <a:off x="685800" y="1143000"/>
            <a:ext cx="5486400" cy="3086100"/>
          </a:xfrm>
        </p:spPr>
      </p:sp>
      <p:sp>
        <p:nvSpPr>
          <p:cNvPr id="3" name="Notes Placeholder 2">
            <a:extLst>
              <a:ext uri="{FF2B5EF4-FFF2-40B4-BE49-F238E27FC236}">
                <a16:creationId xmlns:a16="http://schemas.microsoft.com/office/drawing/2014/main" id="{A1010C67-2E20-3780-F281-0FFC52EBE1C2}"/>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BBB66043-387F-4CE8-B99E-2E8633D1A744}"/>
              </a:ext>
            </a:extLst>
          </p:cNvPr>
          <p:cNvSpPr>
            <a:spLocks noGrp="1"/>
          </p:cNvSpPr>
          <p:nvPr>
            <p:ph type="sldNum" sz="quarter" idx="5"/>
          </p:nvPr>
        </p:nvSpPr>
        <p:spPr/>
        <p:txBody>
          <a:bodyPr/>
          <a:lstStyle/>
          <a:p>
            <a:fld id="{FB37C982-8B5E-41C8-9C3C-7DDDA082ABA8}" type="slidenum">
              <a:rPr lang="en-GB" smtClean="0"/>
              <a:t>14</a:t>
            </a:fld>
            <a:endParaRPr lang="en-GB"/>
          </a:p>
        </p:txBody>
      </p:sp>
    </p:spTree>
    <p:extLst>
      <p:ext uri="{BB962C8B-B14F-4D97-AF65-F5344CB8AC3E}">
        <p14:creationId xmlns:p14="http://schemas.microsoft.com/office/powerpoint/2010/main" val="382798697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B64D569-8DF0-749B-2938-2B00E43121C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098FC9E-ECA7-135C-FE0A-265AE46EDF38}"/>
              </a:ext>
            </a:extLst>
          </p:cNvPr>
          <p:cNvSpPr>
            <a:spLocks noGrp="1" noRot="1" noChangeAspect="1"/>
          </p:cNvSpPr>
          <p:nvPr>
            <p:ph type="sldImg"/>
          </p:nvPr>
        </p:nvSpPr>
        <p:spPr>
          <a:xfrm>
            <a:off x="685800" y="1143000"/>
            <a:ext cx="5486400" cy="3086100"/>
          </a:xfrm>
        </p:spPr>
      </p:sp>
      <p:sp>
        <p:nvSpPr>
          <p:cNvPr id="3" name="Notes Placeholder 2">
            <a:extLst>
              <a:ext uri="{FF2B5EF4-FFF2-40B4-BE49-F238E27FC236}">
                <a16:creationId xmlns:a16="http://schemas.microsoft.com/office/drawing/2014/main" id="{BA1D31B9-AB31-3226-C71D-8435635AFB33}"/>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0E5DE94A-C84E-7760-7AEC-A442709FFF11}"/>
              </a:ext>
            </a:extLst>
          </p:cNvPr>
          <p:cNvSpPr>
            <a:spLocks noGrp="1"/>
          </p:cNvSpPr>
          <p:nvPr>
            <p:ph type="sldNum" sz="quarter" idx="5"/>
          </p:nvPr>
        </p:nvSpPr>
        <p:spPr/>
        <p:txBody>
          <a:bodyPr/>
          <a:lstStyle/>
          <a:p>
            <a:fld id="{FB37C982-8B5E-41C8-9C3C-7DDDA082ABA8}" type="slidenum">
              <a:rPr lang="en-GB" smtClean="0"/>
              <a:t>15</a:t>
            </a:fld>
            <a:endParaRPr lang="en-GB"/>
          </a:p>
        </p:txBody>
      </p:sp>
    </p:spTree>
    <p:extLst>
      <p:ext uri="{BB962C8B-B14F-4D97-AF65-F5344CB8AC3E}">
        <p14:creationId xmlns:p14="http://schemas.microsoft.com/office/powerpoint/2010/main" val="425251393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0EC189D-D7B8-3F72-3745-4F7807A8035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05A9A4D-97F4-5D7A-AE24-3664A4A30EFA}"/>
              </a:ext>
            </a:extLst>
          </p:cNvPr>
          <p:cNvSpPr>
            <a:spLocks noGrp="1" noRot="1" noChangeAspect="1"/>
          </p:cNvSpPr>
          <p:nvPr>
            <p:ph type="sldImg"/>
          </p:nvPr>
        </p:nvSpPr>
        <p:spPr>
          <a:xfrm>
            <a:off x="685800" y="1143000"/>
            <a:ext cx="5486400" cy="3086100"/>
          </a:xfrm>
        </p:spPr>
      </p:sp>
      <p:sp>
        <p:nvSpPr>
          <p:cNvPr id="3" name="Notes Placeholder 2">
            <a:extLst>
              <a:ext uri="{FF2B5EF4-FFF2-40B4-BE49-F238E27FC236}">
                <a16:creationId xmlns:a16="http://schemas.microsoft.com/office/drawing/2014/main" id="{51F3F969-8D42-01B2-1DB6-E37DDF2CF927}"/>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A44694D7-BC2E-5BFB-E724-1A7D0405F1AD}"/>
              </a:ext>
            </a:extLst>
          </p:cNvPr>
          <p:cNvSpPr>
            <a:spLocks noGrp="1"/>
          </p:cNvSpPr>
          <p:nvPr>
            <p:ph type="sldNum" sz="quarter" idx="5"/>
          </p:nvPr>
        </p:nvSpPr>
        <p:spPr/>
        <p:txBody>
          <a:bodyPr/>
          <a:lstStyle/>
          <a:p>
            <a:fld id="{FB37C982-8B5E-41C8-9C3C-7DDDA082ABA8}" type="slidenum">
              <a:rPr lang="en-GB" smtClean="0"/>
              <a:t>18</a:t>
            </a:fld>
            <a:endParaRPr lang="en-GB"/>
          </a:p>
        </p:txBody>
      </p:sp>
    </p:spTree>
    <p:extLst>
      <p:ext uri="{BB962C8B-B14F-4D97-AF65-F5344CB8AC3E}">
        <p14:creationId xmlns:p14="http://schemas.microsoft.com/office/powerpoint/2010/main" val="160965870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648C0BE-DE9D-082C-B139-3D3BE3F6F5A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5EB839B-EF6F-0601-0AB7-E88DB1D5C07D}"/>
              </a:ext>
            </a:extLst>
          </p:cNvPr>
          <p:cNvSpPr>
            <a:spLocks noGrp="1" noRot="1" noChangeAspect="1"/>
          </p:cNvSpPr>
          <p:nvPr>
            <p:ph type="sldImg"/>
          </p:nvPr>
        </p:nvSpPr>
        <p:spPr>
          <a:xfrm>
            <a:off x="685800" y="1143000"/>
            <a:ext cx="5486400" cy="3086100"/>
          </a:xfrm>
        </p:spPr>
      </p:sp>
      <p:sp>
        <p:nvSpPr>
          <p:cNvPr id="3" name="Notes Placeholder 2">
            <a:extLst>
              <a:ext uri="{FF2B5EF4-FFF2-40B4-BE49-F238E27FC236}">
                <a16:creationId xmlns:a16="http://schemas.microsoft.com/office/drawing/2014/main" id="{647D2967-7A85-19AF-B614-27E9932168D8}"/>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A354A26B-75A3-F2F6-6B8E-D9E9ECC0C7C9}"/>
              </a:ext>
            </a:extLst>
          </p:cNvPr>
          <p:cNvSpPr>
            <a:spLocks noGrp="1"/>
          </p:cNvSpPr>
          <p:nvPr>
            <p:ph type="sldNum" sz="quarter" idx="5"/>
          </p:nvPr>
        </p:nvSpPr>
        <p:spPr/>
        <p:txBody>
          <a:bodyPr/>
          <a:lstStyle/>
          <a:p>
            <a:fld id="{FB37C982-8B5E-41C8-9C3C-7DDDA082ABA8}" type="slidenum">
              <a:rPr lang="en-GB" smtClean="0"/>
              <a:t>19</a:t>
            </a:fld>
            <a:endParaRPr lang="en-GB"/>
          </a:p>
        </p:txBody>
      </p:sp>
    </p:spTree>
    <p:extLst>
      <p:ext uri="{BB962C8B-B14F-4D97-AF65-F5344CB8AC3E}">
        <p14:creationId xmlns:p14="http://schemas.microsoft.com/office/powerpoint/2010/main" val="46611913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B37C982-8B5E-41C8-9C3C-7DDDA082ABA8}" type="slidenum">
              <a:rPr lang="en-GB" smtClean="0"/>
              <a:t>20</a:t>
            </a:fld>
            <a:endParaRPr lang="en-GB"/>
          </a:p>
        </p:txBody>
      </p:sp>
    </p:spTree>
    <p:extLst>
      <p:ext uri="{BB962C8B-B14F-4D97-AF65-F5344CB8AC3E}">
        <p14:creationId xmlns:p14="http://schemas.microsoft.com/office/powerpoint/2010/main" val="4204193617"/>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B37C982-8B5E-41C8-9C3C-7DDDA082ABA8}" type="slidenum">
              <a:rPr lang="en-GB" smtClean="0"/>
              <a:t>21</a:t>
            </a:fld>
            <a:endParaRPr lang="en-GB"/>
          </a:p>
        </p:txBody>
      </p:sp>
    </p:spTree>
    <p:extLst>
      <p:ext uri="{BB962C8B-B14F-4D97-AF65-F5344CB8AC3E}">
        <p14:creationId xmlns:p14="http://schemas.microsoft.com/office/powerpoint/2010/main" val="4232951985"/>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21E5541-14C9-1657-8AF2-5233EF10B19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C563EDD-0599-E510-B76B-5391D7A84D8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F07F4648-ED36-9ACC-99B6-74A265F05FDE}"/>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F8C914AA-ED96-B020-77D8-6B7FC1B019A0}"/>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23</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613060227"/>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B37C982-8B5E-41C8-9C3C-7DDDA082ABA8}" type="slidenum">
              <a:rPr lang="en-GB" smtClean="0"/>
              <a:t>24</a:t>
            </a:fld>
            <a:endParaRPr lang="en-GB"/>
          </a:p>
        </p:txBody>
      </p:sp>
    </p:spTree>
    <p:extLst>
      <p:ext uri="{BB962C8B-B14F-4D97-AF65-F5344CB8AC3E}">
        <p14:creationId xmlns:p14="http://schemas.microsoft.com/office/powerpoint/2010/main" val="708631885"/>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B37C982-8B5E-41C8-9C3C-7DDDA082ABA8}" type="slidenum">
              <a:rPr lang="en-GB" smtClean="0"/>
              <a:t>25</a:t>
            </a:fld>
            <a:endParaRPr lang="en-GB"/>
          </a:p>
        </p:txBody>
      </p:sp>
    </p:spTree>
    <p:extLst>
      <p:ext uri="{BB962C8B-B14F-4D97-AF65-F5344CB8AC3E}">
        <p14:creationId xmlns:p14="http://schemas.microsoft.com/office/powerpoint/2010/main" val="11887472"/>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DFFFE77-B343-5635-8D0F-19627F057F2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7013FF0-05EA-F6CB-AB32-89E0E34E711C}"/>
              </a:ext>
            </a:extLst>
          </p:cNvPr>
          <p:cNvSpPr>
            <a:spLocks noGrp="1" noRot="1" noChangeAspect="1"/>
          </p:cNvSpPr>
          <p:nvPr>
            <p:ph type="sldImg"/>
          </p:nvPr>
        </p:nvSpPr>
        <p:spPr>
          <a:xfrm>
            <a:off x="685800" y="1143000"/>
            <a:ext cx="5486400" cy="3086100"/>
          </a:xfrm>
        </p:spPr>
      </p:sp>
      <p:sp>
        <p:nvSpPr>
          <p:cNvPr id="3" name="Notes Placeholder 2">
            <a:extLst>
              <a:ext uri="{FF2B5EF4-FFF2-40B4-BE49-F238E27FC236}">
                <a16:creationId xmlns:a16="http://schemas.microsoft.com/office/drawing/2014/main" id="{DC614060-7D59-EC10-BD0C-A7342F9ED06B}"/>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A97C7E33-A1C0-508E-DAB0-B16DFC4E19DF}"/>
              </a:ext>
            </a:extLst>
          </p:cNvPr>
          <p:cNvSpPr>
            <a:spLocks noGrp="1"/>
          </p:cNvSpPr>
          <p:nvPr>
            <p:ph type="sldNum" sz="quarter" idx="5"/>
          </p:nvPr>
        </p:nvSpPr>
        <p:spPr/>
        <p:txBody>
          <a:bodyPr/>
          <a:lstStyle/>
          <a:p>
            <a:fld id="{FB37C982-8B5E-41C8-9C3C-7DDDA082ABA8}" type="slidenum">
              <a:rPr lang="en-GB" smtClean="0"/>
              <a:t>26</a:t>
            </a:fld>
            <a:endParaRPr lang="en-GB"/>
          </a:p>
        </p:txBody>
      </p:sp>
    </p:spTree>
    <p:extLst>
      <p:ext uri="{BB962C8B-B14F-4D97-AF65-F5344CB8AC3E}">
        <p14:creationId xmlns:p14="http://schemas.microsoft.com/office/powerpoint/2010/main" val="1864141158"/>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B37C982-8B5E-41C8-9C3C-7DDDA082ABA8}" type="slidenum">
              <a:rPr lang="en-GB" smtClean="0"/>
              <a:t>27</a:t>
            </a:fld>
            <a:endParaRPr lang="en-GB"/>
          </a:p>
        </p:txBody>
      </p:sp>
    </p:spTree>
    <p:extLst>
      <p:ext uri="{BB962C8B-B14F-4D97-AF65-F5344CB8AC3E}">
        <p14:creationId xmlns:p14="http://schemas.microsoft.com/office/powerpoint/2010/main" val="2053954165"/>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B37C982-8B5E-41C8-9C3C-7DDDA082ABA8}" type="slidenum">
              <a:rPr lang="en-GB" smtClean="0"/>
              <a:t>28</a:t>
            </a:fld>
            <a:endParaRPr lang="en-GB"/>
          </a:p>
        </p:txBody>
      </p:sp>
    </p:spTree>
    <p:extLst>
      <p:ext uri="{BB962C8B-B14F-4D97-AF65-F5344CB8AC3E}">
        <p14:creationId xmlns:p14="http://schemas.microsoft.com/office/powerpoint/2010/main" val="3087059987"/>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b="0" i="0" dirty="0">
                <a:solidFill>
                  <a:srgbClr val="1F1F1F"/>
                </a:solidFill>
                <a:effectLst/>
                <a:latin typeface="Google Sans"/>
              </a:rPr>
              <a:t>tree </a:t>
            </a:r>
            <a:r>
              <a:rPr lang="en-US" b="0" i="0" dirty="0">
                <a:solidFill>
                  <a:srgbClr val="040C28"/>
                </a:solidFill>
                <a:effectLst/>
                <a:latin typeface="Google Sans"/>
              </a:rPr>
              <a:t>lists the files in the current directory</a:t>
            </a:r>
            <a:r>
              <a:rPr lang="en-US" b="0" i="0" dirty="0">
                <a:solidFill>
                  <a:srgbClr val="1F1F1F"/>
                </a:solidFill>
                <a:effectLst/>
                <a:latin typeface="Google Sans"/>
              </a:rPr>
              <a:t>. When directory arguments are given, tree lists all the files or directories found in the given directories </a:t>
            </a:r>
            <a:r>
              <a:rPr lang="en-GB" sz="1200" b="1" dirty="0">
                <a:effectLst/>
                <a:latin typeface="+mn-lt"/>
                <a:ea typeface="Calibri" panose="020F0502020204030204" pitchFamily="34" charset="0"/>
                <a:cs typeface="Times New Roman" panose="02020603050405020304" pitchFamily="18" charset="0"/>
              </a:rPr>
              <a:t>cd /</a:t>
            </a:r>
            <a:r>
              <a:rPr lang="en-GB" sz="1200" dirty="0">
                <a:effectLst/>
                <a:latin typeface="+mn-lt"/>
                <a:ea typeface="Calibri" panose="020F0502020204030204" pitchFamily="34" charset="0"/>
                <a:cs typeface="Times New Roman" panose="02020603050405020304" pitchFamily="18" charset="0"/>
              </a:rPr>
              <a:t> to go up to the </a:t>
            </a:r>
            <a:r>
              <a:rPr lang="en-GB" sz="1200" b="1" dirty="0">
                <a:effectLst/>
                <a:latin typeface="+mn-lt"/>
                <a:ea typeface="Calibri" panose="020F0502020204030204" pitchFamily="34" charset="0"/>
                <a:cs typeface="Times New Roman" panose="02020603050405020304" pitchFamily="18" charset="0"/>
              </a:rPr>
              <a:t>root directory</a:t>
            </a:r>
            <a:r>
              <a:rPr lang="en-GB" sz="1200" dirty="0">
                <a:effectLst/>
                <a:latin typeface="+mn-lt"/>
                <a:ea typeface="Calibri" panose="020F0502020204030204" pitchFamily="34" charset="0"/>
                <a:cs typeface="Times New Roman" panose="02020603050405020304" pitchFamily="18" charset="0"/>
              </a:rPr>
              <a:t>, </a:t>
            </a:r>
            <a:r>
              <a:rPr lang="en-GB" sz="1200" dirty="0">
                <a:latin typeface="+mn-lt"/>
              </a:rPr>
              <a:t>or: </a:t>
            </a:r>
            <a:r>
              <a:rPr lang="en-GB" sz="1200" b="1" dirty="0">
                <a:latin typeface="+mn-lt"/>
              </a:rPr>
              <a:t>tree -L 1</a:t>
            </a:r>
            <a:endParaRPr lang="en-GB" dirty="0"/>
          </a:p>
        </p:txBody>
      </p:sp>
      <p:sp>
        <p:nvSpPr>
          <p:cNvPr id="4" name="Slide Number Placeholder 3"/>
          <p:cNvSpPr>
            <a:spLocks noGrp="1"/>
          </p:cNvSpPr>
          <p:nvPr>
            <p:ph type="sldNum" sz="quarter" idx="5"/>
          </p:nvPr>
        </p:nvSpPr>
        <p:spPr/>
        <p:txBody>
          <a:bodyPr/>
          <a:lstStyle/>
          <a:p>
            <a:fld id="{FB37C982-8B5E-41C8-9C3C-7DDDA082ABA8}" type="slidenum">
              <a:rPr lang="en-GB" smtClean="0"/>
              <a:t>29</a:t>
            </a:fld>
            <a:endParaRPr lang="en-GB"/>
          </a:p>
        </p:txBody>
      </p:sp>
    </p:spTree>
    <p:extLst>
      <p:ext uri="{BB962C8B-B14F-4D97-AF65-F5344CB8AC3E}">
        <p14:creationId xmlns:p14="http://schemas.microsoft.com/office/powerpoint/2010/main" val="1597296899"/>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8E4B088-F8E3-0E6C-F83B-8490773751E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43EB616-70A1-C0BD-999A-EEDA58DD2B59}"/>
              </a:ext>
            </a:extLst>
          </p:cNvPr>
          <p:cNvSpPr>
            <a:spLocks noGrp="1" noRot="1" noChangeAspect="1"/>
          </p:cNvSpPr>
          <p:nvPr>
            <p:ph type="sldImg"/>
          </p:nvPr>
        </p:nvSpPr>
        <p:spPr>
          <a:xfrm>
            <a:off x="685800" y="1143000"/>
            <a:ext cx="5486400" cy="3086100"/>
          </a:xfrm>
        </p:spPr>
      </p:sp>
      <p:sp>
        <p:nvSpPr>
          <p:cNvPr id="3" name="Notes Placeholder 2">
            <a:extLst>
              <a:ext uri="{FF2B5EF4-FFF2-40B4-BE49-F238E27FC236}">
                <a16:creationId xmlns:a16="http://schemas.microsoft.com/office/drawing/2014/main" id="{8DACB7C0-8C20-CE78-A897-C2BDF8681405}"/>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b="0" i="0" dirty="0">
                <a:solidFill>
                  <a:srgbClr val="1F1F1F"/>
                </a:solidFill>
                <a:effectLst/>
                <a:latin typeface="Google Sans"/>
              </a:rPr>
              <a:t>tree </a:t>
            </a:r>
            <a:r>
              <a:rPr lang="en-US" b="0" i="0" dirty="0">
                <a:solidFill>
                  <a:srgbClr val="040C28"/>
                </a:solidFill>
                <a:effectLst/>
                <a:latin typeface="Google Sans"/>
              </a:rPr>
              <a:t>lists the files in the current directory</a:t>
            </a:r>
            <a:r>
              <a:rPr lang="en-US" b="0" i="0" dirty="0">
                <a:solidFill>
                  <a:srgbClr val="1F1F1F"/>
                </a:solidFill>
                <a:effectLst/>
                <a:latin typeface="Google Sans"/>
              </a:rPr>
              <a:t>. When directory arguments are given, tree lists all the files or directories found in the given directories </a:t>
            </a:r>
            <a:r>
              <a:rPr lang="en-GB" sz="1200" b="1" dirty="0">
                <a:effectLst/>
                <a:latin typeface="+mn-lt"/>
                <a:ea typeface="Calibri" panose="020F0502020204030204" pitchFamily="34" charset="0"/>
                <a:cs typeface="Times New Roman" panose="02020603050405020304" pitchFamily="18" charset="0"/>
              </a:rPr>
              <a:t>cd /</a:t>
            </a:r>
            <a:r>
              <a:rPr lang="en-GB" sz="1200" dirty="0">
                <a:effectLst/>
                <a:latin typeface="+mn-lt"/>
                <a:ea typeface="Calibri" panose="020F0502020204030204" pitchFamily="34" charset="0"/>
                <a:cs typeface="Times New Roman" panose="02020603050405020304" pitchFamily="18" charset="0"/>
              </a:rPr>
              <a:t> to go up to the </a:t>
            </a:r>
            <a:r>
              <a:rPr lang="en-GB" sz="1200" b="1" dirty="0">
                <a:effectLst/>
                <a:latin typeface="+mn-lt"/>
                <a:ea typeface="Calibri" panose="020F0502020204030204" pitchFamily="34" charset="0"/>
                <a:cs typeface="Times New Roman" panose="02020603050405020304" pitchFamily="18" charset="0"/>
              </a:rPr>
              <a:t>root directory</a:t>
            </a:r>
            <a:r>
              <a:rPr lang="en-GB" sz="1200" dirty="0">
                <a:effectLst/>
                <a:latin typeface="+mn-lt"/>
                <a:ea typeface="Calibri" panose="020F0502020204030204" pitchFamily="34" charset="0"/>
                <a:cs typeface="Times New Roman" panose="02020603050405020304" pitchFamily="18" charset="0"/>
              </a:rPr>
              <a:t>, </a:t>
            </a:r>
            <a:r>
              <a:rPr lang="en-GB" sz="1200" dirty="0">
                <a:latin typeface="+mn-lt"/>
              </a:rPr>
              <a:t>or: </a:t>
            </a:r>
            <a:r>
              <a:rPr lang="en-GB" sz="1200" b="1" dirty="0">
                <a:latin typeface="+mn-lt"/>
              </a:rPr>
              <a:t>tree -L 1</a:t>
            </a:r>
            <a:endParaRPr lang="en-GB" dirty="0"/>
          </a:p>
        </p:txBody>
      </p:sp>
      <p:sp>
        <p:nvSpPr>
          <p:cNvPr id="4" name="Slide Number Placeholder 3">
            <a:extLst>
              <a:ext uri="{FF2B5EF4-FFF2-40B4-BE49-F238E27FC236}">
                <a16:creationId xmlns:a16="http://schemas.microsoft.com/office/drawing/2014/main" id="{38A5CDDF-A098-83A0-B036-23DF1808CAE8}"/>
              </a:ext>
            </a:extLst>
          </p:cNvPr>
          <p:cNvSpPr>
            <a:spLocks noGrp="1"/>
          </p:cNvSpPr>
          <p:nvPr>
            <p:ph type="sldNum" sz="quarter" idx="5"/>
          </p:nvPr>
        </p:nvSpPr>
        <p:spPr/>
        <p:txBody>
          <a:bodyPr/>
          <a:lstStyle/>
          <a:p>
            <a:fld id="{FB37C982-8B5E-41C8-9C3C-7DDDA082ABA8}" type="slidenum">
              <a:rPr lang="en-GB" smtClean="0"/>
              <a:t>30</a:t>
            </a:fld>
            <a:endParaRPr lang="en-GB"/>
          </a:p>
        </p:txBody>
      </p:sp>
    </p:spTree>
    <p:extLst>
      <p:ext uri="{BB962C8B-B14F-4D97-AF65-F5344CB8AC3E}">
        <p14:creationId xmlns:p14="http://schemas.microsoft.com/office/powerpoint/2010/main" val="2544647247"/>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400" dirty="0">
                <a:ea typeface="Calibri" panose="020F0502020204030204" pitchFamily="34" charset="0"/>
                <a:cs typeface="Times New Roman" panose="02020603050405020304" pitchFamily="18" charset="0"/>
              </a:rPr>
              <a:t>tree / lists the whole system directory from the root /. ‘Tree | less’ outputs one page/window at a time and you can go back and forth between outputs. ‘CTRL C’ on the keyboard to stop last command and return to prompt. Instead of ‘less’ you can use the ‘</a:t>
            </a:r>
            <a:r>
              <a:rPr lang="en-GB" sz="1400" dirty="0" err="1">
                <a:ea typeface="Calibri" panose="020F0502020204030204" pitchFamily="34" charset="0"/>
                <a:cs typeface="Times New Roman" panose="02020603050405020304" pitchFamily="18" charset="0"/>
              </a:rPr>
              <a:t>pg</a:t>
            </a:r>
            <a:r>
              <a:rPr lang="en-GB" sz="1400" dirty="0">
                <a:ea typeface="Calibri" panose="020F0502020204030204" pitchFamily="34" charset="0"/>
                <a:cs typeface="Times New Roman" panose="02020603050405020304" pitchFamily="18" charset="0"/>
              </a:rPr>
              <a:t>’ command.</a:t>
            </a:r>
            <a:endParaRPr lang="en-GB" sz="1400" b="1" dirty="0">
              <a:effectLst/>
              <a:highlight>
                <a:srgbClr val="FFFF00"/>
              </a:highlight>
              <a:ea typeface="Calibri" panose="020F0502020204030204" pitchFamily="34" charset="0"/>
              <a:cs typeface="Times New Roman" panose="02020603050405020304" pitchFamily="18" charset="0"/>
            </a:endParaRP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400" b="1" dirty="0">
                <a:effectLst/>
                <a:highlight>
                  <a:srgbClr val="FFFF00"/>
                </a:highlight>
                <a:ea typeface="Calibri" panose="020F0502020204030204" pitchFamily="34" charset="0"/>
                <a:cs typeface="Times New Roman" panose="02020603050405020304" pitchFamily="18" charset="0"/>
              </a:rPr>
              <a:t>grep</a:t>
            </a:r>
            <a:r>
              <a:rPr lang="en-GB" sz="1200" dirty="0">
                <a:effectLst/>
                <a:ea typeface="Calibri" panose="020F0502020204030204" pitchFamily="34" charset="0"/>
                <a:cs typeface="Times New Roman" panose="02020603050405020304" pitchFamily="18" charset="0"/>
              </a:rPr>
              <a:t> </a:t>
            </a:r>
            <a:r>
              <a:rPr lang="en-GB" sz="1200" b="1" dirty="0" err="1">
                <a:effectLst/>
                <a:ea typeface="Calibri" panose="020F0502020204030204" pitchFamily="34" charset="0"/>
                <a:cs typeface="Times New Roman" panose="02020603050405020304" pitchFamily="18" charset="0"/>
              </a:rPr>
              <a:t>search_string</a:t>
            </a:r>
            <a:r>
              <a:rPr lang="en-GB" sz="1200" b="1" dirty="0">
                <a:effectLst/>
                <a:ea typeface="Calibri" panose="020F0502020204030204" pitchFamily="34" charset="0"/>
                <a:cs typeface="Times New Roman" panose="02020603050405020304" pitchFamily="18" charset="0"/>
              </a:rPr>
              <a:t> filename.txt </a:t>
            </a:r>
            <a:r>
              <a:rPr lang="en-GB" sz="1200" dirty="0">
                <a:effectLst/>
                <a:ea typeface="Calibri" panose="020F0502020204030204" pitchFamily="34" charset="0"/>
                <a:cs typeface="Times New Roman" panose="02020603050405020304" pitchFamily="18" charset="0"/>
              </a:rPr>
              <a:t>– will search a document to find the information you specify. E.g. if you want to find a user’s record</a:t>
            </a:r>
            <a:r>
              <a:rPr lang="en-GB" sz="1200" dirty="0">
                <a:ea typeface="Calibri" panose="020F0502020204030204" pitchFamily="34" charset="0"/>
                <a:cs typeface="Times New Roman" panose="02020603050405020304" pitchFamily="18" charset="0"/>
              </a:rPr>
              <a:t>: </a:t>
            </a:r>
            <a:r>
              <a:rPr lang="en-GB" sz="1200" b="1" dirty="0">
                <a:ea typeface="Calibri" panose="020F0502020204030204" pitchFamily="34" charset="0"/>
                <a:cs typeface="Times New Roman" panose="02020603050405020304" pitchFamily="18" charset="0"/>
              </a:rPr>
              <a:t>grep Name studentlist.txt</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dirty="0"/>
              <a:t>The minus ‘-’ symbol is placed before a command option.</a:t>
            </a:r>
          </a:p>
        </p:txBody>
      </p:sp>
      <p:sp>
        <p:nvSpPr>
          <p:cNvPr id="4" name="Slide Number Placeholder 3"/>
          <p:cNvSpPr>
            <a:spLocks noGrp="1"/>
          </p:cNvSpPr>
          <p:nvPr>
            <p:ph type="sldNum" sz="quarter" idx="5"/>
          </p:nvPr>
        </p:nvSpPr>
        <p:spPr/>
        <p:txBody>
          <a:bodyPr/>
          <a:lstStyle/>
          <a:p>
            <a:fld id="{FB37C982-8B5E-41C8-9C3C-7DDDA082ABA8}" type="slidenum">
              <a:rPr lang="en-GB" smtClean="0"/>
              <a:t>32</a:t>
            </a:fld>
            <a:endParaRPr lang="en-GB"/>
          </a:p>
        </p:txBody>
      </p:sp>
    </p:spTree>
    <p:extLst>
      <p:ext uri="{BB962C8B-B14F-4D97-AF65-F5344CB8AC3E}">
        <p14:creationId xmlns:p14="http://schemas.microsoft.com/office/powerpoint/2010/main" val="4155911432"/>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B37C982-8B5E-41C8-9C3C-7DDDA082ABA8}" type="slidenum">
              <a:rPr lang="en-GB" smtClean="0"/>
              <a:t>34</a:t>
            </a:fld>
            <a:endParaRPr lang="en-GB"/>
          </a:p>
        </p:txBody>
      </p:sp>
    </p:spTree>
    <p:extLst>
      <p:ext uri="{BB962C8B-B14F-4D97-AF65-F5344CB8AC3E}">
        <p14:creationId xmlns:p14="http://schemas.microsoft.com/office/powerpoint/2010/main" val="3511079373"/>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B37C982-8B5E-41C8-9C3C-7DDDA082ABA8}" type="slidenum">
              <a:rPr lang="en-GB" smtClean="0"/>
              <a:t>35</a:t>
            </a:fld>
            <a:endParaRPr lang="en-GB"/>
          </a:p>
        </p:txBody>
      </p:sp>
    </p:spTree>
    <p:extLst>
      <p:ext uri="{BB962C8B-B14F-4D97-AF65-F5344CB8AC3E}">
        <p14:creationId xmlns:p14="http://schemas.microsoft.com/office/powerpoint/2010/main" val="123038645"/>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B37C982-8B5E-41C8-9C3C-7DDDA082ABA8}" type="slidenum">
              <a:rPr lang="en-GB" smtClean="0"/>
              <a:t>36</a:t>
            </a:fld>
            <a:endParaRPr lang="en-GB"/>
          </a:p>
        </p:txBody>
      </p:sp>
    </p:spTree>
    <p:extLst>
      <p:ext uri="{BB962C8B-B14F-4D97-AF65-F5344CB8AC3E}">
        <p14:creationId xmlns:p14="http://schemas.microsoft.com/office/powerpoint/2010/main" val="761356312"/>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B37C982-8B5E-41C8-9C3C-7DDDA082ABA8}" type="slidenum">
              <a:rPr lang="en-GB" smtClean="0"/>
              <a:t>37</a:t>
            </a:fld>
            <a:endParaRPr lang="en-GB"/>
          </a:p>
        </p:txBody>
      </p:sp>
    </p:spTree>
    <p:extLst>
      <p:ext uri="{BB962C8B-B14F-4D97-AF65-F5344CB8AC3E}">
        <p14:creationId xmlns:p14="http://schemas.microsoft.com/office/powerpoint/2010/main" val="3648665331"/>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39</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689456946"/>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B37C982-8B5E-41C8-9C3C-7DDDA082ABA8}" type="slidenum">
              <a:rPr lang="en-GB" smtClean="0"/>
              <a:t>40</a:t>
            </a:fld>
            <a:endParaRPr lang="en-GB"/>
          </a:p>
        </p:txBody>
      </p:sp>
    </p:spTree>
    <p:extLst>
      <p:ext uri="{BB962C8B-B14F-4D97-AF65-F5344CB8AC3E}">
        <p14:creationId xmlns:p14="http://schemas.microsoft.com/office/powerpoint/2010/main" val="2723064689"/>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B37C982-8B5E-41C8-9C3C-7DDDA082ABA8}" type="slidenum">
              <a:rPr lang="en-GB" smtClean="0"/>
              <a:t>41</a:t>
            </a:fld>
            <a:endParaRPr lang="en-GB"/>
          </a:p>
        </p:txBody>
      </p:sp>
    </p:spTree>
    <p:extLst>
      <p:ext uri="{BB962C8B-B14F-4D97-AF65-F5344CB8AC3E}">
        <p14:creationId xmlns:p14="http://schemas.microsoft.com/office/powerpoint/2010/main" val="1918668985"/>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B37C982-8B5E-41C8-9C3C-7DDDA082ABA8}" type="slidenum">
              <a:rPr lang="en-GB" smtClean="0"/>
              <a:t>42</a:t>
            </a:fld>
            <a:endParaRPr lang="en-GB"/>
          </a:p>
        </p:txBody>
      </p:sp>
    </p:spTree>
    <p:extLst>
      <p:ext uri="{BB962C8B-B14F-4D97-AF65-F5344CB8AC3E}">
        <p14:creationId xmlns:p14="http://schemas.microsoft.com/office/powerpoint/2010/main" val="2006927276"/>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B37C982-8B5E-41C8-9C3C-7DDDA082ABA8}" type="slidenum">
              <a:rPr lang="en-GB" smtClean="0"/>
              <a:t>43</a:t>
            </a:fld>
            <a:endParaRPr lang="en-GB"/>
          </a:p>
        </p:txBody>
      </p:sp>
    </p:spTree>
    <p:extLst>
      <p:ext uri="{BB962C8B-B14F-4D97-AF65-F5344CB8AC3E}">
        <p14:creationId xmlns:p14="http://schemas.microsoft.com/office/powerpoint/2010/main" val="248029234"/>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020ABC5-57D7-D2E5-F31A-D62884F3EBA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8DEE654-BB01-214A-AE1A-D926D88A4351}"/>
              </a:ext>
            </a:extLst>
          </p:cNvPr>
          <p:cNvSpPr>
            <a:spLocks noGrp="1" noRot="1" noChangeAspect="1"/>
          </p:cNvSpPr>
          <p:nvPr>
            <p:ph type="sldImg"/>
          </p:nvPr>
        </p:nvSpPr>
        <p:spPr>
          <a:xfrm>
            <a:off x="685800" y="1143000"/>
            <a:ext cx="5486400" cy="3086100"/>
          </a:xfrm>
        </p:spPr>
      </p:sp>
      <p:sp>
        <p:nvSpPr>
          <p:cNvPr id="3" name="Notes Placeholder 2">
            <a:extLst>
              <a:ext uri="{FF2B5EF4-FFF2-40B4-BE49-F238E27FC236}">
                <a16:creationId xmlns:a16="http://schemas.microsoft.com/office/drawing/2014/main" id="{27AC9280-EBA7-BAE4-93FC-1B047FA47EE2}"/>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B9DA0F23-D038-C5A5-B3D8-8935A74D1083}"/>
              </a:ext>
            </a:extLst>
          </p:cNvPr>
          <p:cNvSpPr>
            <a:spLocks noGrp="1"/>
          </p:cNvSpPr>
          <p:nvPr>
            <p:ph type="sldNum" sz="quarter" idx="5"/>
          </p:nvPr>
        </p:nvSpPr>
        <p:spPr/>
        <p:txBody>
          <a:bodyPr/>
          <a:lstStyle/>
          <a:p>
            <a:fld id="{FB37C982-8B5E-41C8-9C3C-7DDDA082ABA8}" type="slidenum">
              <a:rPr lang="en-GB" smtClean="0"/>
              <a:t>44</a:t>
            </a:fld>
            <a:endParaRPr lang="en-GB"/>
          </a:p>
        </p:txBody>
      </p:sp>
    </p:spTree>
    <p:extLst>
      <p:ext uri="{BB962C8B-B14F-4D97-AF65-F5344CB8AC3E}">
        <p14:creationId xmlns:p14="http://schemas.microsoft.com/office/powerpoint/2010/main" val="4068486794"/>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B37C982-8B5E-41C8-9C3C-7DDDA082ABA8}" type="slidenum">
              <a:rPr lang="en-GB" smtClean="0"/>
              <a:t>45</a:t>
            </a:fld>
            <a:endParaRPr lang="en-GB"/>
          </a:p>
        </p:txBody>
      </p:sp>
    </p:spTree>
    <p:extLst>
      <p:ext uri="{BB962C8B-B14F-4D97-AF65-F5344CB8AC3E}">
        <p14:creationId xmlns:p14="http://schemas.microsoft.com/office/powerpoint/2010/main" val="3443733619"/>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B37C982-8B5E-41C8-9C3C-7DDDA082ABA8}" type="slidenum">
              <a:rPr lang="en-GB" smtClean="0"/>
              <a:t>46</a:t>
            </a:fld>
            <a:endParaRPr lang="en-GB"/>
          </a:p>
        </p:txBody>
      </p:sp>
    </p:spTree>
    <p:extLst>
      <p:ext uri="{BB962C8B-B14F-4D97-AF65-F5344CB8AC3E}">
        <p14:creationId xmlns:p14="http://schemas.microsoft.com/office/powerpoint/2010/main" val="2282480698"/>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B37C982-8B5E-41C8-9C3C-7DDDA082ABA8}" type="slidenum">
              <a:rPr lang="en-GB" smtClean="0"/>
              <a:t>47</a:t>
            </a:fld>
            <a:endParaRPr lang="en-GB"/>
          </a:p>
        </p:txBody>
      </p:sp>
    </p:spTree>
    <p:extLst>
      <p:ext uri="{BB962C8B-B14F-4D97-AF65-F5344CB8AC3E}">
        <p14:creationId xmlns:p14="http://schemas.microsoft.com/office/powerpoint/2010/main" val="236084701"/>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B37C982-8B5E-41C8-9C3C-7DDDA082ABA8}" type="slidenum">
              <a:rPr lang="en-GB" smtClean="0"/>
              <a:t>48</a:t>
            </a:fld>
            <a:endParaRPr lang="en-GB"/>
          </a:p>
        </p:txBody>
      </p:sp>
    </p:spTree>
    <p:extLst>
      <p:ext uri="{BB962C8B-B14F-4D97-AF65-F5344CB8AC3E}">
        <p14:creationId xmlns:p14="http://schemas.microsoft.com/office/powerpoint/2010/main" val="469373647"/>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3CA44C8-F60F-9697-CC24-A2CBFD5AD3C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3AFB588-DF72-0545-717D-62483F68F875}"/>
              </a:ext>
            </a:extLst>
          </p:cNvPr>
          <p:cNvSpPr>
            <a:spLocks noGrp="1" noRot="1" noChangeAspect="1"/>
          </p:cNvSpPr>
          <p:nvPr>
            <p:ph type="sldImg"/>
          </p:nvPr>
        </p:nvSpPr>
        <p:spPr>
          <a:xfrm>
            <a:off x="685800" y="1143000"/>
            <a:ext cx="5486400" cy="3086100"/>
          </a:xfrm>
        </p:spPr>
      </p:sp>
      <p:sp>
        <p:nvSpPr>
          <p:cNvPr id="3" name="Notes Placeholder 2">
            <a:extLst>
              <a:ext uri="{FF2B5EF4-FFF2-40B4-BE49-F238E27FC236}">
                <a16:creationId xmlns:a16="http://schemas.microsoft.com/office/drawing/2014/main" id="{2B31E0A5-AA9C-58FB-80D3-28B2713A85EB}"/>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30584670-B605-B4B9-D4AC-AFC63AFC6886}"/>
              </a:ext>
            </a:extLst>
          </p:cNvPr>
          <p:cNvSpPr>
            <a:spLocks noGrp="1"/>
          </p:cNvSpPr>
          <p:nvPr>
            <p:ph type="sldNum" sz="quarter" idx="5"/>
          </p:nvPr>
        </p:nvSpPr>
        <p:spPr/>
        <p:txBody>
          <a:bodyPr/>
          <a:lstStyle/>
          <a:p>
            <a:fld id="{FB37C982-8B5E-41C8-9C3C-7DDDA082ABA8}" type="slidenum">
              <a:rPr lang="en-GB" smtClean="0"/>
              <a:t>51</a:t>
            </a:fld>
            <a:endParaRPr lang="en-GB"/>
          </a:p>
        </p:txBody>
      </p:sp>
    </p:spTree>
    <p:extLst>
      <p:ext uri="{BB962C8B-B14F-4D97-AF65-F5344CB8AC3E}">
        <p14:creationId xmlns:p14="http://schemas.microsoft.com/office/powerpoint/2010/main" val="2564926065"/>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4A18DA2-C8B5-8CE6-FF2F-7D32D07F838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8A934E7-E391-35EF-5DF6-E52105CC237A}"/>
              </a:ext>
            </a:extLst>
          </p:cNvPr>
          <p:cNvSpPr>
            <a:spLocks noGrp="1" noRot="1" noChangeAspect="1"/>
          </p:cNvSpPr>
          <p:nvPr>
            <p:ph type="sldImg"/>
          </p:nvPr>
        </p:nvSpPr>
        <p:spPr>
          <a:xfrm>
            <a:off x="685800" y="1143000"/>
            <a:ext cx="5486400" cy="3086100"/>
          </a:xfrm>
        </p:spPr>
      </p:sp>
      <p:sp>
        <p:nvSpPr>
          <p:cNvPr id="3" name="Notes Placeholder 2">
            <a:extLst>
              <a:ext uri="{FF2B5EF4-FFF2-40B4-BE49-F238E27FC236}">
                <a16:creationId xmlns:a16="http://schemas.microsoft.com/office/drawing/2014/main" id="{536E9D69-44CE-1B17-B367-6BCEF199B6BB}"/>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769E7BBE-EAE0-EDBE-48DF-4AB0ECB655DC}"/>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57</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04139372"/>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4C89C53-0BCE-A50F-6CB5-C52C488B8D8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35826F7-0E90-1E10-8549-477CD2C6E30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7F08FC80-358F-F659-282A-280F19FC1D8E}"/>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0D8C7C82-E7BA-E134-C803-7B14C6DF3F72}"/>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59</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512710539"/>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pPr marL="0" indent="0">
              <a:lnSpc>
                <a:spcPct val="120000"/>
              </a:lnSpc>
              <a:spcBef>
                <a:spcPts val="0"/>
              </a:spcBef>
              <a:buNone/>
            </a:pPr>
            <a:r>
              <a:rPr lang="en-GB" sz="1200" dirty="0"/>
              <a:t>Key take away:</a:t>
            </a:r>
          </a:p>
          <a:p>
            <a:pPr>
              <a:lnSpc>
                <a:spcPct val="120000"/>
              </a:lnSpc>
              <a:spcBef>
                <a:spcPts val="0"/>
              </a:spcBef>
            </a:pPr>
            <a:r>
              <a:rPr lang="en-GB" sz="1200" dirty="0"/>
              <a:t>What is a process and what is a thread.</a:t>
            </a:r>
          </a:p>
          <a:p>
            <a:pPr>
              <a:lnSpc>
                <a:spcPct val="120000"/>
              </a:lnSpc>
              <a:spcBef>
                <a:spcPts val="0"/>
              </a:spcBef>
            </a:pPr>
            <a:r>
              <a:rPr lang="en-GB" sz="1200" dirty="0"/>
              <a:t>This is what I have been asked to cover in this part of the module and what you need to know for further L5 and L6 modules that will go into more detail.</a:t>
            </a:r>
          </a:p>
        </p:txBody>
      </p:sp>
      <p:sp>
        <p:nvSpPr>
          <p:cNvPr id="4" name="Slide Number Placeholder 3"/>
          <p:cNvSpPr>
            <a:spLocks noGrp="1"/>
          </p:cNvSpPr>
          <p:nvPr>
            <p:ph type="sldNum" sz="quarter" idx="5"/>
          </p:nvPr>
        </p:nvSpPr>
        <p:spPr/>
        <p:txBody>
          <a:bodyPr/>
          <a:lstStyle/>
          <a:p>
            <a:fld id="{FB37C982-8B5E-41C8-9C3C-7DDDA082ABA8}" type="slidenum">
              <a:rPr lang="en-GB" smtClean="0"/>
              <a:t>60</a:t>
            </a:fld>
            <a:endParaRPr lang="en-GB"/>
          </a:p>
        </p:txBody>
      </p:sp>
    </p:spTree>
    <p:extLst>
      <p:ext uri="{BB962C8B-B14F-4D97-AF65-F5344CB8AC3E}">
        <p14:creationId xmlns:p14="http://schemas.microsoft.com/office/powerpoint/2010/main" val="1206462769"/>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61</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018038155"/>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1FAFD03-5C89-F4B0-397D-BEA21A56EC5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2E91621-6D5F-99C9-0D7E-2FE84ACE2A7C}"/>
              </a:ext>
            </a:extLst>
          </p:cNvPr>
          <p:cNvSpPr>
            <a:spLocks noGrp="1" noRot="1" noChangeAspect="1"/>
          </p:cNvSpPr>
          <p:nvPr>
            <p:ph type="sldImg"/>
          </p:nvPr>
        </p:nvSpPr>
        <p:spPr>
          <a:xfrm>
            <a:off x="685800" y="1143000"/>
            <a:ext cx="5486400" cy="3086100"/>
          </a:xfrm>
        </p:spPr>
      </p:sp>
      <p:sp>
        <p:nvSpPr>
          <p:cNvPr id="3" name="Notes Placeholder 2">
            <a:extLst>
              <a:ext uri="{FF2B5EF4-FFF2-40B4-BE49-F238E27FC236}">
                <a16:creationId xmlns:a16="http://schemas.microsoft.com/office/drawing/2014/main" id="{8187444E-0DCC-1C07-E357-9BC75EC1A1FF}"/>
              </a:ext>
            </a:extLst>
          </p:cNvPr>
          <p:cNvSpPr>
            <a:spLocks noGrp="1"/>
          </p:cNvSpPr>
          <p:nvPr>
            <p:ph type="body" idx="1"/>
          </p:nvPr>
        </p:nvSpPr>
        <p:spPr/>
        <p:txBody>
          <a:bodyPr/>
          <a:lstStyle/>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400" dirty="0">
                <a:ea typeface="Calibri" panose="020F0502020204030204" pitchFamily="34" charset="0"/>
                <a:cs typeface="Times New Roman" panose="02020603050405020304" pitchFamily="18" charset="0"/>
              </a:rPr>
              <a:t>tree / lists the whole system directory from the root /. ‘Tree | less’ outputs one page/window at a time and you can go back and forth between outputs. ‘CTRL C’ on the keyboard to stop last command and return to prompt. Instead of ‘less’ you can use the ‘</a:t>
            </a:r>
            <a:r>
              <a:rPr lang="en-GB" sz="1400" dirty="0" err="1">
                <a:ea typeface="Calibri" panose="020F0502020204030204" pitchFamily="34" charset="0"/>
                <a:cs typeface="Times New Roman" panose="02020603050405020304" pitchFamily="18" charset="0"/>
              </a:rPr>
              <a:t>pg</a:t>
            </a:r>
            <a:r>
              <a:rPr lang="en-GB" sz="1400" dirty="0">
                <a:ea typeface="Calibri" panose="020F0502020204030204" pitchFamily="34" charset="0"/>
                <a:cs typeface="Times New Roman" panose="02020603050405020304" pitchFamily="18" charset="0"/>
              </a:rPr>
              <a:t>’ command.</a:t>
            </a:r>
            <a:endParaRPr lang="en-GB" sz="1400" b="1" dirty="0">
              <a:effectLst/>
              <a:highlight>
                <a:srgbClr val="FFFF00"/>
              </a:highlight>
              <a:ea typeface="Calibri" panose="020F0502020204030204" pitchFamily="34" charset="0"/>
              <a:cs typeface="Times New Roman" panose="02020603050405020304" pitchFamily="18" charset="0"/>
            </a:endParaRP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400" b="1" dirty="0">
                <a:effectLst/>
                <a:highlight>
                  <a:srgbClr val="FFFF00"/>
                </a:highlight>
                <a:ea typeface="Calibri" panose="020F0502020204030204" pitchFamily="34" charset="0"/>
                <a:cs typeface="Times New Roman" panose="02020603050405020304" pitchFamily="18" charset="0"/>
              </a:rPr>
              <a:t>grep</a:t>
            </a:r>
            <a:r>
              <a:rPr lang="en-GB" sz="1200" dirty="0">
                <a:effectLst/>
                <a:ea typeface="Calibri" panose="020F0502020204030204" pitchFamily="34" charset="0"/>
                <a:cs typeface="Times New Roman" panose="02020603050405020304" pitchFamily="18" charset="0"/>
              </a:rPr>
              <a:t> </a:t>
            </a:r>
            <a:r>
              <a:rPr lang="en-GB" sz="1200" b="1" dirty="0" err="1">
                <a:effectLst/>
                <a:ea typeface="Calibri" panose="020F0502020204030204" pitchFamily="34" charset="0"/>
                <a:cs typeface="Times New Roman" panose="02020603050405020304" pitchFamily="18" charset="0"/>
              </a:rPr>
              <a:t>search_string</a:t>
            </a:r>
            <a:r>
              <a:rPr lang="en-GB" sz="1200" b="1" dirty="0">
                <a:effectLst/>
                <a:ea typeface="Calibri" panose="020F0502020204030204" pitchFamily="34" charset="0"/>
                <a:cs typeface="Times New Roman" panose="02020603050405020304" pitchFamily="18" charset="0"/>
              </a:rPr>
              <a:t> filename.txt </a:t>
            </a:r>
            <a:r>
              <a:rPr lang="en-GB" sz="1200" dirty="0">
                <a:effectLst/>
                <a:ea typeface="Calibri" panose="020F0502020204030204" pitchFamily="34" charset="0"/>
                <a:cs typeface="Times New Roman" panose="02020603050405020304" pitchFamily="18" charset="0"/>
              </a:rPr>
              <a:t>– will search a document to find the information you specify. E.g. if you want to find a user’s record</a:t>
            </a:r>
            <a:r>
              <a:rPr lang="en-GB" sz="1200" dirty="0">
                <a:ea typeface="Calibri" panose="020F0502020204030204" pitchFamily="34" charset="0"/>
                <a:cs typeface="Times New Roman" panose="02020603050405020304" pitchFamily="18" charset="0"/>
              </a:rPr>
              <a:t>: </a:t>
            </a:r>
            <a:r>
              <a:rPr lang="en-GB" sz="1200" b="1" dirty="0">
                <a:ea typeface="Calibri" panose="020F0502020204030204" pitchFamily="34" charset="0"/>
                <a:cs typeface="Times New Roman" panose="02020603050405020304" pitchFamily="18" charset="0"/>
              </a:rPr>
              <a:t>grep Name studentlist.txt</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dirty="0"/>
              <a:t>The minus ‘-’ symbol is placed before a command option.</a:t>
            </a:r>
          </a:p>
        </p:txBody>
      </p:sp>
      <p:sp>
        <p:nvSpPr>
          <p:cNvPr id="4" name="Slide Number Placeholder 3">
            <a:extLst>
              <a:ext uri="{FF2B5EF4-FFF2-40B4-BE49-F238E27FC236}">
                <a16:creationId xmlns:a16="http://schemas.microsoft.com/office/drawing/2014/main" id="{068FF5E9-F29F-1251-0E6E-023E7C9937D6}"/>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63</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506320479"/>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dirty="0">
              <a:effectLst/>
              <a:ea typeface="Calibri" panose="020F0502020204030204" pitchFamily="34"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64</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820817872"/>
      </p:ext>
    </p:extLst>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9E5F2D5-8C3B-90BD-7001-58F82205DB5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7771C8F-7DB3-BB3E-3739-3609D07B2645}"/>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F4A4668E-69FB-3C0E-3AD2-AF5BFFC8866C}"/>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8962EC7A-64A7-E9F9-E6C9-761959F99137}"/>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65</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344236478"/>
      </p:ext>
    </p:extLst>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66</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218144004"/>
      </p:ext>
    </p:extLst>
  </p:cSld>
  <p:clrMapOvr>
    <a:masterClrMapping/>
  </p:clrMapOvr>
</p:notes>
</file>

<file path=ppt/notesSlides/notesSlide4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62B7999-5F64-B3FF-9BB4-67F525225DD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077C1A7-7C73-6CE0-D247-EBC56E096E76}"/>
              </a:ext>
            </a:extLst>
          </p:cNvPr>
          <p:cNvSpPr>
            <a:spLocks noGrp="1" noRot="1" noChangeAspect="1"/>
          </p:cNvSpPr>
          <p:nvPr>
            <p:ph type="sldImg"/>
          </p:nvPr>
        </p:nvSpPr>
        <p:spPr>
          <a:xfrm>
            <a:off x="685800" y="1143000"/>
            <a:ext cx="5486400" cy="3086100"/>
          </a:xfrm>
        </p:spPr>
      </p:sp>
      <p:sp>
        <p:nvSpPr>
          <p:cNvPr id="3" name="Notes Placeholder 2">
            <a:extLst>
              <a:ext uri="{FF2B5EF4-FFF2-40B4-BE49-F238E27FC236}">
                <a16:creationId xmlns:a16="http://schemas.microsoft.com/office/drawing/2014/main" id="{5B694947-5347-E7C3-1ACA-DF01F5CBF0F2}"/>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DF1E3899-845C-7BBB-7E73-71DAE29A6530}"/>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67</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373554988"/>
      </p:ext>
    </p:extLst>
  </p:cSld>
  <p:clrMapOvr>
    <a:masterClrMapping/>
  </p:clrMapOvr>
</p:notes>
</file>

<file path=ppt/notesSlides/notesSlide5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1E60392-FD67-639A-E267-6BED7E3F5C8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859B376-0569-7A51-7FCF-94C12498A7E7}"/>
              </a:ext>
            </a:extLst>
          </p:cNvPr>
          <p:cNvSpPr>
            <a:spLocks noGrp="1" noRot="1" noChangeAspect="1"/>
          </p:cNvSpPr>
          <p:nvPr>
            <p:ph type="sldImg"/>
          </p:nvPr>
        </p:nvSpPr>
        <p:spPr>
          <a:xfrm>
            <a:off x="685800" y="1143000"/>
            <a:ext cx="5486400" cy="3086100"/>
          </a:xfrm>
        </p:spPr>
      </p:sp>
      <p:sp>
        <p:nvSpPr>
          <p:cNvPr id="3" name="Notes Placeholder 2">
            <a:extLst>
              <a:ext uri="{FF2B5EF4-FFF2-40B4-BE49-F238E27FC236}">
                <a16:creationId xmlns:a16="http://schemas.microsoft.com/office/drawing/2014/main" id="{9F949383-A148-DB25-1E86-9708120A6B4D}"/>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12E7A07F-9D83-F42D-B34E-80A21D9E588C}"/>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68</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6837140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435E46-80E5-4245-BCB4-D0A138120E80}"/>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9E87A4F4-FF99-4C9D-9F56-00677B93C717}"/>
              </a:ext>
            </a:extLst>
          </p:cNvPr>
          <p:cNvSpPr>
            <a:spLocks noGrp="1"/>
          </p:cNvSpPr>
          <p:nvPr>
            <p:ph type="subTitle" idx="1"/>
          </p:nvPr>
        </p:nvSpPr>
        <p:spPr>
          <a:xfrm>
            <a:off x="1524000" y="3602038"/>
            <a:ext cx="9144000" cy="1655762"/>
          </a:xfrm>
        </p:spPr>
        <p:txBody>
          <a:bodyPr/>
          <a:lstStyle>
            <a:lvl1pPr marL="0" indent="0" algn="ctr">
              <a:buNone/>
              <a:defRPr sz="2400"/>
            </a:lvl1pPr>
            <a:lvl2pPr marL="457217" indent="0" algn="ctr">
              <a:buNone/>
              <a:defRPr sz="2000"/>
            </a:lvl2pPr>
            <a:lvl3pPr marL="914434" indent="0" algn="ctr">
              <a:buNone/>
              <a:defRPr sz="1801"/>
            </a:lvl3pPr>
            <a:lvl4pPr marL="1371651" indent="0" algn="ctr">
              <a:buNone/>
              <a:defRPr sz="1600"/>
            </a:lvl4pPr>
            <a:lvl5pPr marL="1828869" indent="0" algn="ctr">
              <a:buNone/>
              <a:defRPr sz="1600"/>
            </a:lvl5pPr>
            <a:lvl6pPr marL="2286086" indent="0" algn="ctr">
              <a:buNone/>
              <a:defRPr sz="1600"/>
            </a:lvl6pPr>
            <a:lvl7pPr marL="2743302" indent="0" algn="ctr">
              <a:buNone/>
              <a:defRPr sz="1600"/>
            </a:lvl7pPr>
            <a:lvl8pPr marL="3200520" indent="0" algn="ctr">
              <a:buNone/>
              <a:defRPr sz="1600"/>
            </a:lvl8pPr>
            <a:lvl9pPr marL="3657738"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56CC3CCC-3565-4F35-9C8B-A8D4A86EDF05}"/>
              </a:ext>
            </a:extLst>
          </p:cNvPr>
          <p:cNvSpPr>
            <a:spLocks noGrp="1"/>
          </p:cNvSpPr>
          <p:nvPr>
            <p:ph type="dt" sz="half" idx="10"/>
          </p:nvPr>
        </p:nvSpPr>
        <p:spPr/>
        <p:txBody>
          <a:bodyPr/>
          <a:lstStyle/>
          <a:p>
            <a:fld id="{EB13D49B-6578-45D2-BC11-67BB28829187}" type="datetimeFigureOut">
              <a:rPr lang="en-GB" smtClean="0"/>
              <a:t>26/02/2026</a:t>
            </a:fld>
            <a:endParaRPr lang="en-GB"/>
          </a:p>
        </p:txBody>
      </p:sp>
      <p:sp>
        <p:nvSpPr>
          <p:cNvPr id="5" name="Footer Placeholder 4">
            <a:extLst>
              <a:ext uri="{FF2B5EF4-FFF2-40B4-BE49-F238E27FC236}">
                <a16:creationId xmlns:a16="http://schemas.microsoft.com/office/drawing/2014/main" id="{DDFF3FAE-06DA-4FC7-9471-EC9DAA3B15C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6D604B6-5FF1-44C0-BD6E-3D853A6F1BBE}"/>
              </a:ext>
            </a:extLst>
          </p:cNvPr>
          <p:cNvSpPr>
            <a:spLocks noGrp="1"/>
          </p:cNvSpPr>
          <p:nvPr>
            <p:ph type="sldNum" sz="quarter" idx="12"/>
          </p:nvPr>
        </p:nvSpPr>
        <p:spPr/>
        <p:txBody>
          <a:bodyPr/>
          <a:lstStyle/>
          <a:p>
            <a:fld id="{B8D19B39-0B55-4978-9670-2F00F5682B2F}" type="slidenum">
              <a:rPr lang="en-GB" smtClean="0"/>
              <a:t>‹#›</a:t>
            </a:fld>
            <a:endParaRPr lang="en-GB"/>
          </a:p>
        </p:txBody>
      </p:sp>
    </p:spTree>
    <p:extLst>
      <p:ext uri="{BB962C8B-B14F-4D97-AF65-F5344CB8AC3E}">
        <p14:creationId xmlns:p14="http://schemas.microsoft.com/office/powerpoint/2010/main" val="346969253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3E4969-2C58-4826-B8D7-33F48817585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92E7286-23CC-4FFD-A791-298CFF24C1C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13F0E10-0B9A-4916-B93A-EB9C484F450E}"/>
              </a:ext>
            </a:extLst>
          </p:cNvPr>
          <p:cNvSpPr>
            <a:spLocks noGrp="1"/>
          </p:cNvSpPr>
          <p:nvPr>
            <p:ph type="dt" sz="half" idx="10"/>
          </p:nvPr>
        </p:nvSpPr>
        <p:spPr/>
        <p:txBody>
          <a:bodyPr/>
          <a:lstStyle/>
          <a:p>
            <a:fld id="{EB13D49B-6578-45D2-BC11-67BB28829187}" type="datetimeFigureOut">
              <a:rPr lang="en-GB" smtClean="0"/>
              <a:t>26/02/2026</a:t>
            </a:fld>
            <a:endParaRPr lang="en-GB"/>
          </a:p>
        </p:txBody>
      </p:sp>
      <p:sp>
        <p:nvSpPr>
          <p:cNvPr id="5" name="Footer Placeholder 4">
            <a:extLst>
              <a:ext uri="{FF2B5EF4-FFF2-40B4-BE49-F238E27FC236}">
                <a16:creationId xmlns:a16="http://schemas.microsoft.com/office/drawing/2014/main" id="{1D72517F-3116-4397-B3CE-85C54AF619D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5E30081-BDF5-49B4-B03F-81972336586E}"/>
              </a:ext>
            </a:extLst>
          </p:cNvPr>
          <p:cNvSpPr>
            <a:spLocks noGrp="1"/>
          </p:cNvSpPr>
          <p:nvPr>
            <p:ph type="sldNum" sz="quarter" idx="12"/>
          </p:nvPr>
        </p:nvSpPr>
        <p:spPr/>
        <p:txBody>
          <a:bodyPr/>
          <a:lstStyle/>
          <a:p>
            <a:fld id="{B8D19B39-0B55-4978-9670-2F00F5682B2F}" type="slidenum">
              <a:rPr lang="en-GB" smtClean="0"/>
              <a:t>‹#›</a:t>
            </a:fld>
            <a:endParaRPr lang="en-GB"/>
          </a:p>
        </p:txBody>
      </p:sp>
    </p:spTree>
    <p:extLst>
      <p:ext uri="{BB962C8B-B14F-4D97-AF65-F5344CB8AC3E}">
        <p14:creationId xmlns:p14="http://schemas.microsoft.com/office/powerpoint/2010/main" val="331694586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1DF916-4611-4BD5-AD56-35E950C98874}"/>
              </a:ext>
            </a:extLst>
          </p:cNvPr>
          <p:cNvSpPr>
            <a:spLocks noGrp="1"/>
          </p:cNvSpPr>
          <p:nvPr>
            <p:ph type="title"/>
          </p:nvPr>
        </p:nvSpPr>
        <p:spPr>
          <a:xfrm>
            <a:off x="831853"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4224DE02-0AF9-4F7D-B3FD-92DBD26BD631}"/>
              </a:ext>
            </a:extLst>
          </p:cNvPr>
          <p:cNvSpPr>
            <a:spLocks noGrp="1"/>
          </p:cNvSpPr>
          <p:nvPr>
            <p:ph type="body" idx="1"/>
          </p:nvPr>
        </p:nvSpPr>
        <p:spPr>
          <a:xfrm>
            <a:off x="831853" y="4589466"/>
            <a:ext cx="10515600" cy="1500187"/>
          </a:xfrm>
        </p:spPr>
        <p:txBody>
          <a:bodyPr/>
          <a:lstStyle>
            <a:lvl1pPr marL="0" indent="0">
              <a:buNone/>
              <a:defRPr sz="2400">
                <a:solidFill>
                  <a:schemeClr val="tx1">
                    <a:tint val="75000"/>
                  </a:schemeClr>
                </a:solidFill>
              </a:defRPr>
            </a:lvl1pPr>
            <a:lvl2pPr marL="457217" indent="0">
              <a:buNone/>
              <a:defRPr sz="2000">
                <a:solidFill>
                  <a:schemeClr val="tx1">
                    <a:tint val="75000"/>
                  </a:schemeClr>
                </a:solidFill>
              </a:defRPr>
            </a:lvl2pPr>
            <a:lvl3pPr marL="914434" indent="0">
              <a:buNone/>
              <a:defRPr sz="1801">
                <a:solidFill>
                  <a:schemeClr val="tx1">
                    <a:tint val="75000"/>
                  </a:schemeClr>
                </a:solidFill>
              </a:defRPr>
            </a:lvl3pPr>
            <a:lvl4pPr marL="1371651" indent="0">
              <a:buNone/>
              <a:defRPr sz="1600">
                <a:solidFill>
                  <a:schemeClr val="tx1">
                    <a:tint val="75000"/>
                  </a:schemeClr>
                </a:solidFill>
              </a:defRPr>
            </a:lvl4pPr>
            <a:lvl5pPr marL="1828869" indent="0">
              <a:buNone/>
              <a:defRPr sz="1600">
                <a:solidFill>
                  <a:schemeClr val="tx1">
                    <a:tint val="75000"/>
                  </a:schemeClr>
                </a:solidFill>
              </a:defRPr>
            </a:lvl5pPr>
            <a:lvl6pPr marL="2286086" indent="0">
              <a:buNone/>
              <a:defRPr sz="1600">
                <a:solidFill>
                  <a:schemeClr val="tx1">
                    <a:tint val="75000"/>
                  </a:schemeClr>
                </a:solidFill>
              </a:defRPr>
            </a:lvl6pPr>
            <a:lvl7pPr marL="2743302" indent="0">
              <a:buNone/>
              <a:defRPr sz="1600">
                <a:solidFill>
                  <a:schemeClr val="tx1">
                    <a:tint val="75000"/>
                  </a:schemeClr>
                </a:solidFill>
              </a:defRPr>
            </a:lvl7pPr>
            <a:lvl8pPr marL="3200520" indent="0">
              <a:buNone/>
              <a:defRPr sz="1600">
                <a:solidFill>
                  <a:schemeClr val="tx1">
                    <a:tint val="75000"/>
                  </a:schemeClr>
                </a:solidFill>
              </a:defRPr>
            </a:lvl8pPr>
            <a:lvl9pPr marL="3657738"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7B47063-2D2C-4F31-9159-5205457AA193}"/>
              </a:ext>
            </a:extLst>
          </p:cNvPr>
          <p:cNvSpPr>
            <a:spLocks noGrp="1"/>
          </p:cNvSpPr>
          <p:nvPr>
            <p:ph type="dt" sz="half" idx="10"/>
          </p:nvPr>
        </p:nvSpPr>
        <p:spPr/>
        <p:txBody>
          <a:bodyPr/>
          <a:lstStyle/>
          <a:p>
            <a:fld id="{EB13D49B-6578-45D2-BC11-67BB28829187}" type="datetimeFigureOut">
              <a:rPr lang="en-GB" smtClean="0"/>
              <a:t>26/02/2026</a:t>
            </a:fld>
            <a:endParaRPr lang="en-GB"/>
          </a:p>
        </p:txBody>
      </p:sp>
      <p:sp>
        <p:nvSpPr>
          <p:cNvPr id="5" name="Footer Placeholder 4">
            <a:extLst>
              <a:ext uri="{FF2B5EF4-FFF2-40B4-BE49-F238E27FC236}">
                <a16:creationId xmlns:a16="http://schemas.microsoft.com/office/drawing/2014/main" id="{F5E8A384-21B9-4A63-92B2-B40D574014E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283E79C-C317-4965-BFF0-0ABB4F60DB5D}"/>
              </a:ext>
            </a:extLst>
          </p:cNvPr>
          <p:cNvSpPr>
            <a:spLocks noGrp="1"/>
          </p:cNvSpPr>
          <p:nvPr>
            <p:ph type="sldNum" sz="quarter" idx="12"/>
          </p:nvPr>
        </p:nvSpPr>
        <p:spPr/>
        <p:txBody>
          <a:bodyPr/>
          <a:lstStyle/>
          <a:p>
            <a:fld id="{B8D19B39-0B55-4978-9670-2F00F5682B2F}" type="slidenum">
              <a:rPr lang="en-GB" smtClean="0"/>
              <a:t>‹#›</a:t>
            </a:fld>
            <a:endParaRPr lang="en-GB"/>
          </a:p>
        </p:txBody>
      </p:sp>
    </p:spTree>
    <p:extLst>
      <p:ext uri="{BB962C8B-B14F-4D97-AF65-F5344CB8AC3E}">
        <p14:creationId xmlns:p14="http://schemas.microsoft.com/office/powerpoint/2010/main" val="233047417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0B3B0F-8C1A-4CF4-8B42-BB9550F37BEB}"/>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C576971-B608-4863-B919-D6D4F12338C2}"/>
              </a:ext>
            </a:extLst>
          </p:cNvPr>
          <p:cNvSpPr>
            <a:spLocks noGrp="1"/>
          </p:cNvSpPr>
          <p:nvPr>
            <p:ph sz="half" idx="1"/>
          </p:nvPr>
        </p:nvSpPr>
        <p:spPr>
          <a:xfrm>
            <a:off x="838201"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8425D2D0-119D-4FD5-9757-047FC914525F}"/>
              </a:ext>
            </a:extLst>
          </p:cNvPr>
          <p:cNvSpPr>
            <a:spLocks noGrp="1"/>
          </p:cNvSpPr>
          <p:nvPr>
            <p:ph sz="half" idx="2"/>
          </p:nvPr>
        </p:nvSpPr>
        <p:spPr>
          <a:xfrm>
            <a:off x="6172201"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70CA648E-36CA-405A-A0D2-F3A24BFFE584}"/>
              </a:ext>
            </a:extLst>
          </p:cNvPr>
          <p:cNvSpPr>
            <a:spLocks noGrp="1"/>
          </p:cNvSpPr>
          <p:nvPr>
            <p:ph type="dt" sz="half" idx="10"/>
          </p:nvPr>
        </p:nvSpPr>
        <p:spPr/>
        <p:txBody>
          <a:bodyPr/>
          <a:lstStyle/>
          <a:p>
            <a:fld id="{EB13D49B-6578-45D2-BC11-67BB28829187}" type="datetimeFigureOut">
              <a:rPr lang="en-GB" smtClean="0"/>
              <a:t>26/02/2026</a:t>
            </a:fld>
            <a:endParaRPr lang="en-GB"/>
          </a:p>
        </p:txBody>
      </p:sp>
      <p:sp>
        <p:nvSpPr>
          <p:cNvPr id="6" name="Footer Placeholder 5">
            <a:extLst>
              <a:ext uri="{FF2B5EF4-FFF2-40B4-BE49-F238E27FC236}">
                <a16:creationId xmlns:a16="http://schemas.microsoft.com/office/drawing/2014/main" id="{7E26ECF2-B28E-48B3-997B-DFAF032290A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CACA96D-80DA-4436-86F3-96AB9D1CEF2E}"/>
              </a:ext>
            </a:extLst>
          </p:cNvPr>
          <p:cNvSpPr>
            <a:spLocks noGrp="1"/>
          </p:cNvSpPr>
          <p:nvPr>
            <p:ph type="sldNum" sz="quarter" idx="12"/>
          </p:nvPr>
        </p:nvSpPr>
        <p:spPr/>
        <p:txBody>
          <a:bodyPr/>
          <a:lstStyle/>
          <a:p>
            <a:fld id="{B8D19B39-0B55-4978-9670-2F00F5682B2F}" type="slidenum">
              <a:rPr lang="en-GB" smtClean="0"/>
              <a:t>‹#›</a:t>
            </a:fld>
            <a:endParaRPr lang="en-GB"/>
          </a:p>
        </p:txBody>
      </p:sp>
    </p:spTree>
    <p:extLst>
      <p:ext uri="{BB962C8B-B14F-4D97-AF65-F5344CB8AC3E}">
        <p14:creationId xmlns:p14="http://schemas.microsoft.com/office/powerpoint/2010/main" val="200434607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EC14DF-E2A4-4381-A9CA-D05EB908595E}"/>
              </a:ext>
            </a:extLst>
          </p:cNvPr>
          <p:cNvSpPr>
            <a:spLocks noGrp="1"/>
          </p:cNvSpPr>
          <p:nvPr>
            <p:ph type="title"/>
          </p:nvPr>
        </p:nvSpPr>
        <p:spPr>
          <a:xfrm>
            <a:off x="839789"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1DE95F9-219F-4099-94F5-B5CECB79BBE0}"/>
              </a:ext>
            </a:extLst>
          </p:cNvPr>
          <p:cNvSpPr>
            <a:spLocks noGrp="1"/>
          </p:cNvSpPr>
          <p:nvPr>
            <p:ph type="body" idx="1"/>
          </p:nvPr>
        </p:nvSpPr>
        <p:spPr>
          <a:xfrm>
            <a:off x="839793" y="1681163"/>
            <a:ext cx="5157787" cy="823912"/>
          </a:xfrm>
        </p:spPr>
        <p:txBody>
          <a:bodyPr anchor="b"/>
          <a:lstStyle>
            <a:lvl1pPr marL="0" indent="0">
              <a:buNone/>
              <a:defRPr sz="2400" b="1"/>
            </a:lvl1pPr>
            <a:lvl2pPr marL="457217" indent="0">
              <a:buNone/>
              <a:defRPr sz="2000" b="1"/>
            </a:lvl2pPr>
            <a:lvl3pPr marL="914434" indent="0">
              <a:buNone/>
              <a:defRPr sz="1801" b="1"/>
            </a:lvl3pPr>
            <a:lvl4pPr marL="1371651" indent="0">
              <a:buNone/>
              <a:defRPr sz="1600" b="1"/>
            </a:lvl4pPr>
            <a:lvl5pPr marL="1828869" indent="0">
              <a:buNone/>
              <a:defRPr sz="1600" b="1"/>
            </a:lvl5pPr>
            <a:lvl6pPr marL="2286086" indent="0">
              <a:buNone/>
              <a:defRPr sz="1600" b="1"/>
            </a:lvl6pPr>
            <a:lvl7pPr marL="2743302" indent="0">
              <a:buNone/>
              <a:defRPr sz="1600" b="1"/>
            </a:lvl7pPr>
            <a:lvl8pPr marL="3200520" indent="0">
              <a:buNone/>
              <a:defRPr sz="1600" b="1"/>
            </a:lvl8pPr>
            <a:lvl9pPr marL="3657738"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E9D4734-8BC3-4D9A-AAC9-DD87E124239A}"/>
              </a:ext>
            </a:extLst>
          </p:cNvPr>
          <p:cNvSpPr>
            <a:spLocks noGrp="1"/>
          </p:cNvSpPr>
          <p:nvPr>
            <p:ph sz="half" idx="2"/>
          </p:nvPr>
        </p:nvSpPr>
        <p:spPr>
          <a:xfrm>
            <a:off x="839793" y="2505076"/>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40FF69BF-B7A2-426D-9BFE-843A6A0B4155}"/>
              </a:ext>
            </a:extLst>
          </p:cNvPr>
          <p:cNvSpPr>
            <a:spLocks noGrp="1"/>
          </p:cNvSpPr>
          <p:nvPr>
            <p:ph type="body" sz="quarter" idx="3"/>
          </p:nvPr>
        </p:nvSpPr>
        <p:spPr>
          <a:xfrm>
            <a:off x="6172203" y="1681163"/>
            <a:ext cx="5183188" cy="823912"/>
          </a:xfrm>
        </p:spPr>
        <p:txBody>
          <a:bodyPr anchor="b"/>
          <a:lstStyle>
            <a:lvl1pPr marL="0" indent="0">
              <a:buNone/>
              <a:defRPr sz="2400" b="1"/>
            </a:lvl1pPr>
            <a:lvl2pPr marL="457217" indent="0">
              <a:buNone/>
              <a:defRPr sz="2000" b="1"/>
            </a:lvl2pPr>
            <a:lvl3pPr marL="914434" indent="0">
              <a:buNone/>
              <a:defRPr sz="1801" b="1"/>
            </a:lvl3pPr>
            <a:lvl4pPr marL="1371651" indent="0">
              <a:buNone/>
              <a:defRPr sz="1600" b="1"/>
            </a:lvl4pPr>
            <a:lvl5pPr marL="1828869" indent="0">
              <a:buNone/>
              <a:defRPr sz="1600" b="1"/>
            </a:lvl5pPr>
            <a:lvl6pPr marL="2286086" indent="0">
              <a:buNone/>
              <a:defRPr sz="1600" b="1"/>
            </a:lvl6pPr>
            <a:lvl7pPr marL="2743302" indent="0">
              <a:buNone/>
              <a:defRPr sz="1600" b="1"/>
            </a:lvl7pPr>
            <a:lvl8pPr marL="3200520" indent="0">
              <a:buNone/>
              <a:defRPr sz="1600" b="1"/>
            </a:lvl8pPr>
            <a:lvl9pPr marL="3657738"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80F32F10-E90C-4EBD-862E-BC9797D3B37E}"/>
              </a:ext>
            </a:extLst>
          </p:cNvPr>
          <p:cNvSpPr>
            <a:spLocks noGrp="1"/>
          </p:cNvSpPr>
          <p:nvPr>
            <p:ph sz="quarter" idx="4"/>
          </p:nvPr>
        </p:nvSpPr>
        <p:spPr>
          <a:xfrm>
            <a:off x="6172203" y="2505076"/>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2F6E5757-8F0E-4562-85A7-F1D9488C7B5E}"/>
              </a:ext>
            </a:extLst>
          </p:cNvPr>
          <p:cNvSpPr>
            <a:spLocks noGrp="1"/>
          </p:cNvSpPr>
          <p:nvPr>
            <p:ph type="dt" sz="half" idx="10"/>
          </p:nvPr>
        </p:nvSpPr>
        <p:spPr/>
        <p:txBody>
          <a:bodyPr/>
          <a:lstStyle/>
          <a:p>
            <a:fld id="{EB13D49B-6578-45D2-BC11-67BB28829187}" type="datetimeFigureOut">
              <a:rPr lang="en-GB" smtClean="0"/>
              <a:t>26/02/2026</a:t>
            </a:fld>
            <a:endParaRPr lang="en-GB"/>
          </a:p>
        </p:txBody>
      </p:sp>
      <p:sp>
        <p:nvSpPr>
          <p:cNvPr id="8" name="Footer Placeholder 7">
            <a:extLst>
              <a:ext uri="{FF2B5EF4-FFF2-40B4-BE49-F238E27FC236}">
                <a16:creationId xmlns:a16="http://schemas.microsoft.com/office/drawing/2014/main" id="{35655011-1517-49B4-981E-518F191DE124}"/>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6B882C21-82D4-49CB-AD08-3FB88469A85C}"/>
              </a:ext>
            </a:extLst>
          </p:cNvPr>
          <p:cNvSpPr>
            <a:spLocks noGrp="1"/>
          </p:cNvSpPr>
          <p:nvPr>
            <p:ph type="sldNum" sz="quarter" idx="12"/>
          </p:nvPr>
        </p:nvSpPr>
        <p:spPr/>
        <p:txBody>
          <a:bodyPr/>
          <a:lstStyle/>
          <a:p>
            <a:fld id="{B8D19B39-0B55-4978-9670-2F00F5682B2F}" type="slidenum">
              <a:rPr lang="en-GB" smtClean="0"/>
              <a:t>‹#›</a:t>
            </a:fld>
            <a:endParaRPr lang="en-GB"/>
          </a:p>
        </p:txBody>
      </p:sp>
    </p:spTree>
    <p:extLst>
      <p:ext uri="{BB962C8B-B14F-4D97-AF65-F5344CB8AC3E}">
        <p14:creationId xmlns:p14="http://schemas.microsoft.com/office/powerpoint/2010/main" val="171465999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56DC9F-F2F6-477C-92DB-BEC0CD8AAEAA}"/>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5A4C6DF4-9AC1-420C-A0B8-9B5F55E6CF18}"/>
              </a:ext>
            </a:extLst>
          </p:cNvPr>
          <p:cNvSpPr>
            <a:spLocks noGrp="1"/>
          </p:cNvSpPr>
          <p:nvPr>
            <p:ph type="dt" sz="half" idx="10"/>
          </p:nvPr>
        </p:nvSpPr>
        <p:spPr/>
        <p:txBody>
          <a:bodyPr/>
          <a:lstStyle/>
          <a:p>
            <a:fld id="{EB13D49B-6578-45D2-BC11-67BB28829187}" type="datetimeFigureOut">
              <a:rPr lang="en-GB" smtClean="0"/>
              <a:t>26/02/2026</a:t>
            </a:fld>
            <a:endParaRPr lang="en-GB"/>
          </a:p>
        </p:txBody>
      </p:sp>
      <p:sp>
        <p:nvSpPr>
          <p:cNvPr id="4" name="Footer Placeholder 3">
            <a:extLst>
              <a:ext uri="{FF2B5EF4-FFF2-40B4-BE49-F238E27FC236}">
                <a16:creationId xmlns:a16="http://schemas.microsoft.com/office/drawing/2014/main" id="{F16258D9-0453-40EF-A57C-6487F8251BD2}"/>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DB9DD077-8F84-418C-BAB4-24BFFAF795D0}"/>
              </a:ext>
            </a:extLst>
          </p:cNvPr>
          <p:cNvSpPr>
            <a:spLocks noGrp="1"/>
          </p:cNvSpPr>
          <p:nvPr>
            <p:ph type="sldNum" sz="quarter" idx="12"/>
          </p:nvPr>
        </p:nvSpPr>
        <p:spPr/>
        <p:txBody>
          <a:bodyPr/>
          <a:lstStyle/>
          <a:p>
            <a:fld id="{B8D19B39-0B55-4978-9670-2F00F5682B2F}" type="slidenum">
              <a:rPr lang="en-GB" smtClean="0"/>
              <a:t>‹#›</a:t>
            </a:fld>
            <a:endParaRPr lang="en-GB"/>
          </a:p>
        </p:txBody>
      </p:sp>
    </p:spTree>
    <p:extLst>
      <p:ext uri="{BB962C8B-B14F-4D97-AF65-F5344CB8AC3E}">
        <p14:creationId xmlns:p14="http://schemas.microsoft.com/office/powerpoint/2010/main" val="212042759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C1D07FE-B77C-4E0F-BBD3-6F5E8495A8B7}"/>
              </a:ext>
            </a:extLst>
          </p:cNvPr>
          <p:cNvSpPr>
            <a:spLocks noGrp="1"/>
          </p:cNvSpPr>
          <p:nvPr>
            <p:ph type="dt" sz="half" idx="10"/>
          </p:nvPr>
        </p:nvSpPr>
        <p:spPr/>
        <p:txBody>
          <a:bodyPr/>
          <a:lstStyle/>
          <a:p>
            <a:fld id="{EB13D49B-6578-45D2-BC11-67BB28829187}" type="datetimeFigureOut">
              <a:rPr lang="en-GB" smtClean="0"/>
              <a:t>26/02/2026</a:t>
            </a:fld>
            <a:endParaRPr lang="en-GB"/>
          </a:p>
        </p:txBody>
      </p:sp>
      <p:sp>
        <p:nvSpPr>
          <p:cNvPr id="3" name="Footer Placeholder 2">
            <a:extLst>
              <a:ext uri="{FF2B5EF4-FFF2-40B4-BE49-F238E27FC236}">
                <a16:creationId xmlns:a16="http://schemas.microsoft.com/office/drawing/2014/main" id="{0020938E-B2D2-4E6F-805C-6F7D19D065D8}"/>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E863B2B2-0666-46A1-9D1F-1372CE1230E3}"/>
              </a:ext>
            </a:extLst>
          </p:cNvPr>
          <p:cNvSpPr>
            <a:spLocks noGrp="1"/>
          </p:cNvSpPr>
          <p:nvPr>
            <p:ph type="sldNum" sz="quarter" idx="12"/>
          </p:nvPr>
        </p:nvSpPr>
        <p:spPr/>
        <p:txBody>
          <a:bodyPr/>
          <a:lstStyle/>
          <a:p>
            <a:fld id="{B8D19B39-0B55-4978-9670-2F00F5682B2F}" type="slidenum">
              <a:rPr lang="en-GB" smtClean="0"/>
              <a:t>‹#›</a:t>
            </a:fld>
            <a:endParaRPr lang="en-GB"/>
          </a:p>
        </p:txBody>
      </p:sp>
    </p:spTree>
    <p:extLst>
      <p:ext uri="{BB962C8B-B14F-4D97-AF65-F5344CB8AC3E}">
        <p14:creationId xmlns:p14="http://schemas.microsoft.com/office/powerpoint/2010/main" val="256964001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09EA2E-47ED-4544-837D-6910AF212C6E}"/>
              </a:ext>
            </a:extLst>
          </p:cNvPr>
          <p:cNvSpPr>
            <a:spLocks noGrp="1"/>
          </p:cNvSpPr>
          <p:nvPr>
            <p:ph type="title"/>
          </p:nvPr>
        </p:nvSpPr>
        <p:spPr>
          <a:xfrm>
            <a:off x="839791" y="457200"/>
            <a:ext cx="3932236"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2A2BA039-505E-400D-9CD5-BD5727DA6EC4}"/>
              </a:ext>
            </a:extLst>
          </p:cNvPr>
          <p:cNvSpPr>
            <a:spLocks noGrp="1"/>
          </p:cNvSpPr>
          <p:nvPr>
            <p:ph idx="1"/>
          </p:nvPr>
        </p:nvSpPr>
        <p:spPr>
          <a:xfrm>
            <a:off x="5183192" y="987425"/>
            <a:ext cx="6172201"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CA2E8167-B6F8-48A6-BF1C-3C89C32DB143}"/>
              </a:ext>
            </a:extLst>
          </p:cNvPr>
          <p:cNvSpPr>
            <a:spLocks noGrp="1"/>
          </p:cNvSpPr>
          <p:nvPr>
            <p:ph type="body" sz="half" idx="2"/>
          </p:nvPr>
        </p:nvSpPr>
        <p:spPr>
          <a:xfrm>
            <a:off x="839791" y="2057400"/>
            <a:ext cx="3932236" cy="3811588"/>
          </a:xfrm>
        </p:spPr>
        <p:txBody>
          <a:bodyPr/>
          <a:lstStyle>
            <a:lvl1pPr marL="0" indent="0">
              <a:buNone/>
              <a:defRPr sz="1600"/>
            </a:lvl1pPr>
            <a:lvl2pPr marL="457217" indent="0">
              <a:buNone/>
              <a:defRPr sz="1401"/>
            </a:lvl2pPr>
            <a:lvl3pPr marL="914434" indent="0">
              <a:buNone/>
              <a:defRPr sz="1200"/>
            </a:lvl3pPr>
            <a:lvl4pPr marL="1371651" indent="0">
              <a:buNone/>
              <a:defRPr sz="1001"/>
            </a:lvl4pPr>
            <a:lvl5pPr marL="1828869" indent="0">
              <a:buNone/>
              <a:defRPr sz="1001"/>
            </a:lvl5pPr>
            <a:lvl6pPr marL="2286086" indent="0">
              <a:buNone/>
              <a:defRPr sz="1001"/>
            </a:lvl6pPr>
            <a:lvl7pPr marL="2743302" indent="0">
              <a:buNone/>
              <a:defRPr sz="1001"/>
            </a:lvl7pPr>
            <a:lvl8pPr marL="3200520" indent="0">
              <a:buNone/>
              <a:defRPr sz="1001"/>
            </a:lvl8pPr>
            <a:lvl9pPr marL="3657738" indent="0">
              <a:buNone/>
              <a:defRPr sz="1001"/>
            </a:lvl9pPr>
          </a:lstStyle>
          <a:p>
            <a:pPr lvl="0"/>
            <a:r>
              <a:rPr lang="en-US"/>
              <a:t>Click to edit Master text styles</a:t>
            </a:r>
          </a:p>
        </p:txBody>
      </p:sp>
      <p:sp>
        <p:nvSpPr>
          <p:cNvPr id="5" name="Date Placeholder 4">
            <a:extLst>
              <a:ext uri="{FF2B5EF4-FFF2-40B4-BE49-F238E27FC236}">
                <a16:creationId xmlns:a16="http://schemas.microsoft.com/office/drawing/2014/main" id="{6815586D-DCB7-4675-9EA2-4B4E4E1A7BF8}"/>
              </a:ext>
            </a:extLst>
          </p:cNvPr>
          <p:cNvSpPr>
            <a:spLocks noGrp="1"/>
          </p:cNvSpPr>
          <p:nvPr>
            <p:ph type="dt" sz="half" idx="10"/>
          </p:nvPr>
        </p:nvSpPr>
        <p:spPr/>
        <p:txBody>
          <a:bodyPr/>
          <a:lstStyle/>
          <a:p>
            <a:fld id="{EB13D49B-6578-45D2-BC11-67BB28829187}" type="datetimeFigureOut">
              <a:rPr lang="en-GB" smtClean="0"/>
              <a:t>26/02/2026</a:t>
            </a:fld>
            <a:endParaRPr lang="en-GB"/>
          </a:p>
        </p:txBody>
      </p:sp>
      <p:sp>
        <p:nvSpPr>
          <p:cNvPr id="6" name="Footer Placeholder 5">
            <a:extLst>
              <a:ext uri="{FF2B5EF4-FFF2-40B4-BE49-F238E27FC236}">
                <a16:creationId xmlns:a16="http://schemas.microsoft.com/office/drawing/2014/main" id="{5F6BAD81-3C73-4DA6-81EA-02BB21EC3C9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F25E015-3C24-4FC3-9B16-CF9856CEE0AD}"/>
              </a:ext>
            </a:extLst>
          </p:cNvPr>
          <p:cNvSpPr>
            <a:spLocks noGrp="1"/>
          </p:cNvSpPr>
          <p:nvPr>
            <p:ph type="sldNum" sz="quarter" idx="12"/>
          </p:nvPr>
        </p:nvSpPr>
        <p:spPr/>
        <p:txBody>
          <a:bodyPr/>
          <a:lstStyle/>
          <a:p>
            <a:fld id="{B8D19B39-0B55-4978-9670-2F00F5682B2F}" type="slidenum">
              <a:rPr lang="en-GB" smtClean="0"/>
              <a:t>‹#›</a:t>
            </a:fld>
            <a:endParaRPr lang="en-GB"/>
          </a:p>
        </p:txBody>
      </p:sp>
    </p:spTree>
    <p:extLst>
      <p:ext uri="{BB962C8B-B14F-4D97-AF65-F5344CB8AC3E}">
        <p14:creationId xmlns:p14="http://schemas.microsoft.com/office/powerpoint/2010/main" val="267510189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5B144D-A390-454A-A8BB-BA896CB2C350}"/>
              </a:ext>
            </a:extLst>
          </p:cNvPr>
          <p:cNvSpPr>
            <a:spLocks noGrp="1"/>
          </p:cNvSpPr>
          <p:nvPr>
            <p:ph type="title"/>
          </p:nvPr>
        </p:nvSpPr>
        <p:spPr>
          <a:xfrm>
            <a:off x="839791" y="457200"/>
            <a:ext cx="3932236"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3857E275-8E6B-4E24-B60B-C38A3ABBCE4A}"/>
              </a:ext>
            </a:extLst>
          </p:cNvPr>
          <p:cNvSpPr>
            <a:spLocks noGrp="1"/>
          </p:cNvSpPr>
          <p:nvPr>
            <p:ph type="pic" idx="1"/>
          </p:nvPr>
        </p:nvSpPr>
        <p:spPr>
          <a:xfrm>
            <a:off x="5183192" y="987425"/>
            <a:ext cx="6172201" cy="4873625"/>
          </a:xfrm>
        </p:spPr>
        <p:txBody>
          <a:bodyPr/>
          <a:lstStyle>
            <a:lvl1pPr marL="0" indent="0">
              <a:buNone/>
              <a:defRPr sz="3200"/>
            </a:lvl1pPr>
            <a:lvl2pPr marL="457217" indent="0">
              <a:buNone/>
              <a:defRPr sz="2800"/>
            </a:lvl2pPr>
            <a:lvl3pPr marL="914434" indent="0">
              <a:buNone/>
              <a:defRPr sz="2400"/>
            </a:lvl3pPr>
            <a:lvl4pPr marL="1371651" indent="0">
              <a:buNone/>
              <a:defRPr sz="2000"/>
            </a:lvl4pPr>
            <a:lvl5pPr marL="1828869" indent="0">
              <a:buNone/>
              <a:defRPr sz="2000"/>
            </a:lvl5pPr>
            <a:lvl6pPr marL="2286086" indent="0">
              <a:buNone/>
              <a:defRPr sz="2000"/>
            </a:lvl6pPr>
            <a:lvl7pPr marL="2743302" indent="0">
              <a:buNone/>
              <a:defRPr sz="2000"/>
            </a:lvl7pPr>
            <a:lvl8pPr marL="3200520" indent="0">
              <a:buNone/>
              <a:defRPr sz="2000"/>
            </a:lvl8pPr>
            <a:lvl9pPr marL="3657738" indent="0">
              <a:buNone/>
              <a:defRPr sz="2000"/>
            </a:lvl9pPr>
          </a:lstStyle>
          <a:p>
            <a:endParaRPr lang="en-GB"/>
          </a:p>
        </p:txBody>
      </p:sp>
      <p:sp>
        <p:nvSpPr>
          <p:cNvPr id="4" name="Text Placeholder 3">
            <a:extLst>
              <a:ext uri="{FF2B5EF4-FFF2-40B4-BE49-F238E27FC236}">
                <a16:creationId xmlns:a16="http://schemas.microsoft.com/office/drawing/2014/main" id="{444D0686-3AC1-4E9F-8A8F-C0E650EA186C}"/>
              </a:ext>
            </a:extLst>
          </p:cNvPr>
          <p:cNvSpPr>
            <a:spLocks noGrp="1"/>
          </p:cNvSpPr>
          <p:nvPr>
            <p:ph type="body" sz="half" idx="2"/>
          </p:nvPr>
        </p:nvSpPr>
        <p:spPr>
          <a:xfrm>
            <a:off x="839791" y="2057400"/>
            <a:ext cx="3932236" cy="3811588"/>
          </a:xfrm>
        </p:spPr>
        <p:txBody>
          <a:bodyPr/>
          <a:lstStyle>
            <a:lvl1pPr marL="0" indent="0">
              <a:buNone/>
              <a:defRPr sz="1600"/>
            </a:lvl1pPr>
            <a:lvl2pPr marL="457217" indent="0">
              <a:buNone/>
              <a:defRPr sz="1401"/>
            </a:lvl2pPr>
            <a:lvl3pPr marL="914434" indent="0">
              <a:buNone/>
              <a:defRPr sz="1200"/>
            </a:lvl3pPr>
            <a:lvl4pPr marL="1371651" indent="0">
              <a:buNone/>
              <a:defRPr sz="1001"/>
            </a:lvl4pPr>
            <a:lvl5pPr marL="1828869" indent="0">
              <a:buNone/>
              <a:defRPr sz="1001"/>
            </a:lvl5pPr>
            <a:lvl6pPr marL="2286086" indent="0">
              <a:buNone/>
              <a:defRPr sz="1001"/>
            </a:lvl6pPr>
            <a:lvl7pPr marL="2743302" indent="0">
              <a:buNone/>
              <a:defRPr sz="1001"/>
            </a:lvl7pPr>
            <a:lvl8pPr marL="3200520" indent="0">
              <a:buNone/>
              <a:defRPr sz="1001"/>
            </a:lvl8pPr>
            <a:lvl9pPr marL="3657738" indent="0">
              <a:buNone/>
              <a:defRPr sz="1001"/>
            </a:lvl9pPr>
          </a:lstStyle>
          <a:p>
            <a:pPr lvl="0"/>
            <a:r>
              <a:rPr lang="en-US"/>
              <a:t>Click to edit Master text styles</a:t>
            </a:r>
          </a:p>
        </p:txBody>
      </p:sp>
      <p:sp>
        <p:nvSpPr>
          <p:cNvPr id="5" name="Date Placeholder 4">
            <a:extLst>
              <a:ext uri="{FF2B5EF4-FFF2-40B4-BE49-F238E27FC236}">
                <a16:creationId xmlns:a16="http://schemas.microsoft.com/office/drawing/2014/main" id="{2BDCA9C2-5D99-4F01-8562-6576B3F7F6B9}"/>
              </a:ext>
            </a:extLst>
          </p:cNvPr>
          <p:cNvSpPr>
            <a:spLocks noGrp="1"/>
          </p:cNvSpPr>
          <p:nvPr>
            <p:ph type="dt" sz="half" idx="10"/>
          </p:nvPr>
        </p:nvSpPr>
        <p:spPr/>
        <p:txBody>
          <a:bodyPr/>
          <a:lstStyle/>
          <a:p>
            <a:fld id="{EB13D49B-6578-45D2-BC11-67BB28829187}" type="datetimeFigureOut">
              <a:rPr lang="en-GB" smtClean="0"/>
              <a:t>26/02/2026</a:t>
            </a:fld>
            <a:endParaRPr lang="en-GB"/>
          </a:p>
        </p:txBody>
      </p:sp>
      <p:sp>
        <p:nvSpPr>
          <p:cNvPr id="6" name="Footer Placeholder 5">
            <a:extLst>
              <a:ext uri="{FF2B5EF4-FFF2-40B4-BE49-F238E27FC236}">
                <a16:creationId xmlns:a16="http://schemas.microsoft.com/office/drawing/2014/main" id="{F692DC31-9F0B-42CD-ABEE-ADD27591649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777960E-0FB2-4C2D-9E22-CE931F897A4C}"/>
              </a:ext>
            </a:extLst>
          </p:cNvPr>
          <p:cNvSpPr>
            <a:spLocks noGrp="1"/>
          </p:cNvSpPr>
          <p:nvPr>
            <p:ph type="sldNum" sz="quarter" idx="12"/>
          </p:nvPr>
        </p:nvSpPr>
        <p:spPr/>
        <p:txBody>
          <a:bodyPr/>
          <a:lstStyle/>
          <a:p>
            <a:fld id="{B8D19B39-0B55-4978-9670-2F00F5682B2F}" type="slidenum">
              <a:rPr lang="en-GB" smtClean="0"/>
              <a:t>‹#›</a:t>
            </a:fld>
            <a:endParaRPr lang="en-GB"/>
          </a:p>
        </p:txBody>
      </p:sp>
    </p:spTree>
    <p:extLst>
      <p:ext uri="{BB962C8B-B14F-4D97-AF65-F5344CB8AC3E}">
        <p14:creationId xmlns:p14="http://schemas.microsoft.com/office/powerpoint/2010/main" val="233285264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67DB65-8156-49D9-B7F8-E51F6F372CB0}"/>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8DA37CD-4954-4FFA-9A1E-09D0DC4C5D49}"/>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4FF2514-6CF9-4A96-B129-9100F50B02D9}"/>
              </a:ext>
            </a:extLst>
          </p:cNvPr>
          <p:cNvSpPr>
            <a:spLocks noGrp="1"/>
          </p:cNvSpPr>
          <p:nvPr>
            <p:ph type="dt" sz="half" idx="10"/>
          </p:nvPr>
        </p:nvSpPr>
        <p:spPr/>
        <p:txBody>
          <a:bodyPr/>
          <a:lstStyle/>
          <a:p>
            <a:fld id="{EB13D49B-6578-45D2-BC11-67BB28829187}" type="datetimeFigureOut">
              <a:rPr lang="en-GB" smtClean="0"/>
              <a:t>26/02/2026</a:t>
            </a:fld>
            <a:endParaRPr lang="en-GB"/>
          </a:p>
        </p:txBody>
      </p:sp>
      <p:sp>
        <p:nvSpPr>
          <p:cNvPr id="5" name="Footer Placeholder 4">
            <a:extLst>
              <a:ext uri="{FF2B5EF4-FFF2-40B4-BE49-F238E27FC236}">
                <a16:creationId xmlns:a16="http://schemas.microsoft.com/office/drawing/2014/main" id="{91BFBB99-C2B9-463A-9820-844E0E189DE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BA4BF88-01C1-4DAC-86AC-9CBAEAA561DE}"/>
              </a:ext>
            </a:extLst>
          </p:cNvPr>
          <p:cNvSpPr>
            <a:spLocks noGrp="1"/>
          </p:cNvSpPr>
          <p:nvPr>
            <p:ph type="sldNum" sz="quarter" idx="12"/>
          </p:nvPr>
        </p:nvSpPr>
        <p:spPr/>
        <p:txBody>
          <a:bodyPr/>
          <a:lstStyle/>
          <a:p>
            <a:fld id="{B8D19B39-0B55-4978-9670-2F00F5682B2F}" type="slidenum">
              <a:rPr lang="en-GB" smtClean="0"/>
              <a:t>‹#›</a:t>
            </a:fld>
            <a:endParaRPr lang="en-GB"/>
          </a:p>
        </p:txBody>
      </p:sp>
    </p:spTree>
    <p:extLst>
      <p:ext uri="{BB962C8B-B14F-4D97-AF65-F5344CB8AC3E}">
        <p14:creationId xmlns:p14="http://schemas.microsoft.com/office/powerpoint/2010/main" val="212721413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CDE807E-AB74-4107-BC92-6AF6151BBD82}"/>
              </a:ext>
            </a:extLst>
          </p:cNvPr>
          <p:cNvSpPr>
            <a:spLocks noGrp="1"/>
          </p:cNvSpPr>
          <p:nvPr>
            <p:ph type="title" orient="vert"/>
          </p:nvPr>
        </p:nvSpPr>
        <p:spPr>
          <a:xfrm>
            <a:off x="8724899"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C84677E-510F-4EBF-A1BE-8DC0812B21EB}"/>
              </a:ext>
            </a:extLst>
          </p:cNvPr>
          <p:cNvSpPr>
            <a:spLocks noGrp="1"/>
          </p:cNvSpPr>
          <p:nvPr>
            <p:ph type="body" orient="vert" idx="1"/>
          </p:nvPr>
        </p:nvSpPr>
        <p:spPr>
          <a:xfrm>
            <a:off x="838199"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A4695B6-54A3-40E6-A7ED-93FCE2CD6CCA}"/>
              </a:ext>
            </a:extLst>
          </p:cNvPr>
          <p:cNvSpPr>
            <a:spLocks noGrp="1"/>
          </p:cNvSpPr>
          <p:nvPr>
            <p:ph type="dt" sz="half" idx="10"/>
          </p:nvPr>
        </p:nvSpPr>
        <p:spPr/>
        <p:txBody>
          <a:bodyPr/>
          <a:lstStyle/>
          <a:p>
            <a:fld id="{EB13D49B-6578-45D2-BC11-67BB28829187}" type="datetimeFigureOut">
              <a:rPr lang="en-GB" smtClean="0"/>
              <a:t>26/02/2026</a:t>
            </a:fld>
            <a:endParaRPr lang="en-GB"/>
          </a:p>
        </p:txBody>
      </p:sp>
      <p:sp>
        <p:nvSpPr>
          <p:cNvPr id="5" name="Footer Placeholder 4">
            <a:extLst>
              <a:ext uri="{FF2B5EF4-FFF2-40B4-BE49-F238E27FC236}">
                <a16:creationId xmlns:a16="http://schemas.microsoft.com/office/drawing/2014/main" id="{7F36413D-F990-485E-97DC-790B2911F4D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B707A33-9BAF-4258-B0C8-38F2E79DB9CC}"/>
              </a:ext>
            </a:extLst>
          </p:cNvPr>
          <p:cNvSpPr>
            <a:spLocks noGrp="1"/>
          </p:cNvSpPr>
          <p:nvPr>
            <p:ph type="sldNum" sz="quarter" idx="12"/>
          </p:nvPr>
        </p:nvSpPr>
        <p:spPr/>
        <p:txBody>
          <a:bodyPr/>
          <a:lstStyle/>
          <a:p>
            <a:fld id="{B8D19B39-0B55-4978-9670-2F00F5682B2F}" type="slidenum">
              <a:rPr lang="en-GB" smtClean="0"/>
              <a:t>‹#›</a:t>
            </a:fld>
            <a:endParaRPr lang="en-GB"/>
          </a:p>
        </p:txBody>
      </p:sp>
    </p:spTree>
    <p:extLst>
      <p:ext uri="{BB962C8B-B14F-4D97-AF65-F5344CB8AC3E}">
        <p14:creationId xmlns:p14="http://schemas.microsoft.com/office/powerpoint/2010/main" val="153284326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73433FD3-0613-479E-83D4-E9AD763EF561}"/>
              </a:ext>
            </a:extLst>
          </p:cNvPr>
          <p:cNvSpPr>
            <a:spLocks noGrp="1"/>
          </p:cNvSpPr>
          <p:nvPr>
            <p:ph type="title"/>
          </p:nvPr>
        </p:nvSpPr>
        <p:spPr>
          <a:xfrm>
            <a:off x="838205"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8E6DFBA-1A9C-454A-96C2-EF726960A11C}"/>
              </a:ext>
            </a:extLst>
          </p:cNvPr>
          <p:cNvSpPr>
            <a:spLocks noGrp="1"/>
          </p:cNvSpPr>
          <p:nvPr>
            <p:ph type="body" idx="1"/>
          </p:nvPr>
        </p:nvSpPr>
        <p:spPr>
          <a:xfrm>
            <a:off x="838205"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B17265E-5486-4EBA-89BF-43AB9D5D74FC}"/>
              </a:ext>
            </a:extLst>
          </p:cNvPr>
          <p:cNvSpPr>
            <a:spLocks noGrp="1"/>
          </p:cNvSpPr>
          <p:nvPr>
            <p:ph type="dt" sz="half" idx="2"/>
          </p:nvPr>
        </p:nvSpPr>
        <p:spPr>
          <a:xfrm>
            <a:off x="838201" y="6356353"/>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B13D49B-6578-45D2-BC11-67BB28829187}" type="datetimeFigureOut">
              <a:rPr lang="en-GB" smtClean="0"/>
              <a:t>26/02/2026</a:t>
            </a:fld>
            <a:endParaRPr lang="en-GB"/>
          </a:p>
        </p:txBody>
      </p:sp>
      <p:sp>
        <p:nvSpPr>
          <p:cNvPr id="5" name="Footer Placeholder 4">
            <a:extLst>
              <a:ext uri="{FF2B5EF4-FFF2-40B4-BE49-F238E27FC236}">
                <a16:creationId xmlns:a16="http://schemas.microsoft.com/office/drawing/2014/main" id="{631D8CA3-E596-40D5-B89E-B655B72C71D0}"/>
              </a:ext>
            </a:extLst>
          </p:cNvPr>
          <p:cNvSpPr>
            <a:spLocks noGrp="1"/>
          </p:cNvSpPr>
          <p:nvPr>
            <p:ph type="ftr" sz="quarter" idx="3"/>
          </p:nvPr>
        </p:nvSpPr>
        <p:spPr>
          <a:xfrm>
            <a:off x="4038605" y="6356353"/>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68889D4D-D283-4C91-8006-D98E168D5DD4}"/>
              </a:ext>
            </a:extLst>
          </p:cNvPr>
          <p:cNvSpPr>
            <a:spLocks noGrp="1"/>
          </p:cNvSpPr>
          <p:nvPr>
            <p:ph type="sldNum" sz="quarter" idx="4"/>
          </p:nvPr>
        </p:nvSpPr>
        <p:spPr>
          <a:xfrm>
            <a:off x="8610601" y="6356353"/>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8D19B39-0B55-4978-9670-2F00F5682B2F}" type="slidenum">
              <a:rPr lang="en-GB" smtClean="0"/>
              <a:t>‹#›</a:t>
            </a:fld>
            <a:endParaRPr lang="en-GB"/>
          </a:p>
        </p:txBody>
      </p:sp>
    </p:spTree>
    <p:extLst>
      <p:ext uri="{BB962C8B-B14F-4D97-AF65-F5344CB8AC3E}">
        <p14:creationId xmlns:p14="http://schemas.microsoft.com/office/powerpoint/2010/main" val="75329756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34"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10" indent="-228610" algn="l" defTabSz="914434" rtl="0" eaLnBrk="1" latinLnBrk="0" hangingPunct="1">
        <a:lnSpc>
          <a:spcPct val="90000"/>
        </a:lnSpc>
        <a:spcBef>
          <a:spcPts val="1001"/>
        </a:spcBef>
        <a:buFont typeface="Arial" panose="020B0604020202020204" pitchFamily="34" charset="0"/>
        <a:buChar char="•"/>
        <a:defRPr sz="2800" kern="1200">
          <a:solidFill>
            <a:schemeClr val="tx1"/>
          </a:solidFill>
          <a:latin typeface="+mn-lt"/>
          <a:ea typeface="+mn-ea"/>
          <a:cs typeface="+mn-cs"/>
        </a:defRPr>
      </a:lvl1pPr>
      <a:lvl2pPr marL="685825" indent="-228610" algn="l" defTabSz="914434"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43" indent="-228610" algn="l" defTabSz="914434"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61" indent="-228610" algn="l" defTabSz="914434" rtl="0" eaLnBrk="1" latinLnBrk="0" hangingPunct="1">
        <a:lnSpc>
          <a:spcPct val="90000"/>
        </a:lnSpc>
        <a:spcBef>
          <a:spcPts val="500"/>
        </a:spcBef>
        <a:buFont typeface="Arial" panose="020B0604020202020204" pitchFamily="34" charset="0"/>
        <a:buChar char="•"/>
        <a:defRPr sz="1801" kern="1200">
          <a:solidFill>
            <a:schemeClr val="tx1"/>
          </a:solidFill>
          <a:latin typeface="+mn-lt"/>
          <a:ea typeface="+mn-ea"/>
          <a:cs typeface="+mn-cs"/>
        </a:defRPr>
      </a:lvl4pPr>
      <a:lvl5pPr marL="2057479" indent="-228610" algn="l" defTabSz="914434" rtl="0" eaLnBrk="1" latinLnBrk="0" hangingPunct="1">
        <a:lnSpc>
          <a:spcPct val="90000"/>
        </a:lnSpc>
        <a:spcBef>
          <a:spcPts val="500"/>
        </a:spcBef>
        <a:buFont typeface="Arial" panose="020B0604020202020204" pitchFamily="34" charset="0"/>
        <a:buChar char="•"/>
        <a:defRPr sz="1801" kern="1200">
          <a:solidFill>
            <a:schemeClr val="tx1"/>
          </a:solidFill>
          <a:latin typeface="+mn-lt"/>
          <a:ea typeface="+mn-ea"/>
          <a:cs typeface="+mn-cs"/>
        </a:defRPr>
      </a:lvl5pPr>
      <a:lvl6pPr marL="2514696" indent="-228610" algn="l" defTabSz="914434" rtl="0" eaLnBrk="1" latinLnBrk="0" hangingPunct="1">
        <a:lnSpc>
          <a:spcPct val="90000"/>
        </a:lnSpc>
        <a:spcBef>
          <a:spcPts val="500"/>
        </a:spcBef>
        <a:buFont typeface="Arial" panose="020B0604020202020204" pitchFamily="34" charset="0"/>
        <a:buChar char="•"/>
        <a:defRPr sz="1801" kern="1200">
          <a:solidFill>
            <a:schemeClr val="tx1"/>
          </a:solidFill>
          <a:latin typeface="+mn-lt"/>
          <a:ea typeface="+mn-ea"/>
          <a:cs typeface="+mn-cs"/>
        </a:defRPr>
      </a:lvl6pPr>
      <a:lvl7pPr marL="2971912" indent="-228610" algn="l" defTabSz="914434" rtl="0" eaLnBrk="1" latinLnBrk="0" hangingPunct="1">
        <a:lnSpc>
          <a:spcPct val="90000"/>
        </a:lnSpc>
        <a:spcBef>
          <a:spcPts val="500"/>
        </a:spcBef>
        <a:buFont typeface="Arial" panose="020B0604020202020204" pitchFamily="34" charset="0"/>
        <a:buChar char="•"/>
        <a:defRPr sz="1801" kern="1200">
          <a:solidFill>
            <a:schemeClr val="tx1"/>
          </a:solidFill>
          <a:latin typeface="+mn-lt"/>
          <a:ea typeface="+mn-ea"/>
          <a:cs typeface="+mn-cs"/>
        </a:defRPr>
      </a:lvl7pPr>
      <a:lvl8pPr marL="3429130" indent="-228610" algn="l" defTabSz="914434" rtl="0" eaLnBrk="1" latinLnBrk="0" hangingPunct="1">
        <a:lnSpc>
          <a:spcPct val="90000"/>
        </a:lnSpc>
        <a:spcBef>
          <a:spcPts val="500"/>
        </a:spcBef>
        <a:buFont typeface="Arial" panose="020B0604020202020204" pitchFamily="34" charset="0"/>
        <a:buChar char="•"/>
        <a:defRPr sz="1801" kern="1200">
          <a:solidFill>
            <a:schemeClr val="tx1"/>
          </a:solidFill>
          <a:latin typeface="+mn-lt"/>
          <a:ea typeface="+mn-ea"/>
          <a:cs typeface="+mn-cs"/>
        </a:defRPr>
      </a:lvl8pPr>
      <a:lvl9pPr marL="3886346" indent="-228610" algn="l" defTabSz="914434" rtl="0" eaLnBrk="1" latinLnBrk="0" hangingPunct="1">
        <a:lnSpc>
          <a:spcPct val="90000"/>
        </a:lnSpc>
        <a:spcBef>
          <a:spcPts val="500"/>
        </a:spcBef>
        <a:buFont typeface="Arial" panose="020B0604020202020204" pitchFamily="34" charset="0"/>
        <a:buChar char="•"/>
        <a:defRPr sz="1801" kern="1200">
          <a:solidFill>
            <a:schemeClr val="tx1"/>
          </a:solidFill>
          <a:latin typeface="+mn-lt"/>
          <a:ea typeface="+mn-ea"/>
          <a:cs typeface="+mn-cs"/>
        </a:defRPr>
      </a:lvl9pPr>
    </p:bodyStyle>
    <p:otherStyle>
      <a:defPPr>
        <a:defRPr lang="en-US"/>
      </a:defPPr>
      <a:lvl1pPr marL="0" algn="l" defTabSz="914434" rtl="0" eaLnBrk="1" latinLnBrk="0" hangingPunct="1">
        <a:defRPr sz="1801" kern="1200">
          <a:solidFill>
            <a:schemeClr val="tx1"/>
          </a:solidFill>
          <a:latin typeface="+mn-lt"/>
          <a:ea typeface="+mn-ea"/>
          <a:cs typeface="+mn-cs"/>
        </a:defRPr>
      </a:lvl1pPr>
      <a:lvl2pPr marL="457217" algn="l" defTabSz="914434" rtl="0" eaLnBrk="1" latinLnBrk="0" hangingPunct="1">
        <a:defRPr sz="1801" kern="1200">
          <a:solidFill>
            <a:schemeClr val="tx1"/>
          </a:solidFill>
          <a:latin typeface="+mn-lt"/>
          <a:ea typeface="+mn-ea"/>
          <a:cs typeface="+mn-cs"/>
        </a:defRPr>
      </a:lvl2pPr>
      <a:lvl3pPr marL="914434" algn="l" defTabSz="914434" rtl="0" eaLnBrk="1" latinLnBrk="0" hangingPunct="1">
        <a:defRPr sz="1801" kern="1200">
          <a:solidFill>
            <a:schemeClr val="tx1"/>
          </a:solidFill>
          <a:latin typeface="+mn-lt"/>
          <a:ea typeface="+mn-ea"/>
          <a:cs typeface="+mn-cs"/>
        </a:defRPr>
      </a:lvl3pPr>
      <a:lvl4pPr marL="1371651" algn="l" defTabSz="914434" rtl="0" eaLnBrk="1" latinLnBrk="0" hangingPunct="1">
        <a:defRPr sz="1801" kern="1200">
          <a:solidFill>
            <a:schemeClr val="tx1"/>
          </a:solidFill>
          <a:latin typeface="+mn-lt"/>
          <a:ea typeface="+mn-ea"/>
          <a:cs typeface="+mn-cs"/>
        </a:defRPr>
      </a:lvl4pPr>
      <a:lvl5pPr marL="1828869" algn="l" defTabSz="914434" rtl="0" eaLnBrk="1" latinLnBrk="0" hangingPunct="1">
        <a:defRPr sz="1801" kern="1200">
          <a:solidFill>
            <a:schemeClr val="tx1"/>
          </a:solidFill>
          <a:latin typeface="+mn-lt"/>
          <a:ea typeface="+mn-ea"/>
          <a:cs typeface="+mn-cs"/>
        </a:defRPr>
      </a:lvl5pPr>
      <a:lvl6pPr marL="2286086" algn="l" defTabSz="914434" rtl="0" eaLnBrk="1" latinLnBrk="0" hangingPunct="1">
        <a:defRPr sz="1801" kern="1200">
          <a:solidFill>
            <a:schemeClr val="tx1"/>
          </a:solidFill>
          <a:latin typeface="+mn-lt"/>
          <a:ea typeface="+mn-ea"/>
          <a:cs typeface="+mn-cs"/>
        </a:defRPr>
      </a:lvl6pPr>
      <a:lvl7pPr marL="2743302" algn="l" defTabSz="914434" rtl="0" eaLnBrk="1" latinLnBrk="0" hangingPunct="1">
        <a:defRPr sz="1801" kern="1200">
          <a:solidFill>
            <a:schemeClr val="tx1"/>
          </a:solidFill>
          <a:latin typeface="+mn-lt"/>
          <a:ea typeface="+mn-ea"/>
          <a:cs typeface="+mn-cs"/>
        </a:defRPr>
      </a:lvl7pPr>
      <a:lvl8pPr marL="3200520" algn="l" defTabSz="914434" rtl="0" eaLnBrk="1" latinLnBrk="0" hangingPunct="1">
        <a:defRPr sz="1801" kern="1200">
          <a:solidFill>
            <a:schemeClr val="tx1"/>
          </a:solidFill>
          <a:latin typeface="+mn-lt"/>
          <a:ea typeface="+mn-ea"/>
          <a:cs typeface="+mn-cs"/>
        </a:defRPr>
      </a:lvl8pPr>
      <a:lvl9pPr marL="3657738" algn="l" defTabSz="914434" rtl="0" eaLnBrk="1" latinLnBrk="0" hangingPunct="1">
        <a:defRPr sz="1801"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1.png"/></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2.xml"/><Relationship Id="rId5" Type="http://schemas.openxmlformats.org/officeDocument/2006/relationships/hyperlink" Target="https://commons.wikimedia.org/wiki/File:Icons8_flat_linux.svg" TargetMode="External"/><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5.svg"/></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hyperlink" Target="https://desciclopedia.org/wiki/Linus_Torvalds" TargetMode="External"/><Relationship Id="rId5" Type="http://schemas.openxmlformats.org/officeDocument/2006/relationships/image" Target="../media/image6.jpg"/><Relationship Id="rId4" Type="http://schemas.openxmlformats.org/officeDocument/2006/relationships/hyperlink" Target="https://commons.wikimedia.org/wiki/File:Icons8_flat_linux.svg" TargetMode="External"/></Relationships>
</file>

<file path=ppt/slides/_rels/slide5.xml.rels><?xml version="1.0" encoding="UTF-8" standalone="yes"?>
<Relationships xmlns="http://schemas.openxmlformats.org/package/2006/relationships"><Relationship Id="rId3" Type="http://schemas.openxmlformats.org/officeDocument/2006/relationships/hyperlink" Target="https://www.inteldig.com/temas/open-source/" TargetMode="External"/><Relationship Id="rId2" Type="http://schemas.openxmlformats.org/officeDocument/2006/relationships/image" Target="../media/image7.jpg"/><Relationship Id="rId1" Type="http://schemas.openxmlformats.org/officeDocument/2006/relationships/slideLayout" Target="../slideLayouts/slideLayout2.xml"/><Relationship Id="rId6" Type="http://schemas.openxmlformats.org/officeDocument/2006/relationships/image" Target="../media/image9.jpeg"/><Relationship Id="rId5" Type="http://schemas.openxmlformats.org/officeDocument/2006/relationships/image" Target="../media/image8.jpeg"/><Relationship Id="rId4" Type="http://schemas.openxmlformats.org/officeDocument/2006/relationships/hyperlink" Target="https://creativecommons.org/licenses/by/3.0/" TargetMode="External"/></Relationships>
</file>

<file path=ppt/slides/_rels/slide6.xml.rels><?xml version="1.0" encoding="UTF-8" standalone="yes"?>
<Relationships xmlns="http://schemas.openxmlformats.org/package/2006/relationships"><Relationship Id="rId8" Type="http://schemas.openxmlformats.org/officeDocument/2006/relationships/hyperlink" Target="https://blog.gelin.ru/2018/01/azure.html" TargetMode="External"/><Relationship Id="rId13" Type="http://schemas.openxmlformats.org/officeDocument/2006/relationships/image" Target="../media/image15.png"/><Relationship Id="rId3" Type="http://schemas.openxmlformats.org/officeDocument/2006/relationships/image" Target="../media/image10.png"/><Relationship Id="rId7" Type="http://schemas.openxmlformats.org/officeDocument/2006/relationships/image" Target="../media/image12.jpg"/><Relationship Id="rId12" Type="http://schemas.openxmlformats.org/officeDocument/2006/relationships/hyperlink" Target="https://about.gitlab.com/solutions/aws/" TargetMode="Externa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hyperlink" Target="https://commons.wikimedia.org/wiki/File:Icons8_flat_linux.svg" TargetMode="External"/><Relationship Id="rId11" Type="http://schemas.openxmlformats.org/officeDocument/2006/relationships/image" Target="../media/image14.png"/><Relationship Id="rId5" Type="http://schemas.openxmlformats.org/officeDocument/2006/relationships/image" Target="../media/image3.png"/><Relationship Id="rId10" Type="http://schemas.openxmlformats.org/officeDocument/2006/relationships/hyperlink" Target="https://fanaticosdelhardware.com/google-cloud-lanza-su-servicio-de-migracion-de-bases-de-datos/" TargetMode="External"/><Relationship Id="rId4" Type="http://schemas.openxmlformats.org/officeDocument/2006/relationships/image" Target="../media/image11.svg"/><Relationship Id="rId9" Type="http://schemas.openxmlformats.org/officeDocument/2006/relationships/image" Target="../media/image13.jpg"/><Relationship Id="rId14" Type="http://schemas.openxmlformats.org/officeDocument/2006/relationships/hyperlink" Target="https://freepngimg.com/png/67869-bluemix-softlayer-ibm-cloud-computing-free-download-png-hd" TargetMode="External"/></Relationships>
</file>

<file path=ppt/slides/_rels/slide7.xml.rels><?xml version="1.0" encoding="UTF-8" standalone="yes"?>
<Relationships xmlns="http://schemas.openxmlformats.org/package/2006/relationships"><Relationship Id="rId3" Type="http://schemas.openxmlformats.org/officeDocument/2006/relationships/image" Target="../media/image3.png"/><Relationship Id="rId7" Type="http://schemas.openxmlformats.org/officeDocument/2006/relationships/hyperlink" Target="https://creativecommons.org/licenses/by-nc-nd/3.0/" TargetMode="Externa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hyperlink" Target="https://jpralves.net/post/2017/12/13/tutorialspoint-unix-computer-operating-system.html" TargetMode="External"/><Relationship Id="rId5" Type="http://schemas.openxmlformats.org/officeDocument/2006/relationships/image" Target="../media/image16.jpg"/><Relationship Id="rId4" Type="http://schemas.openxmlformats.org/officeDocument/2006/relationships/hyperlink" Target="https://commons.wikimedia.org/wiki/File:Icons8_flat_linux.svg" TargetMode="External"/></Relationships>
</file>

<file path=ppt/slides/_rels/slide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hyperlink" Target="https://positek.net/android-hack-alert/" TargetMode="External"/><Relationship Id="rId5" Type="http://schemas.openxmlformats.org/officeDocument/2006/relationships/image" Target="../media/image17.png"/><Relationship Id="rId4" Type="http://schemas.openxmlformats.org/officeDocument/2006/relationships/hyperlink" Target="https://commons.wikimedia.org/wiki/File:Icons8_flat_linux.svg" TargetMode="External"/></Relationships>
</file>

<file path=ppt/slides/_rels/slide9.xml.rels><?xml version="1.0" encoding="UTF-8" standalone="yes"?>
<Relationships xmlns="http://schemas.openxmlformats.org/package/2006/relationships"><Relationship Id="rId8" Type="http://schemas.openxmlformats.org/officeDocument/2006/relationships/hyperlink" Target="https://www.pixalytics.com/eo_sat_orb_2015/" TargetMode="External"/><Relationship Id="rId13" Type="http://schemas.openxmlformats.org/officeDocument/2006/relationships/hyperlink" Target="https://www.publicdomainpictures.net/en/view-image.php?image=86462&amp;picture=space-galaxy" TargetMode="External"/><Relationship Id="rId3" Type="http://schemas.openxmlformats.org/officeDocument/2006/relationships/hyperlink" Target="http://www.planetary.org/multimedia/space-images/mars/mars-from-hubble.html" TargetMode="External"/><Relationship Id="rId7" Type="http://schemas.openxmlformats.org/officeDocument/2006/relationships/image" Target="../media/image19.jpg"/><Relationship Id="rId12" Type="http://schemas.openxmlformats.org/officeDocument/2006/relationships/image" Target="../media/image22.jpg"/><Relationship Id="rId17" Type="http://schemas.openxmlformats.org/officeDocument/2006/relationships/hyperlink" Target="https://commons.wikimedia.org/wiki/File:Icons8_flat_linux.svg" TargetMode="External"/><Relationship Id="rId2" Type="http://schemas.openxmlformats.org/officeDocument/2006/relationships/notesSlide" Target="../notesSlides/notesSlide7.xml"/><Relationship Id="rId16" Type="http://schemas.openxmlformats.org/officeDocument/2006/relationships/image" Target="../media/image3.png"/><Relationship Id="rId1" Type="http://schemas.openxmlformats.org/officeDocument/2006/relationships/slideLayout" Target="../slideLayouts/slideLayout2.xml"/><Relationship Id="rId6" Type="http://schemas.openxmlformats.org/officeDocument/2006/relationships/hyperlink" Target="https://www.publicdomainpictures.net/view-image.php?image=188541&amp;picture=space" TargetMode="External"/><Relationship Id="rId11" Type="http://schemas.openxmlformats.org/officeDocument/2006/relationships/image" Target="../media/image21.png"/><Relationship Id="rId5" Type="http://schemas.openxmlformats.org/officeDocument/2006/relationships/image" Target="../media/image18.jpg"/><Relationship Id="rId15" Type="http://schemas.openxmlformats.org/officeDocument/2006/relationships/hyperlink" Target="https://www.publicdomainpictures.net/en/view-image.php?image=221760&amp;picture=space-shuttle-flying" TargetMode="External"/><Relationship Id="rId10" Type="http://schemas.openxmlformats.org/officeDocument/2006/relationships/hyperlink" Target="https://www.publicdomainpictures.net/en/view-image.php?image=212927&amp;picture=planet-earth" TargetMode="External"/><Relationship Id="rId4" Type="http://schemas.openxmlformats.org/officeDocument/2006/relationships/hyperlink" Target="https://creativecommons.org/licenses/by-nc-sa/3.0/" TargetMode="External"/><Relationship Id="rId9" Type="http://schemas.openxmlformats.org/officeDocument/2006/relationships/image" Target="../media/image20.jpg"/><Relationship Id="rId14" Type="http://schemas.openxmlformats.org/officeDocument/2006/relationships/image" Target="../media/image23.jpg"/></Relationships>
</file>

<file path=ppt/slides/_rels/slide10.xml.rels><?xml version="1.0" encoding="UTF-8" standalone="yes"?>
<Relationships xmlns="http://schemas.openxmlformats.org/package/2006/relationships"><Relationship Id="rId3" Type="http://schemas.openxmlformats.org/officeDocument/2006/relationships/hyperlink" Target="https://commons.wikimedia.org/wiki/File:Icons8_flat_linux.svg" TargetMode="External"/><Relationship Id="rId7" Type="http://schemas.openxmlformats.org/officeDocument/2006/relationships/image" Target="../media/image3.png"/><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hyperlink" Target="https://www.kernel.org/" TargetMode="External"/><Relationship Id="rId5" Type="http://schemas.openxmlformats.org/officeDocument/2006/relationships/hyperlink" Target="https://github.com/torvalds/linux" TargetMode="External"/><Relationship Id="rId4" Type="http://schemas.openxmlformats.org/officeDocument/2006/relationships/hyperlink" Target="https://creativecommons.org/licenses/by-sa/3.0/" TargetMode="External"/></Relationships>
</file>

<file path=ppt/slides/_rels/slide11.xml.rels><?xml version="1.0" encoding="UTF-8" standalone="yes"?>
<Relationships xmlns="http://schemas.openxmlformats.org/package/2006/relationships"><Relationship Id="rId3" Type="http://schemas.openxmlformats.org/officeDocument/2006/relationships/image" Target="../media/image24.jpeg"/><Relationship Id="rId7" Type="http://schemas.openxmlformats.org/officeDocument/2006/relationships/hyperlink" Target="https://creativecommons.org/licenses/by-sa/3.0/" TargetMode="External"/><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hyperlink" Target="https://commons.wikimedia.org/wiki/File:Icons8_flat_linux.svg" TargetMode="External"/><Relationship Id="rId5" Type="http://schemas.openxmlformats.org/officeDocument/2006/relationships/image" Target="../media/image3.png"/><Relationship Id="rId4" Type="http://schemas.openxmlformats.org/officeDocument/2006/relationships/hyperlink" Target="https://www.linkedin.com/pulse/bash-scripting-sh-files-linux-software-engineering-micael-santana-x6crf" TargetMode="Externa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8" Type="http://schemas.openxmlformats.org/officeDocument/2006/relationships/image" Target="../media/image30.svg"/><Relationship Id="rId3" Type="http://schemas.openxmlformats.org/officeDocument/2006/relationships/image" Target="../media/image25.png"/><Relationship Id="rId7" Type="http://schemas.openxmlformats.org/officeDocument/2006/relationships/image" Target="../media/image29.png"/><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image" Target="../media/image28.svg"/><Relationship Id="rId5" Type="http://schemas.openxmlformats.org/officeDocument/2006/relationships/image" Target="../media/image27.png"/><Relationship Id="rId4" Type="http://schemas.openxmlformats.org/officeDocument/2006/relationships/image" Target="../media/image26.svg"/></Relationships>
</file>

<file path=ppt/slides/_rels/slide14.xml.rels><?xml version="1.0" encoding="UTF-8" standalone="yes"?>
<Relationships xmlns="http://schemas.openxmlformats.org/package/2006/relationships"><Relationship Id="rId8" Type="http://schemas.openxmlformats.org/officeDocument/2006/relationships/image" Target="../media/image30.svg"/><Relationship Id="rId3" Type="http://schemas.openxmlformats.org/officeDocument/2006/relationships/image" Target="../media/image25.png"/><Relationship Id="rId7" Type="http://schemas.openxmlformats.org/officeDocument/2006/relationships/image" Target="../media/image29.png"/><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image" Target="../media/image28.svg"/><Relationship Id="rId5" Type="http://schemas.openxmlformats.org/officeDocument/2006/relationships/image" Target="../media/image27.png"/><Relationship Id="rId4" Type="http://schemas.openxmlformats.org/officeDocument/2006/relationships/image" Target="../media/image26.svg"/></Relationships>
</file>

<file path=ppt/slides/_rels/slide15.xml.rels><?xml version="1.0" encoding="UTF-8" standalone="yes"?>
<Relationships xmlns="http://schemas.openxmlformats.org/package/2006/relationships"><Relationship Id="rId8" Type="http://schemas.openxmlformats.org/officeDocument/2006/relationships/image" Target="../media/image30.svg"/><Relationship Id="rId3" Type="http://schemas.openxmlformats.org/officeDocument/2006/relationships/image" Target="../media/image25.png"/><Relationship Id="rId7" Type="http://schemas.openxmlformats.org/officeDocument/2006/relationships/image" Target="../media/image29.png"/><Relationship Id="rId2" Type="http://schemas.openxmlformats.org/officeDocument/2006/relationships/notesSlide" Target="../notesSlides/notesSlide12.xml"/><Relationship Id="rId1" Type="http://schemas.openxmlformats.org/officeDocument/2006/relationships/slideLayout" Target="../slideLayouts/slideLayout2.xml"/><Relationship Id="rId6" Type="http://schemas.openxmlformats.org/officeDocument/2006/relationships/image" Target="../media/image28.svg"/><Relationship Id="rId5" Type="http://schemas.openxmlformats.org/officeDocument/2006/relationships/image" Target="../media/image27.png"/><Relationship Id="rId4" Type="http://schemas.openxmlformats.org/officeDocument/2006/relationships/image" Target="../media/image26.svg"/></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8" Type="http://schemas.openxmlformats.org/officeDocument/2006/relationships/image" Target="../media/image30.svg"/><Relationship Id="rId3" Type="http://schemas.openxmlformats.org/officeDocument/2006/relationships/image" Target="../media/image25.png"/><Relationship Id="rId7" Type="http://schemas.openxmlformats.org/officeDocument/2006/relationships/image" Target="../media/image29.png"/><Relationship Id="rId2" Type="http://schemas.openxmlformats.org/officeDocument/2006/relationships/notesSlide" Target="../notesSlides/notesSlide13.xml"/><Relationship Id="rId1" Type="http://schemas.openxmlformats.org/officeDocument/2006/relationships/slideLayout" Target="../slideLayouts/slideLayout2.xml"/><Relationship Id="rId6" Type="http://schemas.openxmlformats.org/officeDocument/2006/relationships/image" Target="../media/image28.svg"/><Relationship Id="rId5" Type="http://schemas.openxmlformats.org/officeDocument/2006/relationships/image" Target="../media/image27.png"/><Relationship Id="rId4" Type="http://schemas.openxmlformats.org/officeDocument/2006/relationships/image" Target="../media/image26.svg"/></Relationships>
</file>

<file path=ppt/slides/_rels/slide19.xml.rels><?xml version="1.0" encoding="UTF-8" standalone="yes"?>
<Relationships xmlns="http://schemas.openxmlformats.org/package/2006/relationships"><Relationship Id="rId8" Type="http://schemas.openxmlformats.org/officeDocument/2006/relationships/image" Target="../media/image30.svg"/><Relationship Id="rId3" Type="http://schemas.openxmlformats.org/officeDocument/2006/relationships/image" Target="../media/image25.png"/><Relationship Id="rId7" Type="http://schemas.openxmlformats.org/officeDocument/2006/relationships/image" Target="../media/image29.png"/><Relationship Id="rId2" Type="http://schemas.openxmlformats.org/officeDocument/2006/relationships/notesSlide" Target="../notesSlides/notesSlide14.xml"/><Relationship Id="rId1" Type="http://schemas.openxmlformats.org/officeDocument/2006/relationships/slideLayout" Target="../slideLayouts/slideLayout2.xml"/><Relationship Id="rId6" Type="http://schemas.openxmlformats.org/officeDocument/2006/relationships/image" Target="../media/image28.svg"/><Relationship Id="rId5" Type="http://schemas.openxmlformats.org/officeDocument/2006/relationships/image" Target="../media/image27.png"/><Relationship Id="rId4" Type="http://schemas.openxmlformats.org/officeDocument/2006/relationships/image" Target="../media/image26.svg"/></Relationships>
</file>

<file path=ppt/slides/_rels/slide20.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15.xml"/><Relationship Id="rId1" Type="http://schemas.openxmlformats.org/officeDocument/2006/relationships/slideLayout" Target="../slideLayouts/slideLayout2.xml"/><Relationship Id="rId4" Type="http://schemas.openxmlformats.org/officeDocument/2006/relationships/hyperlink" Target="http://deiby-ybied.deviantart.com/art/TUX-Linux-424762616" TargetMode="External"/></Relationships>
</file>

<file path=ppt/slides/_rels/slide21.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16.xml"/><Relationship Id="rId1" Type="http://schemas.openxmlformats.org/officeDocument/2006/relationships/slideLayout" Target="../slideLayouts/slideLayout2.xml"/><Relationship Id="rId4" Type="http://schemas.openxmlformats.org/officeDocument/2006/relationships/hyperlink" Target="http://www.tecmint.com/who-is-root-why-does-root-exist-in-linux/" TargetMode="External"/></Relationships>
</file>

<file path=ppt/slides/_rels/slide22.xml.rels><?xml version="1.0" encoding="UTF-8" standalone="yes"?>
<Relationships xmlns="http://schemas.openxmlformats.org/package/2006/relationships"><Relationship Id="rId3" Type="http://schemas.openxmlformats.org/officeDocument/2006/relationships/hyperlink" Target="http://www.tecmint.com/who-is-root-why-does-root-exist-in-linux/" TargetMode="External"/><Relationship Id="rId2" Type="http://schemas.openxmlformats.org/officeDocument/2006/relationships/image" Target="../media/image32.png"/><Relationship Id="rId1" Type="http://schemas.openxmlformats.org/officeDocument/2006/relationships/slideLayout" Target="../slideLayouts/slideLayout2.xml"/><Relationship Id="rId5" Type="http://schemas.openxmlformats.org/officeDocument/2006/relationships/hyperlink" Target="https://commons.wikimedia.org/wiki/File:Icons8_flat_linux.svg" TargetMode="External"/><Relationship Id="rId4" Type="http://schemas.openxmlformats.org/officeDocument/2006/relationships/image" Target="../media/image3.png"/></Relationships>
</file>

<file path=ppt/slides/_rels/slide23.xml.rels><?xml version="1.0" encoding="UTF-8" standalone="yes"?>
<Relationships xmlns="http://schemas.openxmlformats.org/package/2006/relationships"><Relationship Id="rId8" Type="http://schemas.openxmlformats.org/officeDocument/2006/relationships/hyperlink" Target="https://commons.wikimedia.org/wiki/File:Icons8_flat_linux.svg" TargetMode="External"/><Relationship Id="rId3" Type="http://schemas.openxmlformats.org/officeDocument/2006/relationships/image" Target="../media/image32.png"/><Relationship Id="rId7" Type="http://schemas.openxmlformats.org/officeDocument/2006/relationships/image" Target="../media/image3.png"/><Relationship Id="rId2" Type="http://schemas.openxmlformats.org/officeDocument/2006/relationships/notesSlide" Target="../notesSlides/notesSlide17.xml"/><Relationship Id="rId1" Type="http://schemas.openxmlformats.org/officeDocument/2006/relationships/slideLayout" Target="../slideLayouts/slideLayout2.xml"/><Relationship Id="rId6" Type="http://schemas.openxmlformats.org/officeDocument/2006/relationships/hyperlink" Target="http://traviskolder.com/2012/12/13/pondering/" TargetMode="External"/><Relationship Id="rId5" Type="http://schemas.openxmlformats.org/officeDocument/2006/relationships/image" Target="../media/image33.jpg"/><Relationship Id="rId4" Type="http://schemas.openxmlformats.org/officeDocument/2006/relationships/hyperlink" Target="http://www.tecmint.com/who-is-root-why-does-root-exist-in-linux/" TargetMode="External"/></Relationships>
</file>

<file path=ppt/slides/_rels/slide24.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18.xml"/><Relationship Id="rId1" Type="http://schemas.openxmlformats.org/officeDocument/2006/relationships/slideLayout" Target="../slideLayouts/slideLayout2.xml"/><Relationship Id="rId5" Type="http://schemas.openxmlformats.org/officeDocument/2006/relationships/hyperlink" Target="https://creativecommons.org/licenses/by-sa/3.0/" TargetMode="External"/><Relationship Id="rId4" Type="http://schemas.openxmlformats.org/officeDocument/2006/relationships/hyperlink" Target="https://en.wikibooks.org/wiki/Linux_From_Scratch" TargetMode="Externa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35.jpeg"/><Relationship Id="rId2" Type="http://schemas.openxmlformats.org/officeDocument/2006/relationships/notesSlide" Target="../notesSlides/notesSlide21.xml"/><Relationship Id="rId1" Type="http://schemas.openxmlformats.org/officeDocument/2006/relationships/slideLayout" Target="../slideLayouts/slideLayout2.xml"/><Relationship Id="rId6" Type="http://schemas.openxmlformats.org/officeDocument/2006/relationships/hyperlink" Target="https://external-preview.redd.it/JKYkgkWMKu4FStR49umwXIwR2BV1bjhH4wM6d9fvCgk.png?auto=webp&amp;s=1247e7df2a1c937cd598b3252d74ef7bf2b18798" TargetMode="External"/><Relationship Id="rId5" Type="http://schemas.openxmlformats.org/officeDocument/2006/relationships/hyperlink" Target="https://creativecommons.org/licenses/by-nc/3.0/" TargetMode="External"/><Relationship Id="rId4" Type="http://schemas.openxmlformats.org/officeDocument/2006/relationships/hyperlink" Target="http://www.tecmint.com/linux-directory-structure-and-important-files-paths-explained/linux-directory-structure/" TargetMode="External"/></Relationships>
</file>

<file path=ppt/slides/_rels/slide28.xml.rels><?xml version="1.0" encoding="UTF-8" standalone="yes"?>
<Relationships xmlns="http://schemas.openxmlformats.org/package/2006/relationships"><Relationship Id="rId3" Type="http://schemas.openxmlformats.org/officeDocument/2006/relationships/hyperlink" Target="https://www.youtube.com/watch?v=HbgzrKJvDRw&amp;list=RDCMUCJYVW4HVrMWpUvvsjPQc8-Q&amp;start_radio=1&amp;t=8" TargetMode="External"/><Relationship Id="rId2" Type="http://schemas.openxmlformats.org/officeDocument/2006/relationships/notesSlide" Target="../notesSlides/notesSlide22.xml"/><Relationship Id="rId1" Type="http://schemas.openxmlformats.org/officeDocument/2006/relationships/slideLayout" Target="../slideLayouts/slideLayout2.xml"/><Relationship Id="rId4" Type="http://schemas.openxmlformats.org/officeDocument/2006/relationships/image" Target="../media/image36.png"/></Relationships>
</file>

<file path=ppt/slides/_rels/slide29.xml.rels><?xml version="1.0" encoding="UTF-8" standalone="yes"?>
<Relationships xmlns="http://schemas.openxmlformats.org/package/2006/relationships"><Relationship Id="rId8" Type="http://schemas.openxmlformats.org/officeDocument/2006/relationships/image" Target="../media/image40.png"/><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3.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0.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41.pn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hyperlink" Target="https://www.linuxjournal.com/content/linux-command-line-interface-introduction-guide" TargetMode="External"/><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image" Target="../media/image42.png"/><Relationship Id="rId1" Type="http://schemas.openxmlformats.org/officeDocument/2006/relationships/slideLayout" Target="../slideLayouts/slideLayout7.xml"/><Relationship Id="rId6" Type="http://schemas.openxmlformats.org/officeDocument/2006/relationships/image" Target="../media/image46.png"/><Relationship Id="rId5" Type="http://schemas.openxmlformats.org/officeDocument/2006/relationships/image" Target="../media/image45.png"/><Relationship Id="rId4" Type="http://schemas.openxmlformats.org/officeDocument/2006/relationships/image" Target="../media/image44.png"/></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image" Target="../media/image47.png"/><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3" Type="http://schemas.openxmlformats.org/officeDocument/2006/relationships/hyperlink" Target="https://www.digitalocean.com/community/tutorials/an-introduction-to-linux-permissions" TargetMode="External"/><Relationship Id="rId2" Type="http://schemas.openxmlformats.org/officeDocument/2006/relationships/image" Target="../media/image48.png"/><Relationship Id="rId1" Type="http://schemas.openxmlformats.org/officeDocument/2006/relationships/slideLayout" Target="../slideLayouts/slideLayout2.xml"/><Relationship Id="rId4" Type="http://schemas.openxmlformats.org/officeDocument/2006/relationships/hyperlink" Target="https://creativecommons.org/licenses/by-nc-sa/3.0/" TargetMode="External"/></Relationships>
</file>

<file path=ppt/slides/_rels/slide39.xml.rels><?xml version="1.0" encoding="UTF-8" standalone="yes"?>
<Relationships xmlns="http://schemas.openxmlformats.org/package/2006/relationships"><Relationship Id="rId3" Type="http://schemas.openxmlformats.org/officeDocument/2006/relationships/hyperlink" Target="https://www.hostinger.co.uk/tutorials/linux-tee-command-with-examples/" TargetMode="External"/><Relationship Id="rId2" Type="http://schemas.openxmlformats.org/officeDocument/2006/relationships/notesSlide" Target="../notesSlides/notesSlide30.xm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3" Type="http://schemas.openxmlformats.org/officeDocument/2006/relationships/hyperlink" Target="https://www.tutorialspoint.com/unix/unix-file-permission.htm" TargetMode="External"/><Relationship Id="rId2" Type="http://schemas.openxmlformats.org/officeDocument/2006/relationships/notesSlide" Target="../notesSlides/notesSlide32.xml"/><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3" Type="http://schemas.openxmlformats.org/officeDocument/2006/relationships/hyperlink" Target="https://www.pluralsight.com/resources/blog/tech-operations/linux-file-permissions#:~:text=To%20change%20directory%20permissions%20for,only%20read%20permission%20for%20everyone." TargetMode="External"/><Relationship Id="rId2" Type="http://schemas.openxmlformats.org/officeDocument/2006/relationships/notesSlide" Target="../notesSlides/notesSlide33.xml"/><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2" Type="http://schemas.openxmlformats.org/officeDocument/2006/relationships/notesSlide" Target="../notesSlides/notesSlide35.xml"/><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3" Type="http://schemas.openxmlformats.org/officeDocument/2006/relationships/image" Target="../media/image49.png"/><Relationship Id="rId2" Type="http://schemas.openxmlformats.org/officeDocument/2006/relationships/notesSlide" Target="../notesSlides/notesSlide36.xml"/><Relationship Id="rId1" Type="http://schemas.openxmlformats.org/officeDocument/2006/relationships/slideLayout" Target="../slideLayouts/slideLayout2.xml"/><Relationship Id="rId5" Type="http://schemas.openxmlformats.org/officeDocument/2006/relationships/hyperlink" Target="https://creativecommons.org/licenses/by-nc-sa/3.0/" TargetMode="External"/><Relationship Id="rId4" Type="http://schemas.openxmlformats.org/officeDocument/2006/relationships/hyperlink" Target="https://ravexina.ir/linux-notes/File%20&amp;%20Directories%20Permissions.html" TargetMode="External"/></Relationships>
</file>

<file path=ppt/slides/_rels/slide46.xml.rels><?xml version="1.0" encoding="UTF-8" standalone="yes"?>
<Relationships xmlns="http://schemas.openxmlformats.org/package/2006/relationships"><Relationship Id="rId2" Type="http://schemas.openxmlformats.org/officeDocument/2006/relationships/notesSlide" Target="../notesSlides/notesSlide37.xml"/><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2" Type="http://schemas.openxmlformats.org/officeDocument/2006/relationships/notesSlide" Target="../notesSlides/notesSlide38.xml"/><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2" Type="http://schemas.openxmlformats.org/officeDocument/2006/relationships/notesSlide" Target="../notesSlides/notesSlide39.xml"/><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3" Type="http://schemas.openxmlformats.org/officeDocument/2006/relationships/hyperlink" Target="https://www.geeksforgeeks.org/chown-command-in-linux-with-examples/" TargetMode="External"/><Relationship Id="rId2" Type="http://schemas.openxmlformats.org/officeDocument/2006/relationships/hyperlink" Target="https://www.geeksforgeeks.org/chgrp-command-in-linux-with-examples/" TargetMode="External"/><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2" Type="http://schemas.openxmlformats.org/officeDocument/2006/relationships/notesSlide" Target="../notesSlides/notesSlide40.xml"/><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3" Type="http://schemas.openxmlformats.org/officeDocument/2006/relationships/image" Target="../media/image51.svg"/><Relationship Id="rId2" Type="http://schemas.openxmlformats.org/officeDocument/2006/relationships/image" Target="../media/image50.png"/><Relationship Id="rId1" Type="http://schemas.openxmlformats.org/officeDocument/2006/relationships/slideLayout" Target="../slideLayouts/slideLayout2.xml"/><Relationship Id="rId6" Type="http://schemas.openxmlformats.org/officeDocument/2006/relationships/image" Target="../media/image54.png"/><Relationship Id="rId5" Type="http://schemas.openxmlformats.org/officeDocument/2006/relationships/image" Target="../media/image53.svg"/><Relationship Id="rId4" Type="http://schemas.openxmlformats.org/officeDocument/2006/relationships/image" Target="../media/image52.png"/></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3" Type="http://schemas.openxmlformats.org/officeDocument/2006/relationships/image" Target="../media/image51.svg"/><Relationship Id="rId2" Type="http://schemas.openxmlformats.org/officeDocument/2006/relationships/image" Target="../media/image50.png"/><Relationship Id="rId1" Type="http://schemas.openxmlformats.org/officeDocument/2006/relationships/slideLayout" Target="../slideLayouts/slideLayout2.xml"/><Relationship Id="rId5" Type="http://schemas.openxmlformats.org/officeDocument/2006/relationships/image" Target="../media/image53.svg"/><Relationship Id="rId4" Type="http://schemas.openxmlformats.org/officeDocument/2006/relationships/image" Target="../media/image52.png"/></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3" Type="http://schemas.openxmlformats.org/officeDocument/2006/relationships/image" Target="../media/image56.svg"/><Relationship Id="rId2" Type="http://schemas.openxmlformats.org/officeDocument/2006/relationships/image" Target="../media/image55.png"/><Relationship Id="rId1" Type="http://schemas.openxmlformats.org/officeDocument/2006/relationships/slideLayout" Target="../slideLayouts/slideLayout2.xml"/><Relationship Id="rId5" Type="http://schemas.openxmlformats.org/officeDocument/2006/relationships/hyperlink" Target="https://commons.wikimedia.org/wiki/File:Icons8_flat_linux.svg" TargetMode="External"/><Relationship Id="rId4" Type="http://schemas.openxmlformats.org/officeDocument/2006/relationships/image" Target="../media/image3.png"/></Relationships>
</file>

<file path=ppt/slides/_rels/slide57.xml.rels><?xml version="1.0" encoding="UTF-8" standalone="yes"?>
<Relationships xmlns="http://schemas.openxmlformats.org/package/2006/relationships"><Relationship Id="rId3" Type="http://schemas.openxmlformats.org/officeDocument/2006/relationships/hyperlink" Target="https://www.borgbackup.org/" TargetMode="External"/><Relationship Id="rId2" Type="http://schemas.openxmlformats.org/officeDocument/2006/relationships/notesSlide" Target="../notesSlides/notesSlide41.xml"/><Relationship Id="rId1" Type="http://schemas.openxmlformats.org/officeDocument/2006/relationships/slideLayout" Target="../slideLayouts/slideLayout2.xml"/><Relationship Id="rId5" Type="http://schemas.openxmlformats.org/officeDocument/2006/relationships/hyperlink" Target="https://www.youtube.com/watch?v=W30wzKVwCHo" TargetMode="External"/><Relationship Id="rId4" Type="http://schemas.openxmlformats.org/officeDocument/2006/relationships/hyperlink" Target="https://en.ubunlog.com/pika-backup-program-backup/#google_vignette" TargetMode="External"/></Relationships>
</file>

<file path=ppt/slides/_rels/slide58.xml.rels><?xml version="1.0" encoding="UTF-8" standalone="yes"?>
<Relationships xmlns="http://schemas.openxmlformats.org/package/2006/relationships"><Relationship Id="rId8" Type="http://schemas.openxmlformats.org/officeDocument/2006/relationships/image" Target="../media/image63.png"/><Relationship Id="rId3" Type="http://schemas.openxmlformats.org/officeDocument/2006/relationships/image" Target="../media/image58.svg"/><Relationship Id="rId7" Type="http://schemas.openxmlformats.org/officeDocument/2006/relationships/image" Target="../media/image62.svg"/><Relationship Id="rId2" Type="http://schemas.openxmlformats.org/officeDocument/2006/relationships/image" Target="../media/image57.png"/><Relationship Id="rId1" Type="http://schemas.openxmlformats.org/officeDocument/2006/relationships/slideLayout" Target="../slideLayouts/slideLayout2.xml"/><Relationship Id="rId6" Type="http://schemas.openxmlformats.org/officeDocument/2006/relationships/image" Target="../media/image61.png"/><Relationship Id="rId5" Type="http://schemas.openxmlformats.org/officeDocument/2006/relationships/image" Target="../media/image60.svg"/><Relationship Id="rId4" Type="http://schemas.openxmlformats.org/officeDocument/2006/relationships/image" Target="../media/image59.png"/><Relationship Id="rId9" Type="http://schemas.openxmlformats.org/officeDocument/2006/relationships/image" Target="../media/image64.svg"/></Relationships>
</file>

<file path=ppt/slides/_rels/slide59.xml.rels><?xml version="1.0" encoding="UTF-8" standalone="yes"?>
<Relationships xmlns="http://schemas.openxmlformats.org/package/2006/relationships"><Relationship Id="rId3" Type="http://schemas.openxmlformats.org/officeDocument/2006/relationships/image" Target="../media/image65.png"/><Relationship Id="rId2" Type="http://schemas.openxmlformats.org/officeDocument/2006/relationships/notesSlide" Target="../notesSlides/notesSlide42.xml"/><Relationship Id="rId1" Type="http://schemas.openxmlformats.org/officeDocument/2006/relationships/slideLayout" Target="../slideLayouts/slideLayout2.xml"/><Relationship Id="rId6" Type="http://schemas.openxmlformats.org/officeDocument/2006/relationships/image" Target="../media/image68.svg"/><Relationship Id="rId5" Type="http://schemas.openxmlformats.org/officeDocument/2006/relationships/image" Target="../media/image67.png"/><Relationship Id="rId4" Type="http://schemas.openxmlformats.org/officeDocument/2006/relationships/image" Target="../media/image66.svg"/></Relationships>
</file>

<file path=ppt/slides/_rels/slide60.xml.rels><?xml version="1.0" encoding="UTF-8" standalone="yes"?>
<Relationships xmlns="http://schemas.openxmlformats.org/package/2006/relationships"><Relationship Id="rId2" Type="http://schemas.openxmlformats.org/officeDocument/2006/relationships/notesSlide" Target="../notesSlides/notesSlide43.xml"/><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8" Type="http://schemas.openxmlformats.org/officeDocument/2006/relationships/image" Target="../media/image70.png"/><Relationship Id="rId13" Type="http://schemas.openxmlformats.org/officeDocument/2006/relationships/hyperlink" Target="https://www.jaacostan.com/2020/07/azure-active-directory-overview.html" TargetMode="External"/><Relationship Id="rId3" Type="http://schemas.openxmlformats.org/officeDocument/2006/relationships/hyperlink" Target="https://commons.wikimedia.org/wiki/File:Icons8_flat_linux.svg" TargetMode="External"/><Relationship Id="rId7" Type="http://schemas.openxmlformats.org/officeDocument/2006/relationships/hyperlink" Target="https://creativecommons.org/licenses/by-nc/3.0/" TargetMode="External"/><Relationship Id="rId12" Type="http://schemas.openxmlformats.org/officeDocument/2006/relationships/image" Target="../media/image72.png"/><Relationship Id="rId2" Type="http://schemas.openxmlformats.org/officeDocument/2006/relationships/notesSlide" Target="../notesSlides/notesSlide44.xml"/><Relationship Id="rId1" Type="http://schemas.openxmlformats.org/officeDocument/2006/relationships/slideLayout" Target="../slideLayouts/slideLayout2.xml"/><Relationship Id="rId6" Type="http://schemas.openxmlformats.org/officeDocument/2006/relationships/hyperlink" Target="http://andystravelblog.boardingarea.com/2016/11/30/netflix-download/" TargetMode="External"/><Relationship Id="rId11" Type="http://schemas.openxmlformats.org/officeDocument/2006/relationships/hyperlink" Target="https://en.wikipedia.org/wiki/Amazon_Web_Services" TargetMode="External"/><Relationship Id="rId5" Type="http://schemas.openxmlformats.org/officeDocument/2006/relationships/image" Target="../media/image69.jpg"/><Relationship Id="rId15" Type="http://schemas.openxmlformats.org/officeDocument/2006/relationships/image" Target="../media/image3.png"/><Relationship Id="rId10" Type="http://schemas.openxmlformats.org/officeDocument/2006/relationships/image" Target="../media/image71.png"/><Relationship Id="rId4" Type="http://schemas.openxmlformats.org/officeDocument/2006/relationships/hyperlink" Target="https://creativecommons.org/licenses/by-sa/3.0/" TargetMode="External"/><Relationship Id="rId9" Type="http://schemas.openxmlformats.org/officeDocument/2006/relationships/hyperlink" Target="https://de.wikipedia.org/wiki/AT%26T" TargetMode="External"/><Relationship Id="rId14" Type="http://schemas.openxmlformats.org/officeDocument/2006/relationships/hyperlink" Target="https://creativecommons.org/licenses/by/3.0/" TargetMode="External"/></Relationships>
</file>

<file path=ppt/slides/_rels/slide6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3.xml.rels><?xml version="1.0" encoding="UTF-8" standalone="yes"?>
<Relationships xmlns="http://schemas.openxmlformats.org/package/2006/relationships"><Relationship Id="rId3" Type="http://schemas.openxmlformats.org/officeDocument/2006/relationships/hyperlink" Target="http://www.linfo.org/command_index.html" TargetMode="External"/><Relationship Id="rId2" Type="http://schemas.openxmlformats.org/officeDocument/2006/relationships/notesSlide" Target="../notesSlides/notesSlide45.xml"/><Relationship Id="rId1" Type="http://schemas.openxmlformats.org/officeDocument/2006/relationships/slideLayout" Target="../slideLayouts/slideLayout2.xml"/><Relationship Id="rId6" Type="http://schemas.openxmlformats.org/officeDocument/2006/relationships/hyperlink" Target="https://www.javatpoint.com/linux-tutorial" TargetMode="External"/><Relationship Id="rId5" Type="http://schemas.openxmlformats.org/officeDocument/2006/relationships/hyperlink" Target="https://www.geeksforgeeks.org/linux-commands/" TargetMode="External"/><Relationship Id="rId4" Type="http://schemas.openxmlformats.org/officeDocument/2006/relationships/hyperlink" Target="https://www.javatpoint.com/linux-commands" TargetMode="External"/></Relationships>
</file>

<file path=ppt/slides/_rels/slide64.xml.rels><?xml version="1.0" encoding="UTF-8" standalone="yes"?>
<Relationships xmlns="http://schemas.openxmlformats.org/package/2006/relationships"><Relationship Id="rId3" Type="http://schemas.openxmlformats.org/officeDocument/2006/relationships/hyperlink" Target="https://www.youtube.com/watch?v=gd7BXuUQ91w" TargetMode="External"/><Relationship Id="rId2" Type="http://schemas.openxmlformats.org/officeDocument/2006/relationships/notesSlide" Target="../notesSlides/notesSlide46.xml"/><Relationship Id="rId1" Type="http://schemas.openxmlformats.org/officeDocument/2006/relationships/slideLayout" Target="../slideLayouts/slideLayout2.xml"/><Relationship Id="rId6" Type="http://schemas.openxmlformats.org/officeDocument/2006/relationships/image" Target="../media/image75.svg"/><Relationship Id="rId5" Type="http://schemas.openxmlformats.org/officeDocument/2006/relationships/image" Target="../media/image74.png"/><Relationship Id="rId4" Type="http://schemas.openxmlformats.org/officeDocument/2006/relationships/image" Target="../media/image73.png"/></Relationships>
</file>

<file path=ppt/slides/_rels/slide65.xml.rels><?xml version="1.0" encoding="UTF-8" standalone="yes"?>
<Relationships xmlns="http://schemas.openxmlformats.org/package/2006/relationships"><Relationship Id="rId3" Type="http://schemas.openxmlformats.org/officeDocument/2006/relationships/image" Target="../media/image33.jpg"/><Relationship Id="rId7" Type="http://schemas.openxmlformats.org/officeDocument/2006/relationships/hyperlink" Target="https://uwtsd.vevox.com/#/meeting/688307/polls" TargetMode="External"/><Relationship Id="rId2" Type="http://schemas.openxmlformats.org/officeDocument/2006/relationships/notesSlide" Target="../notesSlides/notesSlide47.xml"/><Relationship Id="rId1" Type="http://schemas.openxmlformats.org/officeDocument/2006/relationships/slideLayout" Target="../slideLayouts/slideLayout2.xml"/><Relationship Id="rId6" Type="http://schemas.openxmlformats.org/officeDocument/2006/relationships/hyperlink" Target="https://commons.wikimedia.org/wiki/File:Icons8_flat_linux.svg" TargetMode="External"/><Relationship Id="rId5" Type="http://schemas.openxmlformats.org/officeDocument/2006/relationships/image" Target="../media/image3.png"/><Relationship Id="rId4" Type="http://schemas.openxmlformats.org/officeDocument/2006/relationships/hyperlink" Target="http://traviskolder.com/2012/12/13/pondering/" TargetMode="External"/></Relationships>
</file>

<file path=ppt/slides/_rels/slide66.xml.rels><?xml version="1.0" encoding="UTF-8" standalone="yes"?>
<Relationships xmlns="http://schemas.openxmlformats.org/package/2006/relationships"><Relationship Id="rId2" Type="http://schemas.openxmlformats.org/officeDocument/2006/relationships/notesSlide" Target="../notesSlides/notesSlide48.xml"/><Relationship Id="rId1" Type="http://schemas.openxmlformats.org/officeDocument/2006/relationships/slideLayout" Target="../slideLayouts/slideLayout2.xml"/></Relationships>
</file>

<file path=ppt/slides/_rels/slide67.xml.rels><?xml version="1.0" encoding="UTF-8" standalone="yes"?>
<Relationships xmlns="http://schemas.openxmlformats.org/package/2006/relationships"><Relationship Id="rId2" Type="http://schemas.openxmlformats.org/officeDocument/2006/relationships/notesSlide" Target="../notesSlides/notesSlide49.xml"/><Relationship Id="rId1" Type="http://schemas.openxmlformats.org/officeDocument/2006/relationships/slideLayout" Target="../slideLayouts/slideLayout2.xml"/></Relationships>
</file>

<file path=ppt/slides/_rels/slide68.xml.rels><?xml version="1.0" encoding="UTF-8" standalone="yes"?>
<Relationships xmlns="http://schemas.openxmlformats.org/package/2006/relationships"><Relationship Id="rId8" Type="http://schemas.openxmlformats.org/officeDocument/2006/relationships/image" Target="../media/image30.svg"/><Relationship Id="rId3" Type="http://schemas.openxmlformats.org/officeDocument/2006/relationships/image" Target="../media/image25.png"/><Relationship Id="rId7" Type="http://schemas.openxmlformats.org/officeDocument/2006/relationships/image" Target="../media/image29.png"/><Relationship Id="rId2" Type="http://schemas.openxmlformats.org/officeDocument/2006/relationships/notesSlide" Target="../notesSlides/notesSlide50.xml"/><Relationship Id="rId1" Type="http://schemas.openxmlformats.org/officeDocument/2006/relationships/slideLayout" Target="../slideLayouts/slideLayout2.xml"/><Relationship Id="rId6" Type="http://schemas.openxmlformats.org/officeDocument/2006/relationships/image" Target="../media/image28.svg"/><Relationship Id="rId5" Type="http://schemas.openxmlformats.org/officeDocument/2006/relationships/image" Target="../media/image27.png"/><Relationship Id="rId4" Type="http://schemas.openxmlformats.org/officeDocument/2006/relationships/image" Target="../media/image26.svg"/></Relationships>
</file>

<file path=ppt/slides/_rels/slide6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1DD1A8A-57D5-4A81-AD04-532B043C56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1"/>
          </a:p>
        </p:txBody>
      </p:sp>
      <p:pic>
        <p:nvPicPr>
          <p:cNvPr id="5" name="Picture 4">
            <a:extLst>
              <a:ext uri="{FF2B5EF4-FFF2-40B4-BE49-F238E27FC236}">
                <a16:creationId xmlns:a16="http://schemas.microsoft.com/office/drawing/2014/main" id="{B9428E41-B0DE-49F9-B77C-DB9DCBAAEA33}"/>
              </a:ext>
            </a:extLst>
          </p:cNvPr>
          <p:cNvPicPr>
            <a:picLocks noChangeAspect="1"/>
          </p:cNvPicPr>
          <p:nvPr>
            <a:videoFile r:link="rId2"/>
            <p:extLst>
              <p:ext uri="{DAA4B4D4-6D71-4841-9C94-3DE7FCFB9230}">
                <p14:media xmlns:p14="http://schemas.microsoft.com/office/powerpoint/2010/main" r:embed="rId1"/>
              </p:ext>
            </p:extLst>
          </p:nvPr>
        </p:nvPicPr>
        <p:blipFill rotWithShape="1">
          <a:blip r:embed="rId4"/>
          <a:srcRect t="284" r="1" b="1"/>
          <a:stretch/>
        </p:blipFill>
        <p:spPr>
          <a:xfrm>
            <a:off x="-3047" y="10"/>
            <a:ext cx="12191999" cy="6857990"/>
          </a:xfrm>
          <a:prstGeom prst="rect">
            <a:avLst/>
          </a:prstGeom>
        </p:spPr>
      </p:pic>
      <p:sp>
        <p:nvSpPr>
          <p:cNvPr id="11" name="Rectangle 10">
            <a:extLst>
              <a:ext uri="{FF2B5EF4-FFF2-40B4-BE49-F238E27FC236}">
                <a16:creationId xmlns:a16="http://schemas.microsoft.com/office/drawing/2014/main" id="{007891EC-4501-44ED-A8C8-B11B6DB767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 y="2207604"/>
            <a:ext cx="12191998" cy="3162146"/>
          </a:xfrm>
          <a:prstGeom prst="rect">
            <a:avLst/>
          </a:prstGeom>
          <a:gradFill flip="none" rotWithShape="1">
            <a:gsLst>
              <a:gs pos="0">
                <a:srgbClr val="000000">
                  <a:alpha val="0"/>
                </a:srgbClr>
              </a:gs>
              <a:gs pos="25000">
                <a:srgbClr val="000000">
                  <a:alpha val="15000"/>
                </a:srgbClr>
              </a:gs>
              <a:gs pos="75000">
                <a:srgbClr val="000000">
                  <a:alpha val="15000"/>
                </a:srgbClr>
              </a:gs>
              <a:gs pos="50000">
                <a:srgbClr val="000000">
                  <a:alpha val="30000"/>
                </a:srgbClr>
              </a:gs>
              <a:gs pos="10000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1"/>
          </a:p>
        </p:txBody>
      </p:sp>
      <p:sp>
        <p:nvSpPr>
          <p:cNvPr id="2" name="Title 1">
            <a:extLst>
              <a:ext uri="{FF2B5EF4-FFF2-40B4-BE49-F238E27FC236}">
                <a16:creationId xmlns:a16="http://schemas.microsoft.com/office/drawing/2014/main" id="{7F53F7EE-5CE7-450A-96B3-B3B9BA4610AC}"/>
              </a:ext>
            </a:extLst>
          </p:cNvPr>
          <p:cNvSpPr>
            <a:spLocks noGrp="1"/>
          </p:cNvSpPr>
          <p:nvPr>
            <p:ph type="ctrTitle"/>
          </p:nvPr>
        </p:nvSpPr>
        <p:spPr>
          <a:xfrm>
            <a:off x="1097280" y="2121108"/>
            <a:ext cx="10058400" cy="1648919"/>
          </a:xfrm>
          <a:effectLst>
            <a:outerShdw blurRad="50800" dist="38100" dir="2700000" algn="tl" rotWithShape="0">
              <a:prstClr val="black">
                <a:alpha val="40000"/>
              </a:prstClr>
            </a:outerShdw>
          </a:effectLst>
        </p:spPr>
        <p:txBody>
          <a:bodyPr anchor="ctr">
            <a:normAutofit/>
          </a:bodyPr>
          <a:lstStyle/>
          <a:p>
            <a:r>
              <a:rPr lang="en-GB" sz="4400" u="sng" dirty="0">
                <a:solidFill>
                  <a:srgbClr val="FFFFFF"/>
                </a:solidFill>
              </a:rPr>
              <a:t>4: Lecture</a:t>
            </a:r>
            <a:br>
              <a:rPr lang="en-GB" sz="4400" dirty="0">
                <a:solidFill>
                  <a:srgbClr val="FFFFFF"/>
                </a:solidFill>
                <a:highlight>
                  <a:srgbClr val="FF0000"/>
                </a:highlight>
              </a:rPr>
            </a:br>
            <a:r>
              <a:rPr lang="en-GB" b="1" dirty="0">
                <a:solidFill>
                  <a:srgbClr val="FFFFFF"/>
                </a:solidFill>
                <a:highlight>
                  <a:srgbClr val="800080"/>
                </a:highlight>
              </a:rPr>
              <a:t>Introduction to Linux</a:t>
            </a:r>
            <a:endParaRPr lang="en-GB" sz="4400" b="1" dirty="0">
              <a:solidFill>
                <a:srgbClr val="FFFFFF"/>
              </a:solidFill>
              <a:highlight>
                <a:srgbClr val="800080"/>
              </a:highlight>
            </a:endParaRPr>
          </a:p>
        </p:txBody>
      </p:sp>
      <p:sp>
        <p:nvSpPr>
          <p:cNvPr id="3" name="TextBox 2">
            <a:extLst>
              <a:ext uri="{FF2B5EF4-FFF2-40B4-BE49-F238E27FC236}">
                <a16:creationId xmlns:a16="http://schemas.microsoft.com/office/drawing/2014/main" id="{79BB5BEB-9899-CD4A-5DD1-8B1385EAADC7}"/>
              </a:ext>
            </a:extLst>
          </p:cNvPr>
          <p:cNvSpPr txBox="1"/>
          <p:nvPr/>
        </p:nvSpPr>
        <p:spPr>
          <a:xfrm>
            <a:off x="-12192" y="5816523"/>
            <a:ext cx="10527791" cy="523220"/>
          </a:xfrm>
          <a:prstGeom prst="rect">
            <a:avLst/>
          </a:prstGeom>
          <a:solidFill>
            <a:srgbClr val="FF0000"/>
          </a:solidFill>
        </p:spPr>
        <p:txBody>
          <a:bodyPr wrap="square">
            <a:spAutoFit/>
          </a:bodyPr>
          <a:lstStyle/>
          <a:p>
            <a:r>
              <a:rPr lang="en-GB" sz="2800" b="1" dirty="0">
                <a:solidFill>
                  <a:srgbClr val="FFFF00"/>
                </a:solidFill>
                <a:effectLst/>
                <a:latin typeface="Aptos" panose="020B0004020202020204" pitchFamily="34" charset="0"/>
                <a:ea typeface="DengXian" panose="02010600030101010101" pitchFamily="2" charset="-122"/>
                <a:cs typeface="Times New Roman" panose="02020603050405020304" pitchFamily="18" charset="0"/>
              </a:rPr>
              <a:t>Device ready: </a:t>
            </a:r>
            <a:r>
              <a:rPr lang="en-GB" sz="2800" dirty="0">
                <a:solidFill>
                  <a:srgbClr val="FFFF00"/>
                </a:solidFill>
                <a:effectLst/>
                <a:latin typeface="Aptos" panose="020B0004020202020204" pitchFamily="34" charset="0"/>
                <a:ea typeface="DengXian" panose="02010600030101010101" pitchFamily="2" charset="-122"/>
                <a:cs typeface="Times New Roman" panose="02020603050405020304" pitchFamily="18" charset="0"/>
              </a:rPr>
              <a:t>Laptop</a:t>
            </a:r>
            <a:r>
              <a:rPr lang="en-GB" sz="2800" dirty="0">
                <a:solidFill>
                  <a:srgbClr val="FFFF00"/>
                </a:solidFill>
                <a:latin typeface="Aptos" panose="020B0004020202020204" pitchFamily="34" charset="0"/>
                <a:ea typeface="DengXian" panose="02010600030101010101" pitchFamily="2" charset="-122"/>
                <a:cs typeface="Times New Roman" panose="02020603050405020304" pitchFamily="18" charset="0"/>
              </a:rPr>
              <a:t> or</a:t>
            </a:r>
            <a:r>
              <a:rPr lang="en-GB" sz="2800" dirty="0">
                <a:solidFill>
                  <a:srgbClr val="FFFF00"/>
                </a:solidFill>
                <a:effectLst/>
                <a:latin typeface="Aptos" panose="020B0004020202020204" pitchFamily="34" charset="0"/>
                <a:ea typeface="DengXian" panose="02010600030101010101" pitchFamily="2" charset="-122"/>
                <a:cs typeface="Times New Roman" panose="02020603050405020304" pitchFamily="18" charset="0"/>
              </a:rPr>
              <a:t> Tablet</a:t>
            </a:r>
            <a:r>
              <a:rPr lang="en-GB" sz="2800" dirty="0">
                <a:solidFill>
                  <a:srgbClr val="FFFF00"/>
                </a:solidFill>
                <a:latin typeface="Aptos" panose="020B0004020202020204" pitchFamily="34" charset="0"/>
                <a:ea typeface="DengXian" panose="02010600030101010101" pitchFamily="2" charset="-122"/>
                <a:cs typeface="Times New Roman" panose="02020603050405020304" pitchFamily="18" charset="0"/>
              </a:rPr>
              <a:t>,</a:t>
            </a:r>
            <a:r>
              <a:rPr lang="en-GB" sz="2800" dirty="0">
                <a:solidFill>
                  <a:srgbClr val="FFFF00"/>
                </a:solidFill>
                <a:effectLst/>
                <a:latin typeface="Aptos" panose="020B0004020202020204" pitchFamily="34" charset="0"/>
                <a:ea typeface="DengXian" panose="02010600030101010101" pitchFamily="2" charset="-122"/>
                <a:cs typeface="Times New Roman" panose="02020603050405020304" pitchFamily="18" charset="0"/>
              </a:rPr>
              <a:t> Smartphone</a:t>
            </a:r>
            <a:r>
              <a:rPr lang="en-GB" sz="2000" dirty="0">
                <a:solidFill>
                  <a:srgbClr val="FFFF00"/>
                </a:solidFill>
                <a:latin typeface="Aptos" panose="020B0004020202020204" pitchFamily="34" charset="0"/>
                <a:ea typeface="DengXian" panose="02010600030101010101" pitchFamily="2" charset="-122"/>
                <a:cs typeface="Times New Roman" panose="02020603050405020304" pitchFamily="18" charset="0"/>
              </a:rPr>
              <a:t>, </a:t>
            </a:r>
            <a:r>
              <a:rPr lang="en-GB" sz="2800" dirty="0">
                <a:solidFill>
                  <a:srgbClr val="FFFF00"/>
                </a:solidFill>
                <a:latin typeface="Aptos" panose="020B0004020202020204" pitchFamily="34" charset="0"/>
                <a:ea typeface="DengXian" panose="02010600030101010101" pitchFamily="2" charset="-122"/>
                <a:cs typeface="Times New Roman" panose="02020603050405020304" pitchFamily="18" charset="0"/>
              </a:rPr>
              <a:t>Pen &amp; paper</a:t>
            </a:r>
            <a:r>
              <a:rPr lang="en-GB" sz="2800" dirty="0">
                <a:solidFill>
                  <a:srgbClr val="FFFF00"/>
                </a:solidFill>
                <a:effectLst/>
                <a:latin typeface="Aptos" panose="020B0004020202020204" pitchFamily="34" charset="0"/>
                <a:ea typeface="DengXian" panose="02010600030101010101" pitchFamily="2" charset="-122"/>
                <a:cs typeface="Times New Roman" panose="02020603050405020304" pitchFamily="18" charset="0"/>
              </a:rPr>
              <a:t>.</a:t>
            </a:r>
            <a:endParaRPr lang="en-GB" sz="2800" dirty="0">
              <a:solidFill>
                <a:srgbClr val="FFFF00"/>
              </a:solidFill>
            </a:endParaRPr>
          </a:p>
        </p:txBody>
      </p:sp>
      <p:sp>
        <p:nvSpPr>
          <p:cNvPr id="6" name="TextBox 5">
            <a:extLst>
              <a:ext uri="{FF2B5EF4-FFF2-40B4-BE49-F238E27FC236}">
                <a16:creationId xmlns:a16="http://schemas.microsoft.com/office/drawing/2014/main" id="{23790911-7929-B89C-EB85-772D2BB840B4}"/>
              </a:ext>
            </a:extLst>
          </p:cNvPr>
          <p:cNvSpPr txBox="1"/>
          <p:nvPr/>
        </p:nvSpPr>
        <p:spPr>
          <a:xfrm>
            <a:off x="-9141" y="6293577"/>
            <a:ext cx="3399456" cy="369332"/>
          </a:xfrm>
          <a:prstGeom prst="rect">
            <a:avLst/>
          </a:prstGeom>
          <a:noFill/>
          <a:ln>
            <a:solidFill>
              <a:schemeClr val="bg1"/>
            </a:solidFill>
          </a:ln>
        </p:spPr>
        <p:txBody>
          <a:bodyPr wrap="square">
            <a:spAutoFit/>
          </a:bodyPr>
          <a:lstStyle/>
          <a:p>
            <a:pPr>
              <a:buNone/>
            </a:pPr>
            <a:r>
              <a:rPr lang="en-US" dirty="0">
                <a:solidFill>
                  <a:srgbClr val="FF0000"/>
                </a:solidFill>
                <a:highlight>
                  <a:srgbClr val="00FFFF"/>
                </a:highlight>
                <a:latin typeface="Segoe UI" panose="020B0502040204020203" pitchFamily="34" charset="0"/>
              </a:rPr>
              <a:t>Reminder:</a:t>
            </a:r>
            <a:r>
              <a:rPr lang="en-US" b="0" i="0" dirty="0">
                <a:solidFill>
                  <a:srgbClr val="FF0000"/>
                </a:solidFill>
                <a:effectLst/>
                <a:highlight>
                  <a:srgbClr val="00FFFF"/>
                </a:highlight>
                <a:latin typeface="Segoe UI" panose="020B0502040204020203" pitchFamily="34" charset="0"/>
              </a:rPr>
              <a:t> BYOD to make notes</a:t>
            </a:r>
            <a:r>
              <a:rPr lang="en-US" dirty="0">
                <a:solidFill>
                  <a:srgbClr val="FF0000"/>
                </a:solidFill>
                <a:highlight>
                  <a:srgbClr val="00FFFF"/>
                </a:highlight>
                <a:latin typeface="Segoe UI" panose="020B0502040204020203" pitchFamily="34" charset="0"/>
              </a:rPr>
              <a:t>.</a:t>
            </a:r>
            <a:endParaRPr lang="en-US" b="0" i="0" dirty="0">
              <a:solidFill>
                <a:srgbClr val="FF0000"/>
              </a:solidFill>
              <a:effectLst/>
              <a:highlight>
                <a:srgbClr val="00FFFF"/>
              </a:highlight>
              <a:latin typeface="Segoe UI" panose="020B0502040204020203" pitchFamily="34" charset="0"/>
            </a:endParaRPr>
          </a:p>
        </p:txBody>
      </p:sp>
    </p:spTree>
    <p:extLst>
      <p:ext uri="{BB962C8B-B14F-4D97-AF65-F5344CB8AC3E}">
        <p14:creationId xmlns:p14="http://schemas.microsoft.com/office/powerpoint/2010/main" val="10820517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0005"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mute="1">
                <p:cTn id="7" repeatCount="indefinite" fill="hold" display="0">
                  <p:stCondLst>
                    <p:cond delay="indefinite"/>
                  </p:stCondLst>
                </p:cTn>
                <p:tgtEl>
                  <p:spTgt spid="5"/>
                </p:tgtEl>
              </p:cMediaNode>
            </p:vide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7">
            <a:extLst>
              <a:ext uri="{FF2B5EF4-FFF2-40B4-BE49-F238E27FC236}">
                <a16:creationId xmlns:a16="http://schemas.microsoft.com/office/drawing/2014/main" id="{E51BA4DF-2BD4-4EC2-B1DB-B27C8AC718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1"/>
          </a:p>
        </p:txBody>
      </p:sp>
      <p:sp>
        <p:nvSpPr>
          <p:cNvPr id="2" name="Title 1">
            <a:extLst>
              <a:ext uri="{FF2B5EF4-FFF2-40B4-BE49-F238E27FC236}">
                <a16:creationId xmlns:a16="http://schemas.microsoft.com/office/drawing/2014/main" id="{329DAD66-B956-4335-BD2B-207680BD0158}"/>
              </a:ext>
            </a:extLst>
          </p:cNvPr>
          <p:cNvSpPr>
            <a:spLocks noGrp="1"/>
          </p:cNvSpPr>
          <p:nvPr>
            <p:ph type="title"/>
          </p:nvPr>
        </p:nvSpPr>
        <p:spPr>
          <a:xfrm>
            <a:off x="3595656" y="201316"/>
            <a:ext cx="6798540" cy="1045973"/>
          </a:xfrm>
        </p:spPr>
        <p:txBody>
          <a:bodyPr anchor="b">
            <a:normAutofit/>
          </a:bodyPr>
          <a:lstStyle/>
          <a:p>
            <a:r>
              <a:rPr lang="en-GB" sz="4800" b="1" u="sng" dirty="0"/>
              <a:t>Overview:</a:t>
            </a:r>
          </a:p>
        </p:txBody>
      </p:sp>
      <p:pic>
        <p:nvPicPr>
          <p:cNvPr id="13" name="Picture 4">
            <a:extLst>
              <a:ext uri="{FF2B5EF4-FFF2-40B4-BE49-F238E27FC236}">
                <a16:creationId xmlns:a16="http://schemas.microsoft.com/office/drawing/2014/main" id="{5CCF610E-BC3D-474D-89D4-8B99BB3D11EB}"/>
              </a:ext>
            </a:extLst>
          </p:cNvPr>
          <p:cNvPicPr>
            <a:picLocks noChangeAspect="1"/>
          </p:cNvPicPr>
          <p:nvPr/>
        </p:nvPicPr>
        <p:blipFill rotWithShape="1">
          <a:blip r:embed="rId3"/>
          <a:srcRect l="35259" r="30321"/>
          <a:stretch/>
        </p:blipFill>
        <p:spPr>
          <a:xfrm>
            <a:off x="2" y="11"/>
            <a:ext cx="3432747" cy="6857989"/>
          </a:xfrm>
          <a:prstGeom prst="rect">
            <a:avLst/>
          </a:prstGeom>
          <a:effectLst/>
        </p:spPr>
      </p:pic>
      <p:sp>
        <p:nvSpPr>
          <p:cNvPr id="3" name="Content Placeholder 2">
            <a:extLst>
              <a:ext uri="{FF2B5EF4-FFF2-40B4-BE49-F238E27FC236}">
                <a16:creationId xmlns:a16="http://schemas.microsoft.com/office/drawing/2014/main" id="{2881C62B-3FA4-4DF6-9424-CE1D5C355D82}"/>
              </a:ext>
            </a:extLst>
          </p:cNvPr>
          <p:cNvSpPr>
            <a:spLocks noGrp="1"/>
          </p:cNvSpPr>
          <p:nvPr>
            <p:ph idx="1"/>
          </p:nvPr>
        </p:nvSpPr>
        <p:spPr>
          <a:xfrm>
            <a:off x="3932478" y="1420733"/>
            <a:ext cx="4472020" cy="3552195"/>
          </a:xfrm>
        </p:spPr>
        <p:txBody>
          <a:bodyPr>
            <a:normAutofit fontScale="85000" lnSpcReduction="20000"/>
          </a:bodyPr>
          <a:lstStyle/>
          <a:p>
            <a:pPr marL="0" indent="0">
              <a:buNone/>
            </a:pPr>
            <a:r>
              <a:rPr lang="en-GB" sz="3200" dirty="0"/>
              <a:t>This deck relates to </a:t>
            </a:r>
            <a:r>
              <a:rPr lang="en-GB" sz="3200" dirty="0">
                <a:highlight>
                  <a:srgbClr val="FFFF00"/>
                </a:highlight>
              </a:rPr>
              <a:t>Task 3 </a:t>
            </a:r>
            <a:r>
              <a:rPr lang="en-GB" sz="3200" dirty="0"/>
              <a:t>of the Assignment. And covers:</a:t>
            </a:r>
          </a:p>
          <a:p>
            <a:pPr marL="514370" indent="-514370">
              <a:buFont typeface="+mj-lt"/>
              <a:buAutoNum type="arabicPeriod"/>
            </a:pPr>
            <a:r>
              <a:rPr lang="en-GB" sz="3800" dirty="0"/>
              <a:t>The Linux OS</a:t>
            </a:r>
          </a:p>
          <a:p>
            <a:pPr marL="514370" indent="-514370">
              <a:buFont typeface="+mj-lt"/>
              <a:buAutoNum type="arabicPeriod"/>
            </a:pPr>
            <a:r>
              <a:rPr lang="en-GB" sz="3800" dirty="0"/>
              <a:t>Linux distributions</a:t>
            </a:r>
          </a:p>
          <a:p>
            <a:pPr marL="514370" indent="-514370">
              <a:buFont typeface="+mj-lt"/>
              <a:buAutoNum type="arabicPeriod"/>
            </a:pPr>
            <a:r>
              <a:rPr lang="en-GB" sz="3800" dirty="0"/>
              <a:t>Linux File System</a:t>
            </a:r>
          </a:p>
          <a:p>
            <a:pPr marL="514370" indent="-514370">
              <a:buFont typeface="+mj-lt"/>
              <a:buAutoNum type="arabicPeriod"/>
            </a:pPr>
            <a:r>
              <a:rPr lang="en-GB" sz="3800" dirty="0"/>
              <a:t>The Linux command line (CLI)</a:t>
            </a:r>
          </a:p>
          <a:p>
            <a:pPr marL="514370" indent="-514370">
              <a:buFont typeface="+mj-lt"/>
              <a:buAutoNum type="arabicPeriod"/>
            </a:pPr>
            <a:r>
              <a:rPr lang="en-GB" sz="3800" dirty="0"/>
              <a:t>Bash Commands.</a:t>
            </a:r>
          </a:p>
          <a:p>
            <a:pPr marL="514370" indent="-514370">
              <a:buFont typeface="+mj-lt"/>
              <a:buAutoNum type="arabicPeriod"/>
            </a:pPr>
            <a:endParaRPr lang="en-GB" dirty="0"/>
          </a:p>
        </p:txBody>
      </p:sp>
      <p:pic>
        <p:nvPicPr>
          <p:cNvPr id="6" name="Picture 5" descr="Icon&#10;&#10;Description automatically generated">
            <a:extLst>
              <a:ext uri="{FF2B5EF4-FFF2-40B4-BE49-F238E27FC236}">
                <a16:creationId xmlns:a16="http://schemas.microsoft.com/office/drawing/2014/main" id="{6B9D67DC-34A5-47A4-8D3D-1DBD540BF963}"/>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rcRect l="17004" t="11045" r="14751" b="9152"/>
          <a:stretch/>
        </p:blipFill>
        <p:spPr>
          <a:xfrm>
            <a:off x="8503117" y="632016"/>
            <a:ext cx="3364577" cy="3934384"/>
          </a:xfrm>
          <a:prstGeom prst="rect">
            <a:avLst/>
          </a:prstGeom>
        </p:spPr>
      </p:pic>
      <p:sp>
        <p:nvSpPr>
          <p:cNvPr id="9" name="TextBox 8">
            <a:extLst>
              <a:ext uri="{FF2B5EF4-FFF2-40B4-BE49-F238E27FC236}">
                <a16:creationId xmlns:a16="http://schemas.microsoft.com/office/drawing/2014/main" id="{648F5CEC-0821-0F84-CED7-37BABE49217B}"/>
              </a:ext>
            </a:extLst>
          </p:cNvPr>
          <p:cNvSpPr txBox="1"/>
          <p:nvPr/>
        </p:nvSpPr>
        <p:spPr>
          <a:xfrm>
            <a:off x="9696597" y="2424735"/>
            <a:ext cx="878998" cy="584775"/>
          </a:xfrm>
          <a:prstGeom prst="rect">
            <a:avLst/>
          </a:prstGeom>
          <a:noFill/>
        </p:spPr>
        <p:txBody>
          <a:bodyPr wrap="square">
            <a:spAutoFit/>
          </a:bodyPr>
          <a:lstStyle/>
          <a:p>
            <a:pPr algn="ctr"/>
            <a:r>
              <a:rPr lang="en-GB" sz="3200" b="1" dirty="0"/>
              <a:t>Tux</a:t>
            </a:r>
          </a:p>
        </p:txBody>
      </p:sp>
      <p:sp>
        <p:nvSpPr>
          <p:cNvPr id="5" name="TextBox 4">
            <a:extLst>
              <a:ext uri="{FF2B5EF4-FFF2-40B4-BE49-F238E27FC236}">
                <a16:creationId xmlns:a16="http://schemas.microsoft.com/office/drawing/2014/main" id="{DFAAAE9D-2F4A-EA48-158A-6DBD0482A0AC}"/>
              </a:ext>
            </a:extLst>
          </p:cNvPr>
          <p:cNvSpPr txBox="1"/>
          <p:nvPr/>
        </p:nvSpPr>
        <p:spPr>
          <a:xfrm>
            <a:off x="3989129" y="5576975"/>
            <a:ext cx="6828106" cy="923330"/>
          </a:xfrm>
          <a:prstGeom prst="rect">
            <a:avLst/>
          </a:prstGeom>
          <a:noFill/>
        </p:spPr>
        <p:txBody>
          <a:bodyPr wrap="square">
            <a:spAutoFit/>
          </a:bodyPr>
          <a:lstStyle/>
          <a:p>
            <a:pPr marL="0" indent="0">
              <a:buNone/>
            </a:pPr>
            <a:r>
              <a:rPr lang="en-GB" sz="1800" dirty="0"/>
              <a:t>The deck includes some </a:t>
            </a:r>
            <a:r>
              <a:rPr lang="en-GB" sz="1800" b="1" dirty="0"/>
              <a:t>Bg. Slides </a:t>
            </a:r>
            <a:r>
              <a:rPr lang="en-GB" sz="1800" dirty="0"/>
              <a:t>which are optional further reading. They include some additional information about some of the areas covered.</a:t>
            </a:r>
            <a:endParaRPr lang="en-GB" sz="1600" dirty="0"/>
          </a:p>
        </p:txBody>
      </p:sp>
    </p:spTree>
    <p:extLst>
      <p:ext uri="{BB962C8B-B14F-4D97-AF65-F5344CB8AC3E}">
        <p14:creationId xmlns:p14="http://schemas.microsoft.com/office/powerpoint/2010/main" val="359128555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6" name="Rectangle 45">
            <a:extLst>
              <a:ext uri="{FF2B5EF4-FFF2-40B4-BE49-F238E27FC236}">
                <a16:creationId xmlns:a16="http://schemas.microsoft.com/office/drawing/2014/main" id="{9D25F302-27C5-414F-97F8-6EA0A6C028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8" name="Right Triangle 47">
            <a:extLst>
              <a:ext uri="{FF2B5EF4-FFF2-40B4-BE49-F238E27FC236}">
                <a16:creationId xmlns:a16="http://schemas.microsoft.com/office/drawing/2014/main" id="{830A36F8-48C2-4842-A87B-8CE8DF4E7F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0" name="Rectangle 49">
            <a:extLst>
              <a:ext uri="{FF2B5EF4-FFF2-40B4-BE49-F238E27FC236}">
                <a16:creationId xmlns:a16="http://schemas.microsoft.com/office/drawing/2014/main" id="{8F451A30-466B-4996-9BA5-CD6ABCC6D5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1">
            <a:extLst>
              <a:ext uri="{FF2B5EF4-FFF2-40B4-BE49-F238E27FC236}">
                <a16:creationId xmlns:a16="http://schemas.microsoft.com/office/drawing/2014/main" id="{1C111E01-C8E9-E0C6-7DAF-80A208B49019}"/>
              </a:ext>
            </a:extLst>
          </p:cNvPr>
          <p:cNvSpPr txBox="1">
            <a:spLocks/>
          </p:cNvSpPr>
          <p:nvPr/>
        </p:nvSpPr>
        <p:spPr>
          <a:xfrm>
            <a:off x="876103" y="743208"/>
            <a:ext cx="5852711" cy="1113727"/>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0" marR="0" lvl="0" indent="0" fontAlgn="auto">
              <a:spcAft>
                <a:spcPts val="600"/>
              </a:spcAft>
              <a:buClrTx/>
              <a:buSzTx/>
              <a:tabLst/>
              <a:defRPr/>
            </a:pPr>
            <a:r>
              <a:rPr kumimoji="0" lang="en-US" sz="5600" b="1" i="0" u="sng" strike="noStrike" kern="1200" cap="none" spc="0" normalizeH="0" baseline="0" noProof="0" dirty="0">
                <a:ln>
                  <a:noFill/>
                </a:ln>
                <a:solidFill>
                  <a:schemeClr val="tx1"/>
                </a:solidFill>
                <a:effectLst/>
                <a:uLnTx/>
                <a:uFillTx/>
                <a:latin typeface="+mj-lt"/>
                <a:ea typeface="+mj-ea"/>
                <a:cs typeface="+mj-cs"/>
              </a:rPr>
              <a:t>Lecture Activity Log</a:t>
            </a:r>
            <a:r>
              <a:rPr kumimoji="0" lang="en-US" sz="5600" b="1" i="0" u="none" strike="noStrike" kern="1200" cap="none" spc="0" normalizeH="0" baseline="0" noProof="0" dirty="0">
                <a:ln>
                  <a:noFill/>
                </a:ln>
                <a:solidFill>
                  <a:schemeClr val="tx1"/>
                </a:solidFill>
                <a:effectLst/>
                <a:uLnTx/>
                <a:uFillTx/>
                <a:latin typeface="+mj-lt"/>
                <a:ea typeface="+mj-ea"/>
                <a:cs typeface="+mj-cs"/>
              </a:rPr>
              <a:t>:</a:t>
            </a:r>
            <a:endParaRPr kumimoji="0" lang="en-US" sz="5600" b="0" i="0" u="none" strike="noStrike" kern="1200" cap="none" spc="0" normalizeH="0" baseline="0" noProof="0" dirty="0">
              <a:ln>
                <a:noFill/>
              </a:ln>
              <a:solidFill>
                <a:schemeClr val="tx1"/>
              </a:solidFill>
              <a:effectLst/>
              <a:uLnTx/>
              <a:uFillTx/>
              <a:latin typeface="+mj-lt"/>
              <a:ea typeface="+mj-ea"/>
              <a:cs typeface="+mj-cs"/>
            </a:endParaRPr>
          </a:p>
        </p:txBody>
      </p:sp>
      <p:pic>
        <p:nvPicPr>
          <p:cNvPr id="7" name="Graphic 6" descr="Document outline">
            <a:extLst>
              <a:ext uri="{FF2B5EF4-FFF2-40B4-BE49-F238E27FC236}">
                <a16:creationId xmlns:a16="http://schemas.microsoft.com/office/drawing/2014/main" id="{2D5924EF-D3AA-AA2C-CB3B-1DD3B4067B4C}"/>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7438692" y="1243601"/>
            <a:ext cx="3533985" cy="3533985"/>
          </a:xfrm>
          <a:prstGeom prst="rect">
            <a:avLst/>
          </a:prstGeom>
        </p:spPr>
      </p:pic>
      <p:sp>
        <p:nvSpPr>
          <p:cNvPr id="4" name="Content Placeholder 3">
            <a:extLst>
              <a:ext uri="{FF2B5EF4-FFF2-40B4-BE49-F238E27FC236}">
                <a16:creationId xmlns:a16="http://schemas.microsoft.com/office/drawing/2014/main" id="{8C1596FC-1A2B-D1D3-802B-E79EC1F74D45}"/>
              </a:ext>
            </a:extLst>
          </p:cNvPr>
          <p:cNvSpPr>
            <a:spLocks noGrp="1"/>
          </p:cNvSpPr>
          <p:nvPr>
            <p:ph idx="1"/>
          </p:nvPr>
        </p:nvSpPr>
        <p:spPr>
          <a:xfrm>
            <a:off x="876103" y="1856935"/>
            <a:ext cx="6087040" cy="2728198"/>
          </a:xfrm>
        </p:spPr>
        <p:txBody>
          <a:bodyPr vert="horz" lIns="91440" tIns="45720" rIns="91440" bIns="45720" rtlCol="0" anchor="t">
            <a:normAutofit/>
          </a:bodyPr>
          <a:lstStyle/>
          <a:p>
            <a:pPr marL="10" indent="0" defTabSz="914400">
              <a:buNone/>
            </a:pPr>
            <a:r>
              <a:rPr lang="en-US" sz="3200" dirty="0"/>
              <a:t>Open your ‘</a:t>
            </a:r>
            <a:r>
              <a:rPr lang="en-US" sz="3200" b="1" dirty="0"/>
              <a:t>Lecture Activity log</a:t>
            </a:r>
            <a:r>
              <a:rPr lang="en-US" sz="3200" dirty="0"/>
              <a:t>’ to document:</a:t>
            </a:r>
          </a:p>
          <a:p>
            <a:pPr indent="-228600" defTabSz="914400"/>
            <a:r>
              <a:rPr lang="en-US" sz="3200" dirty="0"/>
              <a:t>Some notes.</a:t>
            </a:r>
          </a:p>
          <a:p>
            <a:pPr indent="-228600" defTabSz="914400"/>
            <a:r>
              <a:rPr lang="en-US" sz="3200" dirty="0"/>
              <a:t>Activity answers.</a:t>
            </a:r>
          </a:p>
        </p:txBody>
      </p:sp>
    </p:spTree>
    <p:extLst>
      <p:ext uri="{BB962C8B-B14F-4D97-AF65-F5344CB8AC3E}">
        <p14:creationId xmlns:p14="http://schemas.microsoft.com/office/powerpoint/2010/main" val="87895117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1"/>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1"/>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1"/>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300" y="-1"/>
            <a:ext cx="4076699" cy="1590741"/>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1"/>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2" y="-1"/>
            <a:ext cx="11732645"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1"/>
          </a:p>
        </p:txBody>
      </p:sp>
      <p:sp>
        <p:nvSpPr>
          <p:cNvPr id="17" name="Title 1">
            <a:extLst>
              <a:ext uri="{FF2B5EF4-FFF2-40B4-BE49-F238E27FC236}">
                <a16:creationId xmlns:a16="http://schemas.microsoft.com/office/drawing/2014/main" id="{7B22D55C-6E5B-4B9C-AA36-CD97E4762E50}"/>
              </a:ext>
            </a:extLst>
          </p:cNvPr>
          <p:cNvSpPr>
            <a:spLocks noGrp="1"/>
          </p:cNvSpPr>
          <p:nvPr>
            <p:ph type="title"/>
          </p:nvPr>
        </p:nvSpPr>
        <p:spPr>
          <a:xfrm>
            <a:off x="786983" y="339511"/>
            <a:ext cx="9895950" cy="1033669"/>
          </a:xfrm>
        </p:spPr>
        <p:txBody>
          <a:bodyPr>
            <a:normAutofit/>
          </a:bodyPr>
          <a:lstStyle/>
          <a:p>
            <a:r>
              <a:rPr lang="en-GB" b="1" dirty="0">
                <a:solidFill>
                  <a:srgbClr val="FFFFFF"/>
                </a:solidFill>
              </a:rPr>
              <a:t>Introduction: The Linux OS</a:t>
            </a:r>
          </a:p>
        </p:txBody>
      </p:sp>
      <p:sp>
        <p:nvSpPr>
          <p:cNvPr id="19" name="Content Placeholder 2">
            <a:extLst>
              <a:ext uri="{FF2B5EF4-FFF2-40B4-BE49-F238E27FC236}">
                <a16:creationId xmlns:a16="http://schemas.microsoft.com/office/drawing/2014/main" id="{945F576D-5939-4561-86A8-31F4D7A1436B}"/>
              </a:ext>
            </a:extLst>
          </p:cNvPr>
          <p:cNvSpPr>
            <a:spLocks noGrp="1"/>
          </p:cNvSpPr>
          <p:nvPr>
            <p:ph idx="1"/>
          </p:nvPr>
        </p:nvSpPr>
        <p:spPr>
          <a:xfrm>
            <a:off x="122584" y="1705997"/>
            <a:ext cx="10139798" cy="4337855"/>
          </a:xfrm>
        </p:spPr>
        <p:txBody>
          <a:bodyPr>
            <a:noAutofit/>
          </a:bodyPr>
          <a:lstStyle/>
          <a:p>
            <a:pPr marL="342912" indent="-342912">
              <a:lnSpc>
                <a:spcPct val="100000"/>
              </a:lnSpc>
              <a:spcBef>
                <a:spcPts val="0"/>
              </a:spcBef>
              <a:spcAft>
                <a:spcPts val="600"/>
              </a:spcAft>
              <a:buFont typeface="Symbol" panose="05050102010706020507" pitchFamily="18" charset="2"/>
              <a:buChar char=""/>
            </a:pPr>
            <a:r>
              <a:rPr lang="en-GB" sz="2700" b="1" dirty="0">
                <a:solidFill>
                  <a:srgbClr val="000000"/>
                </a:solidFill>
                <a:ea typeface="Times New Roman" panose="02020603050405020304" pitchFamily="18" charset="0"/>
                <a:cs typeface="Times New Roman" panose="02020603050405020304" pitchFamily="18" charset="0"/>
              </a:rPr>
              <a:t>Linus Torvalds, </a:t>
            </a:r>
            <a:r>
              <a:rPr lang="en-GB" sz="2700" dirty="0">
                <a:solidFill>
                  <a:srgbClr val="000000"/>
                </a:solidFill>
                <a:ea typeface="Times New Roman" panose="02020603050405020304" pitchFamily="18" charset="0"/>
                <a:cs typeface="Times New Roman" panose="02020603050405020304" pitchFamily="18" charset="0"/>
              </a:rPr>
              <a:t>while</a:t>
            </a:r>
            <a:r>
              <a:rPr lang="en-GB" sz="2700" b="1" dirty="0">
                <a:solidFill>
                  <a:srgbClr val="000000"/>
                </a:solidFill>
                <a:ea typeface="Times New Roman" panose="02020603050405020304" pitchFamily="18" charset="0"/>
                <a:cs typeface="Times New Roman" panose="02020603050405020304" pitchFamily="18" charset="0"/>
              </a:rPr>
              <a:t> </a:t>
            </a:r>
            <a:r>
              <a:rPr lang="en-GB" sz="2700" dirty="0">
                <a:solidFill>
                  <a:srgbClr val="000000"/>
                </a:solidFill>
                <a:ea typeface="Times New Roman" panose="02020603050405020304" pitchFamily="18" charset="0"/>
                <a:cs typeface="Times New Roman" panose="02020603050405020304" pitchFamily="18" charset="0"/>
              </a:rPr>
              <a:t>a Software Engineering student at the University of Helsinki in Finland, started developing Linux in </a:t>
            </a:r>
            <a:r>
              <a:rPr lang="en-GB" sz="2700" b="1" dirty="0">
                <a:solidFill>
                  <a:srgbClr val="000000"/>
                </a:solidFill>
                <a:ea typeface="Times New Roman" panose="02020603050405020304" pitchFamily="18" charset="0"/>
                <a:cs typeface="Times New Roman" panose="02020603050405020304" pitchFamily="18" charset="0"/>
              </a:rPr>
              <a:t>1991</a:t>
            </a:r>
            <a:r>
              <a:rPr lang="en-GB" sz="2700" dirty="0">
                <a:solidFill>
                  <a:srgbClr val="000000"/>
                </a:solidFill>
                <a:ea typeface="Times New Roman" panose="02020603050405020304" pitchFamily="18" charset="0"/>
                <a:cs typeface="Times New Roman" panose="02020603050405020304" pitchFamily="18" charset="0"/>
              </a:rPr>
              <a:t> and </a:t>
            </a:r>
            <a:r>
              <a:rPr lang="en-GB" sz="2700" b="1" dirty="0">
                <a:solidFill>
                  <a:srgbClr val="000000"/>
                </a:solidFill>
                <a:ea typeface="Times New Roman" panose="02020603050405020304" pitchFamily="18" charset="0"/>
                <a:cs typeface="Times New Roman" panose="02020603050405020304" pitchFamily="18" charset="0"/>
              </a:rPr>
              <a:t>released it for general use in </a:t>
            </a:r>
            <a:r>
              <a:rPr lang="en-GB" sz="2700" b="1" dirty="0">
                <a:solidFill>
                  <a:srgbClr val="000000"/>
                </a:solidFill>
                <a:highlight>
                  <a:srgbClr val="FFFF00"/>
                </a:highlight>
                <a:ea typeface="Times New Roman" panose="02020603050405020304" pitchFamily="18" charset="0"/>
                <a:cs typeface="Times New Roman" panose="02020603050405020304" pitchFamily="18" charset="0"/>
              </a:rPr>
              <a:t>1994</a:t>
            </a:r>
            <a:r>
              <a:rPr lang="en-GB" sz="2700" b="1" dirty="0">
                <a:solidFill>
                  <a:srgbClr val="000000"/>
                </a:solidFill>
                <a:ea typeface="Times New Roman" panose="02020603050405020304" pitchFamily="18" charset="0"/>
                <a:cs typeface="Times New Roman" panose="02020603050405020304" pitchFamily="18" charset="0"/>
              </a:rPr>
              <a:t> </a:t>
            </a:r>
            <a:r>
              <a:rPr lang="en-GB" sz="2700" dirty="0">
                <a:solidFill>
                  <a:srgbClr val="000000"/>
                </a:solidFill>
                <a:ea typeface="Times New Roman" panose="02020603050405020304" pitchFamily="18" charset="0"/>
                <a:cs typeface="Times New Roman" panose="02020603050405020304" pitchFamily="18" charset="0"/>
              </a:rPr>
              <a:t>when the </a:t>
            </a:r>
            <a:r>
              <a:rPr lang="en-US" sz="2700" b="1" i="0" dirty="0">
                <a:solidFill>
                  <a:srgbClr val="222222"/>
                </a:solidFill>
                <a:effectLst/>
                <a:highlight>
                  <a:srgbClr val="FFFF00"/>
                </a:highlight>
              </a:rPr>
              <a:t>internet</a:t>
            </a:r>
            <a:r>
              <a:rPr lang="en-US" sz="2700" b="0" i="0" dirty="0">
                <a:solidFill>
                  <a:srgbClr val="222222"/>
                </a:solidFill>
                <a:effectLst/>
              </a:rPr>
              <a:t> was starting to take off. </a:t>
            </a:r>
          </a:p>
          <a:p>
            <a:pPr marL="342912" indent="-342912">
              <a:lnSpc>
                <a:spcPct val="100000"/>
              </a:lnSpc>
              <a:spcBef>
                <a:spcPts val="0"/>
              </a:spcBef>
              <a:spcAft>
                <a:spcPts val="600"/>
              </a:spcAft>
              <a:buFont typeface="Symbol" panose="05050102010706020507" pitchFamily="18" charset="2"/>
              <a:buChar char=""/>
            </a:pPr>
            <a:r>
              <a:rPr lang="en-US" sz="2700" b="0" i="0" dirty="0">
                <a:solidFill>
                  <a:srgbClr val="222222"/>
                </a:solidFill>
                <a:effectLst/>
              </a:rPr>
              <a:t>There was demand for a </a:t>
            </a:r>
            <a:r>
              <a:rPr lang="en-US" sz="2700" b="1" i="0" dirty="0">
                <a:solidFill>
                  <a:srgbClr val="222222"/>
                </a:solidFill>
                <a:effectLst/>
                <a:highlight>
                  <a:srgbClr val="FFFF00"/>
                </a:highlight>
              </a:rPr>
              <a:t>stable OS </a:t>
            </a:r>
            <a:r>
              <a:rPr lang="en-US" sz="2700" b="0" i="0" dirty="0">
                <a:solidFill>
                  <a:srgbClr val="222222"/>
                </a:solidFill>
                <a:effectLst/>
              </a:rPr>
              <a:t>that could be used on </a:t>
            </a:r>
            <a:r>
              <a:rPr lang="en-US" sz="2700" b="1" dirty="0">
                <a:solidFill>
                  <a:srgbClr val="222222"/>
                </a:solidFill>
                <a:highlight>
                  <a:srgbClr val="FFFF00"/>
                </a:highlight>
              </a:rPr>
              <a:t>S</a:t>
            </a:r>
            <a:r>
              <a:rPr lang="en-US" sz="2700" b="1" i="0" dirty="0">
                <a:solidFill>
                  <a:srgbClr val="222222"/>
                </a:solidFill>
                <a:effectLst/>
                <a:highlight>
                  <a:srgbClr val="FFFF00"/>
                </a:highlight>
              </a:rPr>
              <a:t>erver</a:t>
            </a:r>
            <a:r>
              <a:rPr lang="en-US" sz="2700" b="1" dirty="0">
                <a:solidFill>
                  <a:srgbClr val="222222"/>
                </a:solidFill>
                <a:highlight>
                  <a:srgbClr val="FFFF00"/>
                </a:highlight>
              </a:rPr>
              <a:t>s</a:t>
            </a:r>
            <a:r>
              <a:rPr lang="en-US" sz="2700" b="0" i="0" dirty="0">
                <a:solidFill>
                  <a:srgbClr val="222222"/>
                </a:solidFill>
                <a:effectLst/>
              </a:rPr>
              <a:t>.  </a:t>
            </a:r>
          </a:p>
          <a:p>
            <a:pPr marL="342912" indent="-342912">
              <a:lnSpc>
                <a:spcPct val="100000"/>
              </a:lnSpc>
              <a:spcBef>
                <a:spcPts val="0"/>
              </a:spcBef>
              <a:spcAft>
                <a:spcPts val="600"/>
              </a:spcAft>
              <a:buFont typeface="Symbol" panose="05050102010706020507" pitchFamily="18" charset="2"/>
              <a:buChar char=""/>
            </a:pPr>
            <a:r>
              <a:rPr lang="en-US" sz="2700" b="0" i="0" dirty="0">
                <a:solidFill>
                  <a:srgbClr val="222222"/>
                </a:solidFill>
                <a:effectLst/>
              </a:rPr>
              <a:t>Due to it’s</a:t>
            </a:r>
            <a:r>
              <a:rPr lang="en-US" sz="2700" b="0" i="0" dirty="0">
                <a:solidFill>
                  <a:srgbClr val="222222"/>
                </a:solidFill>
                <a:effectLst/>
                <a:highlight>
                  <a:srgbClr val="FFFF00"/>
                </a:highlight>
              </a:rPr>
              <a:t> </a:t>
            </a:r>
            <a:r>
              <a:rPr lang="en-US" sz="2700" b="1" i="0" dirty="0">
                <a:solidFill>
                  <a:srgbClr val="222222"/>
                </a:solidFill>
                <a:effectLst/>
                <a:highlight>
                  <a:srgbClr val="FFFF00"/>
                </a:highlight>
              </a:rPr>
              <a:t>Open-source </a:t>
            </a:r>
            <a:r>
              <a:rPr lang="en-US" sz="2700" i="0" dirty="0">
                <a:solidFill>
                  <a:srgbClr val="222222"/>
                </a:solidFill>
                <a:effectLst/>
              </a:rPr>
              <a:t>nature</a:t>
            </a:r>
            <a:r>
              <a:rPr lang="en-US" sz="2700" b="0" i="0" dirty="0">
                <a:solidFill>
                  <a:srgbClr val="222222"/>
                </a:solidFill>
                <a:effectLst/>
              </a:rPr>
              <a:t>, </a:t>
            </a:r>
            <a:r>
              <a:rPr lang="en-US" sz="2700" dirty="0">
                <a:solidFill>
                  <a:srgbClr val="222222"/>
                </a:solidFill>
              </a:rPr>
              <a:t>Linux could </a:t>
            </a:r>
            <a:r>
              <a:rPr lang="en-US" sz="2700" b="0" i="0" dirty="0">
                <a:solidFill>
                  <a:srgbClr val="222222"/>
                </a:solidFill>
                <a:effectLst/>
              </a:rPr>
              <a:t>be used </a:t>
            </a:r>
            <a:r>
              <a:rPr lang="en-US" sz="2700" b="1" i="0" dirty="0">
                <a:solidFill>
                  <a:srgbClr val="222222"/>
                </a:solidFill>
                <a:effectLst/>
              </a:rPr>
              <a:t>without paying software licenses </a:t>
            </a:r>
            <a:r>
              <a:rPr lang="en-US" sz="2700" dirty="0">
                <a:solidFill>
                  <a:srgbClr val="222222"/>
                </a:solidFill>
              </a:rPr>
              <a:t>&amp;</a:t>
            </a:r>
            <a:r>
              <a:rPr lang="en-US" sz="2700" b="0" i="0" dirty="0">
                <a:solidFill>
                  <a:srgbClr val="222222"/>
                </a:solidFill>
                <a:effectLst/>
              </a:rPr>
              <a:t> </a:t>
            </a:r>
            <a:r>
              <a:rPr lang="en-US" sz="2700" b="1" i="0" dirty="0">
                <a:solidFill>
                  <a:srgbClr val="222222"/>
                </a:solidFill>
                <a:effectLst/>
              </a:rPr>
              <a:t>modified to meet Companies specific needs</a:t>
            </a:r>
            <a:r>
              <a:rPr lang="en-US" sz="2700" b="0" i="0" dirty="0">
                <a:solidFill>
                  <a:srgbClr val="222222"/>
                </a:solidFill>
                <a:effectLst/>
              </a:rPr>
              <a:t>. </a:t>
            </a:r>
          </a:p>
          <a:p>
            <a:pPr marL="342912" indent="-342912">
              <a:lnSpc>
                <a:spcPct val="100000"/>
              </a:lnSpc>
              <a:spcBef>
                <a:spcPts val="0"/>
              </a:spcBef>
              <a:spcAft>
                <a:spcPts val="600"/>
              </a:spcAft>
              <a:buFont typeface="Symbol" panose="05050102010706020507" pitchFamily="18" charset="2"/>
              <a:buChar char=""/>
            </a:pPr>
            <a:r>
              <a:rPr lang="en-US" sz="2700" b="0" i="0" dirty="0">
                <a:solidFill>
                  <a:srgbClr val="222222"/>
                </a:solidFill>
                <a:effectLst/>
              </a:rPr>
              <a:t>The </a:t>
            </a:r>
            <a:r>
              <a:rPr lang="en-US" sz="2700" b="1" i="0" dirty="0">
                <a:solidFill>
                  <a:srgbClr val="222222"/>
                </a:solidFill>
                <a:effectLst/>
              </a:rPr>
              <a:t>largest web sites </a:t>
            </a:r>
            <a:r>
              <a:rPr lang="en-US" sz="2700" b="0" i="0" dirty="0">
                <a:solidFill>
                  <a:srgbClr val="222222"/>
                </a:solidFill>
                <a:effectLst/>
              </a:rPr>
              <a:t>today such as Google, Amazon, Facebook</a:t>
            </a:r>
            <a:r>
              <a:rPr lang="en-US" sz="2700" dirty="0">
                <a:solidFill>
                  <a:srgbClr val="222222"/>
                </a:solidFill>
              </a:rPr>
              <a:t> &amp;</a:t>
            </a:r>
            <a:r>
              <a:rPr lang="en-US" sz="2700" b="0" i="0" dirty="0">
                <a:solidFill>
                  <a:srgbClr val="222222"/>
                </a:solidFill>
                <a:effectLst/>
              </a:rPr>
              <a:t> eBay </a:t>
            </a:r>
            <a:r>
              <a:rPr lang="en-US" sz="2700" b="0" i="0" dirty="0" err="1">
                <a:solidFill>
                  <a:srgbClr val="222222"/>
                </a:solidFill>
                <a:effectLst/>
              </a:rPr>
              <a:t>etc</a:t>
            </a:r>
            <a:r>
              <a:rPr lang="en-US" sz="2700" b="0" i="0" dirty="0">
                <a:solidFill>
                  <a:srgbClr val="222222"/>
                </a:solidFill>
                <a:effectLst/>
              </a:rPr>
              <a:t>… are built and hosted on Linux severs. </a:t>
            </a:r>
          </a:p>
          <a:p>
            <a:pPr marL="342912" indent="-342912">
              <a:lnSpc>
                <a:spcPct val="100000"/>
              </a:lnSpc>
              <a:spcBef>
                <a:spcPts val="0"/>
              </a:spcBef>
              <a:spcAft>
                <a:spcPts val="600"/>
              </a:spcAft>
              <a:buFont typeface="Symbol" panose="05050102010706020507" pitchFamily="18" charset="2"/>
              <a:buChar char=""/>
            </a:pPr>
            <a:r>
              <a:rPr lang="en-US" sz="2700" b="0" i="0" dirty="0">
                <a:solidFill>
                  <a:srgbClr val="222222"/>
                </a:solidFill>
                <a:effectLst/>
              </a:rPr>
              <a:t>Microsoft use Linux in it’s Data-centers, on it’s Servers, and to provide MS Azure cloud services.</a:t>
            </a:r>
          </a:p>
        </p:txBody>
      </p:sp>
      <p:pic>
        <p:nvPicPr>
          <p:cNvPr id="20" name="Picture 19" descr="Icon&#10;&#10;Description automatically generated">
            <a:extLst>
              <a:ext uri="{FF2B5EF4-FFF2-40B4-BE49-F238E27FC236}">
                <a16:creationId xmlns:a16="http://schemas.microsoft.com/office/drawing/2014/main" id="{99F9A714-4F57-45EC-819B-56C845CEDD42}"/>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9628514" y="2137886"/>
            <a:ext cx="2686070" cy="2686070"/>
          </a:xfrm>
          <a:prstGeom prst="rect">
            <a:avLst/>
          </a:prstGeom>
        </p:spPr>
      </p:pic>
      <p:pic>
        <p:nvPicPr>
          <p:cNvPr id="6" name="Picture 5">
            <a:extLst>
              <a:ext uri="{FF2B5EF4-FFF2-40B4-BE49-F238E27FC236}">
                <a16:creationId xmlns:a16="http://schemas.microsoft.com/office/drawing/2014/main" id="{2675AB25-263D-12D1-09D9-497D715F1392}"/>
              </a:ext>
            </a:extLst>
          </p:cNvPr>
          <p:cNvPicPr>
            <a:picLocks noChangeAspect="1"/>
          </p:cNvPicPr>
          <p:nvPr/>
        </p:nvPicPr>
        <p:blipFill>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a:off x="9796321" y="105302"/>
            <a:ext cx="2100139" cy="2171572"/>
          </a:xfrm>
          <a:prstGeom prst="rect">
            <a:avLst/>
          </a:prstGeom>
        </p:spPr>
      </p:pic>
    </p:spTree>
    <p:extLst>
      <p:ext uri="{BB962C8B-B14F-4D97-AF65-F5344CB8AC3E}">
        <p14:creationId xmlns:p14="http://schemas.microsoft.com/office/powerpoint/2010/main" val="4171324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8" name="Rectangle 1037">
            <a:extLst>
              <a:ext uri="{FF2B5EF4-FFF2-40B4-BE49-F238E27FC236}">
                <a16:creationId xmlns:a16="http://schemas.microsoft.com/office/drawing/2014/main" id="{9D80C9EF-3CC6-4ECC-9C2D-9D0396C96E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FB435182-B5A7-5B61-1963-1C3DE646DC27}"/>
              </a:ext>
            </a:extLst>
          </p:cNvPr>
          <p:cNvSpPr>
            <a:spLocks noGrp="1"/>
          </p:cNvSpPr>
          <p:nvPr>
            <p:ph type="title"/>
          </p:nvPr>
        </p:nvSpPr>
        <p:spPr>
          <a:xfrm>
            <a:off x="464937" y="445432"/>
            <a:ext cx="10141799" cy="1300554"/>
          </a:xfrm>
        </p:spPr>
        <p:txBody>
          <a:bodyPr anchor="b">
            <a:normAutofit/>
          </a:bodyPr>
          <a:lstStyle/>
          <a:p>
            <a:r>
              <a:rPr lang="en-GB" sz="6000" b="1" dirty="0"/>
              <a:t>Swansea: Alan Cox</a:t>
            </a:r>
          </a:p>
        </p:txBody>
      </p:sp>
      <p:sp>
        <p:nvSpPr>
          <p:cNvPr id="1040" name="Rectangle 1039">
            <a:extLst>
              <a:ext uri="{FF2B5EF4-FFF2-40B4-BE49-F238E27FC236}">
                <a16:creationId xmlns:a16="http://schemas.microsoft.com/office/drawing/2014/main" id="{5DA32751-37A2-45C0-BE94-63D375E270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42" name="Rectangle 1041">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2679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44" name="Rectangle 1043">
            <a:extLst>
              <a:ext uri="{FF2B5EF4-FFF2-40B4-BE49-F238E27FC236}">
                <a16:creationId xmlns:a16="http://schemas.microsoft.com/office/drawing/2014/main" id="{5A55FBCD-CD42-40F5-8A1B-3203F9CAEE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5" name="Picture 4" descr="A green circle with a keyhole&#10;&#10;AI-generated content may be incorrect.">
            <a:extLst>
              <a:ext uri="{FF2B5EF4-FFF2-40B4-BE49-F238E27FC236}">
                <a16:creationId xmlns:a16="http://schemas.microsoft.com/office/drawing/2014/main" id="{A2A61680-B8C3-B86B-D664-0D7F2A41A624}"/>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22789" t="2634" r="22979" b="3594"/>
          <a:stretch>
            <a:fillRect/>
          </a:stretch>
        </p:blipFill>
        <p:spPr>
          <a:xfrm>
            <a:off x="8476304" y="4816475"/>
            <a:ext cx="1747725" cy="1510992"/>
          </a:xfrm>
          <a:prstGeom prst="rect">
            <a:avLst/>
          </a:prstGeom>
        </p:spPr>
      </p:pic>
      <p:sp>
        <p:nvSpPr>
          <p:cNvPr id="6" name="TextBox 5">
            <a:extLst>
              <a:ext uri="{FF2B5EF4-FFF2-40B4-BE49-F238E27FC236}">
                <a16:creationId xmlns:a16="http://schemas.microsoft.com/office/drawing/2014/main" id="{063937FB-D92E-9BED-1560-FA42F54480CA}"/>
              </a:ext>
            </a:extLst>
          </p:cNvPr>
          <p:cNvSpPr txBox="1"/>
          <p:nvPr/>
        </p:nvSpPr>
        <p:spPr>
          <a:xfrm>
            <a:off x="8152227" y="6448773"/>
            <a:ext cx="2538915" cy="215444"/>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800" b="0" i="0" u="none" strike="noStrike" kern="1200" cap="none" spc="0" normalizeH="0" baseline="0" noProof="0" dirty="0">
                <a:ln>
                  <a:noFill/>
                </a:ln>
                <a:solidFill>
                  <a:prstClr val="black"/>
                </a:solidFill>
                <a:effectLst/>
                <a:uLnTx/>
                <a:uFillTx/>
                <a:latin typeface="Calibri" panose="020F0502020204030204"/>
                <a:ea typeface="+mn-ea"/>
                <a:cs typeface="+mn-cs"/>
                <a:hlinkClick r:id="rId3" tooltip="https://www.inteldig.com/temas/open-source/"/>
              </a:rPr>
              <a:t>This Photo</a:t>
            </a:r>
            <a:r>
              <a:rPr kumimoji="0" lang="en-GB" sz="800" b="0" i="0" u="none" strike="noStrike" kern="1200" cap="none" spc="0" normalizeH="0" baseline="0" noProof="0" dirty="0">
                <a:ln>
                  <a:noFill/>
                </a:ln>
                <a:solidFill>
                  <a:prstClr val="black"/>
                </a:solidFill>
                <a:effectLst/>
                <a:uLnTx/>
                <a:uFillTx/>
                <a:latin typeface="Calibri" panose="020F0502020204030204"/>
                <a:ea typeface="+mn-ea"/>
                <a:cs typeface="+mn-cs"/>
              </a:rPr>
              <a:t> by Unknown Author is licensed under </a:t>
            </a:r>
            <a:r>
              <a:rPr kumimoji="0" lang="en-GB" sz="800" b="0" i="0" u="none" strike="noStrike" kern="1200" cap="none" spc="0" normalizeH="0" baseline="0" noProof="0" dirty="0">
                <a:ln>
                  <a:noFill/>
                </a:ln>
                <a:solidFill>
                  <a:prstClr val="black"/>
                </a:solidFill>
                <a:effectLst/>
                <a:uLnTx/>
                <a:uFillTx/>
                <a:latin typeface="Calibri" panose="020F0502020204030204"/>
                <a:ea typeface="+mn-ea"/>
                <a:cs typeface="+mn-cs"/>
                <a:hlinkClick r:id="rId4" tooltip="https://creativecommons.org/licenses/by/3.0/"/>
              </a:rPr>
              <a:t>CC BY</a:t>
            </a:r>
            <a:endParaRPr kumimoji="0" lang="en-GB" sz="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pic>
        <p:nvPicPr>
          <p:cNvPr id="2050" name="Picture 2">
            <a:extLst>
              <a:ext uri="{FF2B5EF4-FFF2-40B4-BE49-F238E27FC236}">
                <a16:creationId xmlns:a16="http://schemas.microsoft.com/office/drawing/2014/main" id="{C49B1337-58FE-163C-E484-6E5430C90588}"/>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745671" y="2775468"/>
            <a:ext cx="3014639" cy="2013778"/>
          </a:xfrm>
          <a:prstGeom prst="rect">
            <a:avLst/>
          </a:prstGeom>
          <a:noFill/>
          <a:extLst>
            <a:ext uri="{909E8E84-426E-40DD-AFC4-6F175D3DCCD1}">
              <a14:hiddenFill xmlns:a14="http://schemas.microsoft.com/office/drawing/2010/main">
                <a:solidFill>
                  <a:srgbClr val="FFFFFF"/>
                </a:solidFill>
              </a14:hiddenFill>
            </a:ext>
          </a:extLst>
        </p:spPr>
      </p:pic>
      <p:pic>
        <p:nvPicPr>
          <p:cNvPr id="1026" name="Picture 2" descr="A person with a beard and red hat&#10;&#10;AI-generated content may be incorrect.">
            <a:extLst>
              <a:ext uri="{FF2B5EF4-FFF2-40B4-BE49-F238E27FC236}">
                <a16:creationId xmlns:a16="http://schemas.microsoft.com/office/drawing/2014/main" id="{064A4629-889E-D8A9-DB49-D001196FE31C}"/>
              </a:ext>
            </a:extLst>
          </p:cNvPr>
          <p:cNvPicPr>
            <a:picLocks noChangeAspect="1" noChangeArrowheads="1"/>
          </p:cNvPicPr>
          <p:nvPr/>
        </p:nvPicPr>
        <p:blipFill>
          <a:blip r:embed="rId6">
            <a:extLst>
              <a:ext uri="{28A0092B-C50C-407E-A947-70E740481C1C}">
                <a14:useLocalDpi xmlns:a14="http://schemas.microsoft.com/office/drawing/2010/main" val="0"/>
              </a:ext>
            </a:extLst>
          </a:blip>
          <a:srcRect l="1164" r="6764"/>
          <a:stretch>
            <a:fillRect/>
          </a:stretch>
        </p:blipFill>
        <p:spPr bwMode="auto">
          <a:xfrm>
            <a:off x="7737595" y="570933"/>
            <a:ext cx="3022715" cy="2179903"/>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FFA721BD-BC00-4A04-B645-6182195A19AB}"/>
              </a:ext>
            </a:extLst>
          </p:cNvPr>
          <p:cNvSpPr>
            <a:spLocks noGrp="1"/>
          </p:cNvSpPr>
          <p:nvPr>
            <p:ph idx="1"/>
          </p:nvPr>
        </p:nvSpPr>
        <p:spPr>
          <a:xfrm>
            <a:off x="298842" y="2300642"/>
            <a:ext cx="7350647" cy="4267991"/>
          </a:xfrm>
        </p:spPr>
        <p:txBody>
          <a:bodyPr anchor="ctr">
            <a:normAutofit fontScale="85000" lnSpcReduction="20000"/>
          </a:bodyPr>
          <a:lstStyle/>
          <a:p>
            <a:r>
              <a:rPr lang="en-US" sz="3000" dirty="0"/>
              <a:t>Linus Torvalds did not build Linux alone.</a:t>
            </a:r>
          </a:p>
          <a:p>
            <a:r>
              <a:rPr lang="en-US" sz="3000" dirty="0"/>
              <a:t>With key figures like </a:t>
            </a:r>
            <a:r>
              <a:rPr lang="en-US" sz="3000" b="1" dirty="0">
                <a:highlight>
                  <a:srgbClr val="FFFF00"/>
                </a:highlight>
              </a:rPr>
              <a:t>Alan Cox from Swansea </a:t>
            </a:r>
            <a:r>
              <a:rPr lang="en-US" sz="3000" dirty="0"/>
              <a:t>playing a significant role in the kernel's development and maintenance, especially during its original formative years and into the 2000s.</a:t>
            </a:r>
          </a:p>
          <a:p>
            <a:r>
              <a:rPr lang="en-US" sz="3000" dirty="0"/>
              <a:t>Linus wrote the original kernel but relied on extensive help from thousands of programmers worldwide in the spirit of </a:t>
            </a:r>
            <a:r>
              <a:rPr lang="en-US" sz="3000" dirty="0">
                <a:highlight>
                  <a:srgbClr val="FFFF00"/>
                </a:highlight>
              </a:rPr>
              <a:t>open-source collaboration</a:t>
            </a:r>
            <a:r>
              <a:rPr lang="en-US" sz="3000" dirty="0"/>
              <a:t>.</a:t>
            </a:r>
          </a:p>
          <a:p>
            <a:r>
              <a:rPr lang="en-US" sz="3000" dirty="0"/>
              <a:t>The Linux kernel's success is a testament to its </a:t>
            </a:r>
            <a:r>
              <a:rPr lang="en-US" sz="3000" b="1" dirty="0"/>
              <a:t>open-source nature</a:t>
            </a:r>
            <a:r>
              <a:rPr lang="en-US" sz="3000" dirty="0"/>
              <a:t>, where a global community of developers worldwide have contributed to it’s development.</a:t>
            </a:r>
          </a:p>
          <a:p>
            <a:endParaRPr lang="en-GB" sz="1900" dirty="0"/>
          </a:p>
        </p:txBody>
      </p:sp>
    </p:spTree>
    <p:extLst>
      <p:ext uri="{BB962C8B-B14F-4D97-AF65-F5344CB8AC3E}">
        <p14:creationId xmlns:p14="http://schemas.microsoft.com/office/powerpoint/2010/main" val="115037720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7C4BCDEB-16C2-42E9-49B8-FD78119E3911}"/>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21FA255E-D0D5-4936-3066-C6EBDDD73F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1"/>
          </a:p>
        </p:txBody>
      </p:sp>
      <p:sp>
        <p:nvSpPr>
          <p:cNvPr id="10" name="Rectangle 9">
            <a:extLst>
              <a:ext uri="{FF2B5EF4-FFF2-40B4-BE49-F238E27FC236}">
                <a16:creationId xmlns:a16="http://schemas.microsoft.com/office/drawing/2014/main" id="{3AFA8A17-7BCE-C1E8-D9B8-EF5B52C868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1"/>
          </a:p>
        </p:txBody>
      </p:sp>
      <p:sp>
        <p:nvSpPr>
          <p:cNvPr id="12" name="Rectangle 11">
            <a:extLst>
              <a:ext uri="{FF2B5EF4-FFF2-40B4-BE49-F238E27FC236}">
                <a16:creationId xmlns:a16="http://schemas.microsoft.com/office/drawing/2014/main" id="{3868AD93-0EE7-2DB5-B2A0-61009AEDE9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1"/>
          </a:p>
        </p:txBody>
      </p:sp>
      <p:sp>
        <p:nvSpPr>
          <p:cNvPr id="14" name="Rectangle 13">
            <a:extLst>
              <a:ext uri="{FF2B5EF4-FFF2-40B4-BE49-F238E27FC236}">
                <a16:creationId xmlns:a16="http://schemas.microsoft.com/office/drawing/2014/main" id="{972BFBC9-03C8-D893-7DE2-BBF9A0430C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300" y="-1"/>
            <a:ext cx="4076699" cy="1590741"/>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1"/>
          </a:p>
        </p:txBody>
      </p:sp>
      <p:sp>
        <p:nvSpPr>
          <p:cNvPr id="16" name="Rectangle 15">
            <a:extLst>
              <a:ext uri="{FF2B5EF4-FFF2-40B4-BE49-F238E27FC236}">
                <a16:creationId xmlns:a16="http://schemas.microsoft.com/office/drawing/2014/main" id="{193C9FFC-5F15-58AD-7247-4F82250C9C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2" y="-1"/>
            <a:ext cx="11732645"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1"/>
          </a:p>
        </p:txBody>
      </p:sp>
      <p:sp>
        <p:nvSpPr>
          <p:cNvPr id="17" name="Title 1">
            <a:extLst>
              <a:ext uri="{FF2B5EF4-FFF2-40B4-BE49-F238E27FC236}">
                <a16:creationId xmlns:a16="http://schemas.microsoft.com/office/drawing/2014/main" id="{46D914FF-D12D-7A11-95CF-9A6D32F25E3B}"/>
              </a:ext>
            </a:extLst>
          </p:cNvPr>
          <p:cNvSpPr>
            <a:spLocks noGrp="1"/>
          </p:cNvSpPr>
          <p:nvPr>
            <p:ph type="title"/>
          </p:nvPr>
        </p:nvSpPr>
        <p:spPr>
          <a:xfrm>
            <a:off x="786983" y="339511"/>
            <a:ext cx="6056730" cy="1033669"/>
          </a:xfrm>
        </p:spPr>
        <p:txBody>
          <a:bodyPr>
            <a:normAutofit/>
          </a:bodyPr>
          <a:lstStyle/>
          <a:p>
            <a:r>
              <a:rPr lang="en-GB" sz="4800" b="1" dirty="0">
                <a:solidFill>
                  <a:srgbClr val="FFFFFF"/>
                </a:solidFill>
              </a:rPr>
              <a:t>Linux OS &amp; Servers</a:t>
            </a:r>
          </a:p>
        </p:txBody>
      </p:sp>
      <p:sp>
        <p:nvSpPr>
          <p:cNvPr id="3" name="Content Placeholder 2">
            <a:extLst>
              <a:ext uri="{FF2B5EF4-FFF2-40B4-BE49-F238E27FC236}">
                <a16:creationId xmlns:a16="http://schemas.microsoft.com/office/drawing/2014/main" id="{8C343562-0740-6882-9232-D40215870656}"/>
              </a:ext>
            </a:extLst>
          </p:cNvPr>
          <p:cNvSpPr>
            <a:spLocks noGrp="1"/>
          </p:cNvSpPr>
          <p:nvPr>
            <p:ph idx="1"/>
          </p:nvPr>
        </p:nvSpPr>
        <p:spPr>
          <a:xfrm>
            <a:off x="167333" y="1782763"/>
            <a:ext cx="10515600" cy="4351338"/>
          </a:xfrm>
        </p:spPr>
        <p:txBody>
          <a:bodyPr/>
          <a:lstStyle/>
          <a:p>
            <a:pPr marL="457200" indent="-457200">
              <a:buFont typeface="Arial" panose="020B0604020202020204" pitchFamily="34" charset="0"/>
              <a:buChar char="•"/>
            </a:pPr>
            <a:r>
              <a:rPr lang="en-US" b="1" dirty="0">
                <a:solidFill>
                  <a:srgbClr val="040C28"/>
                </a:solidFill>
                <a:latin typeface="Google Sans"/>
              </a:rPr>
              <a:t>Statistics</a:t>
            </a:r>
            <a:r>
              <a:rPr lang="en-US" sz="2800" b="1" i="0" dirty="0">
                <a:solidFill>
                  <a:srgbClr val="040C28"/>
                </a:solidFill>
                <a:effectLst/>
                <a:latin typeface="Google Sans"/>
              </a:rPr>
              <a:t> show 96.3% </a:t>
            </a:r>
            <a:r>
              <a:rPr lang="en-US" sz="2800" b="0" i="0" dirty="0">
                <a:solidFill>
                  <a:srgbClr val="040C28"/>
                </a:solidFill>
                <a:effectLst/>
                <a:latin typeface="Google Sans"/>
              </a:rPr>
              <a:t>of the </a:t>
            </a:r>
            <a:r>
              <a:rPr lang="en-US" sz="2800" b="1" i="0" dirty="0">
                <a:solidFill>
                  <a:srgbClr val="040C28"/>
                </a:solidFill>
                <a:effectLst/>
                <a:latin typeface="Google Sans"/>
              </a:rPr>
              <a:t>top 1million most widely used servers</a:t>
            </a:r>
            <a:r>
              <a:rPr lang="en-US" sz="2800" b="0" i="0" dirty="0">
                <a:solidFill>
                  <a:srgbClr val="040C28"/>
                </a:solidFill>
                <a:effectLst/>
                <a:latin typeface="Google Sans"/>
              </a:rPr>
              <a:t> run on Linux. </a:t>
            </a:r>
            <a:r>
              <a:rPr lang="en-US" sz="1200" b="0" i="0" dirty="0">
                <a:solidFill>
                  <a:srgbClr val="040C28"/>
                </a:solidFill>
                <a:effectLst/>
                <a:latin typeface="Google Sans"/>
              </a:rPr>
              <a:t>[</a:t>
            </a:r>
            <a:r>
              <a:rPr lang="en-US" sz="1200" b="0" i="0" dirty="0" err="1">
                <a:solidFill>
                  <a:srgbClr val="040C28"/>
                </a:solidFill>
                <a:effectLst/>
                <a:latin typeface="Google Sans"/>
              </a:rPr>
              <a:t>r:notes</a:t>
            </a:r>
            <a:r>
              <a:rPr lang="en-US" sz="1200" b="0" i="0" dirty="0">
                <a:solidFill>
                  <a:srgbClr val="040C28"/>
                </a:solidFill>
                <a:effectLst/>
                <a:latin typeface="Google Sans"/>
              </a:rPr>
              <a:t>]</a:t>
            </a:r>
          </a:p>
          <a:p>
            <a:pPr marL="457200" indent="-457200"/>
            <a:r>
              <a:rPr lang="en-US" sz="2800" b="0" i="0" dirty="0">
                <a:solidFill>
                  <a:srgbClr val="040C28"/>
                </a:solidFill>
                <a:effectLst/>
                <a:latin typeface="Google Sans"/>
              </a:rPr>
              <a:t>The majority of </a:t>
            </a:r>
            <a:r>
              <a:rPr lang="en-US" sz="2800" b="1" i="0" dirty="0">
                <a:solidFill>
                  <a:srgbClr val="040C28"/>
                </a:solidFill>
                <a:effectLst/>
                <a:latin typeface="Google Sans"/>
              </a:rPr>
              <a:t>Servers worldwide </a:t>
            </a:r>
            <a:r>
              <a:rPr lang="en-US" sz="2800" b="0" i="0" dirty="0">
                <a:solidFill>
                  <a:srgbClr val="040C28"/>
                </a:solidFill>
                <a:effectLst/>
                <a:latin typeface="Google Sans"/>
              </a:rPr>
              <a:t>run Linux.</a:t>
            </a:r>
            <a:r>
              <a:rPr lang="en-US" dirty="0">
                <a:solidFill>
                  <a:srgbClr val="040C28"/>
                </a:solidFill>
                <a:latin typeface="Google Sans"/>
              </a:rPr>
              <a:t> </a:t>
            </a:r>
            <a:r>
              <a:rPr lang="en-US" sz="1200" dirty="0">
                <a:solidFill>
                  <a:srgbClr val="040C28"/>
                </a:solidFill>
                <a:latin typeface="Google Sans"/>
              </a:rPr>
              <a:t>[</a:t>
            </a:r>
            <a:r>
              <a:rPr lang="en-US" sz="1200" dirty="0" err="1">
                <a:solidFill>
                  <a:srgbClr val="040C28"/>
                </a:solidFill>
                <a:latin typeface="Google Sans"/>
              </a:rPr>
              <a:t>r:notes</a:t>
            </a:r>
            <a:r>
              <a:rPr lang="en-US" sz="1200" dirty="0">
                <a:solidFill>
                  <a:srgbClr val="040C28"/>
                </a:solidFill>
                <a:latin typeface="Google Sans"/>
              </a:rPr>
              <a:t>]</a:t>
            </a:r>
            <a:endParaRPr lang="en-US" sz="2800" b="0" i="0" dirty="0">
              <a:solidFill>
                <a:srgbClr val="040C28"/>
              </a:solidFill>
              <a:effectLst/>
              <a:latin typeface="Google Sans"/>
            </a:endParaRPr>
          </a:p>
          <a:p>
            <a:pPr marL="457200" indent="-457200"/>
            <a:r>
              <a:rPr lang="en-US" sz="2800" dirty="0">
                <a:highlight>
                  <a:srgbClr val="FFFF00"/>
                </a:highlight>
              </a:rPr>
              <a:t>The </a:t>
            </a:r>
            <a:r>
              <a:rPr lang="en-US" sz="2800" b="1" dirty="0">
                <a:highlight>
                  <a:srgbClr val="FFFF00"/>
                </a:highlight>
              </a:rPr>
              <a:t>World’s Cloud infrastructure, </a:t>
            </a:r>
            <a:r>
              <a:rPr lang="en-US" sz="2800" dirty="0">
                <a:highlight>
                  <a:srgbClr val="FFFF00"/>
                </a:highlight>
              </a:rPr>
              <a:t>including </a:t>
            </a:r>
            <a:r>
              <a:rPr lang="en-US" sz="2800" b="0" i="0" dirty="0">
                <a:effectLst/>
                <a:highlight>
                  <a:srgbClr val="FFFF00"/>
                </a:highlight>
              </a:rPr>
              <a:t>MS Azure, Google Cloud, AWS Amazon Web Services and IBM Cloud are powered by </a:t>
            </a:r>
            <a:r>
              <a:rPr lang="en-US" sz="2800" b="1" i="0" dirty="0">
                <a:effectLst/>
                <a:highlight>
                  <a:srgbClr val="FFFF00"/>
                </a:highlight>
              </a:rPr>
              <a:t>Linux Servers</a:t>
            </a:r>
            <a:r>
              <a:rPr lang="en-US" sz="2800" b="0" i="0" dirty="0">
                <a:effectLst/>
              </a:rPr>
              <a:t>.</a:t>
            </a:r>
            <a:endParaRPr lang="en-GB" sz="2800" b="1" dirty="0">
              <a:ea typeface="Times New Roman" panose="02020603050405020304" pitchFamily="18" charset="0"/>
              <a:cs typeface="Times New Roman" panose="02020603050405020304" pitchFamily="18" charset="0"/>
            </a:endParaRPr>
          </a:p>
          <a:p>
            <a:pPr marL="457200" indent="-457200">
              <a:buFont typeface="Arial" panose="020B0604020202020204" pitchFamily="34" charset="0"/>
              <a:buChar char="•"/>
            </a:pPr>
            <a:endParaRPr lang="en-GB" sz="2800" dirty="0"/>
          </a:p>
          <a:p>
            <a:endParaRPr lang="en-GB" dirty="0"/>
          </a:p>
        </p:txBody>
      </p:sp>
      <p:pic>
        <p:nvPicPr>
          <p:cNvPr id="5" name="Graphic 4" descr="Cloud outline">
            <a:extLst>
              <a:ext uri="{FF2B5EF4-FFF2-40B4-BE49-F238E27FC236}">
                <a16:creationId xmlns:a16="http://schemas.microsoft.com/office/drawing/2014/main" id="{8E8AF118-7E0F-4B63-75FA-EBDD303AA93D}"/>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9467854" y="-593795"/>
            <a:ext cx="2764824" cy="3211837"/>
          </a:xfrm>
          <a:prstGeom prst="rect">
            <a:avLst/>
          </a:prstGeom>
        </p:spPr>
      </p:pic>
      <p:pic>
        <p:nvPicPr>
          <p:cNvPr id="7" name="Picture 6" descr="Icon&#10;&#10;Description automatically generated">
            <a:extLst>
              <a:ext uri="{FF2B5EF4-FFF2-40B4-BE49-F238E27FC236}">
                <a16:creationId xmlns:a16="http://schemas.microsoft.com/office/drawing/2014/main" id="{A60D0241-9E78-6C00-77C3-A5135AAED38B}"/>
              </a:ext>
            </a:extLst>
          </p:cNvPr>
          <p:cNvPicPr>
            <a:picLocks noChangeAspect="1"/>
          </p:cNvPicPr>
          <p:nvPr/>
        </p:nvPicPr>
        <p:blipFill>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a:off x="9720677" y="-214666"/>
            <a:ext cx="1917273" cy="2227255"/>
          </a:xfrm>
          <a:prstGeom prst="rect">
            <a:avLst/>
          </a:prstGeom>
        </p:spPr>
      </p:pic>
      <p:pic>
        <p:nvPicPr>
          <p:cNvPr id="9" name="Picture 8" descr="A blue triangle logo with white text&#10;&#10;Description automatically generated">
            <a:extLst>
              <a:ext uri="{FF2B5EF4-FFF2-40B4-BE49-F238E27FC236}">
                <a16:creationId xmlns:a16="http://schemas.microsoft.com/office/drawing/2014/main" id="{DD1A9653-A08F-75C2-45F7-927B7E03AC76}"/>
              </a:ext>
            </a:extLst>
          </p:cNvPr>
          <p:cNvPicPr>
            <a:picLocks noChangeAspect="1"/>
          </p:cNvPicPr>
          <p:nvPr/>
        </p:nvPicPr>
        <p:blipFill>
          <a:blip r:embed="rId7">
            <a:extLst>
              <a:ext uri="{28A0092B-C50C-407E-A947-70E740481C1C}">
                <a14:useLocalDpi xmlns:a14="http://schemas.microsoft.com/office/drawing/2010/main" val="0"/>
              </a:ext>
              <a:ext uri="{837473B0-CC2E-450A-ABE3-18F120FF3D39}">
                <a1611:picAttrSrcUrl xmlns:a1611="http://schemas.microsoft.com/office/drawing/2016/11/main" r:id="rId8"/>
              </a:ext>
            </a:extLst>
          </a:blip>
          <a:stretch>
            <a:fillRect/>
          </a:stretch>
        </p:blipFill>
        <p:spPr>
          <a:xfrm>
            <a:off x="3508523" y="4541913"/>
            <a:ext cx="2107634" cy="1391038"/>
          </a:xfrm>
          <a:prstGeom prst="rect">
            <a:avLst/>
          </a:prstGeom>
        </p:spPr>
      </p:pic>
      <p:pic>
        <p:nvPicPr>
          <p:cNvPr id="11" name="Picture 10" descr="A logo for a cloud company&#10;&#10;Description automatically generated">
            <a:extLst>
              <a:ext uri="{FF2B5EF4-FFF2-40B4-BE49-F238E27FC236}">
                <a16:creationId xmlns:a16="http://schemas.microsoft.com/office/drawing/2014/main" id="{28EBC45C-A074-9C19-01E7-DDD35FF12B01}"/>
              </a:ext>
            </a:extLst>
          </p:cNvPr>
          <p:cNvPicPr>
            <a:picLocks noChangeAspect="1"/>
          </p:cNvPicPr>
          <p:nvPr/>
        </p:nvPicPr>
        <p:blipFill>
          <a:blip r:embed="rId9">
            <a:extLst>
              <a:ext uri="{28A0092B-C50C-407E-A947-70E740481C1C}">
                <a14:useLocalDpi xmlns:a14="http://schemas.microsoft.com/office/drawing/2010/main" val="0"/>
              </a:ext>
              <a:ext uri="{837473B0-CC2E-450A-ABE3-18F120FF3D39}">
                <a1611:picAttrSrcUrl xmlns:a1611="http://schemas.microsoft.com/office/drawing/2016/11/main" r:id="rId10"/>
              </a:ext>
            </a:extLst>
          </a:blip>
          <a:stretch>
            <a:fillRect/>
          </a:stretch>
        </p:blipFill>
        <p:spPr>
          <a:xfrm>
            <a:off x="6101619" y="4605142"/>
            <a:ext cx="2107634" cy="1264580"/>
          </a:xfrm>
          <a:prstGeom prst="rect">
            <a:avLst/>
          </a:prstGeom>
        </p:spPr>
      </p:pic>
      <p:pic>
        <p:nvPicPr>
          <p:cNvPr id="13" name="Picture 12" descr="A logo with a smile&#10;&#10;Description automatically generated">
            <a:extLst>
              <a:ext uri="{FF2B5EF4-FFF2-40B4-BE49-F238E27FC236}">
                <a16:creationId xmlns:a16="http://schemas.microsoft.com/office/drawing/2014/main" id="{D5D47373-BE29-F5FC-AF26-460430D55C81}"/>
              </a:ext>
            </a:extLst>
          </p:cNvPr>
          <p:cNvPicPr>
            <a:picLocks noChangeAspect="1"/>
          </p:cNvPicPr>
          <p:nvPr/>
        </p:nvPicPr>
        <p:blipFill>
          <a:blip r:embed="rId11">
            <a:extLst>
              <a:ext uri="{28A0092B-C50C-407E-A947-70E740481C1C}">
                <a14:useLocalDpi xmlns:a14="http://schemas.microsoft.com/office/drawing/2010/main" val="0"/>
              </a:ext>
              <a:ext uri="{837473B0-CC2E-450A-ABE3-18F120FF3D39}">
                <a1611:picAttrSrcUrl xmlns:a1611="http://schemas.microsoft.com/office/drawing/2016/11/main" r:id="rId12"/>
              </a:ext>
            </a:extLst>
          </a:blip>
          <a:stretch>
            <a:fillRect/>
          </a:stretch>
        </p:blipFill>
        <p:spPr>
          <a:xfrm>
            <a:off x="786983" y="4700011"/>
            <a:ext cx="2107634" cy="1261418"/>
          </a:xfrm>
          <a:prstGeom prst="rect">
            <a:avLst/>
          </a:prstGeom>
        </p:spPr>
      </p:pic>
      <p:pic>
        <p:nvPicPr>
          <p:cNvPr id="15" name="Picture 14" descr="A black background with white dots&#10;&#10;Description automatically generated">
            <a:extLst>
              <a:ext uri="{FF2B5EF4-FFF2-40B4-BE49-F238E27FC236}">
                <a16:creationId xmlns:a16="http://schemas.microsoft.com/office/drawing/2014/main" id="{34E5BE7E-29B2-5286-0E8B-D927B5815531}"/>
              </a:ext>
            </a:extLst>
          </p:cNvPr>
          <p:cNvPicPr>
            <a:picLocks noChangeAspect="1"/>
          </p:cNvPicPr>
          <p:nvPr/>
        </p:nvPicPr>
        <p:blipFill>
          <a:blip r:embed="rId13">
            <a:extLst>
              <a:ext uri="{28A0092B-C50C-407E-A947-70E740481C1C}">
                <a14:useLocalDpi xmlns:a14="http://schemas.microsoft.com/office/drawing/2010/main" val="0"/>
              </a:ext>
              <a:ext uri="{837473B0-CC2E-450A-ABE3-18F120FF3D39}">
                <a1611:picAttrSrcUrl xmlns:a1611="http://schemas.microsoft.com/office/drawing/2016/11/main" r:id="rId14"/>
              </a:ext>
            </a:extLst>
          </a:blip>
          <a:stretch>
            <a:fillRect/>
          </a:stretch>
        </p:blipFill>
        <p:spPr>
          <a:xfrm>
            <a:off x="8553585" y="4710524"/>
            <a:ext cx="2598702" cy="649675"/>
          </a:xfrm>
          <a:prstGeom prst="rect">
            <a:avLst/>
          </a:prstGeom>
        </p:spPr>
      </p:pic>
    </p:spTree>
    <p:extLst>
      <p:ext uri="{BB962C8B-B14F-4D97-AF65-F5344CB8AC3E}">
        <p14:creationId xmlns:p14="http://schemas.microsoft.com/office/powerpoint/2010/main" val="391990199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1"/>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1"/>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1"/>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300" y="-1"/>
            <a:ext cx="4076699" cy="1590741"/>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1"/>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2" y="-1"/>
            <a:ext cx="11732645"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1"/>
          </a:p>
        </p:txBody>
      </p:sp>
      <p:sp>
        <p:nvSpPr>
          <p:cNvPr id="17" name="Title 1">
            <a:extLst>
              <a:ext uri="{FF2B5EF4-FFF2-40B4-BE49-F238E27FC236}">
                <a16:creationId xmlns:a16="http://schemas.microsoft.com/office/drawing/2014/main" id="{7B22D55C-6E5B-4B9C-AA36-CD97E4762E50}"/>
              </a:ext>
            </a:extLst>
          </p:cNvPr>
          <p:cNvSpPr>
            <a:spLocks noGrp="1"/>
          </p:cNvSpPr>
          <p:nvPr>
            <p:ph type="title"/>
          </p:nvPr>
        </p:nvSpPr>
        <p:spPr>
          <a:xfrm>
            <a:off x="589275" y="337726"/>
            <a:ext cx="9895950" cy="1033669"/>
          </a:xfrm>
        </p:spPr>
        <p:txBody>
          <a:bodyPr>
            <a:normAutofit/>
          </a:bodyPr>
          <a:lstStyle/>
          <a:p>
            <a:r>
              <a:rPr lang="en-GB" sz="5400" b="1" dirty="0">
                <a:solidFill>
                  <a:srgbClr val="FFFFFF"/>
                </a:solidFill>
              </a:rPr>
              <a:t>Unix &amp; Linux OS</a:t>
            </a:r>
          </a:p>
        </p:txBody>
      </p:sp>
      <p:sp>
        <p:nvSpPr>
          <p:cNvPr id="19" name="Content Placeholder 2">
            <a:extLst>
              <a:ext uri="{FF2B5EF4-FFF2-40B4-BE49-F238E27FC236}">
                <a16:creationId xmlns:a16="http://schemas.microsoft.com/office/drawing/2014/main" id="{945F576D-5939-4561-86A8-31F4D7A1436B}"/>
              </a:ext>
            </a:extLst>
          </p:cNvPr>
          <p:cNvSpPr>
            <a:spLocks noGrp="1"/>
          </p:cNvSpPr>
          <p:nvPr>
            <p:ph idx="1"/>
          </p:nvPr>
        </p:nvSpPr>
        <p:spPr>
          <a:xfrm>
            <a:off x="205755" y="1673213"/>
            <a:ext cx="11590005" cy="4337855"/>
          </a:xfrm>
        </p:spPr>
        <p:txBody>
          <a:bodyPr>
            <a:noAutofit/>
          </a:bodyPr>
          <a:lstStyle/>
          <a:p>
            <a:pPr marL="342912" indent="-342912">
              <a:lnSpc>
                <a:spcPct val="100000"/>
              </a:lnSpc>
              <a:spcBef>
                <a:spcPts val="0"/>
              </a:spcBef>
              <a:spcAft>
                <a:spcPts val="300"/>
              </a:spcAft>
              <a:buFont typeface="Symbol" panose="05050102010706020507" pitchFamily="18" charset="2"/>
              <a:buChar char=""/>
            </a:pPr>
            <a:r>
              <a:rPr lang="en-GB" b="1" dirty="0">
                <a:solidFill>
                  <a:srgbClr val="000000"/>
                </a:solidFill>
                <a:highlight>
                  <a:srgbClr val="FFFF00"/>
                </a:highlight>
                <a:ea typeface="Times New Roman" panose="02020603050405020304" pitchFamily="18" charset="0"/>
                <a:cs typeface="Times New Roman" panose="02020603050405020304" pitchFamily="18" charset="0"/>
              </a:rPr>
              <a:t>Linux</a:t>
            </a:r>
            <a:r>
              <a:rPr lang="en-GB" dirty="0">
                <a:solidFill>
                  <a:srgbClr val="000000"/>
                </a:solidFill>
                <a:highlight>
                  <a:srgbClr val="FFFF00"/>
                </a:highlight>
                <a:ea typeface="Times New Roman" panose="02020603050405020304" pitchFamily="18" charset="0"/>
                <a:cs typeface="Times New Roman" panose="02020603050405020304" pitchFamily="18" charset="0"/>
              </a:rPr>
              <a:t> (pronounced </a:t>
            </a:r>
            <a:r>
              <a:rPr lang="en-GB" b="1" dirty="0">
                <a:solidFill>
                  <a:srgbClr val="000000"/>
                </a:solidFill>
                <a:highlight>
                  <a:srgbClr val="FFFF00"/>
                </a:highlight>
                <a:ea typeface="Times New Roman" panose="02020603050405020304" pitchFamily="18" charset="0"/>
                <a:cs typeface="Times New Roman" panose="02020603050405020304" pitchFamily="18" charset="0"/>
              </a:rPr>
              <a:t>LYN-</a:t>
            </a:r>
            <a:r>
              <a:rPr lang="en-GB" b="1" dirty="0" err="1">
                <a:solidFill>
                  <a:srgbClr val="000000"/>
                </a:solidFill>
                <a:highlight>
                  <a:srgbClr val="FFFF00"/>
                </a:highlight>
                <a:ea typeface="Times New Roman" panose="02020603050405020304" pitchFamily="18" charset="0"/>
                <a:cs typeface="Times New Roman" panose="02020603050405020304" pitchFamily="18" charset="0"/>
              </a:rPr>
              <a:t>ux</a:t>
            </a:r>
            <a:r>
              <a:rPr lang="en-GB" dirty="0">
                <a:solidFill>
                  <a:srgbClr val="000000"/>
                </a:solidFill>
                <a:highlight>
                  <a:srgbClr val="FFFF00"/>
                </a:highlight>
                <a:ea typeface="Times New Roman" panose="02020603050405020304" pitchFamily="18" charset="0"/>
                <a:cs typeface="Times New Roman" panose="02020603050405020304" pitchFamily="18" charset="0"/>
              </a:rPr>
              <a:t>) is an </a:t>
            </a:r>
            <a:r>
              <a:rPr lang="en-GB" b="1" dirty="0">
                <a:solidFill>
                  <a:srgbClr val="000000"/>
                </a:solidFill>
                <a:highlight>
                  <a:srgbClr val="FFFF00"/>
                </a:highlight>
                <a:ea typeface="Times New Roman" panose="02020603050405020304" pitchFamily="18" charset="0"/>
                <a:cs typeface="Times New Roman" panose="02020603050405020304" pitchFamily="18" charset="0"/>
              </a:rPr>
              <a:t>Open-Source OS </a:t>
            </a:r>
            <a:r>
              <a:rPr lang="en-GB" dirty="0">
                <a:solidFill>
                  <a:srgbClr val="000000"/>
                </a:solidFill>
                <a:highlight>
                  <a:srgbClr val="FFFF00"/>
                </a:highlight>
                <a:ea typeface="Times New Roman" panose="02020603050405020304" pitchFamily="18" charset="0"/>
                <a:cs typeface="Times New Roman" panose="02020603050405020304" pitchFamily="18" charset="0"/>
              </a:rPr>
              <a:t>based on the </a:t>
            </a:r>
            <a:r>
              <a:rPr lang="en-GB" b="1" dirty="0">
                <a:solidFill>
                  <a:srgbClr val="000000"/>
                </a:solidFill>
                <a:highlight>
                  <a:srgbClr val="FFFF00"/>
                </a:highlight>
                <a:ea typeface="Times New Roman" panose="02020603050405020304" pitchFamily="18" charset="0"/>
                <a:cs typeface="Times New Roman" panose="02020603050405020304" pitchFamily="18" charset="0"/>
              </a:rPr>
              <a:t>Unix OS</a:t>
            </a:r>
            <a:r>
              <a:rPr lang="en-GB" dirty="0">
                <a:solidFill>
                  <a:srgbClr val="000000"/>
                </a:solidFill>
                <a:highlight>
                  <a:srgbClr val="FFFF00"/>
                </a:highlight>
                <a:ea typeface="Times New Roman" panose="02020603050405020304" pitchFamily="18" charset="0"/>
                <a:cs typeface="Times New Roman" panose="02020603050405020304" pitchFamily="18" charset="0"/>
              </a:rPr>
              <a:t>.</a:t>
            </a:r>
            <a:endParaRPr lang="en-GB" dirty="0">
              <a:highlight>
                <a:srgbClr val="FFFF00"/>
              </a:highlight>
              <a:ea typeface="Times New Roman" panose="02020603050405020304" pitchFamily="18" charset="0"/>
              <a:cs typeface="Times New Roman" panose="02020603050405020304" pitchFamily="18" charset="0"/>
            </a:endParaRPr>
          </a:p>
          <a:p>
            <a:pPr marL="342912" indent="-342912">
              <a:lnSpc>
                <a:spcPct val="100000"/>
              </a:lnSpc>
              <a:spcBef>
                <a:spcPts val="0"/>
              </a:spcBef>
              <a:spcAft>
                <a:spcPts val="300"/>
              </a:spcAft>
              <a:buFont typeface="Symbol" panose="05050102010706020507" pitchFamily="18" charset="2"/>
              <a:buChar char=""/>
            </a:pPr>
            <a:r>
              <a:rPr lang="en-GB" dirty="0">
                <a:highlight>
                  <a:srgbClr val="FFFF00"/>
                </a:highlight>
                <a:ea typeface="Times New Roman" panose="02020603050405020304" pitchFamily="18" charset="0"/>
                <a:cs typeface="Times New Roman" panose="02020603050405020304" pitchFamily="18" charset="0"/>
              </a:rPr>
              <a:t>The Unix &amp; Linux OS design: is a </a:t>
            </a:r>
            <a:r>
              <a:rPr lang="en-GB" b="1" dirty="0">
                <a:highlight>
                  <a:srgbClr val="FFFF00"/>
                </a:highlight>
                <a:ea typeface="Times New Roman" panose="02020603050405020304" pitchFamily="18" charset="0"/>
                <a:cs typeface="Times New Roman" panose="02020603050405020304" pitchFamily="18" charset="0"/>
              </a:rPr>
              <a:t>modular</a:t>
            </a:r>
            <a:r>
              <a:rPr lang="en-GB" dirty="0">
                <a:highlight>
                  <a:srgbClr val="FFFF00"/>
                </a:highlight>
                <a:ea typeface="Times New Roman" panose="02020603050405020304" pitchFamily="18" charset="0"/>
                <a:cs typeface="Times New Roman" panose="02020603050405020304" pitchFamily="18" charset="0"/>
              </a:rPr>
              <a:t>, </a:t>
            </a:r>
            <a:r>
              <a:rPr lang="en-GB" b="1" i="0" dirty="0">
                <a:effectLst/>
                <a:highlight>
                  <a:srgbClr val="FFFF00"/>
                </a:highlight>
              </a:rPr>
              <a:t>multitasking</a:t>
            </a:r>
            <a:r>
              <a:rPr lang="en-GB" b="0" i="0" dirty="0">
                <a:effectLst/>
                <a:highlight>
                  <a:srgbClr val="FFFF00"/>
                </a:highlight>
              </a:rPr>
              <a:t>, </a:t>
            </a:r>
            <a:r>
              <a:rPr lang="en-GB" b="1" i="0" dirty="0">
                <a:effectLst/>
                <a:highlight>
                  <a:srgbClr val="FFFF00"/>
                </a:highlight>
              </a:rPr>
              <a:t>multiuser</a:t>
            </a:r>
            <a:r>
              <a:rPr lang="en-GB" b="0" i="0" dirty="0">
                <a:effectLst/>
                <a:highlight>
                  <a:srgbClr val="FFFF00"/>
                </a:highlight>
              </a:rPr>
              <a:t> OS that has </a:t>
            </a:r>
            <a:r>
              <a:rPr lang="en-GB" dirty="0">
                <a:highlight>
                  <a:srgbClr val="FFFF00"/>
                </a:highlight>
                <a:ea typeface="Times New Roman" panose="02020603050405020304" pitchFamily="18" charset="0"/>
                <a:cs typeface="Times New Roman" panose="02020603050405020304" pitchFamily="18" charset="0"/>
              </a:rPr>
              <a:t>a </a:t>
            </a:r>
            <a:r>
              <a:rPr lang="en-GB" b="1" dirty="0">
                <a:highlight>
                  <a:srgbClr val="FFFF00"/>
                </a:highlight>
                <a:ea typeface="Times New Roman" panose="02020603050405020304" pitchFamily="18" charset="0"/>
                <a:cs typeface="Times New Roman" panose="02020603050405020304" pitchFamily="18" charset="0"/>
              </a:rPr>
              <a:t>monolithic kernel</a:t>
            </a:r>
            <a:r>
              <a:rPr lang="en-GB" dirty="0">
                <a:highlight>
                  <a:srgbClr val="FFFF00"/>
                </a:highlight>
                <a:ea typeface="Times New Roman" panose="02020603050405020304" pitchFamily="18" charset="0"/>
                <a:cs typeface="Times New Roman" panose="02020603050405020304" pitchFamily="18" charset="0"/>
              </a:rPr>
              <a:t>.</a:t>
            </a:r>
          </a:p>
          <a:p>
            <a:pPr marL="800127" lvl="1" indent="-342912">
              <a:lnSpc>
                <a:spcPct val="100000"/>
              </a:lnSpc>
              <a:spcBef>
                <a:spcPts val="0"/>
              </a:spcBef>
              <a:spcAft>
                <a:spcPts val="300"/>
              </a:spcAft>
              <a:buFont typeface="Symbol" panose="05050102010706020507" pitchFamily="18" charset="2"/>
              <a:buChar char=""/>
            </a:pPr>
            <a:r>
              <a:rPr lang="en-US" sz="2800" b="0" i="0" dirty="0">
                <a:solidFill>
                  <a:srgbClr val="202124"/>
                </a:solidFill>
                <a:effectLst/>
              </a:rPr>
              <a:t>Bg. </a:t>
            </a:r>
            <a:r>
              <a:rPr lang="en-US" sz="2100" b="0" i="0" dirty="0">
                <a:solidFill>
                  <a:srgbClr val="202124"/>
                </a:solidFill>
                <a:effectLst/>
              </a:rPr>
              <a:t>A </a:t>
            </a:r>
            <a:r>
              <a:rPr lang="en-US" sz="2100" b="1" i="0" dirty="0">
                <a:solidFill>
                  <a:srgbClr val="202124"/>
                </a:solidFill>
                <a:effectLst/>
              </a:rPr>
              <a:t>monolithic kernel </a:t>
            </a:r>
            <a:r>
              <a:rPr lang="en-US" sz="2100" b="0" i="0" dirty="0">
                <a:solidFill>
                  <a:srgbClr val="202124"/>
                </a:solidFill>
                <a:effectLst/>
              </a:rPr>
              <a:t>is </a:t>
            </a:r>
            <a:r>
              <a:rPr lang="en-US" sz="2100" b="0" i="0" dirty="0">
                <a:solidFill>
                  <a:srgbClr val="040C28"/>
                </a:solidFill>
                <a:effectLst/>
              </a:rPr>
              <a:t>an OS design where </a:t>
            </a:r>
            <a:r>
              <a:rPr lang="en-US" sz="2100" b="1" i="0" dirty="0">
                <a:solidFill>
                  <a:srgbClr val="040C28"/>
                </a:solidFill>
                <a:effectLst/>
              </a:rPr>
              <a:t>all</a:t>
            </a:r>
            <a:r>
              <a:rPr lang="en-US" sz="2100" b="0" i="0" dirty="0">
                <a:solidFill>
                  <a:srgbClr val="040C28"/>
                </a:solidFill>
                <a:effectLst/>
              </a:rPr>
              <a:t> the </a:t>
            </a:r>
            <a:r>
              <a:rPr lang="en-US" sz="2100" dirty="0">
                <a:solidFill>
                  <a:srgbClr val="040C28"/>
                </a:solidFill>
              </a:rPr>
              <a:t>key </a:t>
            </a:r>
            <a:r>
              <a:rPr lang="en-US" sz="2100" b="0" i="0" dirty="0">
                <a:solidFill>
                  <a:srgbClr val="040C28"/>
                </a:solidFill>
                <a:effectLst/>
              </a:rPr>
              <a:t>component OS programs &amp; files (including </a:t>
            </a:r>
            <a:r>
              <a:rPr lang="en-US" sz="2100" dirty="0"/>
              <a:t>file systems &amp; device drivers etc..) </a:t>
            </a:r>
            <a:r>
              <a:rPr lang="en-US" sz="2100" b="0" i="0" dirty="0">
                <a:solidFill>
                  <a:srgbClr val="040C28"/>
                </a:solidFill>
                <a:effectLst/>
              </a:rPr>
              <a:t>run as part of the OS in kernel mode</a:t>
            </a:r>
            <a:r>
              <a:rPr lang="en-US" sz="2100" b="0" i="0" dirty="0">
                <a:solidFill>
                  <a:srgbClr val="202124"/>
                </a:solidFill>
                <a:effectLst/>
              </a:rPr>
              <a:t>.</a:t>
            </a:r>
            <a:endParaRPr lang="en-GB" sz="2100" dirty="0">
              <a:ea typeface="Times New Roman" panose="02020603050405020304" pitchFamily="18" charset="0"/>
              <a:cs typeface="Times New Roman" panose="02020603050405020304" pitchFamily="18" charset="0"/>
            </a:endParaRPr>
          </a:p>
          <a:p>
            <a:pPr marL="342912" indent="-342912">
              <a:lnSpc>
                <a:spcPct val="100000"/>
              </a:lnSpc>
              <a:spcBef>
                <a:spcPts val="0"/>
              </a:spcBef>
              <a:spcAft>
                <a:spcPts val="300"/>
              </a:spcAft>
              <a:buFont typeface="Symbol" panose="05050102010706020507" pitchFamily="18" charset="2"/>
              <a:buChar char=""/>
            </a:pPr>
            <a:r>
              <a:rPr lang="en-GB" dirty="0">
                <a:solidFill>
                  <a:srgbClr val="000000"/>
                </a:solidFill>
                <a:ea typeface="Times New Roman" panose="02020603050405020304" pitchFamily="18" charset="0"/>
                <a:cs typeface="Times New Roman" panose="02020603050405020304" pitchFamily="18" charset="0"/>
              </a:rPr>
              <a:t>Linux was based on the Unix design but does not use any Unix source code.</a:t>
            </a:r>
          </a:p>
          <a:p>
            <a:pPr marL="342912" indent="-342912">
              <a:lnSpc>
                <a:spcPct val="100000"/>
              </a:lnSpc>
              <a:spcBef>
                <a:spcPts val="0"/>
              </a:spcBef>
              <a:spcAft>
                <a:spcPts val="300"/>
              </a:spcAft>
              <a:buFont typeface="Symbol" panose="05050102010706020507" pitchFamily="18" charset="2"/>
              <a:buChar char=""/>
            </a:pPr>
            <a:r>
              <a:rPr lang="en-GB" dirty="0">
                <a:solidFill>
                  <a:srgbClr val="000000"/>
                </a:solidFill>
                <a:ea typeface="Times New Roman" panose="02020603050405020304" pitchFamily="18" charset="0"/>
                <a:cs typeface="Times New Roman" panose="02020603050405020304" pitchFamily="18" charset="0"/>
              </a:rPr>
              <a:t>For that reason, Linux is often described as a </a:t>
            </a:r>
            <a:r>
              <a:rPr lang="en-GB" b="1" dirty="0">
                <a:solidFill>
                  <a:srgbClr val="000000"/>
                </a:solidFill>
                <a:ea typeface="Times New Roman" panose="02020603050405020304" pitchFamily="18" charset="0"/>
                <a:cs typeface="Times New Roman" panose="02020603050405020304" pitchFamily="18" charset="0"/>
              </a:rPr>
              <a:t>Unix-like </a:t>
            </a:r>
            <a:r>
              <a:rPr lang="en-GB" dirty="0">
                <a:solidFill>
                  <a:srgbClr val="000000"/>
                </a:solidFill>
                <a:ea typeface="Times New Roman" panose="02020603050405020304" pitchFamily="18" charset="0"/>
                <a:cs typeface="Times New Roman" panose="02020603050405020304" pitchFamily="18" charset="0"/>
              </a:rPr>
              <a:t>OS.</a:t>
            </a:r>
          </a:p>
          <a:p>
            <a:pPr marL="457215" lvl="1" indent="0">
              <a:lnSpc>
                <a:spcPct val="100000"/>
              </a:lnSpc>
              <a:spcBef>
                <a:spcPts val="0"/>
              </a:spcBef>
              <a:spcAft>
                <a:spcPts val="300"/>
              </a:spcAft>
              <a:buNone/>
            </a:pPr>
            <a:r>
              <a:rPr lang="en-GB" sz="2000" b="1" dirty="0">
                <a:solidFill>
                  <a:srgbClr val="000000"/>
                </a:solidFill>
                <a:ea typeface="Times New Roman" panose="02020603050405020304" pitchFamily="18" charset="0"/>
                <a:cs typeface="Times New Roman" panose="02020603050405020304" pitchFamily="18" charset="0"/>
              </a:rPr>
              <a:t>Bg. </a:t>
            </a:r>
          </a:p>
          <a:p>
            <a:pPr lvl="1">
              <a:lnSpc>
                <a:spcPct val="100000"/>
              </a:lnSpc>
              <a:spcBef>
                <a:spcPts val="0"/>
              </a:spcBef>
              <a:spcAft>
                <a:spcPts val="300"/>
              </a:spcAft>
            </a:pPr>
            <a:r>
              <a:rPr lang="en-GB" sz="1600" b="1" dirty="0">
                <a:solidFill>
                  <a:srgbClr val="000000"/>
                </a:solidFill>
                <a:ea typeface="Times New Roman" panose="02020603050405020304" pitchFamily="18" charset="0"/>
                <a:cs typeface="Times New Roman" panose="02020603050405020304" pitchFamily="18" charset="0"/>
              </a:rPr>
              <a:t>Linus Torvalds</a:t>
            </a:r>
            <a:r>
              <a:rPr lang="en-GB" sz="1600" dirty="0"/>
              <a:t> created Linux due to his </a:t>
            </a:r>
            <a:r>
              <a:rPr lang="en-US" sz="1600" dirty="0"/>
              <a:t>frustration with the </a:t>
            </a:r>
            <a:r>
              <a:rPr lang="en-US" sz="1600" b="1" dirty="0"/>
              <a:t>Unix-like ‘</a:t>
            </a:r>
            <a:r>
              <a:rPr lang="en-US" sz="1600" b="1" dirty="0" err="1"/>
              <a:t>Minix</a:t>
            </a:r>
            <a:r>
              <a:rPr lang="en-US" sz="1600" b="1" dirty="0"/>
              <a:t>’ Operating system</a:t>
            </a:r>
            <a:r>
              <a:rPr lang="en-US" sz="1600" dirty="0"/>
              <a:t> (which uses a Microkernel design) that he learned about at University from </a:t>
            </a:r>
            <a:r>
              <a:rPr lang="en-US" sz="1600" b="1" dirty="0"/>
              <a:t>Andrew Tanenbaum’s </a:t>
            </a:r>
            <a:r>
              <a:rPr lang="en-US" sz="1600" dirty="0"/>
              <a:t>book on </a:t>
            </a:r>
            <a:r>
              <a:rPr lang="en-US" sz="1600" b="1" dirty="0"/>
              <a:t>Operating System Design </a:t>
            </a:r>
            <a:r>
              <a:rPr lang="en-US" sz="1600" dirty="0"/>
              <a:t>which came with the </a:t>
            </a:r>
            <a:r>
              <a:rPr lang="en-US" sz="1600" dirty="0" err="1"/>
              <a:t>Minix</a:t>
            </a:r>
            <a:r>
              <a:rPr lang="en-US" sz="1600" dirty="0"/>
              <a:t> source code (</a:t>
            </a:r>
            <a:r>
              <a:rPr lang="en-US" sz="1600" dirty="0" err="1"/>
              <a:t>Minix</a:t>
            </a:r>
            <a:r>
              <a:rPr lang="en-US" sz="1600" dirty="0"/>
              <a:t> was created by Tanenbaum). </a:t>
            </a:r>
          </a:p>
          <a:p>
            <a:pPr lvl="1">
              <a:lnSpc>
                <a:spcPct val="100000"/>
              </a:lnSpc>
              <a:spcBef>
                <a:spcPts val="0"/>
              </a:spcBef>
              <a:spcAft>
                <a:spcPts val="300"/>
              </a:spcAft>
            </a:pPr>
            <a:r>
              <a:rPr lang="en-US" sz="1600" dirty="0">
                <a:solidFill>
                  <a:srgbClr val="4D5156"/>
                </a:solidFill>
              </a:rPr>
              <a:t>A</a:t>
            </a:r>
            <a:r>
              <a:rPr lang="en-US" sz="1600" b="0" i="0" dirty="0">
                <a:solidFill>
                  <a:srgbClr val="4D5156"/>
                </a:solidFill>
                <a:effectLst/>
              </a:rPr>
              <a:t> </a:t>
            </a:r>
            <a:r>
              <a:rPr lang="en-US" sz="1600" b="1" i="0" dirty="0">
                <a:effectLst/>
              </a:rPr>
              <a:t>microkernel</a:t>
            </a:r>
            <a:r>
              <a:rPr lang="en-US" sz="1600" b="0" i="0" dirty="0">
                <a:solidFill>
                  <a:srgbClr val="4D5156"/>
                </a:solidFill>
                <a:effectLst/>
              </a:rPr>
              <a:t>, </a:t>
            </a:r>
            <a:r>
              <a:rPr lang="en-US" sz="1600" dirty="0"/>
              <a:t>has the minimum amount of software to provide what is just essentially needed to run the OS. Many </a:t>
            </a:r>
            <a:r>
              <a:rPr lang="en-US" sz="1600" b="0" i="0" dirty="0">
                <a:solidFill>
                  <a:srgbClr val="040C28"/>
                </a:solidFill>
                <a:effectLst/>
              </a:rPr>
              <a:t>component </a:t>
            </a:r>
            <a:r>
              <a:rPr lang="en-US" sz="1600" dirty="0">
                <a:solidFill>
                  <a:srgbClr val="040C28"/>
                </a:solidFill>
              </a:rPr>
              <a:t>programs such as</a:t>
            </a:r>
            <a:r>
              <a:rPr lang="en-US" sz="1600" dirty="0">
                <a:solidFill>
                  <a:srgbClr val="202124"/>
                </a:solidFill>
              </a:rPr>
              <a:t> device </a:t>
            </a:r>
            <a:r>
              <a:rPr lang="en-US" sz="1600" dirty="0"/>
              <a:t>drivers, file system management, network protocol stack are removed from the kernel and run in user space as programs/Apps instead. This started a </a:t>
            </a:r>
            <a:r>
              <a:rPr lang="en-US" sz="1600" b="1" dirty="0"/>
              <a:t>flaming</a:t>
            </a:r>
            <a:r>
              <a:rPr lang="en-US" sz="1600" dirty="0"/>
              <a:t> debate between Linus &amp; Andrew on OS &amp; kernel design in online forums. </a:t>
            </a:r>
          </a:p>
        </p:txBody>
      </p:sp>
      <p:pic>
        <p:nvPicPr>
          <p:cNvPr id="20" name="Picture 19" descr="Icon&#10;&#10;Description automatically generated">
            <a:extLst>
              <a:ext uri="{FF2B5EF4-FFF2-40B4-BE49-F238E27FC236}">
                <a16:creationId xmlns:a16="http://schemas.microsoft.com/office/drawing/2014/main" id="{99F9A714-4F57-45EC-819B-56C845CEDD42}"/>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10214045" y="-130002"/>
            <a:ext cx="2070465" cy="2070465"/>
          </a:xfrm>
          <a:prstGeom prst="rect">
            <a:avLst/>
          </a:prstGeom>
        </p:spPr>
      </p:pic>
      <p:pic>
        <p:nvPicPr>
          <p:cNvPr id="2" name="Picture 1">
            <a:extLst>
              <a:ext uri="{FF2B5EF4-FFF2-40B4-BE49-F238E27FC236}">
                <a16:creationId xmlns:a16="http://schemas.microsoft.com/office/drawing/2014/main" id="{41FDD51E-B022-7BDF-C7A0-C8D9D61F718C}"/>
              </a:ext>
            </a:extLst>
          </p:cNvPr>
          <p:cNvPicPr>
            <a:picLocks noChangeAspect="1"/>
          </p:cNvPicPr>
          <p:nvPr/>
        </p:nvPicPr>
        <p:blipFill rotWithShape="1">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rcRect t="12399" b="43583"/>
          <a:stretch/>
        </p:blipFill>
        <p:spPr>
          <a:xfrm>
            <a:off x="7802151" y="35908"/>
            <a:ext cx="2556981" cy="1590742"/>
          </a:xfrm>
          <a:prstGeom prst="rect">
            <a:avLst/>
          </a:prstGeom>
        </p:spPr>
      </p:pic>
      <p:sp>
        <p:nvSpPr>
          <p:cNvPr id="3" name="TextBox 2">
            <a:extLst>
              <a:ext uri="{FF2B5EF4-FFF2-40B4-BE49-F238E27FC236}">
                <a16:creationId xmlns:a16="http://schemas.microsoft.com/office/drawing/2014/main" id="{866AB24E-56EE-5047-7918-14159A1753B8}"/>
              </a:ext>
            </a:extLst>
          </p:cNvPr>
          <p:cNvSpPr txBox="1"/>
          <p:nvPr/>
        </p:nvSpPr>
        <p:spPr>
          <a:xfrm>
            <a:off x="7841244" y="1510227"/>
            <a:ext cx="1428750" cy="123111"/>
          </a:xfrm>
          <a:prstGeom prst="rect">
            <a:avLst/>
          </a:prstGeom>
          <a:noFill/>
        </p:spPr>
        <p:txBody>
          <a:bodyPr wrap="square" rtlCol="0">
            <a:spAutoFit/>
          </a:bodyPr>
          <a:lstStyle/>
          <a:p>
            <a:r>
              <a:rPr lang="en-GB" sz="200" dirty="0">
                <a:hlinkClick r:id="rId6" tooltip="https://jpralves.net/post/2017/12/13/tutorialspoint-unix-computer-operating-system.html"/>
              </a:rPr>
              <a:t>This Photo</a:t>
            </a:r>
            <a:r>
              <a:rPr lang="en-GB" sz="200" dirty="0"/>
              <a:t> by Unknown Author is licensed under </a:t>
            </a:r>
            <a:r>
              <a:rPr lang="en-GB" sz="200" dirty="0">
                <a:hlinkClick r:id="rId7" tooltip="https://creativecommons.org/licenses/by-nc-nd/3.0/"/>
              </a:rPr>
              <a:t>CC BY-NC-ND</a:t>
            </a:r>
            <a:endParaRPr lang="en-GB" sz="200" dirty="0"/>
          </a:p>
        </p:txBody>
      </p:sp>
    </p:spTree>
    <p:extLst>
      <p:ext uri="{BB962C8B-B14F-4D97-AF65-F5344CB8AC3E}">
        <p14:creationId xmlns:p14="http://schemas.microsoft.com/office/powerpoint/2010/main" val="113829795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1"/>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1"/>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1"/>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300" y="-1"/>
            <a:ext cx="4076699" cy="1590741"/>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1"/>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2" y="-1"/>
            <a:ext cx="11732645"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1"/>
          </a:p>
        </p:txBody>
      </p:sp>
      <p:sp>
        <p:nvSpPr>
          <p:cNvPr id="17" name="Title 1">
            <a:extLst>
              <a:ext uri="{FF2B5EF4-FFF2-40B4-BE49-F238E27FC236}">
                <a16:creationId xmlns:a16="http://schemas.microsoft.com/office/drawing/2014/main" id="{7B22D55C-6E5B-4B9C-AA36-CD97E4762E50}"/>
              </a:ext>
            </a:extLst>
          </p:cNvPr>
          <p:cNvSpPr>
            <a:spLocks noGrp="1"/>
          </p:cNvSpPr>
          <p:nvPr>
            <p:ph type="title"/>
          </p:nvPr>
        </p:nvSpPr>
        <p:spPr>
          <a:xfrm>
            <a:off x="611137" y="326943"/>
            <a:ext cx="9895950" cy="1033669"/>
          </a:xfrm>
        </p:spPr>
        <p:txBody>
          <a:bodyPr>
            <a:normAutofit/>
          </a:bodyPr>
          <a:lstStyle/>
          <a:p>
            <a:r>
              <a:rPr lang="en-GB" sz="6000" b="1" dirty="0">
                <a:solidFill>
                  <a:srgbClr val="FFFFFF"/>
                </a:solidFill>
              </a:rPr>
              <a:t>Linux OS</a:t>
            </a:r>
          </a:p>
        </p:txBody>
      </p:sp>
      <p:sp>
        <p:nvSpPr>
          <p:cNvPr id="19" name="Content Placeholder 2">
            <a:extLst>
              <a:ext uri="{FF2B5EF4-FFF2-40B4-BE49-F238E27FC236}">
                <a16:creationId xmlns:a16="http://schemas.microsoft.com/office/drawing/2014/main" id="{945F576D-5939-4561-86A8-31F4D7A1436B}"/>
              </a:ext>
            </a:extLst>
          </p:cNvPr>
          <p:cNvSpPr>
            <a:spLocks noGrp="1"/>
          </p:cNvSpPr>
          <p:nvPr>
            <p:ph idx="1"/>
          </p:nvPr>
        </p:nvSpPr>
        <p:spPr>
          <a:xfrm>
            <a:off x="176809" y="1597432"/>
            <a:ext cx="11936942" cy="4337855"/>
          </a:xfrm>
        </p:spPr>
        <p:txBody>
          <a:bodyPr>
            <a:noAutofit/>
          </a:bodyPr>
          <a:lstStyle/>
          <a:p>
            <a:pPr marL="342912" indent="-342912">
              <a:lnSpc>
                <a:spcPct val="100000"/>
              </a:lnSpc>
              <a:spcBef>
                <a:spcPts val="600"/>
              </a:spcBef>
              <a:buFont typeface="Symbol" panose="05050102010706020507" pitchFamily="18" charset="2"/>
              <a:buChar char=""/>
            </a:pPr>
            <a:r>
              <a:rPr lang="en-US" dirty="0">
                <a:solidFill>
                  <a:srgbClr val="222222"/>
                </a:solidFill>
              </a:rPr>
              <a:t>Although not as common on PCs as Windows or Mac, </a:t>
            </a:r>
            <a:r>
              <a:rPr lang="en-US" b="1" i="0" dirty="0">
                <a:solidFill>
                  <a:srgbClr val="222222"/>
                </a:solidFill>
                <a:effectLst/>
                <a:highlight>
                  <a:srgbClr val="FFFF00"/>
                </a:highlight>
              </a:rPr>
              <a:t>Linux is everywhere</a:t>
            </a:r>
            <a:r>
              <a:rPr lang="en-US" b="0" i="0" dirty="0">
                <a:solidFill>
                  <a:srgbClr val="222222"/>
                </a:solidFill>
                <a:effectLst/>
                <a:highlight>
                  <a:srgbClr val="FFFF00"/>
                </a:highlight>
              </a:rPr>
              <a:t>.</a:t>
            </a:r>
          </a:p>
          <a:p>
            <a:pPr marL="342912" indent="-342912">
              <a:lnSpc>
                <a:spcPct val="100000"/>
              </a:lnSpc>
              <a:spcBef>
                <a:spcPts val="600"/>
              </a:spcBef>
              <a:buFont typeface="Symbol" panose="05050102010706020507" pitchFamily="18" charset="2"/>
              <a:buChar char=""/>
            </a:pPr>
            <a:r>
              <a:rPr lang="en-US" dirty="0">
                <a:solidFill>
                  <a:srgbClr val="222222"/>
                </a:solidFill>
              </a:rPr>
              <a:t>F</a:t>
            </a:r>
            <a:r>
              <a:rPr lang="en-US" b="0" i="0" dirty="0">
                <a:solidFill>
                  <a:srgbClr val="222222"/>
                </a:solidFill>
                <a:effectLst/>
              </a:rPr>
              <a:t>rom small </a:t>
            </a:r>
            <a:r>
              <a:rPr lang="en-US" b="1" i="0" dirty="0">
                <a:solidFill>
                  <a:srgbClr val="222222"/>
                </a:solidFill>
                <a:effectLst/>
              </a:rPr>
              <a:t>IoT devices, to Cloud Servers &amp; Data centers, </a:t>
            </a:r>
            <a:r>
              <a:rPr lang="en-US" b="0" i="0" dirty="0">
                <a:solidFill>
                  <a:srgbClr val="222222"/>
                </a:solidFill>
                <a:effectLst/>
              </a:rPr>
              <a:t>to the </a:t>
            </a:r>
            <a:r>
              <a:rPr lang="en-US" b="1" i="0" dirty="0">
                <a:solidFill>
                  <a:srgbClr val="222222"/>
                </a:solidFill>
                <a:effectLst/>
              </a:rPr>
              <a:t>world’s largest and leading supercomputers</a:t>
            </a:r>
            <a:r>
              <a:rPr lang="en-US" dirty="0">
                <a:solidFill>
                  <a:srgbClr val="222222"/>
                </a:solidFill>
              </a:rPr>
              <a:t>, even </a:t>
            </a:r>
            <a:r>
              <a:rPr lang="en-US" b="0" i="0" dirty="0">
                <a:solidFill>
                  <a:srgbClr val="222222"/>
                </a:solidFill>
                <a:effectLst/>
              </a:rPr>
              <a:t>the </a:t>
            </a:r>
            <a:r>
              <a:rPr lang="en-US" b="1" i="0" dirty="0">
                <a:solidFill>
                  <a:srgbClr val="222222"/>
                </a:solidFill>
                <a:effectLst/>
              </a:rPr>
              <a:t>Large Hadron Collider of CERN </a:t>
            </a:r>
            <a:r>
              <a:rPr lang="en-US" b="0" i="0" dirty="0">
                <a:solidFill>
                  <a:srgbClr val="222222"/>
                </a:solidFill>
                <a:effectLst/>
              </a:rPr>
              <a:t>(Centre of European Nuclear Research) use </a:t>
            </a:r>
            <a:r>
              <a:rPr lang="en-US" b="1" i="0" dirty="0">
                <a:solidFill>
                  <a:srgbClr val="222222"/>
                </a:solidFill>
                <a:effectLst/>
              </a:rPr>
              <a:t>Linux</a:t>
            </a:r>
            <a:r>
              <a:rPr lang="en-US" b="0" i="0" dirty="0">
                <a:solidFill>
                  <a:srgbClr val="222222"/>
                </a:solidFill>
                <a:effectLst/>
              </a:rPr>
              <a:t>.</a:t>
            </a:r>
          </a:p>
          <a:p>
            <a:pPr marL="342912" indent="-342912">
              <a:lnSpc>
                <a:spcPct val="100000"/>
              </a:lnSpc>
              <a:spcBef>
                <a:spcPts val="600"/>
              </a:spcBef>
              <a:buFont typeface="Symbol" panose="05050102010706020507" pitchFamily="18" charset="2"/>
              <a:buChar char=""/>
            </a:pPr>
            <a:r>
              <a:rPr lang="en-US" b="0" i="0" dirty="0">
                <a:solidFill>
                  <a:srgbClr val="222222"/>
                </a:solidFill>
                <a:effectLst/>
              </a:rPr>
              <a:t>Linux is the core of the </a:t>
            </a:r>
            <a:r>
              <a:rPr lang="en-US" b="1" i="0" dirty="0">
                <a:solidFill>
                  <a:srgbClr val="222222"/>
                </a:solidFill>
                <a:effectLst/>
              </a:rPr>
              <a:t>Android OS</a:t>
            </a:r>
            <a:r>
              <a:rPr lang="en-US" dirty="0">
                <a:solidFill>
                  <a:srgbClr val="222222"/>
                </a:solidFill>
              </a:rPr>
              <a:t> used on smartphones, tablets &amp; smartwatches.</a:t>
            </a:r>
            <a:endParaRPr lang="en-US" b="0" i="0" dirty="0">
              <a:solidFill>
                <a:srgbClr val="222222"/>
              </a:solidFill>
              <a:effectLst/>
            </a:endParaRPr>
          </a:p>
          <a:p>
            <a:pPr marL="342912" indent="-342912">
              <a:lnSpc>
                <a:spcPct val="100000"/>
              </a:lnSpc>
              <a:spcBef>
                <a:spcPts val="600"/>
              </a:spcBef>
              <a:buFont typeface="Symbol" panose="05050102010706020507" pitchFamily="18" charset="2"/>
              <a:buChar char=""/>
            </a:pPr>
            <a:r>
              <a:rPr lang="en-GB" b="1" dirty="0">
                <a:solidFill>
                  <a:srgbClr val="202124"/>
                </a:solidFill>
              </a:rPr>
              <a:t>Linux</a:t>
            </a:r>
            <a:r>
              <a:rPr lang="en-GB" dirty="0">
                <a:solidFill>
                  <a:srgbClr val="202124"/>
                </a:solidFill>
              </a:rPr>
              <a:t> is considered a </a:t>
            </a:r>
            <a:r>
              <a:rPr lang="en-GB" b="1" dirty="0">
                <a:solidFill>
                  <a:srgbClr val="202124"/>
                </a:solidFill>
              </a:rPr>
              <a:t>very stable, smooth and fast OS, </a:t>
            </a:r>
            <a:r>
              <a:rPr lang="en-GB" dirty="0">
                <a:solidFill>
                  <a:srgbClr val="202124"/>
                </a:solidFill>
              </a:rPr>
              <a:t>faster than Windows.</a:t>
            </a:r>
          </a:p>
          <a:p>
            <a:pPr marL="342912" indent="-342912">
              <a:lnSpc>
                <a:spcPct val="100000"/>
              </a:lnSpc>
              <a:spcBef>
                <a:spcPts val="600"/>
              </a:spcBef>
              <a:buFont typeface="Symbol" panose="05050102010706020507" pitchFamily="18" charset="2"/>
              <a:buChar char=""/>
            </a:pPr>
            <a:r>
              <a:rPr lang="en-GB" dirty="0">
                <a:solidFill>
                  <a:srgbClr val="202124"/>
                </a:solidFill>
              </a:rPr>
              <a:t>It is a </a:t>
            </a:r>
            <a:r>
              <a:rPr lang="en-GB" b="1" dirty="0">
                <a:solidFill>
                  <a:srgbClr val="202124"/>
                </a:solidFill>
              </a:rPr>
              <a:t>reliable and secure</a:t>
            </a:r>
            <a:r>
              <a:rPr lang="en-GB" dirty="0">
                <a:solidFill>
                  <a:srgbClr val="202124"/>
                </a:solidFill>
              </a:rPr>
              <a:t> operating system.</a:t>
            </a:r>
            <a:endParaRPr lang="en-GB" dirty="0">
              <a:ea typeface="Calibri" panose="020F0502020204030204" pitchFamily="34" charset="0"/>
              <a:cs typeface="Times New Roman" panose="02020603050405020304" pitchFamily="18" charset="0"/>
            </a:endParaRPr>
          </a:p>
          <a:p>
            <a:pPr marL="342912" indent="-342912">
              <a:lnSpc>
                <a:spcPct val="100000"/>
              </a:lnSpc>
              <a:spcBef>
                <a:spcPts val="600"/>
              </a:spcBef>
              <a:buFont typeface="Symbol" panose="05050102010706020507" pitchFamily="18" charset="2"/>
              <a:buChar char=""/>
            </a:pPr>
            <a:r>
              <a:rPr lang="en-GB" dirty="0">
                <a:solidFill>
                  <a:srgbClr val="000000"/>
                </a:solidFill>
                <a:ea typeface="Calibri" panose="020F0502020204030204" pitchFamily="34" charset="0"/>
                <a:cs typeface="Times New Roman" panose="02020603050405020304" pitchFamily="18" charset="0"/>
              </a:rPr>
              <a:t>Linux OSs, are a </a:t>
            </a:r>
            <a:r>
              <a:rPr lang="en-GB" b="1" dirty="0">
                <a:solidFill>
                  <a:srgbClr val="000000"/>
                </a:solidFill>
                <a:ea typeface="Calibri" panose="020F0502020204030204" pitchFamily="34" charset="0"/>
                <a:cs typeface="Times New Roman" panose="02020603050405020304" pitchFamily="18" charset="0"/>
              </a:rPr>
              <a:t>family of OSs</a:t>
            </a:r>
            <a:r>
              <a:rPr lang="en-GB" dirty="0">
                <a:solidFill>
                  <a:srgbClr val="000000"/>
                </a:solidFill>
                <a:ea typeface="Calibri" panose="020F0502020204030204" pitchFamily="34" charset="0"/>
                <a:cs typeface="Times New Roman" panose="02020603050405020304" pitchFamily="18" charset="0"/>
              </a:rPr>
              <a:t>, referred to as </a:t>
            </a:r>
            <a:r>
              <a:rPr lang="en-GB" b="1" dirty="0">
                <a:solidFill>
                  <a:srgbClr val="000000"/>
                </a:solidFill>
                <a:highlight>
                  <a:srgbClr val="FFFF00"/>
                </a:highlight>
                <a:ea typeface="Calibri" panose="020F0502020204030204" pitchFamily="34" charset="0"/>
                <a:cs typeface="Times New Roman" panose="02020603050405020304" pitchFamily="18" charset="0"/>
              </a:rPr>
              <a:t>Linux </a:t>
            </a:r>
            <a:r>
              <a:rPr lang="en-GB" b="1" dirty="0">
                <a:solidFill>
                  <a:srgbClr val="000000"/>
                </a:solidFill>
                <a:highlight>
                  <a:srgbClr val="FFFF00"/>
                </a:highlight>
                <a:ea typeface="Times New Roman" panose="02020603050405020304" pitchFamily="18" charset="0"/>
                <a:cs typeface="Times New Roman" panose="02020603050405020304" pitchFamily="18" charset="0"/>
              </a:rPr>
              <a:t>distributions</a:t>
            </a:r>
            <a:r>
              <a:rPr lang="en-GB" dirty="0">
                <a:solidFill>
                  <a:srgbClr val="000000"/>
                </a:solidFill>
                <a:ea typeface="Times New Roman" panose="02020603050405020304" pitchFamily="18" charset="0"/>
                <a:cs typeface="Times New Roman" panose="02020603050405020304" pitchFamily="18" charset="0"/>
              </a:rPr>
              <a:t>.</a:t>
            </a:r>
          </a:p>
          <a:p>
            <a:pPr marL="342912" indent="-342912">
              <a:lnSpc>
                <a:spcPct val="100000"/>
              </a:lnSpc>
              <a:spcBef>
                <a:spcPts val="600"/>
              </a:spcBef>
              <a:buFont typeface="Symbol" panose="05050102010706020507" pitchFamily="18" charset="2"/>
              <a:buChar char=""/>
            </a:pPr>
            <a:r>
              <a:rPr lang="en-GB" dirty="0">
                <a:solidFill>
                  <a:srgbClr val="000000"/>
                </a:solidFill>
                <a:ea typeface="Times New Roman" panose="02020603050405020304" pitchFamily="18" charset="0"/>
                <a:cs typeface="Times New Roman" panose="02020603050405020304" pitchFamily="18" charset="0"/>
              </a:rPr>
              <a:t>There are many different distributions to choose from such as: </a:t>
            </a:r>
            <a:r>
              <a:rPr lang="en-GB" b="1" dirty="0">
                <a:highlight>
                  <a:srgbClr val="FFFF00"/>
                </a:highlight>
              </a:rPr>
              <a:t>Ubuntu</a:t>
            </a:r>
            <a:r>
              <a:rPr lang="en-GB" dirty="0">
                <a:highlight>
                  <a:srgbClr val="FFFF00"/>
                </a:highlight>
              </a:rPr>
              <a:t>, </a:t>
            </a:r>
            <a:r>
              <a:rPr lang="en-GB" b="1" dirty="0">
                <a:highlight>
                  <a:srgbClr val="FFFF00"/>
                </a:highlight>
              </a:rPr>
              <a:t>OpenSUSE</a:t>
            </a:r>
            <a:r>
              <a:rPr lang="en-GB" dirty="0">
                <a:highlight>
                  <a:srgbClr val="FFFF00"/>
                </a:highlight>
              </a:rPr>
              <a:t>, </a:t>
            </a:r>
            <a:r>
              <a:rPr lang="en-GB" b="1" dirty="0">
                <a:highlight>
                  <a:srgbClr val="FFFF00"/>
                </a:highlight>
              </a:rPr>
              <a:t>Fedora</a:t>
            </a:r>
            <a:r>
              <a:rPr lang="en-GB" dirty="0">
                <a:highlight>
                  <a:srgbClr val="FFFF00"/>
                </a:highlight>
              </a:rPr>
              <a:t>, </a:t>
            </a:r>
            <a:r>
              <a:rPr lang="en-GB" b="1" dirty="0">
                <a:highlight>
                  <a:srgbClr val="FFFF00"/>
                </a:highlight>
              </a:rPr>
              <a:t>Debian</a:t>
            </a:r>
            <a:r>
              <a:rPr lang="en-GB" dirty="0">
                <a:highlight>
                  <a:srgbClr val="FFFF00"/>
                </a:highlight>
              </a:rPr>
              <a:t>, </a:t>
            </a:r>
            <a:r>
              <a:rPr lang="en-GB" b="1" dirty="0">
                <a:highlight>
                  <a:srgbClr val="FFFF00"/>
                </a:highlight>
              </a:rPr>
              <a:t>POP, Kali</a:t>
            </a:r>
            <a:r>
              <a:rPr lang="en-GB" dirty="0">
                <a:highlight>
                  <a:srgbClr val="FFFF00"/>
                </a:highlight>
              </a:rPr>
              <a:t> </a:t>
            </a:r>
            <a:r>
              <a:rPr lang="en-GB" b="1" dirty="0">
                <a:highlight>
                  <a:srgbClr val="FFFF00"/>
                </a:highlight>
              </a:rPr>
              <a:t>Linux</a:t>
            </a:r>
            <a:r>
              <a:rPr lang="en-GB" dirty="0"/>
              <a:t> and many more.</a:t>
            </a:r>
          </a:p>
        </p:txBody>
      </p:sp>
      <p:pic>
        <p:nvPicPr>
          <p:cNvPr id="20" name="Picture 19" descr="Icon&#10;&#10;Description automatically generated">
            <a:extLst>
              <a:ext uri="{FF2B5EF4-FFF2-40B4-BE49-F238E27FC236}">
                <a16:creationId xmlns:a16="http://schemas.microsoft.com/office/drawing/2014/main" id="{99F9A714-4F57-45EC-819B-56C845CEDD42}"/>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8059432" y="-184897"/>
            <a:ext cx="2094217" cy="2094217"/>
          </a:xfrm>
          <a:prstGeom prst="rect">
            <a:avLst/>
          </a:prstGeom>
        </p:spPr>
      </p:pic>
      <p:pic>
        <p:nvPicPr>
          <p:cNvPr id="3" name="Picture 2" descr="Icon&#10;&#10;Description automatically generated">
            <a:extLst>
              <a:ext uri="{FF2B5EF4-FFF2-40B4-BE49-F238E27FC236}">
                <a16:creationId xmlns:a16="http://schemas.microsoft.com/office/drawing/2014/main" id="{B6B2D7EB-1CD3-3A27-01D5-48350D6EBCE9}"/>
              </a:ext>
            </a:extLst>
          </p:cNvPr>
          <p:cNvPicPr>
            <a:picLocks noChangeAspect="1"/>
          </p:cNvPicPr>
          <p:nvPr/>
        </p:nvPicPr>
        <p:blipFill>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a:off x="9468142" y="10998"/>
            <a:ext cx="1665557" cy="1665557"/>
          </a:xfrm>
          <a:prstGeom prst="rect">
            <a:avLst/>
          </a:prstGeom>
        </p:spPr>
      </p:pic>
    </p:spTree>
    <p:extLst>
      <p:ext uri="{BB962C8B-B14F-4D97-AF65-F5344CB8AC3E}">
        <p14:creationId xmlns:p14="http://schemas.microsoft.com/office/powerpoint/2010/main" val="337818462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1"/>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1"/>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1"/>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300" y="-1"/>
            <a:ext cx="4076699" cy="1590741"/>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1"/>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2" y="-1"/>
            <a:ext cx="11732645"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1"/>
          </a:p>
        </p:txBody>
      </p:sp>
      <p:sp>
        <p:nvSpPr>
          <p:cNvPr id="17" name="Title 1">
            <a:extLst>
              <a:ext uri="{FF2B5EF4-FFF2-40B4-BE49-F238E27FC236}">
                <a16:creationId xmlns:a16="http://schemas.microsoft.com/office/drawing/2014/main" id="{7B22D55C-6E5B-4B9C-AA36-CD97E4762E50}"/>
              </a:ext>
            </a:extLst>
          </p:cNvPr>
          <p:cNvSpPr>
            <a:spLocks noGrp="1"/>
          </p:cNvSpPr>
          <p:nvPr>
            <p:ph type="title"/>
          </p:nvPr>
        </p:nvSpPr>
        <p:spPr>
          <a:xfrm>
            <a:off x="557823" y="258560"/>
            <a:ext cx="4232226" cy="1163363"/>
          </a:xfrm>
        </p:spPr>
        <p:txBody>
          <a:bodyPr>
            <a:normAutofit/>
          </a:bodyPr>
          <a:lstStyle/>
          <a:p>
            <a:r>
              <a:rPr lang="en-GB" sz="5400" b="1" dirty="0">
                <a:solidFill>
                  <a:srgbClr val="FFFFFF"/>
                </a:solidFill>
              </a:rPr>
              <a:t>Linux in Space</a:t>
            </a:r>
          </a:p>
        </p:txBody>
      </p:sp>
      <p:sp>
        <p:nvSpPr>
          <p:cNvPr id="7" name="TextBox 6">
            <a:extLst>
              <a:ext uri="{FF2B5EF4-FFF2-40B4-BE49-F238E27FC236}">
                <a16:creationId xmlns:a16="http://schemas.microsoft.com/office/drawing/2014/main" id="{50CA4C4D-C047-8120-FFC6-8C0E52783953}"/>
              </a:ext>
            </a:extLst>
          </p:cNvPr>
          <p:cNvSpPr txBox="1"/>
          <p:nvPr/>
        </p:nvSpPr>
        <p:spPr>
          <a:xfrm>
            <a:off x="1884405" y="6665475"/>
            <a:ext cx="6858000" cy="153888"/>
          </a:xfrm>
          <a:prstGeom prst="rect">
            <a:avLst/>
          </a:prstGeom>
          <a:noFill/>
        </p:spPr>
        <p:txBody>
          <a:bodyPr wrap="square" rtlCol="0">
            <a:spAutoFit/>
          </a:bodyPr>
          <a:lstStyle/>
          <a:p>
            <a:r>
              <a:rPr lang="en-GB" sz="400" dirty="0">
                <a:hlinkClick r:id="rId3" tooltip="http://www.planetary.org/multimedia/space-images/mars/mars-from-hubble.html"/>
              </a:rPr>
              <a:t>This Photo</a:t>
            </a:r>
            <a:r>
              <a:rPr lang="en-GB" sz="400" dirty="0"/>
              <a:t> by Unknown Author is licensed under </a:t>
            </a:r>
            <a:r>
              <a:rPr lang="en-GB" sz="400" dirty="0">
                <a:hlinkClick r:id="rId4" tooltip="https://creativecommons.org/licenses/by-nc-sa/3.0/"/>
              </a:rPr>
              <a:t>CC BY-SA-NC</a:t>
            </a:r>
            <a:endParaRPr lang="en-GB" sz="400" dirty="0"/>
          </a:p>
        </p:txBody>
      </p:sp>
      <p:pic>
        <p:nvPicPr>
          <p:cNvPr id="30" name="Picture 29" descr="Planets and the sun in space&#10;&#10;Description automatically generated">
            <a:extLst>
              <a:ext uri="{FF2B5EF4-FFF2-40B4-BE49-F238E27FC236}">
                <a16:creationId xmlns:a16="http://schemas.microsoft.com/office/drawing/2014/main" id="{50DBEDC1-0280-E536-4564-4D26A5C13018}"/>
              </a:ext>
            </a:extLst>
          </p:cNvPr>
          <p:cNvPicPr>
            <a:picLocks noChangeAspect="1"/>
          </p:cNvPicPr>
          <p:nvPr/>
        </p:nvPicPr>
        <p:blipFill>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a:off x="9228439" y="196086"/>
            <a:ext cx="2769536" cy="2769536"/>
          </a:xfrm>
          <a:prstGeom prst="rect">
            <a:avLst/>
          </a:prstGeom>
        </p:spPr>
      </p:pic>
      <p:pic>
        <p:nvPicPr>
          <p:cNvPr id="31" name="Picture 30" descr="A satellite in space above the earth&#10;&#10;Description automatically generated">
            <a:extLst>
              <a:ext uri="{FF2B5EF4-FFF2-40B4-BE49-F238E27FC236}">
                <a16:creationId xmlns:a16="http://schemas.microsoft.com/office/drawing/2014/main" id="{71FEBDDC-AD8E-C8AE-D202-49B61EFB57C9}"/>
              </a:ext>
            </a:extLst>
          </p:cNvPr>
          <p:cNvPicPr>
            <a:picLocks noChangeAspect="1"/>
          </p:cNvPicPr>
          <p:nvPr/>
        </p:nvPicPr>
        <p:blipFill>
          <a:blip r:embed="rId7">
            <a:extLst>
              <a:ext uri="{28A0092B-C50C-407E-A947-70E740481C1C}">
                <a14:useLocalDpi xmlns:a14="http://schemas.microsoft.com/office/drawing/2010/main" val="0"/>
              </a:ext>
              <a:ext uri="{837473B0-CC2E-450A-ABE3-18F120FF3D39}">
                <a1611:picAttrSrcUrl xmlns:a1611="http://schemas.microsoft.com/office/drawing/2016/11/main" r:id="rId8"/>
              </a:ext>
            </a:extLst>
          </a:blip>
          <a:stretch>
            <a:fillRect/>
          </a:stretch>
        </p:blipFill>
        <p:spPr>
          <a:xfrm>
            <a:off x="9228442" y="2644234"/>
            <a:ext cx="2774088" cy="3005964"/>
          </a:xfrm>
          <a:prstGeom prst="rect">
            <a:avLst/>
          </a:prstGeom>
        </p:spPr>
      </p:pic>
      <p:pic>
        <p:nvPicPr>
          <p:cNvPr id="32" name="Picture 31" descr="A planet earth with clouds and water&#10;&#10;Description automatically generated with medium confidence">
            <a:extLst>
              <a:ext uri="{FF2B5EF4-FFF2-40B4-BE49-F238E27FC236}">
                <a16:creationId xmlns:a16="http://schemas.microsoft.com/office/drawing/2014/main" id="{16B8D2D1-52D1-83EE-FEB1-2070F32DDC54}"/>
              </a:ext>
            </a:extLst>
          </p:cNvPr>
          <p:cNvPicPr>
            <a:picLocks noChangeAspect="1"/>
          </p:cNvPicPr>
          <p:nvPr/>
        </p:nvPicPr>
        <p:blipFill>
          <a:blip r:embed="rId9">
            <a:extLst>
              <a:ext uri="{28A0092B-C50C-407E-A947-70E740481C1C}">
                <a14:useLocalDpi xmlns:a14="http://schemas.microsoft.com/office/drawing/2010/main" val="0"/>
              </a:ext>
              <a:ext uri="{837473B0-CC2E-450A-ABE3-18F120FF3D39}">
                <a1611:picAttrSrcUrl xmlns:a1611="http://schemas.microsoft.com/office/drawing/2016/11/main" r:id="rId10"/>
              </a:ext>
            </a:extLst>
          </a:blip>
          <a:stretch>
            <a:fillRect/>
          </a:stretch>
        </p:blipFill>
        <p:spPr>
          <a:xfrm>
            <a:off x="337751" y="4256181"/>
            <a:ext cx="2478342" cy="2540532"/>
          </a:xfrm>
          <a:prstGeom prst="rect">
            <a:avLst/>
          </a:prstGeom>
        </p:spPr>
      </p:pic>
      <p:pic>
        <p:nvPicPr>
          <p:cNvPr id="33" name="Picture 32" descr="A planet in space&#10;&#10;Description automatically generated">
            <a:extLst>
              <a:ext uri="{FF2B5EF4-FFF2-40B4-BE49-F238E27FC236}">
                <a16:creationId xmlns:a16="http://schemas.microsoft.com/office/drawing/2014/main" id="{D216F17C-8C95-1EBB-FC5C-4323D46901D2}"/>
              </a:ext>
            </a:extLst>
          </p:cNvPr>
          <p:cNvPicPr>
            <a:picLocks noChangeAspect="1"/>
          </p:cNvPicPr>
          <p:nvPr/>
        </p:nvPicPr>
        <p:blipFill>
          <a:blip r:embed="rId11">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2922199" y="4240718"/>
            <a:ext cx="2555695" cy="2555695"/>
          </a:xfrm>
          <a:prstGeom prst="rect">
            <a:avLst/>
          </a:prstGeom>
        </p:spPr>
      </p:pic>
      <p:pic>
        <p:nvPicPr>
          <p:cNvPr id="34" name="Picture 33" descr="A galaxy in space with stars&#10;&#10;Description automatically generated">
            <a:extLst>
              <a:ext uri="{FF2B5EF4-FFF2-40B4-BE49-F238E27FC236}">
                <a16:creationId xmlns:a16="http://schemas.microsoft.com/office/drawing/2014/main" id="{F2CD3E1F-46B5-A98E-715E-DFB356ED3658}"/>
              </a:ext>
            </a:extLst>
          </p:cNvPr>
          <p:cNvPicPr>
            <a:picLocks noChangeAspect="1"/>
          </p:cNvPicPr>
          <p:nvPr/>
        </p:nvPicPr>
        <p:blipFill>
          <a:blip r:embed="rId12">
            <a:extLst>
              <a:ext uri="{28A0092B-C50C-407E-A947-70E740481C1C}">
                <a14:useLocalDpi xmlns:a14="http://schemas.microsoft.com/office/drawing/2010/main" val="0"/>
              </a:ext>
              <a:ext uri="{837473B0-CC2E-450A-ABE3-18F120FF3D39}">
                <a1611:picAttrSrcUrl xmlns:a1611="http://schemas.microsoft.com/office/drawing/2016/11/main" r:id="rId13"/>
              </a:ext>
            </a:extLst>
          </a:blip>
          <a:stretch>
            <a:fillRect/>
          </a:stretch>
        </p:blipFill>
        <p:spPr>
          <a:xfrm>
            <a:off x="5583999" y="4245988"/>
            <a:ext cx="3553567" cy="2550425"/>
          </a:xfrm>
          <a:prstGeom prst="rect">
            <a:avLst/>
          </a:prstGeom>
        </p:spPr>
      </p:pic>
      <p:pic>
        <p:nvPicPr>
          <p:cNvPr id="21" name="Picture 20" descr="A space shuttle flying in the sky&#10;&#10;Description automatically generated">
            <a:extLst>
              <a:ext uri="{FF2B5EF4-FFF2-40B4-BE49-F238E27FC236}">
                <a16:creationId xmlns:a16="http://schemas.microsoft.com/office/drawing/2014/main" id="{80EDE73E-80E6-9DA5-154C-3AF11FFC129D}"/>
              </a:ext>
            </a:extLst>
          </p:cNvPr>
          <p:cNvPicPr>
            <a:picLocks noChangeAspect="1"/>
          </p:cNvPicPr>
          <p:nvPr/>
        </p:nvPicPr>
        <p:blipFill>
          <a:blip r:embed="rId14">
            <a:extLst>
              <a:ext uri="{28A0092B-C50C-407E-A947-70E740481C1C}">
                <a14:useLocalDpi xmlns:a14="http://schemas.microsoft.com/office/drawing/2010/main" val="0"/>
              </a:ext>
              <a:ext uri="{837473B0-CC2E-450A-ABE3-18F120FF3D39}">
                <a1611:picAttrSrcUrl xmlns:a1611="http://schemas.microsoft.com/office/drawing/2016/11/main" r:id="rId15"/>
              </a:ext>
            </a:extLst>
          </a:blip>
          <a:stretch>
            <a:fillRect/>
          </a:stretch>
        </p:blipFill>
        <p:spPr>
          <a:xfrm>
            <a:off x="9228439" y="4749596"/>
            <a:ext cx="2774091" cy="2046818"/>
          </a:xfrm>
          <a:prstGeom prst="rect">
            <a:avLst/>
          </a:prstGeom>
        </p:spPr>
      </p:pic>
      <p:pic>
        <p:nvPicPr>
          <p:cNvPr id="20" name="Picture 19" descr="Icon&#10;&#10;Description automatically generated">
            <a:extLst>
              <a:ext uri="{FF2B5EF4-FFF2-40B4-BE49-F238E27FC236}">
                <a16:creationId xmlns:a16="http://schemas.microsoft.com/office/drawing/2014/main" id="{99F9A714-4F57-45EC-819B-56C845CEDD42}"/>
              </a:ext>
            </a:extLst>
          </p:cNvPr>
          <p:cNvPicPr>
            <a:picLocks noChangeAspect="1"/>
          </p:cNvPicPr>
          <p:nvPr/>
        </p:nvPicPr>
        <p:blipFill>
          <a:blip r:embed="rId16">
            <a:extLst>
              <a:ext uri="{28A0092B-C50C-407E-A947-70E740481C1C}">
                <a14:useLocalDpi xmlns:a14="http://schemas.microsoft.com/office/drawing/2010/main" val="0"/>
              </a:ext>
              <a:ext uri="{837473B0-CC2E-450A-ABE3-18F120FF3D39}">
                <a1611:picAttrSrcUrl xmlns:a1611="http://schemas.microsoft.com/office/drawing/2016/11/main" r:id="rId17"/>
              </a:ext>
            </a:extLst>
          </a:blip>
          <a:stretch>
            <a:fillRect/>
          </a:stretch>
        </p:blipFill>
        <p:spPr>
          <a:xfrm>
            <a:off x="9336388" y="164700"/>
            <a:ext cx="2514446" cy="2514446"/>
          </a:xfrm>
          <a:prstGeom prst="rect">
            <a:avLst/>
          </a:prstGeom>
        </p:spPr>
      </p:pic>
      <p:sp>
        <p:nvSpPr>
          <p:cNvPr id="19" name="Content Placeholder 2">
            <a:extLst>
              <a:ext uri="{FF2B5EF4-FFF2-40B4-BE49-F238E27FC236}">
                <a16:creationId xmlns:a16="http://schemas.microsoft.com/office/drawing/2014/main" id="{945F576D-5939-4561-86A8-31F4D7A1436B}"/>
              </a:ext>
            </a:extLst>
          </p:cNvPr>
          <p:cNvSpPr>
            <a:spLocks noGrp="1"/>
          </p:cNvSpPr>
          <p:nvPr>
            <p:ph idx="1"/>
          </p:nvPr>
        </p:nvSpPr>
        <p:spPr>
          <a:xfrm>
            <a:off x="106107" y="1612906"/>
            <a:ext cx="8781169" cy="2769536"/>
          </a:xfrm>
        </p:spPr>
        <p:txBody>
          <a:bodyPr>
            <a:noAutofit/>
          </a:bodyPr>
          <a:lstStyle/>
          <a:p>
            <a:pPr marL="342912" indent="-342912">
              <a:lnSpc>
                <a:spcPct val="100000"/>
              </a:lnSpc>
              <a:spcBef>
                <a:spcPts val="600"/>
              </a:spcBef>
              <a:buFont typeface="Symbol" panose="05050102010706020507" pitchFamily="18" charset="2"/>
              <a:buChar char=""/>
            </a:pPr>
            <a:r>
              <a:rPr lang="en-US" sz="2600" dirty="0">
                <a:solidFill>
                  <a:srgbClr val="222222"/>
                </a:solidFill>
              </a:rPr>
              <a:t>In addition to </a:t>
            </a:r>
            <a:r>
              <a:rPr lang="en-US" sz="2600" b="0" i="0" dirty="0">
                <a:solidFill>
                  <a:srgbClr val="222222"/>
                </a:solidFill>
                <a:effectLst/>
              </a:rPr>
              <a:t>Planet Earth, Linux has been to Mars</a:t>
            </a:r>
            <a:r>
              <a:rPr lang="en-US" sz="2600" dirty="0">
                <a:solidFill>
                  <a:srgbClr val="222222"/>
                </a:solidFill>
              </a:rPr>
              <a:t> on </a:t>
            </a:r>
            <a:r>
              <a:rPr lang="en-US" sz="2600" b="0" i="0" dirty="0">
                <a:solidFill>
                  <a:srgbClr val="222222"/>
                </a:solidFill>
                <a:effectLst/>
              </a:rPr>
              <a:t>NASA’s Space Shuttle, helicopter and </a:t>
            </a:r>
            <a:r>
              <a:rPr lang="en-US" sz="2600" b="1" i="0" dirty="0">
                <a:solidFill>
                  <a:srgbClr val="222222"/>
                </a:solidFill>
                <a:effectLst/>
              </a:rPr>
              <a:t>Mars</a:t>
            </a:r>
            <a:r>
              <a:rPr lang="en-US" sz="2600" b="0" i="0" dirty="0">
                <a:solidFill>
                  <a:srgbClr val="222222"/>
                </a:solidFill>
                <a:effectLst/>
              </a:rPr>
              <a:t> </a:t>
            </a:r>
            <a:r>
              <a:rPr lang="en-US" sz="2600" b="1" i="0" dirty="0">
                <a:solidFill>
                  <a:srgbClr val="222222"/>
                </a:solidFill>
                <a:effectLst/>
              </a:rPr>
              <a:t>rover</a:t>
            </a:r>
            <a:r>
              <a:rPr lang="en-US" sz="2600" b="0" i="0" dirty="0">
                <a:solidFill>
                  <a:srgbClr val="222222"/>
                </a:solidFill>
                <a:effectLst/>
              </a:rPr>
              <a:t>.</a:t>
            </a:r>
          </a:p>
          <a:p>
            <a:pPr marL="342912" indent="-342912">
              <a:lnSpc>
                <a:spcPct val="100000"/>
              </a:lnSpc>
              <a:spcBef>
                <a:spcPts val="600"/>
              </a:spcBef>
              <a:buFont typeface="Symbol" panose="05050102010706020507" pitchFamily="18" charset="2"/>
              <a:buChar char=""/>
            </a:pPr>
            <a:r>
              <a:rPr lang="en-US" sz="2600" b="0" i="0" dirty="0">
                <a:solidFill>
                  <a:srgbClr val="222222"/>
                </a:solidFill>
                <a:effectLst/>
              </a:rPr>
              <a:t>Many </a:t>
            </a:r>
            <a:r>
              <a:rPr lang="en-US" sz="2600" b="1" i="0" dirty="0">
                <a:solidFill>
                  <a:srgbClr val="222222"/>
                </a:solidFill>
                <a:effectLst/>
              </a:rPr>
              <a:t>Space Shuttles &amp; Satellites</a:t>
            </a:r>
            <a:r>
              <a:rPr lang="en-US" sz="2600" b="0" i="0" dirty="0">
                <a:solidFill>
                  <a:srgbClr val="222222"/>
                </a:solidFill>
                <a:effectLst/>
              </a:rPr>
              <a:t> use Linux.</a:t>
            </a:r>
          </a:p>
          <a:p>
            <a:pPr marL="342912" indent="-342912">
              <a:lnSpc>
                <a:spcPct val="100000"/>
              </a:lnSpc>
              <a:spcBef>
                <a:spcPts val="600"/>
              </a:spcBef>
              <a:buFont typeface="Symbol" panose="05050102010706020507" pitchFamily="18" charset="2"/>
              <a:buChar char=""/>
            </a:pPr>
            <a:r>
              <a:rPr lang="en-US" sz="2600" dirty="0"/>
              <a:t>NASA also uses </a:t>
            </a:r>
            <a:r>
              <a:rPr lang="en-US" sz="2600" dirty="0">
                <a:solidFill>
                  <a:srgbClr val="222222"/>
                </a:solidFill>
              </a:rPr>
              <a:t>Linux </a:t>
            </a:r>
            <a:r>
              <a:rPr lang="en-US" sz="2600" b="0" i="0" dirty="0">
                <a:solidFill>
                  <a:srgbClr val="222222"/>
                </a:solidFill>
                <a:effectLst/>
              </a:rPr>
              <a:t>on the </a:t>
            </a:r>
            <a:r>
              <a:rPr lang="en-US" sz="2600" b="1" i="0" dirty="0">
                <a:solidFill>
                  <a:srgbClr val="222222"/>
                </a:solidFill>
                <a:effectLst/>
              </a:rPr>
              <a:t>ISS International Space Station</a:t>
            </a:r>
            <a:r>
              <a:rPr lang="en-US" sz="2600" dirty="0">
                <a:solidFill>
                  <a:srgbClr val="222222"/>
                </a:solidFill>
              </a:rPr>
              <a:t>, </a:t>
            </a:r>
            <a:r>
              <a:rPr lang="en-US" sz="2600" dirty="0"/>
              <a:t>for critical systems such as avionics and ground control systems.</a:t>
            </a:r>
            <a:endParaRPr lang="en-GB" sz="2600" dirty="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325472989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1"/>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1"/>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1"/>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300" y="-1"/>
            <a:ext cx="4076699" cy="1590741"/>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1"/>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2" y="-1"/>
            <a:ext cx="11732645"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1"/>
          </a:p>
        </p:txBody>
      </p:sp>
      <p:sp>
        <p:nvSpPr>
          <p:cNvPr id="23" name="Title 1">
            <a:extLst>
              <a:ext uri="{FF2B5EF4-FFF2-40B4-BE49-F238E27FC236}">
                <a16:creationId xmlns:a16="http://schemas.microsoft.com/office/drawing/2014/main" id="{6B5E5795-AE33-4317-9AA0-FB864BB5B2D9}"/>
              </a:ext>
            </a:extLst>
          </p:cNvPr>
          <p:cNvSpPr>
            <a:spLocks noGrp="1"/>
          </p:cNvSpPr>
          <p:nvPr>
            <p:ph type="title"/>
          </p:nvPr>
        </p:nvSpPr>
        <p:spPr>
          <a:xfrm>
            <a:off x="618171" y="360613"/>
            <a:ext cx="5914387" cy="1033669"/>
          </a:xfrm>
        </p:spPr>
        <p:txBody>
          <a:bodyPr>
            <a:normAutofit fontScale="90000"/>
          </a:bodyPr>
          <a:lstStyle/>
          <a:p>
            <a:r>
              <a:rPr lang="en-GB" sz="4800" b="1" dirty="0">
                <a:solidFill>
                  <a:srgbClr val="FFFFFF"/>
                </a:solidFill>
              </a:rPr>
              <a:t>Linux OS &amp; </a:t>
            </a:r>
            <a:r>
              <a:rPr lang="en-GB" sz="5400" b="1" dirty="0">
                <a:solidFill>
                  <a:schemeClr val="bg1"/>
                </a:solidFill>
              </a:rPr>
              <a:t>Open Source</a:t>
            </a:r>
            <a:endParaRPr lang="en-GB" sz="4800" b="1" dirty="0">
              <a:solidFill>
                <a:schemeClr val="bg1"/>
              </a:solidFill>
            </a:endParaRPr>
          </a:p>
        </p:txBody>
      </p:sp>
      <p:sp>
        <p:nvSpPr>
          <p:cNvPr id="26" name="TextBox 25">
            <a:extLst>
              <a:ext uri="{FF2B5EF4-FFF2-40B4-BE49-F238E27FC236}">
                <a16:creationId xmlns:a16="http://schemas.microsoft.com/office/drawing/2014/main" id="{4DA0822A-B779-4A39-B9D8-928C404DDC2E}"/>
              </a:ext>
            </a:extLst>
          </p:cNvPr>
          <p:cNvSpPr txBox="1"/>
          <p:nvPr/>
        </p:nvSpPr>
        <p:spPr>
          <a:xfrm rot="16200000">
            <a:off x="10097532" y="881773"/>
            <a:ext cx="2304322" cy="153888"/>
          </a:xfrm>
          <a:prstGeom prst="rect">
            <a:avLst/>
          </a:prstGeom>
          <a:noFill/>
        </p:spPr>
        <p:txBody>
          <a:bodyPr wrap="square" rtlCol="0">
            <a:spAutoFit/>
          </a:bodyPr>
          <a:lstStyle/>
          <a:p>
            <a:pPr algn="ctr"/>
            <a:r>
              <a:rPr lang="en-GB" sz="400" dirty="0">
                <a:solidFill>
                  <a:srgbClr val="002060"/>
                </a:solidFill>
                <a:hlinkClick r:id="rId3" tooltip="https://commons.wikimedia.org/wiki/File:Icons8_flat_linux.svg">
                  <a:extLst>
                    <a:ext uri="{A12FA001-AC4F-418D-AE19-62706E023703}">
                      <ahyp:hlinkClr xmlns:ahyp="http://schemas.microsoft.com/office/drawing/2018/hyperlinkcolor" val="tx"/>
                    </a:ext>
                  </a:extLst>
                </a:hlinkClick>
              </a:rPr>
              <a:t>This Photo</a:t>
            </a:r>
            <a:r>
              <a:rPr lang="en-GB" sz="400" dirty="0">
                <a:solidFill>
                  <a:srgbClr val="002060"/>
                </a:solidFill>
              </a:rPr>
              <a:t> by Unknown Author is licensed under </a:t>
            </a:r>
            <a:r>
              <a:rPr lang="en-GB" sz="400" dirty="0">
                <a:solidFill>
                  <a:srgbClr val="002060"/>
                </a:solidFill>
                <a:hlinkClick r:id="rId4" tooltip="https://creativecommons.org/licenses/by-sa/3.0/">
                  <a:extLst>
                    <a:ext uri="{A12FA001-AC4F-418D-AE19-62706E023703}">
                      <ahyp:hlinkClr xmlns:ahyp="http://schemas.microsoft.com/office/drawing/2018/hyperlinkcolor" val="tx"/>
                    </a:ext>
                  </a:extLst>
                </a:hlinkClick>
              </a:rPr>
              <a:t>CC BY-SA</a:t>
            </a:r>
            <a:endParaRPr lang="en-GB" sz="400" dirty="0">
              <a:solidFill>
                <a:srgbClr val="002060"/>
              </a:solidFill>
            </a:endParaRPr>
          </a:p>
        </p:txBody>
      </p:sp>
      <p:sp>
        <p:nvSpPr>
          <p:cNvPr id="27" name="Content Placeholder 2">
            <a:extLst>
              <a:ext uri="{FF2B5EF4-FFF2-40B4-BE49-F238E27FC236}">
                <a16:creationId xmlns:a16="http://schemas.microsoft.com/office/drawing/2014/main" id="{7B9527C9-3E2C-4F97-A6F8-27541D5DFDF7}"/>
              </a:ext>
            </a:extLst>
          </p:cNvPr>
          <p:cNvSpPr>
            <a:spLocks noGrp="1"/>
          </p:cNvSpPr>
          <p:nvPr>
            <p:ph idx="1"/>
          </p:nvPr>
        </p:nvSpPr>
        <p:spPr>
          <a:xfrm>
            <a:off x="246091" y="2058164"/>
            <a:ext cx="11282051" cy="3989516"/>
          </a:xfrm>
        </p:spPr>
        <p:txBody>
          <a:bodyPr>
            <a:noAutofit/>
          </a:bodyPr>
          <a:lstStyle/>
          <a:p>
            <a:pPr marL="342912" indent="-342912">
              <a:lnSpc>
                <a:spcPct val="100000"/>
              </a:lnSpc>
              <a:spcBef>
                <a:spcPts val="600"/>
              </a:spcBef>
              <a:buFont typeface="Symbol" panose="05050102010706020507" pitchFamily="18" charset="2"/>
              <a:buChar char=""/>
            </a:pPr>
            <a:r>
              <a:rPr lang="en-GB" dirty="0">
                <a:solidFill>
                  <a:srgbClr val="000000"/>
                </a:solidFill>
                <a:ea typeface="Times New Roman" panose="02020603050405020304" pitchFamily="18" charset="0"/>
                <a:cs typeface="Times New Roman" panose="02020603050405020304" pitchFamily="18" charset="0"/>
              </a:rPr>
              <a:t>The Linux OS is </a:t>
            </a:r>
            <a:r>
              <a:rPr lang="en-GB" dirty="0">
                <a:solidFill>
                  <a:srgbClr val="000000"/>
                </a:solidFill>
                <a:highlight>
                  <a:srgbClr val="FFFF00"/>
                </a:highlight>
                <a:ea typeface="Times New Roman" panose="02020603050405020304" pitchFamily="18" charset="0"/>
                <a:cs typeface="Times New Roman" panose="02020603050405020304" pitchFamily="18" charset="0"/>
              </a:rPr>
              <a:t>’</a:t>
            </a:r>
            <a:r>
              <a:rPr lang="en-GB" b="1" dirty="0">
                <a:solidFill>
                  <a:srgbClr val="000000"/>
                </a:solidFill>
                <a:highlight>
                  <a:srgbClr val="FFFF00"/>
                </a:highlight>
                <a:ea typeface="Times New Roman" panose="02020603050405020304" pitchFamily="18" charset="0"/>
                <a:cs typeface="Times New Roman" panose="02020603050405020304" pitchFamily="18" charset="0"/>
              </a:rPr>
              <a:t>Open Source</a:t>
            </a:r>
            <a:r>
              <a:rPr lang="en-GB" b="1" dirty="0">
                <a:solidFill>
                  <a:srgbClr val="000000"/>
                </a:solidFill>
                <a:ea typeface="Times New Roman" panose="02020603050405020304" pitchFamily="18" charset="0"/>
                <a:cs typeface="Times New Roman" panose="02020603050405020304" pitchFamily="18" charset="0"/>
              </a:rPr>
              <a:t>’ software, </a:t>
            </a:r>
            <a:r>
              <a:rPr lang="en-GB" dirty="0">
                <a:solidFill>
                  <a:srgbClr val="000000"/>
                </a:solidFill>
                <a:ea typeface="Times New Roman" panose="02020603050405020304" pitchFamily="18" charset="0"/>
                <a:cs typeface="Times New Roman" panose="02020603050405020304" pitchFamily="18" charset="0"/>
              </a:rPr>
              <a:t>which means it can be </a:t>
            </a:r>
            <a:r>
              <a:rPr lang="en-GB" b="1" dirty="0">
                <a:solidFill>
                  <a:srgbClr val="000000"/>
                </a:solidFill>
                <a:ea typeface="Times New Roman" panose="02020603050405020304" pitchFamily="18" charset="0"/>
                <a:cs typeface="Times New Roman" panose="02020603050405020304" pitchFamily="18" charset="0"/>
              </a:rPr>
              <a:t>modified and distributed </a:t>
            </a:r>
            <a:r>
              <a:rPr lang="en-GB" dirty="0">
                <a:solidFill>
                  <a:srgbClr val="000000"/>
                </a:solidFill>
                <a:ea typeface="Times New Roman" panose="02020603050405020304" pitchFamily="18" charset="0"/>
                <a:cs typeface="Times New Roman" panose="02020603050405020304" pitchFamily="18" charset="0"/>
              </a:rPr>
              <a:t>by anyone. </a:t>
            </a:r>
          </a:p>
          <a:p>
            <a:pPr marL="342912" indent="-342912">
              <a:lnSpc>
                <a:spcPct val="100000"/>
              </a:lnSpc>
              <a:spcBef>
                <a:spcPts val="600"/>
              </a:spcBef>
              <a:buFont typeface="Symbol" panose="05050102010706020507" pitchFamily="18" charset="2"/>
              <a:buChar char=""/>
            </a:pPr>
            <a:r>
              <a:rPr lang="en-GB" dirty="0">
                <a:solidFill>
                  <a:srgbClr val="000000"/>
                </a:solidFill>
                <a:ea typeface="Times New Roman" panose="02020603050405020304" pitchFamily="18" charset="0"/>
                <a:cs typeface="Times New Roman" panose="02020603050405020304" pitchFamily="18" charset="0"/>
              </a:rPr>
              <a:t>The Source code is available from:</a:t>
            </a:r>
            <a:endParaRPr lang="en-GB" dirty="0">
              <a:ea typeface="Calibri" panose="020F0502020204030204" pitchFamily="34" charset="0"/>
              <a:cs typeface="Times New Roman" panose="02020603050405020304" pitchFamily="18" charset="0"/>
            </a:endParaRPr>
          </a:p>
          <a:p>
            <a:pPr marL="742978" lvl="1" indent="-285761">
              <a:lnSpc>
                <a:spcPct val="100000"/>
              </a:lnSpc>
              <a:spcBef>
                <a:spcPts val="600"/>
              </a:spcBef>
              <a:buFont typeface="Courier New" panose="02070309020205020404" pitchFamily="49" charset="0"/>
              <a:buChar char="o"/>
            </a:pPr>
            <a:r>
              <a:rPr lang="en-GB" sz="2800" b="1" dirty="0">
                <a:solidFill>
                  <a:srgbClr val="000000"/>
                </a:solidFill>
                <a:ea typeface="Times New Roman" panose="02020603050405020304" pitchFamily="18" charset="0"/>
                <a:cs typeface="Times New Roman" panose="02020603050405020304" pitchFamily="18" charset="0"/>
              </a:rPr>
              <a:t>Linus Torvalds GitHub page</a:t>
            </a:r>
            <a:r>
              <a:rPr lang="en-GB" sz="2800" dirty="0">
                <a:solidFill>
                  <a:srgbClr val="000000"/>
                </a:solidFill>
                <a:ea typeface="Times New Roman" panose="02020603050405020304" pitchFamily="18" charset="0"/>
                <a:cs typeface="Times New Roman" panose="02020603050405020304" pitchFamily="18" charset="0"/>
              </a:rPr>
              <a:t>: </a:t>
            </a:r>
            <a:r>
              <a:rPr lang="en-GB" sz="2800" u="sng" dirty="0">
                <a:solidFill>
                  <a:srgbClr val="000000"/>
                </a:solidFill>
                <a:ea typeface="Times New Roman" panose="02020603050405020304" pitchFamily="18" charset="0"/>
                <a:cs typeface="Times New Roman" panose="02020603050405020304" pitchFamily="18" charset="0"/>
                <a:hlinkClick r:id="rId5"/>
              </a:rPr>
              <a:t>https://github.com/torvalds/linux</a:t>
            </a:r>
            <a:r>
              <a:rPr lang="en-GB" sz="2800" dirty="0">
                <a:solidFill>
                  <a:srgbClr val="000000"/>
                </a:solidFill>
                <a:ea typeface="Times New Roman" panose="02020603050405020304" pitchFamily="18" charset="0"/>
                <a:cs typeface="Times New Roman" panose="02020603050405020304" pitchFamily="18" charset="0"/>
              </a:rPr>
              <a:t>; &amp; </a:t>
            </a:r>
            <a:endParaRPr lang="en-GB" sz="2800" dirty="0">
              <a:ea typeface="Calibri" panose="020F0502020204030204" pitchFamily="34" charset="0"/>
              <a:cs typeface="Times New Roman" panose="02020603050405020304" pitchFamily="18" charset="0"/>
            </a:endParaRPr>
          </a:p>
          <a:p>
            <a:pPr marL="742978" lvl="1" indent="-285761">
              <a:lnSpc>
                <a:spcPct val="100000"/>
              </a:lnSpc>
              <a:spcBef>
                <a:spcPts val="600"/>
              </a:spcBef>
              <a:buFont typeface="Courier New" panose="02070309020205020404" pitchFamily="49" charset="0"/>
              <a:buChar char="o"/>
            </a:pPr>
            <a:r>
              <a:rPr lang="en-GB" sz="2800" b="1" dirty="0">
                <a:solidFill>
                  <a:srgbClr val="000000"/>
                </a:solidFill>
                <a:ea typeface="Times New Roman" panose="02020603050405020304" pitchFamily="18" charset="0"/>
                <a:cs typeface="Times New Roman" panose="02020603050405020304" pitchFamily="18" charset="0"/>
              </a:rPr>
              <a:t>The Linux Kernel archive online</a:t>
            </a:r>
            <a:r>
              <a:rPr lang="en-GB" sz="2800" dirty="0">
                <a:solidFill>
                  <a:srgbClr val="000000"/>
                </a:solidFill>
                <a:ea typeface="Times New Roman" panose="02020603050405020304" pitchFamily="18" charset="0"/>
                <a:cs typeface="Times New Roman" panose="02020603050405020304" pitchFamily="18" charset="0"/>
              </a:rPr>
              <a:t>: </a:t>
            </a:r>
            <a:r>
              <a:rPr lang="en-GB" sz="2800" u="sng" dirty="0">
                <a:solidFill>
                  <a:srgbClr val="000000"/>
                </a:solidFill>
                <a:ea typeface="Times New Roman" panose="02020603050405020304" pitchFamily="18" charset="0"/>
                <a:cs typeface="Times New Roman" panose="02020603050405020304" pitchFamily="18" charset="0"/>
                <a:hlinkClick r:id="rId6"/>
              </a:rPr>
              <a:t>https://www.kernel.org/</a:t>
            </a:r>
            <a:r>
              <a:rPr lang="en-GB" sz="2800" dirty="0">
                <a:solidFill>
                  <a:srgbClr val="000000"/>
                </a:solidFill>
                <a:ea typeface="Times New Roman" panose="02020603050405020304" pitchFamily="18" charset="0"/>
                <a:cs typeface="Times New Roman" panose="02020603050405020304" pitchFamily="18" charset="0"/>
              </a:rPr>
              <a:t>. </a:t>
            </a:r>
            <a:endParaRPr lang="en-GB" sz="2800" dirty="0">
              <a:ea typeface="Calibri" panose="020F0502020204030204" pitchFamily="34" charset="0"/>
              <a:cs typeface="Times New Roman" panose="02020603050405020304" pitchFamily="18" charset="0"/>
            </a:endParaRPr>
          </a:p>
          <a:p>
            <a:pPr marL="342912" indent="-342912">
              <a:lnSpc>
                <a:spcPct val="100000"/>
              </a:lnSpc>
              <a:spcBef>
                <a:spcPts val="600"/>
              </a:spcBef>
              <a:buFont typeface="Symbol" panose="05050102010706020507" pitchFamily="18" charset="2"/>
              <a:buChar char=""/>
            </a:pPr>
            <a:r>
              <a:rPr lang="en-GB" dirty="0">
                <a:solidFill>
                  <a:srgbClr val="000000"/>
                </a:solidFill>
                <a:ea typeface="Times New Roman" panose="02020603050405020304" pitchFamily="18" charset="0"/>
                <a:cs typeface="Times New Roman" panose="02020603050405020304" pitchFamily="18" charset="0"/>
              </a:rPr>
              <a:t>Unlike </a:t>
            </a:r>
            <a:r>
              <a:rPr lang="en-GB" b="1" dirty="0">
                <a:solidFill>
                  <a:srgbClr val="000000"/>
                </a:solidFill>
                <a:ea typeface="Times New Roman" panose="02020603050405020304" pitchFamily="18" charset="0"/>
                <a:cs typeface="Times New Roman" panose="02020603050405020304" pitchFamily="18" charset="0"/>
              </a:rPr>
              <a:t>Windows</a:t>
            </a:r>
            <a:r>
              <a:rPr lang="en-GB" dirty="0">
                <a:solidFill>
                  <a:srgbClr val="000000"/>
                </a:solidFill>
                <a:ea typeface="Times New Roman" panose="02020603050405020304" pitchFamily="18" charset="0"/>
                <a:cs typeface="Times New Roman" panose="02020603050405020304" pitchFamily="18" charset="0"/>
              </a:rPr>
              <a:t> which is </a:t>
            </a:r>
            <a:r>
              <a:rPr lang="en-GB" b="1" dirty="0">
                <a:solidFill>
                  <a:srgbClr val="000000"/>
                </a:solidFill>
                <a:highlight>
                  <a:srgbClr val="FFFF00"/>
                </a:highlight>
                <a:ea typeface="Times New Roman" panose="02020603050405020304" pitchFamily="18" charset="0"/>
                <a:cs typeface="Times New Roman" panose="02020603050405020304" pitchFamily="18" charset="0"/>
              </a:rPr>
              <a:t>proprietary software</a:t>
            </a:r>
            <a:r>
              <a:rPr lang="en-GB" dirty="0">
                <a:solidFill>
                  <a:srgbClr val="000000"/>
                </a:solidFill>
                <a:ea typeface="Times New Roman" panose="02020603050405020304" pitchFamily="18" charset="0"/>
                <a:cs typeface="Times New Roman" panose="02020603050405020304" pitchFamily="18" charset="0"/>
              </a:rPr>
              <a:t>, which means it cannot be modified by anyone or any Company, it’s source code is only available and can only be modified by the company that owns it. i.e. Microsoft.</a:t>
            </a:r>
          </a:p>
        </p:txBody>
      </p:sp>
      <p:pic>
        <p:nvPicPr>
          <p:cNvPr id="28" name="Picture 27" descr="Icon&#10;&#10;Description automatically generated">
            <a:extLst>
              <a:ext uri="{FF2B5EF4-FFF2-40B4-BE49-F238E27FC236}">
                <a16:creationId xmlns:a16="http://schemas.microsoft.com/office/drawing/2014/main" id="{DC8FF31D-FCD2-479E-ADDF-A7D689983907}"/>
              </a:ext>
            </a:extLst>
          </p:cNvPr>
          <p:cNvPicPr>
            <a:picLocks noChangeAspect="1"/>
          </p:cNvPicPr>
          <p:nvPr/>
        </p:nvPicPr>
        <p:blipFill>
          <a:blip r:embed="rId7">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9529233" y="-153783"/>
            <a:ext cx="2476571" cy="2476571"/>
          </a:xfrm>
          <a:prstGeom prst="rect">
            <a:avLst/>
          </a:prstGeom>
        </p:spPr>
      </p:pic>
    </p:spTree>
    <p:extLst>
      <p:ext uri="{BB962C8B-B14F-4D97-AF65-F5344CB8AC3E}">
        <p14:creationId xmlns:p14="http://schemas.microsoft.com/office/powerpoint/2010/main" val="194461676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D05C03AB-77CC-EC4D-44CA-4988D92FFB0F}"/>
            </a:ext>
          </a:extLst>
        </p:cNvPr>
        <p:cNvGrpSpPr/>
        <p:nvPr/>
      </p:nvGrpSpPr>
      <p:grpSpPr>
        <a:xfrm>
          <a:off x="0" y="0"/>
          <a:ext cx="0" cy="0"/>
          <a:chOff x="0" y="0"/>
          <a:chExt cx="0" cy="0"/>
        </a:xfrm>
      </p:grpSpPr>
      <p:sp useBgFill="1">
        <p:nvSpPr>
          <p:cNvPr id="41" name="Rectangle 40">
            <a:extLst>
              <a:ext uri="{FF2B5EF4-FFF2-40B4-BE49-F238E27FC236}">
                <a16:creationId xmlns:a16="http://schemas.microsoft.com/office/drawing/2014/main" id="{AAB8EDC3-1C0D-4505-A2C7-839A5161FB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Rectangle 41">
            <a:extLst>
              <a:ext uri="{FF2B5EF4-FFF2-40B4-BE49-F238E27FC236}">
                <a16:creationId xmlns:a16="http://schemas.microsoft.com/office/drawing/2014/main" id="{2069E294-3813-4588-9E9C-AEA08F9C4D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a:extLst>
              <a:ext uri="{FF2B5EF4-FFF2-40B4-BE49-F238E27FC236}">
                <a16:creationId xmlns:a16="http://schemas.microsoft.com/office/drawing/2014/main" id="{28A6E1F1-4DB9-07DC-BB69-7D792EAC678D}"/>
              </a:ext>
            </a:extLst>
          </p:cNvPr>
          <p:cNvPicPr>
            <a:picLocks noChangeAspect="1"/>
          </p:cNvPicPr>
          <p:nvPr/>
        </p:nvPicPr>
        <p:blipFill>
          <a:blip r:embed="rId3">
            <a:alphaModFix amt="40000"/>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a:stretch>
            <a:fillRect/>
          </a:stretch>
        </p:blipFill>
        <p:spPr>
          <a:xfrm>
            <a:off x="20" y="10"/>
            <a:ext cx="12191981" cy="6857990"/>
          </a:xfrm>
          <a:prstGeom prst="rect">
            <a:avLst/>
          </a:prstGeom>
        </p:spPr>
      </p:pic>
      <p:sp>
        <p:nvSpPr>
          <p:cNvPr id="23" name="Title 1">
            <a:extLst>
              <a:ext uri="{FF2B5EF4-FFF2-40B4-BE49-F238E27FC236}">
                <a16:creationId xmlns:a16="http://schemas.microsoft.com/office/drawing/2014/main" id="{F27BD1D1-CCE6-603F-4D11-98EE492A1CFD}"/>
              </a:ext>
            </a:extLst>
          </p:cNvPr>
          <p:cNvSpPr>
            <a:spLocks noGrp="1"/>
          </p:cNvSpPr>
          <p:nvPr>
            <p:ph type="title"/>
          </p:nvPr>
        </p:nvSpPr>
        <p:spPr>
          <a:xfrm>
            <a:off x="-19785" y="0"/>
            <a:ext cx="12188952" cy="1325563"/>
          </a:xfrm>
          <a:solidFill>
            <a:srgbClr val="002060">
              <a:alpha val="36000"/>
            </a:srgbClr>
          </a:solidFill>
        </p:spPr>
        <p:txBody>
          <a:bodyPr>
            <a:normAutofit/>
          </a:bodyPr>
          <a:lstStyle/>
          <a:p>
            <a:r>
              <a:rPr lang="en-GB" sz="5400" b="1" dirty="0">
                <a:solidFill>
                  <a:srgbClr val="FFFFFF"/>
                </a:solidFill>
              </a:rPr>
              <a:t>  </a:t>
            </a:r>
            <a:r>
              <a:rPr lang="en-GB" sz="5400" b="1" u="sng" dirty="0">
                <a:solidFill>
                  <a:srgbClr val="FFFFFF"/>
                </a:solidFill>
              </a:rPr>
              <a:t>Linux CLI &amp; Bash</a:t>
            </a:r>
          </a:p>
        </p:txBody>
      </p:sp>
      <p:sp>
        <p:nvSpPr>
          <p:cNvPr id="27" name="Content Placeholder 2">
            <a:extLst>
              <a:ext uri="{FF2B5EF4-FFF2-40B4-BE49-F238E27FC236}">
                <a16:creationId xmlns:a16="http://schemas.microsoft.com/office/drawing/2014/main" id="{3DFC4649-6EB2-A1E9-8D49-5B50F61ED814}"/>
              </a:ext>
            </a:extLst>
          </p:cNvPr>
          <p:cNvSpPr>
            <a:spLocks noGrp="1"/>
          </p:cNvSpPr>
          <p:nvPr>
            <p:ph idx="1"/>
          </p:nvPr>
        </p:nvSpPr>
        <p:spPr>
          <a:xfrm>
            <a:off x="533851" y="1371269"/>
            <a:ext cx="7771084" cy="5266406"/>
          </a:xfrm>
          <a:solidFill>
            <a:srgbClr val="002060">
              <a:alpha val="70000"/>
            </a:srgbClr>
          </a:solidFill>
        </p:spPr>
        <p:txBody>
          <a:bodyPr>
            <a:normAutofit lnSpcReduction="10000"/>
          </a:bodyPr>
          <a:lstStyle/>
          <a:p>
            <a:pPr marL="0" indent="0">
              <a:spcBef>
                <a:spcPts val="600"/>
              </a:spcBef>
              <a:buNone/>
            </a:pPr>
            <a:r>
              <a:rPr lang="en-GB" dirty="0">
                <a:solidFill>
                  <a:srgbClr val="FFFFFF"/>
                </a:solidFill>
                <a:ea typeface="Times New Roman" panose="02020603050405020304" pitchFamily="18" charset="0"/>
                <a:cs typeface="Times New Roman" panose="02020603050405020304" pitchFamily="18" charset="0"/>
              </a:rPr>
              <a:t>Linux OSs have GUIs like windows (more on that later in the module), however the CLI provides many advantages, some include: </a:t>
            </a:r>
          </a:p>
          <a:p>
            <a:pPr marL="0" indent="0">
              <a:spcBef>
                <a:spcPts val="600"/>
              </a:spcBef>
              <a:buNone/>
            </a:pPr>
            <a:r>
              <a:rPr lang="en-GB" dirty="0">
                <a:solidFill>
                  <a:srgbClr val="FFFFFF"/>
                </a:solidFill>
                <a:ea typeface="Times New Roman" panose="02020603050405020304" pitchFamily="18" charset="0"/>
                <a:cs typeface="Times New Roman" panose="02020603050405020304" pitchFamily="18" charset="0"/>
              </a:rPr>
              <a:t>More advanced: </a:t>
            </a:r>
          </a:p>
          <a:p>
            <a:pPr marL="342912" indent="-342912">
              <a:spcBef>
                <a:spcPts val="600"/>
              </a:spcBef>
              <a:buFont typeface="Symbol" panose="05050102010706020507" pitchFamily="18" charset="2"/>
              <a:buChar char=""/>
            </a:pPr>
            <a:r>
              <a:rPr lang="en-GB" dirty="0">
                <a:solidFill>
                  <a:srgbClr val="FFFFFF"/>
                </a:solidFill>
                <a:ea typeface="Times New Roman" panose="02020603050405020304" pitchFamily="18" charset="0"/>
                <a:cs typeface="Times New Roman" panose="02020603050405020304" pitchFamily="18" charset="0"/>
              </a:rPr>
              <a:t>System configuration</a:t>
            </a:r>
          </a:p>
          <a:p>
            <a:pPr marL="342912" indent="-342912">
              <a:spcBef>
                <a:spcPts val="600"/>
              </a:spcBef>
              <a:buFont typeface="Symbol" panose="05050102010706020507" pitchFamily="18" charset="2"/>
              <a:buChar char=""/>
            </a:pPr>
            <a:r>
              <a:rPr lang="en-GB" dirty="0">
                <a:solidFill>
                  <a:srgbClr val="FFFFFF"/>
                </a:solidFill>
                <a:ea typeface="Times New Roman" panose="02020603050405020304" pitchFamily="18" charset="0"/>
                <a:cs typeface="Times New Roman" panose="02020603050405020304" pitchFamily="18" charset="0"/>
              </a:rPr>
              <a:t>Server set-up &amp; management of remote servers</a:t>
            </a:r>
          </a:p>
          <a:p>
            <a:pPr marL="342912" indent="-342912">
              <a:spcBef>
                <a:spcPts val="600"/>
              </a:spcBef>
              <a:buFont typeface="Symbol" panose="05050102010706020507" pitchFamily="18" charset="2"/>
              <a:buChar char=""/>
            </a:pPr>
            <a:r>
              <a:rPr lang="en-GB" dirty="0">
                <a:solidFill>
                  <a:srgbClr val="FFFFFF"/>
                </a:solidFill>
                <a:ea typeface="Times New Roman" panose="02020603050405020304" pitchFamily="18" charset="0"/>
                <a:cs typeface="Times New Roman" panose="02020603050405020304" pitchFamily="18" charset="0"/>
              </a:rPr>
              <a:t>Network troubleshooting</a:t>
            </a:r>
          </a:p>
          <a:p>
            <a:pPr marL="342912" indent="-342912">
              <a:spcBef>
                <a:spcPts val="600"/>
              </a:spcBef>
              <a:buFont typeface="Symbol" panose="05050102010706020507" pitchFamily="18" charset="2"/>
              <a:buChar char=""/>
            </a:pPr>
            <a:r>
              <a:rPr lang="en-GB" dirty="0">
                <a:solidFill>
                  <a:srgbClr val="FFFFFF"/>
                </a:solidFill>
                <a:ea typeface="Times New Roman" panose="02020603050405020304" pitchFamily="18" charset="0"/>
                <a:cs typeface="Times New Roman" panose="02020603050405020304" pitchFamily="18" charset="0"/>
              </a:rPr>
              <a:t>Security settings</a:t>
            </a:r>
          </a:p>
          <a:p>
            <a:pPr marL="342912" indent="-342912">
              <a:spcBef>
                <a:spcPts val="600"/>
              </a:spcBef>
              <a:buFont typeface="Symbol" panose="05050102010706020507" pitchFamily="18" charset="2"/>
              <a:buChar char=""/>
            </a:pPr>
            <a:r>
              <a:rPr lang="en-GB" dirty="0">
                <a:solidFill>
                  <a:srgbClr val="FFFFFF"/>
                </a:solidFill>
                <a:ea typeface="Times New Roman" panose="02020603050405020304" pitchFamily="18" charset="0"/>
                <a:cs typeface="Times New Roman" panose="02020603050405020304" pitchFamily="18" charset="0"/>
              </a:rPr>
              <a:t>Software development (e.g. with Git &amp; </a:t>
            </a:r>
            <a:r>
              <a:rPr lang="en-GB" dirty="0" err="1">
                <a:solidFill>
                  <a:srgbClr val="FFFFFF"/>
                </a:solidFill>
                <a:ea typeface="Times New Roman" panose="02020603050405020304" pitchFamily="18" charset="0"/>
                <a:cs typeface="Times New Roman" panose="02020603050405020304" pitchFamily="18" charset="0"/>
              </a:rPr>
              <a:t>Github</a:t>
            </a:r>
            <a:r>
              <a:rPr lang="en-GB" dirty="0">
                <a:solidFill>
                  <a:srgbClr val="FFFFFF"/>
                </a:solidFill>
                <a:ea typeface="Times New Roman" panose="02020603050405020304" pitchFamily="18" charset="0"/>
                <a:cs typeface="Times New Roman" panose="02020603050405020304" pitchFamily="18" charset="0"/>
              </a:rPr>
              <a:t>)</a:t>
            </a:r>
          </a:p>
          <a:p>
            <a:pPr marL="342912" indent="-342912">
              <a:spcBef>
                <a:spcPts val="600"/>
              </a:spcBef>
              <a:buFont typeface="Symbol" panose="05050102010706020507" pitchFamily="18" charset="2"/>
              <a:buChar char=""/>
            </a:pPr>
            <a:r>
              <a:rPr lang="en-GB" dirty="0">
                <a:solidFill>
                  <a:srgbClr val="FFFFFF"/>
                </a:solidFill>
                <a:ea typeface="Times New Roman" panose="02020603050405020304" pitchFamily="18" charset="0"/>
                <a:cs typeface="Times New Roman" panose="02020603050405020304" pitchFamily="18" charset="0"/>
              </a:rPr>
              <a:t>Software management (e.g. with Docker &amp; Kubernetes)</a:t>
            </a:r>
          </a:p>
          <a:p>
            <a:pPr marL="342912" indent="-342912">
              <a:spcBef>
                <a:spcPts val="600"/>
              </a:spcBef>
              <a:buFont typeface="Symbol" panose="05050102010706020507" pitchFamily="18" charset="2"/>
              <a:buChar char=""/>
            </a:pPr>
            <a:r>
              <a:rPr lang="en-GB" dirty="0">
                <a:solidFill>
                  <a:srgbClr val="FFFFFF"/>
                </a:solidFill>
                <a:ea typeface="Times New Roman" panose="02020603050405020304" pitchFamily="18" charset="0"/>
                <a:cs typeface="Times New Roman" panose="02020603050405020304" pitchFamily="18" charset="0"/>
              </a:rPr>
              <a:t>Cloud architecture configuration</a:t>
            </a:r>
          </a:p>
        </p:txBody>
      </p:sp>
      <p:pic>
        <p:nvPicPr>
          <p:cNvPr id="4" name="Picture 3" descr="Icon&#10;&#10;Description automatically generated">
            <a:extLst>
              <a:ext uri="{FF2B5EF4-FFF2-40B4-BE49-F238E27FC236}">
                <a16:creationId xmlns:a16="http://schemas.microsoft.com/office/drawing/2014/main" id="{86B70F09-BB9B-93D2-A887-4EC5E906D861}"/>
              </a:ext>
            </a:extLst>
          </p:cNvPr>
          <p:cNvPicPr>
            <a:picLocks noChangeAspect="1"/>
          </p:cNvPicPr>
          <p:nvPr/>
        </p:nvPicPr>
        <p:blipFill>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a:off x="7706856" y="1513239"/>
            <a:ext cx="4064592" cy="4064592"/>
          </a:xfrm>
          <a:prstGeom prst="rect">
            <a:avLst/>
          </a:prstGeom>
        </p:spPr>
      </p:pic>
      <p:sp>
        <p:nvSpPr>
          <p:cNvPr id="5" name="TextBox 4">
            <a:extLst>
              <a:ext uri="{FF2B5EF4-FFF2-40B4-BE49-F238E27FC236}">
                <a16:creationId xmlns:a16="http://schemas.microsoft.com/office/drawing/2014/main" id="{45757EFA-E65B-B019-5ADC-0B0B3CB2AC90}"/>
              </a:ext>
            </a:extLst>
          </p:cNvPr>
          <p:cNvSpPr txBox="1"/>
          <p:nvPr/>
        </p:nvSpPr>
        <p:spPr>
          <a:xfrm rot="16200000">
            <a:off x="9186305" y="3176326"/>
            <a:ext cx="3559385" cy="153888"/>
          </a:xfrm>
          <a:prstGeom prst="rect">
            <a:avLst/>
          </a:prstGeom>
          <a:noFill/>
        </p:spPr>
        <p:txBody>
          <a:bodyPr wrap="square" rtlCol="0">
            <a:spAutoFit/>
          </a:bodyPr>
          <a:lstStyle/>
          <a:p>
            <a:pPr algn="ctr"/>
            <a:r>
              <a:rPr lang="en-GB" sz="400" dirty="0">
                <a:solidFill>
                  <a:srgbClr val="002060"/>
                </a:solidFill>
                <a:hlinkClick r:id="rId6" tooltip="https://commons.wikimedia.org/wiki/File:Icons8_flat_linux.svg">
                  <a:extLst>
                    <a:ext uri="{A12FA001-AC4F-418D-AE19-62706E023703}">
                      <ahyp:hlinkClr xmlns:ahyp="http://schemas.microsoft.com/office/drawing/2018/hyperlinkcolor" val="tx"/>
                    </a:ext>
                  </a:extLst>
                </a:hlinkClick>
              </a:rPr>
              <a:t>This Photo</a:t>
            </a:r>
            <a:r>
              <a:rPr lang="en-GB" sz="400" dirty="0">
                <a:solidFill>
                  <a:srgbClr val="002060"/>
                </a:solidFill>
              </a:rPr>
              <a:t> by Unknown Author is licensed under </a:t>
            </a:r>
            <a:r>
              <a:rPr lang="en-GB" sz="400" dirty="0">
                <a:solidFill>
                  <a:srgbClr val="002060"/>
                </a:solidFill>
                <a:hlinkClick r:id="rId7" tooltip="https://creativecommons.org/licenses/by-sa/3.0/">
                  <a:extLst>
                    <a:ext uri="{A12FA001-AC4F-418D-AE19-62706E023703}">
                      <ahyp:hlinkClr xmlns:ahyp="http://schemas.microsoft.com/office/drawing/2018/hyperlinkcolor" val="tx"/>
                    </a:ext>
                  </a:extLst>
                </a:hlinkClick>
              </a:rPr>
              <a:t>CC BY-SA</a:t>
            </a:r>
            <a:endParaRPr lang="en-GB" sz="400" dirty="0">
              <a:solidFill>
                <a:srgbClr val="002060"/>
              </a:solidFill>
            </a:endParaRPr>
          </a:p>
        </p:txBody>
      </p:sp>
    </p:spTree>
    <p:extLst>
      <p:ext uri="{BB962C8B-B14F-4D97-AF65-F5344CB8AC3E}">
        <p14:creationId xmlns:p14="http://schemas.microsoft.com/office/powerpoint/2010/main" val="202468710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FF8F392A-226A-EB49-EB93-3274F0BDBD6A}"/>
              </a:ext>
            </a:extLst>
          </p:cNvPr>
          <p:cNvSpPr txBox="1"/>
          <p:nvPr/>
        </p:nvSpPr>
        <p:spPr>
          <a:xfrm>
            <a:off x="288386" y="1119254"/>
            <a:ext cx="11218985" cy="5811847"/>
          </a:xfrm>
          <a:prstGeom prst="rect">
            <a:avLst/>
          </a:prstGeom>
          <a:noFill/>
        </p:spPr>
        <p:txBody>
          <a:bodyPr wrap="square">
            <a:spAutoFit/>
          </a:bodyPr>
          <a:lstStyle/>
          <a:p>
            <a:pPr marL="285750" indent="-285750">
              <a:spcAft>
                <a:spcPts val="200"/>
              </a:spcAft>
              <a:buFont typeface="Arial" panose="020B0604020202020204" pitchFamily="34" charset="0"/>
              <a:buChar char="•"/>
              <a:tabLst>
                <a:tab pos="457200" algn="l"/>
              </a:tabLst>
            </a:pPr>
            <a:r>
              <a:rPr lang="en-GB" sz="1800" b="1" kern="100" dirty="0">
                <a:effectLst/>
                <a:highlight>
                  <a:srgbClr val="00FFFF"/>
                </a:highlight>
                <a:latin typeface="Aptos" panose="020B0004020202020204" pitchFamily="34" charset="0"/>
                <a:ea typeface="DengXian" panose="02010600030101010101" pitchFamily="2" charset="-122"/>
                <a:cs typeface="Times New Roman" panose="02020603050405020304" pitchFamily="18" charset="0"/>
              </a:rPr>
              <a:t>Precision and Control: </a:t>
            </a:r>
            <a:r>
              <a:rPr lang="en-GB" sz="1800" kern="100" dirty="0">
                <a:effectLst/>
                <a:latin typeface="Aptos" panose="020B0004020202020204" pitchFamily="34" charset="0"/>
                <a:ea typeface="DengXian" panose="02010600030101010101" pitchFamily="2" charset="-122"/>
                <a:cs typeface="Times New Roman" panose="02020603050405020304" pitchFamily="18" charset="0"/>
              </a:rPr>
              <a:t>Commands give </a:t>
            </a:r>
            <a:r>
              <a:rPr lang="en-GB" sz="1800" b="1" kern="100" dirty="0">
                <a:effectLst/>
                <a:latin typeface="Aptos" panose="020B0004020202020204" pitchFamily="34" charset="0"/>
                <a:ea typeface="DengXian" panose="02010600030101010101" pitchFamily="2" charset="-122"/>
                <a:cs typeface="Times New Roman" panose="02020603050405020304" pitchFamily="18" charset="0"/>
              </a:rPr>
              <a:t>fine‑grained control</a:t>
            </a:r>
            <a:r>
              <a:rPr lang="en-GB" sz="1800" kern="100" dirty="0">
                <a:effectLst/>
                <a:latin typeface="Aptos" panose="020B0004020202020204" pitchFamily="34" charset="0"/>
                <a:ea typeface="DengXian" panose="02010600030101010101" pitchFamily="2" charset="-122"/>
                <a:cs typeface="Times New Roman" panose="02020603050405020304" pitchFamily="18" charset="0"/>
              </a:rPr>
              <a:t> not always accessible in GUI settings. Advanced tasks like permission handling, network debugging, or process management are easier and more transparent via CLI.</a:t>
            </a:r>
          </a:p>
          <a:p>
            <a:pPr marL="285750" indent="-285750">
              <a:spcAft>
                <a:spcPts val="200"/>
              </a:spcAft>
              <a:buFont typeface="Arial" panose="020B0604020202020204" pitchFamily="34" charset="0"/>
              <a:buChar char="•"/>
              <a:tabLst>
                <a:tab pos="457200" algn="l"/>
              </a:tabLst>
            </a:pPr>
            <a:r>
              <a:rPr lang="en-GB" sz="1800" b="1" kern="100" dirty="0">
                <a:effectLst/>
                <a:highlight>
                  <a:srgbClr val="00FFFF"/>
                </a:highlight>
                <a:latin typeface="Aptos" panose="020B0004020202020204" pitchFamily="34" charset="0"/>
                <a:ea typeface="DengXian" panose="02010600030101010101" pitchFamily="2" charset="-122"/>
                <a:cs typeface="Times New Roman" panose="02020603050405020304" pitchFamily="18" charset="0"/>
              </a:rPr>
              <a:t>Speed, Automation and Scripting: </a:t>
            </a:r>
            <a:r>
              <a:rPr lang="en-GB" sz="1800" kern="100" dirty="0">
                <a:effectLst/>
                <a:latin typeface="Aptos" panose="020B0004020202020204" pitchFamily="34" charset="0"/>
                <a:ea typeface="DengXian" panose="02010600030101010101" pitchFamily="2" charset="-122"/>
                <a:cs typeface="Times New Roman" panose="02020603050405020304" pitchFamily="18" charset="0"/>
              </a:rPr>
              <a:t>CLI commands execute faster than GUI interactions because they </a:t>
            </a:r>
            <a:r>
              <a:rPr lang="en-GB" sz="1800" b="1" kern="100" dirty="0">
                <a:effectLst/>
                <a:latin typeface="Aptos" panose="020B0004020202020204" pitchFamily="34" charset="0"/>
                <a:ea typeface="DengXian" panose="02010600030101010101" pitchFamily="2" charset="-122"/>
                <a:cs typeface="Times New Roman" panose="02020603050405020304" pitchFamily="18" charset="0"/>
              </a:rPr>
              <a:t>bypass graphical overhead</a:t>
            </a:r>
            <a:r>
              <a:rPr lang="en-GB" sz="1800" kern="100" dirty="0">
                <a:effectLst/>
                <a:latin typeface="Aptos" panose="020B0004020202020204" pitchFamily="34" charset="0"/>
                <a:ea typeface="DengXian" panose="02010600030101010101" pitchFamily="2" charset="-122"/>
                <a:cs typeface="Times New Roman" panose="02020603050405020304" pitchFamily="18" charset="0"/>
              </a:rPr>
              <a:t> and interact directly with the system. Repetitive GUI tasks become </a:t>
            </a:r>
            <a:r>
              <a:rPr lang="en-GB" sz="1800" b="1" kern="100" dirty="0">
                <a:effectLst/>
                <a:latin typeface="Aptos" panose="020B0004020202020204" pitchFamily="34" charset="0"/>
                <a:ea typeface="DengXian" panose="02010600030101010101" pitchFamily="2" charset="-122"/>
                <a:cs typeface="Times New Roman" panose="02020603050405020304" pitchFamily="18" charset="0"/>
              </a:rPr>
              <a:t>extremely fast</a:t>
            </a:r>
            <a:r>
              <a:rPr lang="en-GB" sz="1800" kern="100" dirty="0">
                <a:effectLst/>
                <a:latin typeface="Aptos" panose="020B0004020202020204" pitchFamily="34" charset="0"/>
                <a:ea typeface="DengXian" panose="02010600030101010101" pitchFamily="2" charset="-122"/>
                <a:cs typeface="Times New Roman" panose="02020603050405020304" pitchFamily="18" charset="0"/>
              </a:rPr>
              <a:t> using e.g. scripts for automation.</a:t>
            </a:r>
          </a:p>
          <a:p>
            <a:pPr marL="285750" indent="-285750">
              <a:spcAft>
                <a:spcPts val="200"/>
              </a:spcAft>
              <a:buFont typeface="Arial" panose="020B0604020202020204" pitchFamily="34" charset="0"/>
              <a:buChar char="•"/>
              <a:tabLst>
                <a:tab pos="457200" algn="l"/>
              </a:tabLst>
            </a:pPr>
            <a:r>
              <a:rPr lang="en-GB" sz="1800" b="1" kern="100" dirty="0">
                <a:effectLst/>
                <a:highlight>
                  <a:srgbClr val="00FFFF"/>
                </a:highlight>
                <a:latin typeface="Aptos" panose="020B0004020202020204" pitchFamily="34" charset="0"/>
                <a:ea typeface="DengXian" panose="02010600030101010101" pitchFamily="2" charset="-122"/>
                <a:cs typeface="Times New Roman" panose="02020603050405020304" pitchFamily="18" charset="0"/>
              </a:rPr>
              <a:t>Servers &amp; Remote Management: </a:t>
            </a:r>
            <a:r>
              <a:rPr lang="en-GB" sz="1800" b="1" kern="100" dirty="0">
                <a:effectLst/>
                <a:latin typeface="Aptos" panose="020B0004020202020204" pitchFamily="34" charset="0"/>
                <a:ea typeface="DengXian" panose="02010600030101010101" pitchFamily="2" charset="-122"/>
                <a:cs typeface="Times New Roman" panose="02020603050405020304" pitchFamily="18" charset="0"/>
              </a:rPr>
              <a:t>managing remote servers</a:t>
            </a:r>
            <a:r>
              <a:rPr lang="en-GB" sz="1800" kern="100" dirty="0">
                <a:effectLst/>
                <a:latin typeface="Aptos" panose="020B0004020202020204" pitchFamily="34" charset="0"/>
                <a:ea typeface="DengXian" panose="02010600030101010101" pitchFamily="2" charset="-122"/>
                <a:cs typeface="Times New Roman" panose="02020603050405020304" pitchFamily="18" charset="0"/>
              </a:rPr>
              <a:t>, usually via SSH. Servers often run without a GUI, CLI is the primary interface for cloud and enterprise environments.</a:t>
            </a:r>
          </a:p>
          <a:p>
            <a:pPr marL="285750" indent="-285750">
              <a:spcAft>
                <a:spcPts val="200"/>
              </a:spcAft>
              <a:buFont typeface="Arial" panose="020B0604020202020204" pitchFamily="34" charset="0"/>
              <a:buChar char="•"/>
            </a:pPr>
            <a:r>
              <a:rPr lang="en-GB" sz="1800" b="1" kern="100" dirty="0">
                <a:effectLst/>
                <a:highlight>
                  <a:srgbClr val="00FFFF"/>
                </a:highlight>
                <a:latin typeface="Aptos" panose="020B0004020202020204" pitchFamily="34" charset="0"/>
                <a:ea typeface="DengXian" panose="02010600030101010101" pitchFamily="2" charset="-122"/>
                <a:cs typeface="Times New Roman" panose="02020603050405020304" pitchFamily="18" charset="0"/>
              </a:rPr>
              <a:t>System efficiency &amp; performance: </a:t>
            </a:r>
            <a:r>
              <a:rPr lang="en-GB" sz="1800" kern="100" dirty="0">
                <a:effectLst/>
                <a:latin typeface="Aptos" panose="020B0004020202020204" pitchFamily="34" charset="0"/>
                <a:ea typeface="DengXian" panose="02010600030101010101" pitchFamily="2" charset="-122"/>
                <a:cs typeface="Times New Roman" panose="02020603050405020304" pitchFamily="18" charset="0"/>
              </a:rPr>
              <a:t>GUIs use RAM and CPU time; CLI uses very little. Particularly useful for: Cloud servers and Embedded systems e.g. Raspberry Pi</a:t>
            </a:r>
          </a:p>
          <a:p>
            <a:pPr marL="285750" indent="-285750">
              <a:spcAft>
                <a:spcPts val="200"/>
              </a:spcAft>
              <a:buFont typeface="Arial" panose="020B0604020202020204" pitchFamily="34" charset="0"/>
              <a:buChar char="•"/>
              <a:tabLst>
                <a:tab pos="457200" algn="l"/>
              </a:tabLst>
            </a:pPr>
            <a:r>
              <a:rPr lang="en-GB" sz="1800" b="1" kern="100" dirty="0">
                <a:effectLst/>
                <a:highlight>
                  <a:srgbClr val="00FFFF"/>
                </a:highlight>
                <a:latin typeface="Aptos" panose="020B0004020202020204" pitchFamily="34" charset="0"/>
                <a:ea typeface="DengXian" panose="02010600030101010101" pitchFamily="2" charset="-122"/>
                <a:cs typeface="Times New Roman" panose="02020603050405020304" pitchFamily="18" charset="0"/>
              </a:rPr>
              <a:t>Pipelines: </a:t>
            </a:r>
            <a:r>
              <a:rPr lang="en-GB" sz="1800" kern="100" dirty="0">
                <a:effectLst/>
                <a:latin typeface="Aptos" panose="020B0004020202020204" pitchFamily="34" charset="0"/>
                <a:ea typeface="DengXian" panose="02010600030101010101" pitchFamily="2" charset="-122"/>
                <a:cs typeface="Times New Roman" panose="02020603050405020304" pitchFamily="18" charset="0"/>
              </a:rPr>
              <a:t>Linux CLI philosophy encourages small, focused tasks that can be combined using </a:t>
            </a:r>
            <a:r>
              <a:rPr lang="en-GB" sz="1800" b="1" kern="100" dirty="0">
                <a:effectLst/>
                <a:latin typeface="Aptos" panose="020B0004020202020204" pitchFamily="34" charset="0"/>
                <a:ea typeface="DengXian" panose="02010600030101010101" pitchFamily="2" charset="-122"/>
                <a:cs typeface="Times New Roman" panose="02020603050405020304" pitchFamily="18" charset="0"/>
              </a:rPr>
              <a:t>pipes |. </a:t>
            </a:r>
            <a:r>
              <a:rPr lang="en-GB" sz="1800" kern="100" dirty="0">
                <a:effectLst/>
                <a:latin typeface="Aptos" panose="020B0004020202020204" pitchFamily="34" charset="0"/>
                <a:ea typeface="DengXian" panose="02010600030101010101" pitchFamily="2" charset="-122"/>
                <a:cs typeface="Times New Roman" panose="02020603050405020304" pitchFamily="18" charset="0"/>
              </a:rPr>
              <a:t>For example: cat access.log | grep "error" | sort | </a:t>
            </a:r>
            <a:r>
              <a:rPr lang="en-GB" sz="1800" kern="100" dirty="0" err="1">
                <a:effectLst/>
                <a:latin typeface="Aptos" panose="020B0004020202020204" pitchFamily="34" charset="0"/>
                <a:ea typeface="DengXian" panose="02010600030101010101" pitchFamily="2" charset="-122"/>
                <a:cs typeface="Times New Roman" panose="02020603050405020304" pitchFamily="18" charset="0"/>
              </a:rPr>
              <a:t>uniq</a:t>
            </a:r>
            <a:r>
              <a:rPr lang="en-GB" sz="1800" kern="100" dirty="0">
                <a:effectLst/>
                <a:latin typeface="Aptos" panose="020B0004020202020204" pitchFamily="34" charset="0"/>
                <a:ea typeface="DengXian" panose="02010600030101010101" pitchFamily="2" charset="-122"/>
                <a:cs typeface="Times New Roman" panose="02020603050405020304" pitchFamily="18" charset="0"/>
              </a:rPr>
              <a:t> -c. This command finds errors, sorts results and counts occurrences. A useful mini data‑analysis workflow that doesn’t need to open any applications.</a:t>
            </a:r>
          </a:p>
          <a:p>
            <a:pPr marL="285750" indent="-285750">
              <a:spcAft>
                <a:spcPts val="200"/>
              </a:spcAft>
              <a:buFont typeface="Arial" panose="020B0604020202020204" pitchFamily="34" charset="0"/>
              <a:buChar char="•"/>
              <a:tabLst>
                <a:tab pos="457200" algn="l"/>
              </a:tabLst>
            </a:pPr>
            <a:r>
              <a:rPr lang="en-GB" sz="1800" b="1" kern="100" dirty="0">
                <a:effectLst/>
                <a:highlight>
                  <a:srgbClr val="00FFFF"/>
                </a:highlight>
                <a:latin typeface="Aptos" panose="020B0004020202020204" pitchFamily="34" charset="0"/>
                <a:ea typeface="DengXian" panose="02010600030101010101" pitchFamily="2" charset="-122"/>
                <a:cs typeface="Times New Roman" panose="02020603050405020304" pitchFamily="18" charset="0"/>
              </a:rPr>
              <a:t>Scripting Portability: </a:t>
            </a:r>
            <a:r>
              <a:rPr lang="en-GB" sz="1800" kern="100" dirty="0">
                <a:effectLst/>
                <a:latin typeface="Aptos" panose="020B0004020202020204" pitchFamily="34" charset="0"/>
                <a:ea typeface="DengXian" panose="02010600030101010101" pitchFamily="2" charset="-122"/>
                <a:cs typeface="Times New Roman" panose="02020603050405020304" pitchFamily="18" charset="0"/>
              </a:rPr>
              <a:t>Bash scripts run on almost any Linux distribution and macOS.</a:t>
            </a:r>
          </a:p>
          <a:p>
            <a:pPr marL="285750" indent="-285750">
              <a:spcAft>
                <a:spcPts val="200"/>
              </a:spcAft>
              <a:buFont typeface="Arial" panose="020B0604020202020204" pitchFamily="34" charset="0"/>
              <a:buChar char="•"/>
              <a:tabLst>
                <a:tab pos="457200" algn="l"/>
                <a:tab pos="914400" algn="l"/>
              </a:tabLst>
            </a:pPr>
            <a:r>
              <a:rPr lang="en-GB" sz="1800" b="1" kern="100" dirty="0">
                <a:effectLst/>
                <a:highlight>
                  <a:srgbClr val="00FFFF"/>
                </a:highlight>
                <a:latin typeface="Aptos" panose="020B0004020202020204" pitchFamily="34" charset="0"/>
                <a:ea typeface="DengXian" panose="02010600030101010101" pitchFamily="2" charset="-122"/>
                <a:cs typeface="Times New Roman" panose="02020603050405020304" pitchFamily="18" charset="0"/>
              </a:rPr>
              <a:t>Deep Learning and Professional Advantage: </a:t>
            </a:r>
            <a:r>
              <a:rPr lang="en-GB" sz="1800" kern="100" dirty="0">
                <a:effectLst/>
                <a:latin typeface="Aptos" panose="020B0004020202020204" pitchFamily="34" charset="0"/>
                <a:ea typeface="DengXian" panose="02010600030101010101" pitchFamily="2" charset="-122"/>
                <a:cs typeface="Times New Roman" panose="02020603050405020304" pitchFamily="18" charset="0"/>
              </a:rPr>
              <a:t>Most DevOps, cloud engineering, data science, cybersecurity, and research workflows depend heavily on CLI. Knowing CLI makes you more effective with tools such as: Git, Docker, Kubernetes, Conda, Terraform and HPC clusters.</a:t>
            </a:r>
          </a:p>
          <a:p>
            <a:pPr marL="285750" indent="-285750">
              <a:spcAft>
                <a:spcPts val="200"/>
              </a:spcAft>
              <a:buFont typeface="Arial" panose="020B0604020202020204" pitchFamily="34" charset="0"/>
              <a:buChar char="•"/>
              <a:tabLst>
                <a:tab pos="457200" algn="l"/>
              </a:tabLst>
            </a:pPr>
            <a:r>
              <a:rPr lang="en-GB" sz="1800" b="1" kern="100" dirty="0">
                <a:effectLst/>
                <a:highlight>
                  <a:srgbClr val="00FFFF"/>
                </a:highlight>
                <a:latin typeface="Aptos" panose="020B0004020202020204" pitchFamily="34" charset="0"/>
                <a:ea typeface="DengXian" panose="02010600030101010101" pitchFamily="2" charset="-122"/>
                <a:cs typeface="Times New Roman" panose="02020603050405020304" pitchFamily="18" charset="0"/>
              </a:rPr>
              <a:t>Better Troubleshooting Tools: </a:t>
            </a:r>
            <a:r>
              <a:rPr lang="en-GB" sz="1800" kern="100" dirty="0">
                <a:effectLst/>
                <a:latin typeface="Aptos" panose="020B0004020202020204" pitchFamily="34" charset="0"/>
                <a:ea typeface="DengXian" panose="02010600030101010101" pitchFamily="2" charset="-122"/>
                <a:cs typeface="Times New Roman" panose="02020603050405020304" pitchFamily="18" charset="0"/>
              </a:rPr>
              <a:t>CLI gives access to powerful diagnostic tools such as: top, </a:t>
            </a:r>
            <a:r>
              <a:rPr lang="en-GB" sz="1800" kern="100" dirty="0" err="1">
                <a:effectLst/>
                <a:latin typeface="Aptos" panose="020B0004020202020204" pitchFamily="34" charset="0"/>
                <a:ea typeface="DengXian" panose="02010600030101010101" pitchFamily="2" charset="-122"/>
                <a:cs typeface="Times New Roman" panose="02020603050405020304" pitchFamily="18" charset="0"/>
              </a:rPr>
              <a:t>htop</a:t>
            </a:r>
            <a:r>
              <a:rPr lang="en-GB" sz="1800" kern="100" dirty="0">
                <a:effectLst/>
                <a:latin typeface="Aptos" panose="020B0004020202020204" pitchFamily="34" charset="0"/>
                <a:ea typeface="DengXian" panose="02010600030101010101" pitchFamily="2" charset="-122"/>
                <a:cs typeface="Times New Roman" panose="02020603050405020304" pitchFamily="18" charset="0"/>
              </a:rPr>
              <a:t>, </a:t>
            </a:r>
            <a:r>
              <a:rPr lang="en-GB" sz="1800" kern="100" dirty="0" err="1">
                <a:effectLst/>
                <a:latin typeface="Aptos" panose="020B0004020202020204" pitchFamily="34" charset="0"/>
                <a:ea typeface="DengXian" panose="02010600030101010101" pitchFamily="2" charset="-122"/>
                <a:cs typeface="Times New Roman" panose="02020603050405020304" pitchFamily="18" charset="0"/>
              </a:rPr>
              <a:t>vmstat</a:t>
            </a:r>
            <a:r>
              <a:rPr lang="en-GB" sz="1800" kern="100" dirty="0">
                <a:effectLst/>
                <a:latin typeface="Aptos" panose="020B0004020202020204" pitchFamily="34" charset="0"/>
                <a:ea typeface="DengXian" panose="02010600030101010101" pitchFamily="2" charset="-122"/>
                <a:cs typeface="Times New Roman" panose="02020603050405020304" pitchFamily="18" charset="0"/>
              </a:rPr>
              <a:t> for system performance, </a:t>
            </a:r>
            <a:r>
              <a:rPr lang="en-GB" sz="1800" kern="100" dirty="0" err="1">
                <a:effectLst/>
                <a:latin typeface="Aptos" panose="020B0004020202020204" pitchFamily="34" charset="0"/>
                <a:ea typeface="DengXian" panose="02010600030101010101" pitchFamily="2" charset="-122"/>
                <a:cs typeface="Times New Roman" panose="02020603050405020304" pitchFamily="18" charset="0"/>
              </a:rPr>
              <a:t>journalctl</a:t>
            </a:r>
            <a:r>
              <a:rPr lang="en-GB" sz="1800" kern="100" dirty="0">
                <a:effectLst/>
                <a:latin typeface="Aptos" panose="020B0004020202020204" pitchFamily="34" charset="0"/>
                <a:ea typeface="DengXian" panose="02010600030101010101" pitchFamily="2" charset="-122"/>
                <a:cs typeface="Times New Roman" panose="02020603050405020304" pitchFamily="18" charset="0"/>
              </a:rPr>
              <a:t>, </a:t>
            </a:r>
            <a:r>
              <a:rPr lang="en-GB" sz="1800" kern="100" dirty="0" err="1">
                <a:effectLst/>
                <a:latin typeface="Aptos" panose="020B0004020202020204" pitchFamily="34" charset="0"/>
                <a:ea typeface="DengXian" panose="02010600030101010101" pitchFamily="2" charset="-122"/>
                <a:cs typeface="Times New Roman" panose="02020603050405020304" pitchFamily="18" charset="0"/>
              </a:rPr>
              <a:t>dmesg</a:t>
            </a:r>
            <a:r>
              <a:rPr lang="en-GB" sz="1800" kern="100" dirty="0">
                <a:effectLst/>
                <a:latin typeface="Aptos" panose="020B0004020202020204" pitchFamily="34" charset="0"/>
                <a:ea typeface="DengXian" panose="02010600030101010101" pitchFamily="2" charset="-122"/>
                <a:cs typeface="Times New Roman" panose="02020603050405020304" pitchFamily="18" charset="0"/>
              </a:rPr>
              <a:t> for logs and ping, traceroute &amp; netstat network tools. They often provide </a:t>
            </a:r>
            <a:r>
              <a:rPr lang="en-GB" sz="1800" b="1" kern="100" dirty="0">
                <a:effectLst/>
                <a:latin typeface="Aptos" panose="020B0004020202020204" pitchFamily="34" charset="0"/>
                <a:ea typeface="DengXian" panose="02010600030101010101" pitchFamily="2" charset="-122"/>
                <a:cs typeface="Times New Roman" panose="02020603050405020304" pitchFamily="18" charset="0"/>
              </a:rPr>
              <a:t>more detail</a:t>
            </a:r>
            <a:r>
              <a:rPr lang="en-GB" sz="1800" kern="100" dirty="0">
                <a:effectLst/>
                <a:latin typeface="Aptos" panose="020B0004020202020204" pitchFamily="34" charset="0"/>
                <a:ea typeface="DengXian" panose="02010600030101010101" pitchFamily="2" charset="-122"/>
                <a:cs typeface="Times New Roman" panose="02020603050405020304" pitchFamily="18" charset="0"/>
              </a:rPr>
              <a:t> than GUI system monitors.</a:t>
            </a:r>
          </a:p>
        </p:txBody>
      </p:sp>
      <p:sp>
        <p:nvSpPr>
          <p:cNvPr id="4" name="Title 1">
            <a:extLst>
              <a:ext uri="{FF2B5EF4-FFF2-40B4-BE49-F238E27FC236}">
                <a16:creationId xmlns:a16="http://schemas.microsoft.com/office/drawing/2014/main" id="{92DB5A24-A689-4038-7F7F-0888B4131712}"/>
              </a:ext>
            </a:extLst>
          </p:cNvPr>
          <p:cNvSpPr txBox="1">
            <a:spLocks/>
          </p:cNvSpPr>
          <p:nvPr/>
        </p:nvSpPr>
        <p:spPr>
          <a:xfrm>
            <a:off x="0" y="0"/>
            <a:ext cx="12192000" cy="1033669"/>
          </a:xfrm>
          <a:prstGeom prst="rect">
            <a:avLst/>
          </a:prstGeom>
          <a:solidFill>
            <a:srgbClr val="002060"/>
          </a:solidFill>
        </p:spPr>
        <p:txBody>
          <a:bodyPr>
            <a:normAutofit/>
          </a:bodyPr>
          <a:lstStyle>
            <a:lvl1pPr algn="l" defTabSz="914434" rtl="0" eaLnBrk="1" latinLnBrk="0" hangingPunct="1">
              <a:lnSpc>
                <a:spcPct val="90000"/>
              </a:lnSpc>
              <a:spcBef>
                <a:spcPct val="0"/>
              </a:spcBef>
              <a:buNone/>
              <a:defRPr sz="4400" kern="1200">
                <a:solidFill>
                  <a:schemeClr val="tx1"/>
                </a:solidFill>
                <a:latin typeface="+mj-lt"/>
                <a:ea typeface="+mj-ea"/>
                <a:cs typeface="+mj-cs"/>
              </a:defRPr>
            </a:lvl1pPr>
          </a:lstStyle>
          <a:p>
            <a:r>
              <a:rPr lang="en-GB" sz="6000" b="1" dirty="0">
                <a:solidFill>
                  <a:srgbClr val="FFFFFF"/>
                </a:solidFill>
              </a:rPr>
              <a:t>Bg. </a:t>
            </a:r>
            <a:r>
              <a:rPr lang="en-GB" sz="4800" b="1" dirty="0">
                <a:solidFill>
                  <a:srgbClr val="FFFFFF"/>
                </a:solidFill>
              </a:rPr>
              <a:t>Linux CLI &amp; Bash</a:t>
            </a:r>
            <a:endParaRPr lang="en-GB" sz="4800" b="1" dirty="0">
              <a:solidFill>
                <a:schemeClr val="bg1"/>
              </a:solidFill>
            </a:endParaRPr>
          </a:p>
        </p:txBody>
      </p:sp>
    </p:spTree>
    <p:extLst>
      <p:ext uri="{BB962C8B-B14F-4D97-AF65-F5344CB8AC3E}">
        <p14:creationId xmlns:p14="http://schemas.microsoft.com/office/powerpoint/2010/main" val="299508144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D555C5FB-6609-1908-48C0-DC7C14223575}"/>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8F09516-8884-7E51-DD90-77B22726DC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1"/>
          </a:p>
        </p:txBody>
      </p:sp>
      <p:sp>
        <p:nvSpPr>
          <p:cNvPr id="10" name="Rectangle 9">
            <a:extLst>
              <a:ext uri="{FF2B5EF4-FFF2-40B4-BE49-F238E27FC236}">
                <a16:creationId xmlns:a16="http://schemas.microsoft.com/office/drawing/2014/main" id="{55981275-EBC7-50ED-F76F-8C7BFB4555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1"/>
          </a:p>
        </p:txBody>
      </p:sp>
      <p:sp>
        <p:nvSpPr>
          <p:cNvPr id="12" name="Rectangle 11">
            <a:extLst>
              <a:ext uri="{FF2B5EF4-FFF2-40B4-BE49-F238E27FC236}">
                <a16:creationId xmlns:a16="http://schemas.microsoft.com/office/drawing/2014/main" id="{E8E65894-2881-E54E-2361-8B0E6B970A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1"/>
          </a:p>
        </p:txBody>
      </p:sp>
      <p:sp>
        <p:nvSpPr>
          <p:cNvPr id="14" name="Rectangle 13">
            <a:extLst>
              <a:ext uri="{FF2B5EF4-FFF2-40B4-BE49-F238E27FC236}">
                <a16:creationId xmlns:a16="http://schemas.microsoft.com/office/drawing/2014/main" id="{B7E7F3AD-4247-55EC-2E11-56BBA24E75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300" y="-1"/>
            <a:ext cx="4076699" cy="1590741"/>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1"/>
          </a:p>
        </p:txBody>
      </p:sp>
      <p:sp>
        <p:nvSpPr>
          <p:cNvPr id="16" name="Rectangle 15">
            <a:extLst>
              <a:ext uri="{FF2B5EF4-FFF2-40B4-BE49-F238E27FC236}">
                <a16:creationId xmlns:a16="http://schemas.microsoft.com/office/drawing/2014/main" id="{1149C32D-1251-3442-5604-94BE7B3CF9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2" y="-1"/>
            <a:ext cx="11732645"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1"/>
          </a:p>
        </p:txBody>
      </p:sp>
      <p:sp>
        <p:nvSpPr>
          <p:cNvPr id="2" name="Title 1">
            <a:extLst>
              <a:ext uri="{FF2B5EF4-FFF2-40B4-BE49-F238E27FC236}">
                <a16:creationId xmlns:a16="http://schemas.microsoft.com/office/drawing/2014/main" id="{40C06600-92DE-847F-B37E-F7119B64F9EC}"/>
              </a:ext>
            </a:extLst>
          </p:cNvPr>
          <p:cNvSpPr>
            <a:spLocks noGrp="1"/>
          </p:cNvSpPr>
          <p:nvPr>
            <p:ph type="title"/>
          </p:nvPr>
        </p:nvSpPr>
        <p:spPr>
          <a:xfrm>
            <a:off x="459348" y="278534"/>
            <a:ext cx="4977046" cy="1033669"/>
          </a:xfrm>
        </p:spPr>
        <p:txBody>
          <a:bodyPr>
            <a:normAutofit fontScale="90000"/>
          </a:bodyPr>
          <a:lstStyle/>
          <a:p>
            <a:r>
              <a:rPr lang="en-GB" sz="6000" b="1" dirty="0">
                <a:solidFill>
                  <a:schemeClr val="bg1"/>
                </a:solidFill>
              </a:rPr>
              <a:t>Root / Super User</a:t>
            </a:r>
          </a:p>
        </p:txBody>
      </p:sp>
      <p:sp>
        <p:nvSpPr>
          <p:cNvPr id="15" name="Content Placeholder 2">
            <a:extLst>
              <a:ext uri="{FF2B5EF4-FFF2-40B4-BE49-F238E27FC236}">
                <a16:creationId xmlns:a16="http://schemas.microsoft.com/office/drawing/2014/main" id="{B81159B6-2A2A-B0D2-B8C4-55FF81FC88F5}"/>
              </a:ext>
            </a:extLst>
          </p:cNvPr>
          <p:cNvSpPr>
            <a:spLocks noGrp="1"/>
          </p:cNvSpPr>
          <p:nvPr>
            <p:ph idx="1"/>
          </p:nvPr>
        </p:nvSpPr>
        <p:spPr>
          <a:xfrm>
            <a:off x="366208" y="1931125"/>
            <a:ext cx="10679992" cy="3896856"/>
          </a:xfrm>
        </p:spPr>
        <p:txBody>
          <a:bodyPr>
            <a:noAutofit/>
          </a:bodyPr>
          <a:lstStyle/>
          <a:p>
            <a:pPr marL="0" indent="0">
              <a:lnSpc>
                <a:spcPct val="100000"/>
              </a:lnSpc>
              <a:spcBef>
                <a:spcPts val="0"/>
              </a:spcBef>
              <a:buNone/>
              <a:tabLst>
                <a:tab pos="457217" algn="l"/>
              </a:tabLst>
            </a:pPr>
            <a:r>
              <a:rPr lang="en-GB" dirty="0"/>
              <a:t>On Unix-like/Linux OSs, the Root User aka </a:t>
            </a:r>
            <a:r>
              <a:rPr lang="en-GB" dirty="0" err="1"/>
              <a:t>SuperUser</a:t>
            </a:r>
            <a:r>
              <a:rPr lang="en-GB" dirty="0"/>
              <a:t> can:</a:t>
            </a:r>
          </a:p>
          <a:p>
            <a:pPr>
              <a:lnSpc>
                <a:spcPct val="100000"/>
              </a:lnSpc>
              <a:spcBef>
                <a:spcPts val="0"/>
              </a:spcBef>
              <a:tabLst>
                <a:tab pos="457217" algn="l"/>
              </a:tabLst>
            </a:pPr>
            <a:r>
              <a:rPr lang="en-GB" b="1" dirty="0">
                <a:highlight>
                  <a:srgbClr val="FFFF00"/>
                </a:highlight>
              </a:rPr>
              <a:t>Set-up, Configure and Update the system</a:t>
            </a:r>
          </a:p>
          <a:p>
            <a:pPr>
              <a:lnSpc>
                <a:spcPct val="100000"/>
              </a:lnSpc>
              <a:spcBef>
                <a:spcPts val="0"/>
              </a:spcBef>
              <a:tabLst>
                <a:tab pos="457217" algn="l"/>
              </a:tabLst>
            </a:pPr>
            <a:r>
              <a:rPr lang="en-GB" b="1" dirty="0">
                <a:highlight>
                  <a:srgbClr val="FFFF00"/>
                </a:highlight>
              </a:rPr>
              <a:t>Configure</a:t>
            </a:r>
            <a:r>
              <a:rPr lang="en-GB" dirty="0">
                <a:highlight>
                  <a:srgbClr val="FFFF00"/>
                </a:highlight>
              </a:rPr>
              <a:t> </a:t>
            </a:r>
            <a:r>
              <a:rPr lang="en-GB" b="1" dirty="0">
                <a:highlight>
                  <a:srgbClr val="FFFF00"/>
                </a:highlight>
              </a:rPr>
              <a:t>S</a:t>
            </a:r>
            <a:r>
              <a:rPr lang="en-GB" b="1" i="0" dirty="0">
                <a:solidFill>
                  <a:srgbClr val="001D35"/>
                </a:solidFill>
                <a:effectLst/>
                <a:highlight>
                  <a:srgbClr val="FFFF00"/>
                </a:highlight>
              </a:rPr>
              <a:t>ecurity features</a:t>
            </a:r>
            <a:endParaRPr lang="en-GB" b="1" dirty="0">
              <a:highlight>
                <a:srgbClr val="FFFF00"/>
              </a:highlight>
            </a:endParaRPr>
          </a:p>
          <a:p>
            <a:pPr>
              <a:lnSpc>
                <a:spcPct val="100000"/>
              </a:lnSpc>
              <a:spcBef>
                <a:spcPts val="0"/>
              </a:spcBef>
              <a:tabLst>
                <a:tab pos="457217" algn="l"/>
              </a:tabLst>
            </a:pPr>
            <a:r>
              <a:rPr lang="en-GB" b="1" i="0" dirty="0">
                <a:solidFill>
                  <a:srgbClr val="001D35"/>
                </a:solidFill>
                <a:effectLst/>
                <a:highlight>
                  <a:srgbClr val="FFFF00"/>
                </a:highlight>
              </a:rPr>
              <a:t>Install or remove software</a:t>
            </a:r>
            <a:endParaRPr lang="en-GB" b="1" dirty="0">
              <a:highlight>
                <a:srgbClr val="FFFF00"/>
              </a:highlight>
            </a:endParaRPr>
          </a:p>
          <a:p>
            <a:pPr>
              <a:lnSpc>
                <a:spcPct val="100000"/>
              </a:lnSpc>
              <a:spcBef>
                <a:spcPts val="0"/>
              </a:spcBef>
              <a:tabLst>
                <a:tab pos="457217" algn="l"/>
              </a:tabLst>
            </a:pPr>
            <a:r>
              <a:rPr lang="en-GB" dirty="0"/>
              <a:t>Create and delete </a:t>
            </a:r>
            <a:r>
              <a:rPr lang="en-GB" b="1" dirty="0">
                <a:highlight>
                  <a:srgbClr val="FFFF00"/>
                </a:highlight>
              </a:rPr>
              <a:t>user accounts</a:t>
            </a:r>
          </a:p>
          <a:p>
            <a:pPr>
              <a:lnSpc>
                <a:spcPct val="100000"/>
              </a:lnSpc>
              <a:spcBef>
                <a:spcPts val="0"/>
              </a:spcBef>
              <a:tabLst>
                <a:tab pos="457217" algn="l"/>
              </a:tabLst>
            </a:pPr>
            <a:r>
              <a:rPr lang="en-GB" dirty="0"/>
              <a:t>Has access to </a:t>
            </a:r>
            <a:r>
              <a:rPr lang="en-GB" b="1" dirty="0">
                <a:highlight>
                  <a:srgbClr val="FFFF00"/>
                </a:highlight>
              </a:rPr>
              <a:t>all commands </a:t>
            </a:r>
            <a:r>
              <a:rPr lang="en-GB" b="1" dirty="0"/>
              <a:t>and files </a:t>
            </a:r>
          </a:p>
          <a:p>
            <a:pPr>
              <a:lnSpc>
                <a:spcPct val="100000"/>
              </a:lnSpc>
              <a:spcBef>
                <a:spcPts val="0"/>
              </a:spcBef>
              <a:tabLst>
                <a:tab pos="457217" algn="l"/>
              </a:tabLst>
            </a:pPr>
            <a:r>
              <a:rPr lang="en-GB" dirty="0"/>
              <a:t>Can </a:t>
            </a:r>
            <a:r>
              <a:rPr lang="en-GB" b="1" dirty="0">
                <a:highlight>
                  <a:srgbClr val="FFFF00"/>
                </a:highlight>
              </a:rPr>
              <a:t>grant and remove access permissions </a:t>
            </a:r>
            <a:r>
              <a:rPr lang="en-GB" dirty="0"/>
              <a:t>to files and system resources.</a:t>
            </a:r>
          </a:p>
          <a:p>
            <a:pPr>
              <a:lnSpc>
                <a:spcPct val="100000"/>
              </a:lnSpc>
              <a:spcBef>
                <a:spcPts val="0"/>
              </a:spcBef>
              <a:tabLst>
                <a:tab pos="457217" algn="l"/>
              </a:tabLst>
            </a:pPr>
            <a:r>
              <a:rPr lang="en-GB" dirty="0"/>
              <a:t>Can, if needed, </a:t>
            </a:r>
            <a:r>
              <a:rPr lang="en-GB" b="1" dirty="0">
                <a:highlight>
                  <a:srgbClr val="FFFF00"/>
                </a:highlight>
              </a:rPr>
              <a:t>delete the entire system </a:t>
            </a:r>
            <a:r>
              <a:rPr lang="en-US" b="0" i="0" dirty="0">
                <a:solidFill>
                  <a:srgbClr val="001D35"/>
                </a:solidFill>
                <a:effectLst/>
              </a:rPr>
              <a:t>by deleting the root directory.</a:t>
            </a:r>
            <a:endParaRPr lang="en-GB" dirty="0"/>
          </a:p>
        </p:txBody>
      </p:sp>
      <p:grpSp>
        <p:nvGrpSpPr>
          <p:cNvPr id="17" name="Group 16">
            <a:extLst>
              <a:ext uri="{FF2B5EF4-FFF2-40B4-BE49-F238E27FC236}">
                <a16:creationId xmlns:a16="http://schemas.microsoft.com/office/drawing/2014/main" id="{3E83448D-9DAC-C8E9-EE55-4565FCB30C07}"/>
              </a:ext>
            </a:extLst>
          </p:cNvPr>
          <p:cNvGrpSpPr/>
          <p:nvPr/>
        </p:nvGrpSpPr>
        <p:grpSpPr>
          <a:xfrm>
            <a:off x="8553036" y="1852353"/>
            <a:ext cx="3201225" cy="2167462"/>
            <a:chOff x="6876487" y="567639"/>
            <a:chExt cx="4832928" cy="3062732"/>
          </a:xfrm>
        </p:grpSpPr>
        <p:pic>
          <p:nvPicPr>
            <p:cNvPr id="6" name="Graphic 5" descr="Programmer male with solid fill">
              <a:extLst>
                <a:ext uri="{FF2B5EF4-FFF2-40B4-BE49-F238E27FC236}">
                  <a16:creationId xmlns:a16="http://schemas.microsoft.com/office/drawing/2014/main" id="{90C05A4C-1709-C477-6858-912B522C58F2}"/>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6876487" y="1453871"/>
              <a:ext cx="2176500" cy="2176500"/>
            </a:xfrm>
            <a:prstGeom prst="rect">
              <a:avLst/>
            </a:prstGeom>
          </p:spPr>
        </p:pic>
        <p:pic>
          <p:nvPicPr>
            <p:cNvPr id="9" name="Graphic 8" descr="Programmer female with solid fill">
              <a:extLst>
                <a:ext uri="{FF2B5EF4-FFF2-40B4-BE49-F238E27FC236}">
                  <a16:creationId xmlns:a16="http://schemas.microsoft.com/office/drawing/2014/main" id="{88436B5C-0459-641A-0FC3-466093BABE1B}"/>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9532915" y="1453871"/>
              <a:ext cx="2176500" cy="2176500"/>
            </a:xfrm>
            <a:prstGeom prst="rect">
              <a:avLst/>
            </a:prstGeom>
          </p:spPr>
        </p:pic>
        <p:pic>
          <p:nvPicPr>
            <p:cNvPr id="13" name="Graphic 12" descr="Cloud Computing with solid fill">
              <a:extLst>
                <a:ext uri="{FF2B5EF4-FFF2-40B4-BE49-F238E27FC236}">
                  <a16:creationId xmlns:a16="http://schemas.microsoft.com/office/drawing/2014/main" id="{FB7B8E58-EB18-B81C-ED8B-45FA9AAAA1C2}"/>
                </a:ext>
              </a:extLst>
            </p:cNvPr>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8444665" y="567639"/>
              <a:ext cx="2176500" cy="2176500"/>
            </a:xfrm>
            <a:prstGeom prst="rect">
              <a:avLst/>
            </a:prstGeom>
          </p:spPr>
        </p:pic>
      </p:grpSp>
      <p:sp>
        <p:nvSpPr>
          <p:cNvPr id="4" name="TextBox 3">
            <a:extLst>
              <a:ext uri="{FF2B5EF4-FFF2-40B4-BE49-F238E27FC236}">
                <a16:creationId xmlns:a16="http://schemas.microsoft.com/office/drawing/2014/main" id="{82760C84-F942-1317-D3FA-22CD6AD7A409}"/>
              </a:ext>
            </a:extLst>
          </p:cNvPr>
          <p:cNvSpPr txBox="1"/>
          <p:nvPr/>
        </p:nvSpPr>
        <p:spPr>
          <a:xfrm>
            <a:off x="459348" y="5906753"/>
            <a:ext cx="10370577" cy="523220"/>
          </a:xfrm>
          <a:prstGeom prst="rect">
            <a:avLst/>
          </a:prstGeom>
          <a:noFill/>
        </p:spPr>
        <p:txBody>
          <a:bodyPr wrap="square">
            <a:spAutoFit/>
          </a:bodyPr>
          <a:lstStyle/>
          <a:p>
            <a:r>
              <a:rPr lang="en-US" sz="2800" dirty="0">
                <a:solidFill>
                  <a:srgbClr val="001D35"/>
                </a:solidFill>
                <a:latin typeface="Google Sans"/>
              </a:rPr>
              <a:t>&gt; F</a:t>
            </a:r>
            <a:r>
              <a:rPr lang="en-US" sz="2800" b="0" i="0" dirty="0">
                <a:solidFill>
                  <a:srgbClr val="001D35"/>
                </a:solidFill>
                <a:effectLst/>
                <a:latin typeface="Google Sans"/>
              </a:rPr>
              <a:t>or more information see the </a:t>
            </a:r>
            <a:r>
              <a:rPr lang="en-US" sz="2800" b="1" i="0" dirty="0">
                <a:solidFill>
                  <a:srgbClr val="001D35"/>
                </a:solidFill>
                <a:effectLst/>
                <a:latin typeface="Google Sans"/>
              </a:rPr>
              <a:t>Bg. Root User handout </a:t>
            </a:r>
            <a:r>
              <a:rPr lang="en-US" sz="2800" b="0" i="0" dirty="0">
                <a:solidFill>
                  <a:srgbClr val="001D35"/>
                </a:solidFill>
                <a:effectLst/>
                <a:latin typeface="Google Sans"/>
              </a:rPr>
              <a:t>on Moodle</a:t>
            </a:r>
            <a:r>
              <a:rPr lang="en-US" sz="2000" b="0" i="0" dirty="0">
                <a:solidFill>
                  <a:srgbClr val="001D35"/>
                </a:solidFill>
                <a:effectLst/>
                <a:latin typeface="Google Sans"/>
              </a:rPr>
              <a:t>.</a:t>
            </a:r>
            <a:endParaRPr lang="en-GB" sz="2000" dirty="0"/>
          </a:p>
        </p:txBody>
      </p:sp>
    </p:spTree>
    <p:extLst>
      <p:ext uri="{BB962C8B-B14F-4D97-AF65-F5344CB8AC3E}">
        <p14:creationId xmlns:p14="http://schemas.microsoft.com/office/powerpoint/2010/main" val="94754444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AD15AFC5-20B8-CE41-0BCB-F4A5513F59BD}"/>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6BA1A598-9D0E-F450-1150-27B0DDA13D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1"/>
          </a:p>
        </p:txBody>
      </p:sp>
      <p:sp>
        <p:nvSpPr>
          <p:cNvPr id="10" name="Rectangle 9">
            <a:extLst>
              <a:ext uri="{FF2B5EF4-FFF2-40B4-BE49-F238E27FC236}">
                <a16:creationId xmlns:a16="http://schemas.microsoft.com/office/drawing/2014/main" id="{ADAA660C-0B9E-EDBF-7886-228CA3CA4B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1"/>
          </a:p>
        </p:txBody>
      </p:sp>
      <p:sp>
        <p:nvSpPr>
          <p:cNvPr id="12" name="Rectangle 11">
            <a:extLst>
              <a:ext uri="{FF2B5EF4-FFF2-40B4-BE49-F238E27FC236}">
                <a16:creationId xmlns:a16="http://schemas.microsoft.com/office/drawing/2014/main" id="{D5979F56-5D5A-67A8-3E1B-47D3389BA1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1"/>
          </a:p>
        </p:txBody>
      </p:sp>
      <p:sp>
        <p:nvSpPr>
          <p:cNvPr id="14" name="Rectangle 13">
            <a:extLst>
              <a:ext uri="{FF2B5EF4-FFF2-40B4-BE49-F238E27FC236}">
                <a16:creationId xmlns:a16="http://schemas.microsoft.com/office/drawing/2014/main" id="{98C13545-5608-8352-508B-F7E6572BB3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300" y="-1"/>
            <a:ext cx="4076699" cy="1590741"/>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1"/>
          </a:p>
        </p:txBody>
      </p:sp>
      <p:sp>
        <p:nvSpPr>
          <p:cNvPr id="16" name="Rectangle 15">
            <a:extLst>
              <a:ext uri="{FF2B5EF4-FFF2-40B4-BE49-F238E27FC236}">
                <a16:creationId xmlns:a16="http://schemas.microsoft.com/office/drawing/2014/main" id="{C01051A4-202F-DBEC-EB14-BDED507A9C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2" y="-1"/>
            <a:ext cx="11732645"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1"/>
          </a:p>
        </p:txBody>
      </p:sp>
      <p:sp>
        <p:nvSpPr>
          <p:cNvPr id="2" name="Title 1">
            <a:extLst>
              <a:ext uri="{FF2B5EF4-FFF2-40B4-BE49-F238E27FC236}">
                <a16:creationId xmlns:a16="http://schemas.microsoft.com/office/drawing/2014/main" id="{48163E68-6D1B-3CD5-8E5C-F22530B53C3C}"/>
              </a:ext>
            </a:extLst>
          </p:cNvPr>
          <p:cNvSpPr>
            <a:spLocks noGrp="1"/>
          </p:cNvSpPr>
          <p:nvPr>
            <p:ph type="title"/>
          </p:nvPr>
        </p:nvSpPr>
        <p:spPr>
          <a:xfrm>
            <a:off x="459347" y="278534"/>
            <a:ext cx="8115307" cy="1033669"/>
          </a:xfrm>
        </p:spPr>
        <p:txBody>
          <a:bodyPr>
            <a:normAutofit/>
          </a:bodyPr>
          <a:lstStyle/>
          <a:p>
            <a:r>
              <a:rPr lang="en-GB" sz="6000" b="1" dirty="0">
                <a:solidFill>
                  <a:schemeClr val="bg1"/>
                </a:solidFill>
              </a:rPr>
              <a:t>Sudo command</a:t>
            </a:r>
          </a:p>
        </p:txBody>
      </p:sp>
      <p:sp>
        <p:nvSpPr>
          <p:cNvPr id="15" name="Content Placeholder 2">
            <a:extLst>
              <a:ext uri="{FF2B5EF4-FFF2-40B4-BE49-F238E27FC236}">
                <a16:creationId xmlns:a16="http://schemas.microsoft.com/office/drawing/2014/main" id="{EA0DC20B-FD3C-29BB-9024-6C3C858C9C00}"/>
              </a:ext>
            </a:extLst>
          </p:cNvPr>
          <p:cNvSpPr>
            <a:spLocks noGrp="1"/>
          </p:cNvSpPr>
          <p:nvPr>
            <p:ph idx="1"/>
          </p:nvPr>
        </p:nvSpPr>
        <p:spPr>
          <a:xfrm>
            <a:off x="374883" y="1676355"/>
            <a:ext cx="10898404" cy="3896856"/>
          </a:xfrm>
        </p:spPr>
        <p:txBody>
          <a:bodyPr>
            <a:noAutofit/>
          </a:bodyPr>
          <a:lstStyle/>
          <a:p>
            <a:pPr>
              <a:lnSpc>
                <a:spcPct val="100000"/>
              </a:lnSpc>
              <a:spcBef>
                <a:spcPts val="0"/>
              </a:spcBef>
              <a:spcAft>
                <a:spcPts val="200"/>
              </a:spcAft>
              <a:tabLst>
                <a:tab pos="457217" algn="l"/>
              </a:tabLst>
            </a:pPr>
            <a:r>
              <a:rPr lang="en-US" b="1" dirty="0">
                <a:solidFill>
                  <a:srgbClr val="001D35"/>
                </a:solidFill>
              </a:rPr>
              <a:t>To log-in as root use: </a:t>
            </a:r>
            <a:r>
              <a:rPr lang="en-US" b="1" dirty="0" err="1">
                <a:solidFill>
                  <a:srgbClr val="001D35"/>
                </a:solidFill>
                <a:highlight>
                  <a:srgbClr val="FFFF00"/>
                </a:highlight>
              </a:rPr>
              <a:t>su</a:t>
            </a:r>
            <a:r>
              <a:rPr lang="en-US" b="1" dirty="0">
                <a:solidFill>
                  <a:srgbClr val="001D35"/>
                </a:solidFill>
                <a:highlight>
                  <a:srgbClr val="FFFF00"/>
                </a:highlight>
              </a:rPr>
              <a:t> –</a:t>
            </a:r>
            <a:r>
              <a:rPr lang="en-US" b="1" dirty="0">
                <a:solidFill>
                  <a:srgbClr val="001D35"/>
                </a:solidFill>
              </a:rPr>
              <a:t> or </a:t>
            </a:r>
            <a:r>
              <a:rPr lang="en-US" b="1" dirty="0" err="1">
                <a:solidFill>
                  <a:srgbClr val="001D35"/>
                </a:solidFill>
              </a:rPr>
              <a:t>sudo</a:t>
            </a:r>
            <a:r>
              <a:rPr lang="en-US" b="1" dirty="0">
                <a:solidFill>
                  <a:srgbClr val="001D35"/>
                </a:solidFill>
              </a:rPr>
              <a:t> </a:t>
            </a:r>
            <a:r>
              <a:rPr lang="en-US" b="1" dirty="0" err="1">
                <a:solidFill>
                  <a:srgbClr val="001D35"/>
                </a:solidFill>
              </a:rPr>
              <a:t>su</a:t>
            </a:r>
            <a:r>
              <a:rPr lang="en-US" b="1" dirty="0">
                <a:solidFill>
                  <a:srgbClr val="001D35"/>
                </a:solidFill>
              </a:rPr>
              <a:t> -</a:t>
            </a:r>
          </a:p>
          <a:p>
            <a:pPr lvl="1">
              <a:lnSpc>
                <a:spcPct val="100000"/>
              </a:lnSpc>
              <a:spcBef>
                <a:spcPts val="0"/>
              </a:spcBef>
              <a:spcAft>
                <a:spcPts val="200"/>
              </a:spcAft>
              <a:tabLst>
                <a:tab pos="457217" algn="l"/>
              </a:tabLst>
            </a:pPr>
            <a:r>
              <a:rPr lang="en-US" dirty="0" err="1">
                <a:highlight>
                  <a:srgbClr val="FFFF00"/>
                </a:highlight>
              </a:rPr>
              <a:t>su</a:t>
            </a:r>
            <a:r>
              <a:rPr lang="en-US" dirty="0">
                <a:highlight>
                  <a:srgbClr val="FFFF00"/>
                </a:highlight>
              </a:rPr>
              <a:t> - </a:t>
            </a:r>
            <a:r>
              <a:rPr lang="en-US" dirty="0"/>
              <a:t>requires the </a:t>
            </a:r>
            <a:r>
              <a:rPr lang="en-US" b="1" dirty="0"/>
              <a:t>ROOT PASSWORD</a:t>
            </a:r>
          </a:p>
          <a:p>
            <a:pPr lvl="2">
              <a:lnSpc>
                <a:spcPct val="100000"/>
              </a:lnSpc>
              <a:spcBef>
                <a:spcPts val="0"/>
              </a:spcBef>
              <a:spcAft>
                <a:spcPts val="200"/>
              </a:spcAft>
              <a:tabLst>
                <a:tab pos="457217" algn="l"/>
              </a:tabLst>
            </a:pPr>
            <a:r>
              <a:rPr lang="en-US" dirty="0"/>
              <a:t>If the root account is disabled or you don’t know the root password, it will fail with: “Authentication failure”.</a:t>
            </a:r>
          </a:p>
          <a:p>
            <a:pPr lvl="1">
              <a:lnSpc>
                <a:spcPct val="100000"/>
              </a:lnSpc>
              <a:spcBef>
                <a:spcPts val="0"/>
              </a:spcBef>
              <a:spcAft>
                <a:spcPts val="200"/>
              </a:spcAft>
              <a:tabLst>
                <a:tab pos="457217" algn="l"/>
              </a:tabLst>
            </a:pPr>
            <a:r>
              <a:rPr lang="en-US" b="1" dirty="0" err="1"/>
              <a:t>sudo</a:t>
            </a:r>
            <a:r>
              <a:rPr lang="en-US" b="1" dirty="0"/>
              <a:t> </a:t>
            </a:r>
            <a:r>
              <a:rPr lang="en-US" b="1" dirty="0" err="1"/>
              <a:t>su</a:t>
            </a:r>
            <a:r>
              <a:rPr lang="en-US" b="1" dirty="0"/>
              <a:t> </a:t>
            </a:r>
            <a:r>
              <a:rPr lang="en-US" dirty="0"/>
              <a:t>- uses your </a:t>
            </a:r>
            <a:r>
              <a:rPr lang="en-US" b="1" dirty="0"/>
              <a:t>user password</a:t>
            </a:r>
            <a:r>
              <a:rPr lang="en-US" dirty="0"/>
              <a:t>.</a:t>
            </a:r>
          </a:p>
          <a:p>
            <a:pPr lvl="1">
              <a:lnSpc>
                <a:spcPct val="100000"/>
              </a:lnSpc>
              <a:spcBef>
                <a:spcPts val="0"/>
              </a:spcBef>
              <a:spcAft>
                <a:spcPts val="200"/>
              </a:spcAft>
              <a:tabLst>
                <a:tab pos="457217" algn="l"/>
              </a:tabLst>
            </a:pPr>
            <a:r>
              <a:rPr lang="en-GB" dirty="0"/>
              <a:t>Type ‘</a:t>
            </a:r>
            <a:r>
              <a:rPr lang="en-GB" b="1" dirty="0">
                <a:highlight>
                  <a:srgbClr val="FFFF00"/>
                </a:highlight>
              </a:rPr>
              <a:t>exit</a:t>
            </a:r>
            <a:r>
              <a:rPr lang="en-GB" dirty="0"/>
              <a:t>’ to exit the root user account.</a:t>
            </a:r>
            <a:endParaRPr lang="en-US" b="1" dirty="0">
              <a:solidFill>
                <a:srgbClr val="001D35"/>
              </a:solidFill>
            </a:endParaRPr>
          </a:p>
          <a:p>
            <a:pPr>
              <a:lnSpc>
                <a:spcPct val="100000"/>
              </a:lnSpc>
              <a:spcBef>
                <a:spcPts val="0"/>
              </a:spcBef>
              <a:spcAft>
                <a:spcPts val="200"/>
              </a:spcAft>
              <a:tabLst>
                <a:tab pos="457217" algn="l"/>
              </a:tabLst>
            </a:pPr>
            <a:r>
              <a:rPr lang="en-US" sz="2400" b="1" dirty="0">
                <a:solidFill>
                  <a:srgbClr val="001D35"/>
                </a:solidFill>
              </a:rPr>
              <a:t>Best practice: </a:t>
            </a:r>
            <a:r>
              <a:rPr lang="en-US" sz="2400" dirty="0">
                <a:solidFill>
                  <a:srgbClr val="001D35"/>
                </a:solidFill>
              </a:rPr>
              <a:t>Use </a:t>
            </a:r>
            <a:r>
              <a:rPr lang="en-US" sz="2400" b="1" dirty="0" err="1">
                <a:solidFill>
                  <a:srgbClr val="001D35"/>
                </a:solidFill>
                <a:highlight>
                  <a:srgbClr val="FFFF00"/>
                </a:highlight>
              </a:rPr>
              <a:t>sudo</a:t>
            </a:r>
            <a:r>
              <a:rPr lang="en-US" sz="2400" dirty="0">
                <a:solidFill>
                  <a:srgbClr val="001D35"/>
                </a:solidFill>
              </a:rPr>
              <a:t> command whenever possible for most system-level tasks</a:t>
            </a:r>
          </a:p>
          <a:p>
            <a:pPr lvl="1">
              <a:lnSpc>
                <a:spcPct val="100000"/>
              </a:lnSpc>
              <a:spcBef>
                <a:spcPts val="0"/>
              </a:spcBef>
              <a:spcAft>
                <a:spcPts val="200"/>
              </a:spcAft>
              <a:tabLst>
                <a:tab pos="457217" algn="l"/>
              </a:tabLst>
            </a:pPr>
            <a:r>
              <a:rPr lang="en-US" sz="2000" dirty="0">
                <a:solidFill>
                  <a:srgbClr val="001D35"/>
                </a:solidFill>
              </a:rPr>
              <a:t>The </a:t>
            </a:r>
            <a:r>
              <a:rPr lang="en-US" sz="2000" dirty="0" err="1">
                <a:solidFill>
                  <a:srgbClr val="001D35"/>
                </a:solidFill>
              </a:rPr>
              <a:t>sudo</a:t>
            </a:r>
            <a:r>
              <a:rPr lang="en-US" sz="2000" dirty="0">
                <a:solidFill>
                  <a:srgbClr val="001D35"/>
                </a:solidFill>
              </a:rPr>
              <a:t> command allows us to run commands with elevated </a:t>
            </a:r>
            <a:r>
              <a:rPr lang="en-US" sz="2000" dirty="0" err="1">
                <a:solidFill>
                  <a:srgbClr val="001D35"/>
                </a:solidFill>
              </a:rPr>
              <a:t>SuperUser</a:t>
            </a:r>
            <a:r>
              <a:rPr lang="en-US" sz="2000" dirty="0">
                <a:solidFill>
                  <a:srgbClr val="001D35"/>
                </a:solidFill>
              </a:rPr>
              <a:t> admin privileges but as a regular user, minimizing the risk of accidental damage to the system. Rather than staying logged in as root all the time, which is bad practice.</a:t>
            </a:r>
          </a:p>
        </p:txBody>
      </p:sp>
      <p:grpSp>
        <p:nvGrpSpPr>
          <p:cNvPr id="17" name="Group 16">
            <a:extLst>
              <a:ext uri="{FF2B5EF4-FFF2-40B4-BE49-F238E27FC236}">
                <a16:creationId xmlns:a16="http://schemas.microsoft.com/office/drawing/2014/main" id="{C6368425-C987-1D49-0DA3-F4F021C556A4}"/>
              </a:ext>
            </a:extLst>
          </p:cNvPr>
          <p:cNvGrpSpPr/>
          <p:nvPr/>
        </p:nvGrpSpPr>
        <p:grpSpPr>
          <a:xfrm>
            <a:off x="9228406" y="85617"/>
            <a:ext cx="2639149" cy="1597433"/>
            <a:chOff x="6876487" y="567639"/>
            <a:chExt cx="4832928" cy="3062732"/>
          </a:xfrm>
        </p:grpSpPr>
        <p:pic>
          <p:nvPicPr>
            <p:cNvPr id="6" name="Graphic 5" descr="Programmer male with solid fill">
              <a:extLst>
                <a:ext uri="{FF2B5EF4-FFF2-40B4-BE49-F238E27FC236}">
                  <a16:creationId xmlns:a16="http://schemas.microsoft.com/office/drawing/2014/main" id="{B0ECB4E7-8A88-964D-495D-11C833AEACA0}"/>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6876487" y="1453871"/>
              <a:ext cx="2176500" cy="2176500"/>
            </a:xfrm>
            <a:prstGeom prst="rect">
              <a:avLst/>
            </a:prstGeom>
          </p:spPr>
        </p:pic>
        <p:pic>
          <p:nvPicPr>
            <p:cNvPr id="9" name="Graphic 8" descr="Programmer female with solid fill">
              <a:extLst>
                <a:ext uri="{FF2B5EF4-FFF2-40B4-BE49-F238E27FC236}">
                  <a16:creationId xmlns:a16="http://schemas.microsoft.com/office/drawing/2014/main" id="{C4DC2077-C0AE-8308-AB60-7DC2B4F10567}"/>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9532915" y="1453871"/>
              <a:ext cx="2176500" cy="2176500"/>
            </a:xfrm>
            <a:prstGeom prst="rect">
              <a:avLst/>
            </a:prstGeom>
          </p:spPr>
        </p:pic>
        <p:pic>
          <p:nvPicPr>
            <p:cNvPr id="13" name="Graphic 12" descr="Cloud Computing with solid fill">
              <a:extLst>
                <a:ext uri="{FF2B5EF4-FFF2-40B4-BE49-F238E27FC236}">
                  <a16:creationId xmlns:a16="http://schemas.microsoft.com/office/drawing/2014/main" id="{E8F16A2E-F6D9-0897-44B7-48671D4270A8}"/>
                </a:ext>
              </a:extLst>
            </p:cNvPr>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8444665" y="567639"/>
              <a:ext cx="2176500" cy="2176500"/>
            </a:xfrm>
            <a:prstGeom prst="rect">
              <a:avLst/>
            </a:prstGeom>
          </p:spPr>
        </p:pic>
      </p:grpSp>
      <p:sp>
        <p:nvSpPr>
          <p:cNvPr id="4" name="TextBox 3">
            <a:extLst>
              <a:ext uri="{FF2B5EF4-FFF2-40B4-BE49-F238E27FC236}">
                <a16:creationId xmlns:a16="http://schemas.microsoft.com/office/drawing/2014/main" id="{CD16FF92-A424-3C9A-AB95-15B052CFAA81}"/>
              </a:ext>
            </a:extLst>
          </p:cNvPr>
          <p:cNvSpPr txBox="1"/>
          <p:nvPr/>
        </p:nvSpPr>
        <p:spPr>
          <a:xfrm>
            <a:off x="708292" y="5658823"/>
            <a:ext cx="10775411" cy="830997"/>
          </a:xfrm>
          <a:prstGeom prst="rect">
            <a:avLst/>
          </a:prstGeom>
          <a:noFill/>
          <a:ln>
            <a:solidFill>
              <a:srgbClr val="002060"/>
            </a:solidFill>
          </a:ln>
        </p:spPr>
        <p:txBody>
          <a:bodyPr wrap="square">
            <a:spAutoFit/>
          </a:bodyPr>
          <a:lstStyle/>
          <a:p>
            <a:r>
              <a:rPr lang="en-US" sz="2400" dirty="0">
                <a:solidFill>
                  <a:srgbClr val="001D35"/>
                </a:solidFill>
                <a:latin typeface="Google Sans"/>
              </a:rPr>
              <a:t>&gt; F</a:t>
            </a:r>
            <a:r>
              <a:rPr lang="en-US" sz="2400" b="0" i="0" dirty="0">
                <a:solidFill>
                  <a:srgbClr val="001D35"/>
                </a:solidFill>
                <a:effectLst/>
                <a:latin typeface="Google Sans"/>
              </a:rPr>
              <a:t>or more information see the following </a:t>
            </a:r>
            <a:r>
              <a:rPr lang="en-US" sz="2400" b="1" i="0" dirty="0">
                <a:solidFill>
                  <a:srgbClr val="001D35"/>
                </a:solidFill>
                <a:effectLst/>
                <a:latin typeface="Google Sans"/>
              </a:rPr>
              <a:t>Bg. Slides </a:t>
            </a:r>
            <a:r>
              <a:rPr lang="en-US" sz="2400" b="0" i="0" dirty="0">
                <a:solidFill>
                  <a:srgbClr val="001D35"/>
                </a:solidFill>
                <a:effectLst/>
                <a:latin typeface="Google Sans"/>
              </a:rPr>
              <a:t>and the </a:t>
            </a:r>
            <a:r>
              <a:rPr lang="en-US" sz="2400" b="1" i="0" dirty="0">
                <a:solidFill>
                  <a:srgbClr val="001D35"/>
                </a:solidFill>
                <a:effectLst/>
                <a:latin typeface="Google Sans"/>
              </a:rPr>
              <a:t>Bg. Root User handout </a:t>
            </a:r>
            <a:r>
              <a:rPr lang="en-US" sz="2400" b="0" i="0" dirty="0">
                <a:solidFill>
                  <a:srgbClr val="001D35"/>
                </a:solidFill>
                <a:effectLst/>
                <a:latin typeface="Google Sans"/>
              </a:rPr>
              <a:t>on Moodle</a:t>
            </a:r>
            <a:r>
              <a:rPr lang="en-US" b="0" i="0" dirty="0">
                <a:solidFill>
                  <a:srgbClr val="001D35"/>
                </a:solidFill>
                <a:effectLst/>
                <a:latin typeface="Google Sans"/>
              </a:rPr>
              <a:t>.</a:t>
            </a:r>
            <a:endParaRPr lang="en-GB" dirty="0"/>
          </a:p>
        </p:txBody>
      </p:sp>
    </p:spTree>
    <p:extLst>
      <p:ext uri="{BB962C8B-B14F-4D97-AF65-F5344CB8AC3E}">
        <p14:creationId xmlns:p14="http://schemas.microsoft.com/office/powerpoint/2010/main" val="62007557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71302136-4B86-14B5-4BF1-610AC11EEAA9}"/>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8C6C7B4-1A6F-98FD-4E4A-F407E7F096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1"/>
          </a:p>
        </p:txBody>
      </p:sp>
      <p:sp>
        <p:nvSpPr>
          <p:cNvPr id="10" name="Rectangle 9">
            <a:extLst>
              <a:ext uri="{FF2B5EF4-FFF2-40B4-BE49-F238E27FC236}">
                <a16:creationId xmlns:a16="http://schemas.microsoft.com/office/drawing/2014/main" id="{BA557FB0-5E5F-D290-1A10-D2DA625525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1"/>
          </a:p>
        </p:txBody>
      </p:sp>
      <p:sp>
        <p:nvSpPr>
          <p:cNvPr id="12" name="Rectangle 11">
            <a:extLst>
              <a:ext uri="{FF2B5EF4-FFF2-40B4-BE49-F238E27FC236}">
                <a16:creationId xmlns:a16="http://schemas.microsoft.com/office/drawing/2014/main" id="{8EA75DEE-6FDA-70A1-3EE8-2F118E1E44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1"/>
          </a:p>
        </p:txBody>
      </p:sp>
      <p:sp>
        <p:nvSpPr>
          <p:cNvPr id="14" name="Rectangle 13">
            <a:extLst>
              <a:ext uri="{FF2B5EF4-FFF2-40B4-BE49-F238E27FC236}">
                <a16:creationId xmlns:a16="http://schemas.microsoft.com/office/drawing/2014/main" id="{D1DB4F5A-8ED4-936E-195A-FF5515C6EF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300" y="-1"/>
            <a:ext cx="4076699" cy="1590741"/>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1"/>
          </a:p>
        </p:txBody>
      </p:sp>
      <p:sp>
        <p:nvSpPr>
          <p:cNvPr id="16" name="Rectangle 15">
            <a:extLst>
              <a:ext uri="{FF2B5EF4-FFF2-40B4-BE49-F238E27FC236}">
                <a16:creationId xmlns:a16="http://schemas.microsoft.com/office/drawing/2014/main" id="{2B74BA78-D7D9-5DC0-E9FA-C7D8F36E90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2" y="-1"/>
            <a:ext cx="11732645"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1"/>
          </a:p>
        </p:txBody>
      </p:sp>
      <p:sp>
        <p:nvSpPr>
          <p:cNvPr id="2" name="Title 1">
            <a:extLst>
              <a:ext uri="{FF2B5EF4-FFF2-40B4-BE49-F238E27FC236}">
                <a16:creationId xmlns:a16="http://schemas.microsoft.com/office/drawing/2014/main" id="{CFA45926-F3EC-E3FA-2B7A-09ABA6F2222F}"/>
              </a:ext>
            </a:extLst>
          </p:cNvPr>
          <p:cNvSpPr>
            <a:spLocks noGrp="1"/>
          </p:cNvSpPr>
          <p:nvPr>
            <p:ph type="title"/>
          </p:nvPr>
        </p:nvSpPr>
        <p:spPr>
          <a:xfrm>
            <a:off x="459347" y="278534"/>
            <a:ext cx="6476026" cy="1033669"/>
          </a:xfrm>
        </p:spPr>
        <p:txBody>
          <a:bodyPr>
            <a:normAutofit fontScale="90000"/>
          </a:bodyPr>
          <a:lstStyle/>
          <a:p>
            <a:r>
              <a:rPr lang="en-GB" sz="7200" b="1" dirty="0">
                <a:solidFill>
                  <a:schemeClr val="bg1"/>
                </a:solidFill>
              </a:rPr>
              <a:t>Bg. </a:t>
            </a:r>
            <a:r>
              <a:rPr lang="en-GB" sz="6000" b="1" dirty="0">
                <a:solidFill>
                  <a:schemeClr val="bg1"/>
                </a:solidFill>
              </a:rPr>
              <a:t>If Root is locked</a:t>
            </a:r>
          </a:p>
        </p:txBody>
      </p:sp>
      <p:sp>
        <p:nvSpPr>
          <p:cNvPr id="15" name="Content Placeholder 2">
            <a:extLst>
              <a:ext uri="{FF2B5EF4-FFF2-40B4-BE49-F238E27FC236}">
                <a16:creationId xmlns:a16="http://schemas.microsoft.com/office/drawing/2014/main" id="{F8BB149F-2B85-42DF-C4D3-138817AD2061}"/>
              </a:ext>
            </a:extLst>
          </p:cNvPr>
          <p:cNvSpPr>
            <a:spLocks noGrp="1"/>
          </p:cNvSpPr>
          <p:nvPr>
            <p:ph idx="1"/>
          </p:nvPr>
        </p:nvSpPr>
        <p:spPr>
          <a:xfrm>
            <a:off x="459347" y="1698782"/>
            <a:ext cx="10898404" cy="3896856"/>
          </a:xfrm>
        </p:spPr>
        <p:txBody>
          <a:bodyPr>
            <a:noAutofit/>
          </a:bodyPr>
          <a:lstStyle/>
          <a:p>
            <a:pPr>
              <a:lnSpc>
                <a:spcPct val="100000"/>
              </a:lnSpc>
              <a:spcBef>
                <a:spcPts val="0"/>
              </a:spcBef>
              <a:spcAft>
                <a:spcPts val="200"/>
              </a:spcAft>
              <a:tabLst>
                <a:tab pos="457217" algn="l"/>
              </a:tabLst>
            </a:pPr>
            <a:r>
              <a:rPr lang="en-US" sz="3200" dirty="0">
                <a:solidFill>
                  <a:srgbClr val="001D35"/>
                </a:solidFill>
              </a:rPr>
              <a:t>When root is locked, a valid password will not work.</a:t>
            </a:r>
          </a:p>
          <a:p>
            <a:pPr>
              <a:lnSpc>
                <a:spcPct val="100000"/>
              </a:lnSpc>
              <a:spcBef>
                <a:spcPts val="0"/>
              </a:spcBef>
              <a:spcAft>
                <a:spcPts val="200"/>
              </a:spcAft>
              <a:tabLst>
                <a:tab pos="457217" algn="l"/>
              </a:tabLst>
            </a:pPr>
            <a:r>
              <a:rPr lang="en-US" sz="3200" dirty="0">
                <a:solidFill>
                  <a:srgbClr val="001D35"/>
                </a:solidFill>
              </a:rPr>
              <a:t>To check if root is locked use: </a:t>
            </a:r>
            <a:r>
              <a:rPr lang="en-US" sz="3200" b="1" dirty="0" err="1">
                <a:solidFill>
                  <a:srgbClr val="001D35"/>
                </a:solidFill>
              </a:rPr>
              <a:t>sudo</a:t>
            </a:r>
            <a:r>
              <a:rPr lang="en-US" sz="3200" b="1" dirty="0">
                <a:solidFill>
                  <a:srgbClr val="001D35"/>
                </a:solidFill>
              </a:rPr>
              <a:t> passwd -S root</a:t>
            </a:r>
          </a:p>
          <a:p>
            <a:pPr>
              <a:lnSpc>
                <a:spcPct val="100000"/>
              </a:lnSpc>
              <a:spcBef>
                <a:spcPts val="0"/>
              </a:spcBef>
              <a:spcAft>
                <a:spcPts val="200"/>
              </a:spcAft>
              <a:tabLst>
                <a:tab pos="457217" algn="l"/>
              </a:tabLst>
            </a:pPr>
            <a:r>
              <a:rPr lang="en-US" sz="3200" dirty="0">
                <a:solidFill>
                  <a:srgbClr val="001D35"/>
                </a:solidFill>
              </a:rPr>
              <a:t>If you see L: </a:t>
            </a:r>
            <a:r>
              <a:rPr lang="en-US" sz="3200" b="1" dirty="0">
                <a:solidFill>
                  <a:srgbClr val="001D35"/>
                </a:solidFill>
              </a:rPr>
              <a:t>root L ... L = Locked</a:t>
            </a:r>
            <a:r>
              <a:rPr lang="en-US" sz="3200" dirty="0">
                <a:solidFill>
                  <a:srgbClr val="001D35"/>
                </a:solidFill>
              </a:rPr>
              <a:t>.</a:t>
            </a:r>
          </a:p>
          <a:p>
            <a:pPr>
              <a:lnSpc>
                <a:spcPct val="100000"/>
              </a:lnSpc>
              <a:spcBef>
                <a:spcPts val="0"/>
              </a:spcBef>
              <a:spcAft>
                <a:spcPts val="200"/>
              </a:spcAft>
              <a:tabLst>
                <a:tab pos="457217" algn="l"/>
              </a:tabLst>
            </a:pPr>
            <a:r>
              <a:rPr lang="en-US" sz="3200" dirty="0">
                <a:solidFill>
                  <a:srgbClr val="001D35"/>
                </a:solidFill>
              </a:rPr>
              <a:t>To unlock root: </a:t>
            </a:r>
            <a:r>
              <a:rPr lang="en-US" sz="3200" b="1" dirty="0" err="1">
                <a:solidFill>
                  <a:srgbClr val="001D35"/>
                </a:solidFill>
              </a:rPr>
              <a:t>sudo</a:t>
            </a:r>
            <a:r>
              <a:rPr lang="en-US" sz="3200" b="1" dirty="0">
                <a:solidFill>
                  <a:srgbClr val="001D35"/>
                </a:solidFill>
              </a:rPr>
              <a:t> passwd root</a:t>
            </a:r>
          </a:p>
          <a:p>
            <a:pPr>
              <a:lnSpc>
                <a:spcPct val="100000"/>
              </a:lnSpc>
              <a:spcBef>
                <a:spcPts val="0"/>
              </a:spcBef>
              <a:spcAft>
                <a:spcPts val="200"/>
              </a:spcAft>
              <a:tabLst>
                <a:tab pos="457217" algn="l"/>
              </a:tabLst>
            </a:pPr>
            <a:r>
              <a:rPr lang="en-US" sz="3200" dirty="0">
                <a:solidFill>
                  <a:srgbClr val="001D35"/>
                </a:solidFill>
              </a:rPr>
              <a:t>Set a new root password, use: </a:t>
            </a:r>
            <a:r>
              <a:rPr lang="en-US" sz="3200" b="1" dirty="0" err="1">
                <a:solidFill>
                  <a:srgbClr val="001D35"/>
                </a:solidFill>
              </a:rPr>
              <a:t>su</a:t>
            </a:r>
            <a:r>
              <a:rPr lang="en-US" sz="3200" b="1" dirty="0">
                <a:solidFill>
                  <a:srgbClr val="001D35"/>
                </a:solidFill>
              </a:rPr>
              <a:t> -</a:t>
            </a:r>
            <a:endParaRPr lang="en-US" sz="2400" b="1" dirty="0">
              <a:solidFill>
                <a:srgbClr val="001D35"/>
              </a:solidFill>
            </a:endParaRPr>
          </a:p>
        </p:txBody>
      </p:sp>
      <p:grpSp>
        <p:nvGrpSpPr>
          <p:cNvPr id="17" name="Group 16">
            <a:extLst>
              <a:ext uri="{FF2B5EF4-FFF2-40B4-BE49-F238E27FC236}">
                <a16:creationId xmlns:a16="http://schemas.microsoft.com/office/drawing/2014/main" id="{7758D8E6-F40D-C213-7E2A-DCCFAA117593}"/>
              </a:ext>
            </a:extLst>
          </p:cNvPr>
          <p:cNvGrpSpPr/>
          <p:nvPr/>
        </p:nvGrpSpPr>
        <p:grpSpPr>
          <a:xfrm>
            <a:off x="8195639" y="2383588"/>
            <a:ext cx="3916019" cy="2527244"/>
            <a:chOff x="6876487" y="567639"/>
            <a:chExt cx="4832928" cy="3062732"/>
          </a:xfrm>
        </p:grpSpPr>
        <p:pic>
          <p:nvPicPr>
            <p:cNvPr id="6" name="Graphic 5" descr="Programmer male with solid fill">
              <a:extLst>
                <a:ext uri="{FF2B5EF4-FFF2-40B4-BE49-F238E27FC236}">
                  <a16:creationId xmlns:a16="http://schemas.microsoft.com/office/drawing/2014/main" id="{75A6EA53-93C9-FE06-420E-BC7F9A5B133B}"/>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6876487" y="1453871"/>
              <a:ext cx="2176500" cy="2176500"/>
            </a:xfrm>
            <a:prstGeom prst="rect">
              <a:avLst/>
            </a:prstGeom>
          </p:spPr>
        </p:pic>
        <p:pic>
          <p:nvPicPr>
            <p:cNvPr id="9" name="Graphic 8" descr="Programmer female with solid fill">
              <a:extLst>
                <a:ext uri="{FF2B5EF4-FFF2-40B4-BE49-F238E27FC236}">
                  <a16:creationId xmlns:a16="http://schemas.microsoft.com/office/drawing/2014/main" id="{D06EC040-8A36-C8DA-5D00-FCDB8C820503}"/>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9532915" y="1453871"/>
              <a:ext cx="2176500" cy="2176500"/>
            </a:xfrm>
            <a:prstGeom prst="rect">
              <a:avLst/>
            </a:prstGeom>
          </p:spPr>
        </p:pic>
        <p:pic>
          <p:nvPicPr>
            <p:cNvPr id="13" name="Graphic 12" descr="Cloud Computing with solid fill">
              <a:extLst>
                <a:ext uri="{FF2B5EF4-FFF2-40B4-BE49-F238E27FC236}">
                  <a16:creationId xmlns:a16="http://schemas.microsoft.com/office/drawing/2014/main" id="{41308BB2-EFAE-8648-9509-F75D971598B4}"/>
                </a:ext>
              </a:extLst>
            </p:cNvPr>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8444665" y="567639"/>
              <a:ext cx="2176500" cy="2176500"/>
            </a:xfrm>
            <a:prstGeom prst="rect">
              <a:avLst/>
            </a:prstGeom>
          </p:spPr>
        </p:pic>
      </p:grpSp>
      <p:sp>
        <p:nvSpPr>
          <p:cNvPr id="5" name="TextBox 4">
            <a:extLst>
              <a:ext uri="{FF2B5EF4-FFF2-40B4-BE49-F238E27FC236}">
                <a16:creationId xmlns:a16="http://schemas.microsoft.com/office/drawing/2014/main" id="{D4884427-CC6C-4E3E-A953-B2D1FEB3C8DC}"/>
              </a:ext>
            </a:extLst>
          </p:cNvPr>
          <p:cNvSpPr txBox="1"/>
          <p:nvPr/>
        </p:nvSpPr>
        <p:spPr>
          <a:xfrm>
            <a:off x="948949" y="4472494"/>
            <a:ext cx="6094826" cy="1754326"/>
          </a:xfrm>
          <a:prstGeom prst="rect">
            <a:avLst/>
          </a:prstGeom>
          <a:noFill/>
          <a:ln>
            <a:solidFill>
              <a:srgbClr val="002060"/>
            </a:solidFill>
          </a:ln>
        </p:spPr>
        <p:txBody>
          <a:bodyPr wrap="square">
            <a:spAutoFit/>
          </a:bodyPr>
          <a:lstStyle/>
          <a:p>
            <a:r>
              <a:rPr lang="en-GB" dirty="0"/>
              <a:t>Tip: When using: </a:t>
            </a:r>
            <a:r>
              <a:rPr lang="en-GB" dirty="0" err="1"/>
              <a:t>sudo</a:t>
            </a:r>
            <a:r>
              <a:rPr lang="en-GB" dirty="0"/>
              <a:t> </a:t>
            </a:r>
            <a:r>
              <a:rPr lang="en-GB" dirty="0" err="1"/>
              <a:t>su</a:t>
            </a:r>
            <a:r>
              <a:rPr lang="en-GB" dirty="0"/>
              <a:t> -</a:t>
            </a:r>
          </a:p>
          <a:p>
            <a:pPr marL="285750" indent="-285750">
              <a:buFont typeface="Arial" panose="020B0604020202020204" pitchFamily="34" charset="0"/>
              <a:buChar char="•"/>
            </a:pPr>
            <a:r>
              <a:rPr lang="en-GB" dirty="0" err="1"/>
              <a:t>sudo</a:t>
            </a:r>
            <a:r>
              <a:rPr lang="en-GB" dirty="0"/>
              <a:t> remembers your authentication for 5–15 minutes (exact time depends on the distro).</a:t>
            </a:r>
          </a:p>
          <a:p>
            <a:pPr marL="285750" indent="-285750">
              <a:buFont typeface="Arial" panose="020B0604020202020204" pitchFamily="34" charset="0"/>
              <a:buChar char="•"/>
            </a:pPr>
            <a:r>
              <a:rPr lang="en-GB" dirty="0"/>
              <a:t>If you have used any </a:t>
            </a:r>
            <a:r>
              <a:rPr lang="en-GB" dirty="0" err="1"/>
              <a:t>sudo</a:t>
            </a:r>
            <a:r>
              <a:rPr lang="en-GB" dirty="0"/>
              <a:t> command shortly before running </a:t>
            </a:r>
            <a:r>
              <a:rPr lang="en-GB" dirty="0" err="1"/>
              <a:t>sudo</a:t>
            </a:r>
            <a:r>
              <a:rPr lang="en-GB" dirty="0"/>
              <a:t> </a:t>
            </a:r>
            <a:r>
              <a:rPr lang="en-GB" dirty="0" err="1"/>
              <a:t>su</a:t>
            </a:r>
            <a:r>
              <a:rPr lang="en-GB" dirty="0"/>
              <a:t> -, you won’t need to re‑enter your password</a:t>
            </a:r>
          </a:p>
          <a:p>
            <a:r>
              <a:rPr lang="en-GB" dirty="0" err="1"/>
              <a:t>sudo</a:t>
            </a:r>
            <a:r>
              <a:rPr lang="en-GB" dirty="0"/>
              <a:t> simply reuses the cached authentication</a:t>
            </a:r>
          </a:p>
        </p:txBody>
      </p:sp>
    </p:spTree>
    <p:extLst>
      <p:ext uri="{BB962C8B-B14F-4D97-AF65-F5344CB8AC3E}">
        <p14:creationId xmlns:p14="http://schemas.microsoft.com/office/powerpoint/2010/main" val="8220314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420BB6-D6F8-96A5-FBAB-2A13FDCDFDFF}"/>
              </a:ext>
            </a:extLst>
          </p:cNvPr>
          <p:cNvSpPr>
            <a:spLocks noGrp="1"/>
          </p:cNvSpPr>
          <p:nvPr>
            <p:ph type="title"/>
          </p:nvPr>
        </p:nvSpPr>
        <p:spPr>
          <a:xfrm>
            <a:off x="0" y="0"/>
            <a:ext cx="12192000" cy="619613"/>
          </a:xfrm>
          <a:solidFill>
            <a:srgbClr val="002060"/>
          </a:solidFill>
        </p:spPr>
        <p:txBody>
          <a:bodyPr>
            <a:normAutofit fontScale="90000"/>
          </a:bodyPr>
          <a:lstStyle/>
          <a:p>
            <a:r>
              <a:rPr lang="en-GB" dirty="0">
                <a:solidFill>
                  <a:schemeClr val="bg1"/>
                </a:solidFill>
              </a:rPr>
              <a:t>Bg. Normal User, Root User and Sudo</a:t>
            </a:r>
          </a:p>
        </p:txBody>
      </p:sp>
      <p:sp>
        <p:nvSpPr>
          <p:cNvPr id="3" name="Content Placeholder 2">
            <a:extLst>
              <a:ext uri="{FF2B5EF4-FFF2-40B4-BE49-F238E27FC236}">
                <a16:creationId xmlns:a16="http://schemas.microsoft.com/office/drawing/2014/main" id="{40836261-3218-C233-4558-BC22DE651357}"/>
              </a:ext>
            </a:extLst>
          </p:cNvPr>
          <p:cNvSpPr>
            <a:spLocks noGrp="1"/>
          </p:cNvSpPr>
          <p:nvPr>
            <p:ph idx="1"/>
          </p:nvPr>
        </p:nvSpPr>
        <p:spPr>
          <a:xfrm>
            <a:off x="161779" y="689316"/>
            <a:ext cx="11570677" cy="6168683"/>
          </a:xfrm>
        </p:spPr>
        <p:txBody>
          <a:bodyPr>
            <a:normAutofit fontScale="85000" lnSpcReduction="10000"/>
          </a:bodyPr>
          <a:lstStyle/>
          <a:p>
            <a:pPr>
              <a:lnSpc>
                <a:spcPct val="120000"/>
              </a:lnSpc>
              <a:spcBef>
                <a:spcPts val="0"/>
              </a:spcBef>
            </a:pPr>
            <a:r>
              <a:rPr lang="en-GB" sz="1600" b="1" dirty="0"/>
              <a:t>A Linux user automatically has ‘full rights’ inside their own home directory</a:t>
            </a:r>
            <a:r>
              <a:rPr lang="en-GB" sz="1600" dirty="0"/>
              <a:t>, but </a:t>
            </a:r>
            <a:r>
              <a:rPr lang="en-GB" sz="1600" b="1" dirty="0"/>
              <a:t>not admin (root) rights</a:t>
            </a:r>
            <a:r>
              <a:rPr lang="en-GB" sz="1600" dirty="0"/>
              <a:t>. </a:t>
            </a:r>
          </a:p>
          <a:p>
            <a:pPr>
              <a:lnSpc>
                <a:spcPct val="120000"/>
              </a:lnSpc>
              <a:spcBef>
                <a:spcPts val="0"/>
              </a:spcBef>
            </a:pPr>
            <a:r>
              <a:rPr lang="en-GB" sz="1600" dirty="0"/>
              <a:t>When a user account is created, Linux assigns the user: </a:t>
            </a:r>
            <a:r>
              <a:rPr lang="en-GB" sz="1600" b="1" dirty="0"/>
              <a:t>Ownership</a:t>
            </a:r>
            <a:r>
              <a:rPr lang="en-GB" sz="1600" dirty="0"/>
              <a:t> of their home directory (/home/username) &amp; f</a:t>
            </a:r>
            <a:r>
              <a:rPr lang="en-GB" sz="1600" b="1" dirty="0"/>
              <a:t>ull permissions</a:t>
            </a:r>
            <a:r>
              <a:rPr lang="en-GB" sz="1600" dirty="0"/>
              <a:t> to read, write, and execute files within it. To view permissions for your home directory use: </a:t>
            </a:r>
            <a:r>
              <a:rPr lang="en-GB" sz="1600" b="1" dirty="0">
                <a:highlight>
                  <a:srgbClr val="FFFF00"/>
                </a:highlight>
              </a:rPr>
              <a:t>ls -</a:t>
            </a:r>
            <a:r>
              <a:rPr lang="en-GB" sz="1600" b="1" dirty="0" err="1">
                <a:highlight>
                  <a:srgbClr val="FFFF00"/>
                </a:highlight>
              </a:rPr>
              <a:t>ld</a:t>
            </a:r>
            <a:r>
              <a:rPr lang="en-GB" sz="1600" b="1" dirty="0">
                <a:highlight>
                  <a:srgbClr val="FFFF00"/>
                </a:highlight>
              </a:rPr>
              <a:t> /home/username</a:t>
            </a:r>
            <a:endParaRPr lang="en-GB" sz="1600" dirty="0">
              <a:highlight>
                <a:srgbClr val="FFFF00"/>
              </a:highlight>
            </a:endParaRPr>
          </a:p>
          <a:p>
            <a:pPr>
              <a:lnSpc>
                <a:spcPct val="120000"/>
              </a:lnSpc>
              <a:spcBef>
                <a:spcPts val="0"/>
              </a:spcBef>
            </a:pPr>
            <a:r>
              <a:rPr lang="en-GB" sz="1600" dirty="0"/>
              <a:t>Example output: </a:t>
            </a:r>
            <a:r>
              <a:rPr lang="en-GB" sz="1600" dirty="0" err="1"/>
              <a:t>drwx</a:t>
            </a:r>
            <a:r>
              <a:rPr lang="en-GB" sz="1600" dirty="0"/>
              <a:t>------ 2 username </a:t>
            </a:r>
            <a:r>
              <a:rPr lang="en-GB" sz="1600" dirty="0" err="1"/>
              <a:t>username</a:t>
            </a:r>
            <a:r>
              <a:rPr lang="en-GB" sz="1600" dirty="0"/>
              <a:t> 4096 Feb 24 10:00 /home/username</a:t>
            </a:r>
          </a:p>
          <a:p>
            <a:pPr>
              <a:lnSpc>
                <a:spcPct val="120000"/>
              </a:lnSpc>
              <a:spcBef>
                <a:spcPts val="0"/>
              </a:spcBef>
            </a:pPr>
            <a:r>
              <a:rPr lang="en-GB" sz="1600" dirty="0"/>
              <a:t>This means: username is the </a:t>
            </a:r>
            <a:r>
              <a:rPr lang="en-GB" sz="1600" b="1" dirty="0"/>
              <a:t>owner and t</a:t>
            </a:r>
            <a:r>
              <a:rPr lang="en-GB" sz="1600" dirty="0"/>
              <a:t>he user has </a:t>
            </a:r>
            <a:r>
              <a:rPr lang="en-GB" sz="1600" b="1" dirty="0" err="1"/>
              <a:t>rwx</a:t>
            </a:r>
            <a:r>
              <a:rPr lang="en-GB" sz="1600" dirty="0"/>
              <a:t> (read, write, execute) permissions. </a:t>
            </a:r>
            <a:r>
              <a:rPr lang="en-GB" sz="1600" b="1" dirty="0"/>
              <a:t>No other user</a:t>
            </a:r>
            <a:r>
              <a:rPr lang="en-GB" sz="1600" dirty="0"/>
              <a:t> can access this directory by default</a:t>
            </a:r>
          </a:p>
          <a:p>
            <a:pPr>
              <a:lnSpc>
                <a:spcPct val="120000"/>
              </a:lnSpc>
              <a:spcBef>
                <a:spcPts val="0"/>
              </a:spcBef>
            </a:pPr>
            <a:r>
              <a:rPr lang="en-GB" sz="1600" dirty="0"/>
              <a:t>To allow ‘other’ users to </a:t>
            </a:r>
            <a:r>
              <a:rPr lang="en-GB" sz="1600" b="1" dirty="0"/>
              <a:t>read and execute</a:t>
            </a:r>
            <a:r>
              <a:rPr lang="en-GB" sz="1600" dirty="0"/>
              <a:t> (so others can enter and view files) use: </a:t>
            </a:r>
            <a:r>
              <a:rPr lang="en-GB" sz="1600" dirty="0" err="1">
                <a:highlight>
                  <a:srgbClr val="FFFF00"/>
                </a:highlight>
              </a:rPr>
              <a:t>chmod</a:t>
            </a:r>
            <a:r>
              <a:rPr lang="en-GB" sz="1600" dirty="0">
                <a:highlight>
                  <a:srgbClr val="FFFF00"/>
                </a:highlight>
              </a:rPr>
              <a:t> </a:t>
            </a:r>
            <a:r>
              <a:rPr lang="en-GB" sz="1600" dirty="0" err="1">
                <a:highlight>
                  <a:srgbClr val="FFFF00"/>
                </a:highlight>
              </a:rPr>
              <a:t>o+rx</a:t>
            </a:r>
            <a:r>
              <a:rPr lang="en-GB" sz="1600" dirty="0">
                <a:highlight>
                  <a:srgbClr val="FFFF00"/>
                </a:highlight>
              </a:rPr>
              <a:t> /home/</a:t>
            </a:r>
            <a:r>
              <a:rPr lang="en-GB" sz="1600" dirty="0" err="1">
                <a:highlight>
                  <a:srgbClr val="FFFF00"/>
                </a:highlight>
              </a:rPr>
              <a:t>yourname</a:t>
            </a:r>
            <a:r>
              <a:rPr lang="en-GB" sz="1600" dirty="0">
                <a:highlight>
                  <a:srgbClr val="FFFF00"/>
                </a:highlight>
              </a:rPr>
              <a:t>/subdirectory</a:t>
            </a:r>
          </a:p>
          <a:p>
            <a:pPr>
              <a:lnSpc>
                <a:spcPct val="120000"/>
              </a:lnSpc>
              <a:spcBef>
                <a:spcPts val="0"/>
              </a:spcBef>
            </a:pPr>
            <a:r>
              <a:rPr lang="en-GB" sz="1600" dirty="0"/>
              <a:t>Having full access to your home directory </a:t>
            </a:r>
            <a:r>
              <a:rPr lang="en-GB" sz="1600" b="1" dirty="0"/>
              <a:t>does NOT</a:t>
            </a:r>
            <a:r>
              <a:rPr lang="en-GB" sz="1600" dirty="0"/>
              <a:t> mean you have admin / root privileges elsewhere in the system. You </a:t>
            </a:r>
            <a:r>
              <a:rPr lang="en-GB" sz="1600" b="1" dirty="0"/>
              <a:t>cannot for example</a:t>
            </a:r>
            <a:r>
              <a:rPr lang="en-GB" sz="1600" dirty="0"/>
              <a:t>: Install system-wide software, modify system services, access other users home folders or update the system.</a:t>
            </a:r>
          </a:p>
          <a:p>
            <a:pPr>
              <a:lnSpc>
                <a:spcPct val="120000"/>
              </a:lnSpc>
              <a:spcBef>
                <a:spcPts val="0"/>
              </a:spcBef>
            </a:pPr>
            <a:r>
              <a:rPr lang="en-GB" sz="1600" dirty="0"/>
              <a:t>Unless you are in the </a:t>
            </a:r>
            <a:r>
              <a:rPr lang="en-GB" sz="1600" b="1" dirty="0" err="1"/>
              <a:t>sudo</a:t>
            </a:r>
            <a:r>
              <a:rPr lang="en-GB" sz="1600" b="1" dirty="0"/>
              <a:t> group</a:t>
            </a:r>
            <a:r>
              <a:rPr lang="en-GB" sz="1600" dirty="0"/>
              <a:t> and use the </a:t>
            </a:r>
            <a:r>
              <a:rPr lang="en-GB" sz="1600" b="1" dirty="0" err="1"/>
              <a:t>sudo</a:t>
            </a:r>
            <a:r>
              <a:rPr lang="en-GB" sz="1600" dirty="0"/>
              <a:t> command.</a:t>
            </a:r>
          </a:p>
          <a:p>
            <a:pPr>
              <a:lnSpc>
                <a:spcPct val="120000"/>
              </a:lnSpc>
              <a:spcBef>
                <a:spcPts val="0"/>
              </a:spcBef>
            </a:pPr>
            <a:r>
              <a:rPr lang="en-GB" sz="1600" dirty="0"/>
              <a:t>Users only control their own files. Only administrators can change the system. This prevents users from accidentally (or intentionally) damaging the OS</a:t>
            </a:r>
          </a:p>
          <a:p>
            <a:pPr>
              <a:lnSpc>
                <a:spcPct val="120000"/>
              </a:lnSpc>
              <a:spcBef>
                <a:spcPts val="0"/>
              </a:spcBef>
            </a:pPr>
            <a:r>
              <a:rPr lang="en-GB" sz="1600" dirty="0"/>
              <a:t>The </a:t>
            </a:r>
            <a:r>
              <a:rPr lang="en-GB" sz="1600" b="1" dirty="0" err="1"/>
              <a:t>sudo</a:t>
            </a:r>
            <a:r>
              <a:rPr lang="en-GB" sz="1600" dirty="0"/>
              <a:t> command temporarily grants us root-user level privileges, but only for the specific command we run. Uses </a:t>
            </a:r>
            <a:r>
              <a:rPr lang="en-GB" sz="1600" b="1" dirty="0"/>
              <a:t>your own password</a:t>
            </a:r>
            <a:r>
              <a:rPr lang="en-GB" sz="1600" dirty="0"/>
              <a:t>, not the root password.</a:t>
            </a:r>
          </a:p>
          <a:p>
            <a:pPr>
              <a:lnSpc>
                <a:spcPct val="120000"/>
              </a:lnSpc>
              <a:spcBef>
                <a:spcPts val="0"/>
              </a:spcBef>
            </a:pPr>
            <a:r>
              <a:rPr lang="en-GB" sz="1600" dirty="0"/>
              <a:t>On most Linux distros only users in the </a:t>
            </a:r>
            <a:r>
              <a:rPr lang="en-GB" sz="1600" b="1" dirty="0" err="1"/>
              <a:t>sudo</a:t>
            </a:r>
            <a:r>
              <a:rPr lang="en-GB" sz="1600" dirty="0"/>
              <a:t> group are allowed to run commands with </a:t>
            </a:r>
            <a:r>
              <a:rPr lang="en-GB" sz="1600" dirty="0" err="1"/>
              <a:t>sudo</a:t>
            </a:r>
            <a:r>
              <a:rPr lang="en-GB" sz="1600" dirty="0"/>
              <a:t>. This is defined in the /etc/</a:t>
            </a:r>
            <a:r>
              <a:rPr lang="en-GB" sz="1600" dirty="0" err="1"/>
              <a:t>sudoers</a:t>
            </a:r>
            <a:r>
              <a:rPr lang="en-GB" sz="1600" dirty="0"/>
              <a:t> file, which looks like this:</a:t>
            </a:r>
          </a:p>
          <a:p>
            <a:pPr marL="0" indent="0">
              <a:lnSpc>
                <a:spcPct val="120000"/>
              </a:lnSpc>
              <a:spcBef>
                <a:spcPts val="0"/>
              </a:spcBef>
              <a:buNone/>
            </a:pPr>
            <a:r>
              <a:rPr lang="en-GB" sz="1600" dirty="0"/>
              <a:t>	%</a:t>
            </a:r>
            <a:r>
              <a:rPr lang="en-GB" sz="1600" dirty="0" err="1"/>
              <a:t>sudo</a:t>
            </a:r>
            <a:r>
              <a:rPr lang="en-GB" sz="1600" dirty="0"/>
              <a:t> ALL=(ALL:ALL) ALL</a:t>
            </a:r>
          </a:p>
          <a:p>
            <a:pPr>
              <a:lnSpc>
                <a:spcPct val="120000"/>
              </a:lnSpc>
              <a:spcBef>
                <a:spcPts val="0"/>
              </a:spcBef>
            </a:pPr>
            <a:r>
              <a:rPr lang="en-GB" sz="1600" dirty="0"/>
              <a:t>This line means, all users in the ‘</a:t>
            </a:r>
            <a:r>
              <a:rPr lang="en-GB" sz="1600" dirty="0" err="1"/>
              <a:t>sudo</a:t>
            </a:r>
            <a:r>
              <a:rPr lang="en-GB" sz="1600" dirty="0"/>
              <a:t> group’ are allowed to run any command as root.</a:t>
            </a:r>
          </a:p>
          <a:p>
            <a:pPr>
              <a:lnSpc>
                <a:spcPct val="120000"/>
              </a:lnSpc>
              <a:spcBef>
                <a:spcPts val="0"/>
              </a:spcBef>
            </a:pPr>
            <a:r>
              <a:rPr lang="en-GB" sz="1600" b="1" dirty="0" err="1"/>
              <a:t>sudo</a:t>
            </a:r>
            <a:r>
              <a:rPr lang="en-GB" sz="1600" dirty="0"/>
              <a:t> stands for </a:t>
            </a:r>
            <a:r>
              <a:rPr lang="en-GB" sz="1600" b="1" dirty="0" err="1"/>
              <a:t>SuperUser</a:t>
            </a:r>
            <a:r>
              <a:rPr lang="en-GB" sz="1600" b="1" dirty="0"/>
              <a:t> DO</a:t>
            </a:r>
            <a:r>
              <a:rPr lang="en-GB" sz="1600" dirty="0"/>
              <a:t>. It’s a Unix/Linux command that lets a user run commands </a:t>
            </a:r>
            <a:r>
              <a:rPr lang="en-GB" sz="1600" b="1" dirty="0"/>
              <a:t>with elevated root/administrator privileges</a:t>
            </a:r>
            <a:r>
              <a:rPr lang="en-GB" sz="1600" dirty="0"/>
              <a:t>.</a:t>
            </a:r>
          </a:p>
          <a:p>
            <a:pPr>
              <a:lnSpc>
                <a:spcPct val="120000"/>
              </a:lnSpc>
              <a:spcBef>
                <a:spcPts val="0"/>
              </a:spcBef>
            </a:pPr>
            <a:r>
              <a:rPr lang="en-GB" sz="1600" dirty="0"/>
              <a:t>We use </a:t>
            </a:r>
            <a:r>
              <a:rPr lang="en-GB" sz="1600" b="1" dirty="0" err="1"/>
              <a:t>sudo</a:t>
            </a:r>
            <a:r>
              <a:rPr lang="en-GB" sz="1600" dirty="0"/>
              <a:t> when you need to perform tasks that affect the whole system, such as:</a:t>
            </a:r>
          </a:p>
          <a:p>
            <a:pPr lvl="0">
              <a:lnSpc>
                <a:spcPct val="120000"/>
              </a:lnSpc>
              <a:spcBef>
                <a:spcPts val="0"/>
              </a:spcBef>
            </a:pPr>
            <a:r>
              <a:rPr lang="en-GB" sz="1600" dirty="0"/>
              <a:t>Installing or removing software, editing system configuration files, managing users and permissions, starting/stopping system services</a:t>
            </a:r>
          </a:p>
          <a:p>
            <a:pPr>
              <a:lnSpc>
                <a:spcPct val="120000"/>
              </a:lnSpc>
              <a:spcBef>
                <a:spcPts val="0"/>
              </a:spcBef>
            </a:pPr>
            <a:r>
              <a:rPr lang="en-GB" sz="1600" dirty="0"/>
              <a:t>When we type something like: </a:t>
            </a:r>
            <a:r>
              <a:rPr lang="en-GB" sz="1600" b="1" dirty="0" err="1"/>
              <a:t>sudo</a:t>
            </a:r>
            <a:r>
              <a:rPr lang="en-GB" sz="1600" b="1" dirty="0"/>
              <a:t> apt install nginx</a:t>
            </a:r>
            <a:br>
              <a:rPr lang="en-GB" sz="1600" dirty="0"/>
            </a:br>
            <a:r>
              <a:rPr lang="en-GB" sz="1600" dirty="0"/>
              <a:t>We run the command with root-level access. Note: NGINX an open-source web server like Apache.</a:t>
            </a:r>
          </a:p>
          <a:p>
            <a:pPr>
              <a:lnSpc>
                <a:spcPct val="120000"/>
              </a:lnSpc>
              <a:spcBef>
                <a:spcPts val="0"/>
              </a:spcBef>
            </a:pPr>
            <a:r>
              <a:rPr lang="en-GB" sz="1600" dirty="0"/>
              <a:t>Using </a:t>
            </a:r>
            <a:r>
              <a:rPr lang="en-GB" sz="1600" b="1" dirty="0" err="1"/>
              <a:t>sudo</a:t>
            </a:r>
            <a:r>
              <a:rPr lang="en-GB" sz="1600" dirty="0"/>
              <a:t> is safer than logging in as the </a:t>
            </a:r>
            <a:r>
              <a:rPr lang="en-GB" sz="1600" b="1" dirty="0"/>
              <a:t>root user</a:t>
            </a:r>
            <a:r>
              <a:rPr lang="en-GB" sz="1600" dirty="0"/>
              <a:t> because: You stay logged in as your normal user, it logs all administrative actions for auditing, only specific commands run with elevated permissions, much safer for general everyday use.</a:t>
            </a:r>
          </a:p>
          <a:p>
            <a:pPr>
              <a:lnSpc>
                <a:spcPct val="120000"/>
              </a:lnSpc>
              <a:spcBef>
                <a:spcPts val="0"/>
              </a:spcBef>
            </a:pPr>
            <a:r>
              <a:rPr lang="en-GB" sz="1600" dirty="0"/>
              <a:t>When logging in as the</a:t>
            </a:r>
            <a:r>
              <a:rPr lang="en-GB" sz="1600" b="1" dirty="0"/>
              <a:t> root user, </a:t>
            </a:r>
            <a:r>
              <a:rPr lang="en-GB" sz="1600" dirty="0"/>
              <a:t>you become the root user completely: </a:t>
            </a:r>
            <a:r>
              <a:rPr lang="en-GB" sz="1600" b="1" dirty="0" err="1"/>
              <a:t>sudo</a:t>
            </a:r>
            <a:r>
              <a:rPr lang="en-GB" sz="1600" b="1" dirty="0"/>
              <a:t> </a:t>
            </a:r>
            <a:r>
              <a:rPr lang="en-GB" sz="1600" b="1" dirty="0" err="1"/>
              <a:t>su</a:t>
            </a:r>
            <a:r>
              <a:rPr lang="en-GB" sz="1600" b="1" dirty="0"/>
              <a:t> -</a:t>
            </a:r>
            <a:endParaRPr lang="en-GB" sz="1600" dirty="0"/>
          </a:p>
          <a:p>
            <a:pPr lvl="1">
              <a:lnSpc>
                <a:spcPct val="120000"/>
              </a:lnSpc>
              <a:spcBef>
                <a:spcPts val="0"/>
              </a:spcBef>
            </a:pPr>
            <a:r>
              <a:rPr lang="en-GB" sz="1400" b="1" dirty="0"/>
              <a:t>Pros: </a:t>
            </a:r>
            <a:r>
              <a:rPr lang="en-GB" sz="1400" dirty="0"/>
              <a:t>Full unrestricted access and useful for complex system administration</a:t>
            </a:r>
          </a:p>
          <a:p>
            <a:pPr lvl="1">
              <a:lnSpc>
                <a:spcPct val="120000"/>
              </a:lnSpc>
              <a:spcBef>
                <a:spcPts val="0"/>
              </a:spcBef>
            </a:pPr>
            <a:r>
              <a:rPr lang="en-GB" sz="1400" b="1" dirty="0"/>
              <a:t>Cons: </a:t>
            </a:r>
            <a:r>
              <a:rPr lang="en-GB" sz="1400" dirty="0"/>
              <a:t>Easy to break the system by mistake, no logging, you can accidentally modify files or delete things without warning, bad practice for general usage.</a:t>
            </a:r>
          </a:p>
          <a:p>
            <a:pPr>
              <a:lnSpc>
                <a:spcPct val="120000"/>
              </a:lnSpc>
              <a:spcBef>
                <a:spcPts val="0"/>
              </a:spcBef>
            </a:pPr>
            <a:r>
              <a:rPr lang="en-GB" sz="1600" dirty="0">
                <a:highlight>
                  <a:srgbClr val="FFFF00"/>
                </a:highlight>
              </a:rPr>
              <a:t>Type ‘</a:t>
            </a:r>
            <a:r>
              <a:rPr lang="en-GB" sz="1600" b="1" dirty="0">
                <a:highlight>
                  <a:srgbClr val="FFFF00"/>
                </a:highlight>
              </a:rPr>
              <a:t>exit</a:t>
            </a:r>
            <a:r>
              <a:rPr lang="en-GB" sz="1600" dirty="0">
                <a:highlight>
                  <a:srgbClr val="FFFF00"/>
                </a:highlight>
              </a:rPr>
              <a:t>’ to exit the root user account. </a:t>
            </a:r>
            <a:r>
              <a:rPr lang="en-GB" sz="1600" dirty="0"/>
              <a:t>You will return to your user account. If in doubt, type the command: </a:t>
            </a:r>
            <a:r>
              <a:rPr lang="en-GB" sz="1600" b="1" dirty="0" err="1"/>
              <a:t>whoami</a:t>
            </a:r>
            <a:endParaRPr lang="en-GB" sz="1600" dirty="0"/>
          </a:p>
        </p:txBody>
      </p:sp>
    </p:spTree>
    <p:extLst>
      <p:ext uri="{BB962C8B-B14F-4D97-AF65-F5344CB8AC3E}">
        <p14:creationId xmlns:p14="http://schemas.microsoft.com/office/powerpoint/2010/main" val="81813727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C6C66A9-1A8F-B182-A5A6-80B376B6D010}"/>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E897941-4C68-67C4-8321-9B847BFF011D}"/>
              </a:ext>
            </a:extLst>
          </p:cNvPr>
          <p:cNvSpPr>
            <a:spLocks noGrp="1"/>
          </p:cNvSpPr>
          <p:nvPr>
            <p:ph idx="1"/>
          </p:nvPr>
        </p:nvSpPr>
        <p:spPr>
          <a:xfrm>
            <a:off x="127787" y="703384"/>
            <a:ext cx="11907124" cy="5887330"/>
          </a:xfrm>
        </p:spPr>
        <p:txBody>
          <a:bodyPr>
            <a:normAutofit fontScale="62500" lnSpcReduction="20000"/>
          </a:bodyPr>
          <a:lstStyle/>
          <a:p>
            <a:pPr>
              <a:lnSpc>
                <a:spcPct val="120000"/>
              </a:lnSpc>
              <a:spcBef>
                <a:spcPts val="0"/>
              </a:spcBef>
            </a:pPr>
            <a:r>
              <a:rPr lang="en-GB" dirty="0"/>
              <a:t>The OS checks if the user is allowed to use </a:t>
            </a:r>
            <a:r>
              <a:rPr lang="en-GB" b="1" dirty="0" err="1"/>
              <a:t>sudo</a:t>
            </a:r>
            <a:r>
              <a:rPr lang="en-GB" dirty="0"/>
              <a:t> (defined in /etc/</a:t>
            </a:r>
            <a:r>
              <a:rPr lang="en-GB" dirty="0" err="1"/>
              <a:t>sudoers</a:t>
            </a:r>
            <a:r>
              <a:rPr lang="en-GB" dirty="0"/>
              <a:t>). </a:t>
            </a:r>
          </a:p>
          <a:p>
            <a:pPr>
              <a:lnSpc>
                <a:spcPct val="120000"/>
              </a:lnSpc>
              <a:spcBef>
                <a:spcPts val="0"/>
              </a:spcBef>
            </a:pPr>
            <a:r>
              <a:rPr lang="en-GB" dirty="0"/>
              <a:t>To view the ‘</a:t>
            </a:r>
            <a:r>
              <a:rPr lang="en-GB" dirty="0" err="1"/>
              <a:t>dudoers</a:t>
            </a:r>
            <a:r>
              <a:rPr lang="en-GB" dirty="0"/>
              <a:t>’ file safely using the read-only (-v : view only) flag in the nano text editor: </a:t>
            </a:r>
            <a:r>
              <a:rPr lang="en-GB" dirty="0" err="1">
                <a:highlight>
                  <a:srgbClr val="FFFF00"/>
                </a:highlight>
              </a:rPr>
              <a:t>sudo</a:t>
            </a:r>
            <a:r>
              <a:rPr lang="en-GB" dirty="0">
                <a:highlight>
                  <a:srgbClr val="FFFF00"/>
                </a:highlight>
              </a:rPr>
              <a:t> nano -v /etc/</a:t>
            </a:r>
            <a:r>
              <a:rPr lang="en-GB" dirty="0" err="1">
                <a:highlight>
                  <a:srgbClr val="FFFF00"/>
                </a:highlight>
              </a:rPr>
              <a:t>sudoers</a:t>
            </a:r>
            <a:endParaRPr lang="en-GB" dirty="0">
              <a:highlight>
                <a:srgbClr val="FFFF00"/>
              </a:highlight>
            </a:endParaRPr>
          </a:p>
          <a:p>
            <a:pPr>
              <a:lnSpc>
                <a:spcPct val="120000"/>
              </a:lnSpc>
              <a:spcBef>
                <a:spcPts val="0"/>
              </a:spcBef>
            </a:pPr>
            <a:r>
              <a:rPr lang="en-GB" dirty="0"/>
              <a:t>The configuration for </a:t>
            </a:r>
            <a:r>
              <a:rPr lang="en-GB" dirty="0" err="1"/>
              <a:t>sudo</a:t>
            </a:r>
            <a:r>
              <a:rPr lang="en-GB" dirty="0"/>
              <a:t> lives in the file: </a:t>
            </a:r>
            <a:r>
              <a:rPr lang="en-GB" dirty="0">
                <a:highlight>
                  <a:srgbClr val="FFFF00"/>
                </a:highlight>
              </a:rPr>
              <a:t>/etc/</a:t>
            </a:r>
            <a:r>
              <a:rPr lang="en-GB" dirty="0" err="1">
                <a:highlight>
                  <a:srgbClr val="FFFF00"/>
                </a:highlight>
              </a:rPr>
              <a:t>sudoers</a:t>
            </a:r>
            <a:endParaRPr lang="en-GB" dirty="0">
              <a:highlight>
                <a:srgbClr val="FFFF00"/>
              </a:highlight>
            </a:endParaRPr>
          </a:p>
          <a:p>
            <a:pPr>
              <a:lnSpc>
                <a:spcPct val="120000"/>
              </a:lnSpc>
              <a:spcBef>
                <a:spcPts val="0"/>
              </a:spcBef>
            </a:pPr>
            <a:r>
              <a:rPr lang="en-GB" b="1" dirty="0"/>
              <a:t>You should never edit it directly</a:t>
            </a:r>
            <a:r>
              <a:rPr lang="en-GB" dirty="0"/>
              <a:t>. Instead view in read-only or use: ‘</a:t>
            </a:r>
            <a:r>
              <a:rPr lang="en-GB" dirty="0" err="1"/>
              <a:t>sudo</a:t>
            </a:r>
            <a:r>
              <a:rPr lang="en-GB" dirty="0"/>
              <a:t> </a:t>
            </a:r>
            <a:r>
              <a:rPr lang="en-GB" dirty="0" err="1"/>
              <a:t>visudo</a:t>
            </a:r>
            <a:r>
              <a:rPr lang="en-GB" dirty="0"/>
              <a:t>’ command, </a:t>
            </a:r>
            <a:r>
              <a:rPr lang="en-GB" dirty="0" err="1"/>
              <a:t>visudo</a:t>
            </a:r>
            <a:r>
              <a:rPr lang="en-GB" dirty="0"/>
              <a:t> checks the file for errors before saving, so you can’t accidentally break </a:t>
            </a:r>
            <a:r>
              <a:rPr lang="en-GB" dirty="0" err="1"/>
              <a:t>sudo</a:t>
            </a:r>
            <a:r>
              <a:rPr lang="en-GB" dirty="0"/>
              <a:t> access.</a:t>
            </a:r>
          </a:p>
          <a:p>
            <a:pPr>
              <a:lnSpc>
                <a:spcPct val="120000"/>
              </a:lnSpc>
              <a:spcBef>
                <a:spcPts val="0"/>
              </a:spcBef>
            </a:pPr>
            <a:r>
              <a:rPr lang="en-GB" dirty="0"/>
              <a:t>You can add rules directly in </a:t>
            </a:r>
            <a:r>
              <a:rPr lang="en-GB" dirty="0" err="1"/>
              <a:t>visudo</a:t>
            </a:r>
            <a:r>
              <a:rPr lang="en-GB" dirty="0"/>
              <a:t>, or add small config files in: /etc/</a:t>
            </a:r>
            <a:r>
              <a:rPr lang="en-GB" dirty="0" err="1"/>
              <a:t>sudoers.d</a:t>
            </a:r>
            <a:r>
              <a:rPr lang="en-GB" dirty="0"/>
              <a:t>/</a:t>
            </a:r>
          </a:p>
          <a:p>
            <a:pPr>
              <a:lnSpc>
                <a:spcPct val="120000"/>
              </a:lnSpc>
              <a:spcBef>
                <a:spcPts val="0"/>
              </a:spcBef>
            </a:pPr>
            <a:r>
              <a:rPr lang="en-GB" dirty="0"/>
              <a:t>Using this directory is cleaner and avoids conflicts when updating the system.</a:t>
            </a:r>
          </a:p>
          <a:p>
            <a:pPr>
              <a:lnSpc>
                <a:spcPct val="120000"/>
              </a:lnSpc>
              <a:spcBef>
                <a:spcPts val="0"/>
              </a:spcBef>
            </a:pPr>
            <a:r>
              <a:rPr lang="en-GB" b="1" dirty="0"/>
              <a:t>To give a user full </a:t>
            </a:r>
            <a:r>
              <a:rPr lang="en-GB" b="1" dirty="0" err="1"/>
              <a:t>sudo</a:t>
            </a:r>
            <a:r>
              <a:rPr lang="en-GB" b="1" dirty="0"/>
              <a:t> privileges: </a:t>
            </a:r>
            <a:r>
              <a:rPr lang="en-GB" dirty="0"/>
              <a:t>username ALL=(ALL:ALL) ALL</a:t>
            </a:r>
          </a:p>
          <a:p>
            <a:pPr>
              <a:lnSpc>
                <a:spcPct val="120000"/>
              </a:lnSpc>
              <a:spcBef>
                <a:spcPts val="0"/>
              </a:spcBef>
            </a:pPr>
            <a:r>
              <a:rPr lang="en-GB" b="1" dirty="0"/>
              <a:t>To allow a user to run one command without a password: </a:t>
            </a:r>
            <a:r>
              <a:rPr lang="en-GB" dirty="0"/>
              <a:t>username ALL=(ALL) NOPASSWD: /</a:t>
            </a:r>
            <a:r>
              <a:rPr lang="en-GB" dirty="0" err="1"/>
              <a:t>usr</a:t>
            </a:r>
            <a:r>
              <a:rPr lang="en-GB" dirty="0"/>
              <a:t>/bin/</a:t>
            </a:r>
            <a:r>
              <a:rPr lang="en-GB" dirty="0" err="1"/>
              <a:t>systemctl</a:t>
            </a:r>
            <a:r>
              <a:rPr lang="en-GB" dirty="0"/>
              <a:t> restart nginx</a:t>
            </a:r>
          </a:p>
          <a:p>
            <a:pPr>
              <a:lnSpc>
                <a:spcPct val="120000"/>
              </a:lnSpc>
              <a:spcBef>
                <a:spcPts val="0"/>
              </a:spcBef>
            </a:pPr>
            <a:r>
              <a:rPr lang="en-GB" b="1" dirty="0"/>
              <a:t>To allow a user to run specific admin commands only: </a:t>
            </a:r>
            <a:r>
              <a:rPr lang="en-GB" dirty="0"/>
              <a:t>username ALL=(ALL) /</a:t>
            </a:r>
            <a:r>
              <a:rPr lang="en-GB" dirty="0" err="1"/>
              <a:t>usr</a:t>
            </a:r>
            <a:r>
              <a:rPr lang="en-GB" dirty="0"/>
              <a:t>/bin/apt update, /</a:t>
            </a:r>
            <a:r>
              <a:rPr lang="en-GB" dirty="0" err="1"/>
              <a:t>usr</a:t>
            </a:r>
            <a:r>
              <a:rPr lang="en-GB" dirty="0"/>
              <a:t>/bin/apt upgrade</a:t>
            </a:r>
          </a:p>
          <a:p>
            <a:pPr>
              <a:lnSpc>
                <a:spcPct val="120000"/>
              </a:lnSpc>
              <a:spcBef>
                <a:spcPts val="0"/>
              </a:spcBef>
            </a:pPr>
            <a:r>
              <a:rPr lang="en-GB" b="1" dirty="0"/>
              <a:t>To Add yourself to the </a:t>
            </a:r>
            <a:r>
              <a:rPr lang="en-GB" b="1" dirty="0" err="1"/>
              <a:t>sudo</a:t>
            </a:r>
            <a:r>
              <a:rPr lang="en-GB" b="1" dirty="0"/>
              <a:t> Group: </a:t>
            </a:r>
            <a:r>
              <a:rPr lang="en-GB" dirty="0"/>
              <a:t>On most Linux distributions (Ubuntu, Debian, Linux Mint, </a:t>
            </a:r>
            <a:r>
              <a:rPr lang="en-GB" dirty="0" err="1"/>
              <a:t>Pop!_OS</a:t>
            </a:r>
            <a:r>
              <a:rPr lang="en-GB" dirty="0"/>
              <a:t>, etc.), users get </a:t>
            </a:r>
            <a:r>
              <a:rPr lang="en-GB" dirty="0" err="1"/>
              <a:t>sudo</a:t>
            </a:r>
            <a:r>
              <a:rPr lang="en-GB" dirty="0"/>
              <a:t> privileges by being members of the </a:t>
            </a:r>
            <a:r>
              <a:rPr lang="en-GB" b="1" dirty="0" err="1"/>
              <a:t>sudo</a:t>
            </a:r>
            <a:r>
              <a:rPr lang="en-GB" dirty="0"/>
              <a:t> group.</a:t>
            </a:r>
          </a:p>
          <a:p>
            <a:pPr marL="514350" indent="-514350">
              <a:lnSpc>
                <a:spcPct val="120000"/>
              </a:lnSpc>
              <a:spcBef>
                <a:spcPts val="0"/>
              </a:spcBef>
              <a:buFont typeface="+mj-lt"/>
              <a:buAutoNum type="arabicPeriod"/>
            </a:pPr>
            <a:r>
              <a:rPr lang="en-GB" b="1" dirty="0"/>
              <a:t>Log in as a user who already has </a:t>
            </a:r>
            <a:r>
              <a:rPr lang="en-GB" b="1" dirty="0" err="1"/>
              <a:t>sudo</a:t>
            </a:r>
            <a:endParaRPr lang="en-GB" dirty="0"/>
          </a:p>
          <a:p>
            <a:pPr marL="514350" indent="-514350">
              <a:lnSpc>
                <a:spcPct val="120000"/>
              </a:lnSpc>
              <a:spcBef>
                <a:spcPts val="0"/>
              </a:spcBef>
              <a:buFont typeface="+mj-lt"/>
              <a:buAutoNum type="arabicPeriod"/>
            </a:pPr>
            <a:r>
              <a:rPr lang="en-GB" b="1" dirty="0"/>
              <a:t>Add your user to the </a:t>
            </a:r>
            <a:r>
              <a:rPr lang="en-GB" b="1" dirty="0" err="1"/>
              <a:t>sudo</a:t>
            </a:r>
            <a:r>
              <a:rPr lang="en-GB" b="1" dirty="0"/>
              <a:t> group: </a:t>
            </a:r>
            <a:r>
              <a:rPr lang="en-GB" dirty="0" err="1"/>
              <a:t>sudo</a:t>
            </a:r>
            <a:r>
              <a:rPr lang="en-GB" dirty="0"/>
              <a:t> </a:t>
            </a:r>
            <a:r>
              <a:rPr lang="en-GB" dirty="0" err="1"/>
              <a:t>usermod</a:t>
            </a:r>
            <a:r>
              <a:rPr lang="en-GB" dirty="0"/>
              <a:t> -</a:t>
            </a:r>
            <a:r>
              <a:rPr lang="en-GB" dirty="0" err="1"/>
              <a:t>aG</a:t>
            </a:r>
            <a:r>
              <a:rPr lang="en-GB" dirty="0"/>
              <a:t> </a:t>
            </a:r>
            <a:r>
              <a:rPr lang="en-GB" dirty="0" err="1"/>
              <a:t>sudo</a:t>
            </a:r>
            <a:r>
              <a:rPr lang="en-GB" dirty="0"/>
              <a:t> username</a:t>
            </a:r>
          </a:p>
          <a:p>
            <a:pPr lvl="1">
              <a:lnSpc>
                <a:spcPct val="120000"/>
              </a:lnSpc>
              <a:spcBef>
                <a:spcPts val="0"/>
              </a:spcBef>
            </a:pPr>
            <a:r>
              <a:rPr lang="en-GB" dirty="0" err="1"/>
              <a:t>usermod</a:t>
            </a:r>
            <a:r>
              <a:rPr lang="en-GB" dirty="0"/>
              <a:t> = modify a user</a:t>
            </a:r>
          </a:p>
          <a:p>
            <a:pPr lvl="1">
              <a:lnSpc>
                <a:spcPct val="120000"/>
              </a:lnSpc>
              <a:spcBef>
                <a:spcPts val="0"/>
              </a:spcBef>
            </a:pPr>
            <a:r>
              <a:rPr lang="en-GB" dirty="0"/>
              <a:t>-</a:t>
            </a:r>
            <a:r>
              <a:rPr lang="en-GB" dirty="0" err="1"/>
              <a:t>aG</a:t>
            </a:r>
            <a:r>
              <a:rPr lang="en-GB" dirty="0"/>
              <a:t> = append the user to a group</a:t>
            </a:r>
          </a:p>
          <a:p>
            <a:pPr lvl="1">
              <a:lnSpc>
                <a:spcPct val="120000"/>
              </a:lnSpc>
              <a:spcBef>
                <a:spcPts val="0"/>
              </a:spcBef>
            </a:pPr>
            <a:r>
              <a:rPr lang="en-GB" dirty="0" err="1"/>
              <a:t>sudo</a:t>
            </a:r>
            <a:r>
              <a:rPr lang="en-GB" dirty="0"/>
              <a:t> = the group that grants admin rights</a:t>
            </a:r>
          </a:p>
          <a:p>
            <a:pPr marL="514350" indent="-514350">
              <a:lnSpc>
                <a:spcPct val="120000"/>
              </a:lnSpc>
              <a:spcBef>
                <a:spcPts val="0"/>
              </a:spcBef>
              <a:buFont typeface="+mj-lt"/>
              <a:buAutoNum type="arabicPeriod"/>
            </a:pPr>
            <a:r>
              <a:rPr lang="en-GB" b="1" dirty="0"/>
              <a:t>Log out and log back in: </a:t>
            </a:r>
            <a:r>
              <a:rPr lang="en-GB" dirty="0"/>
              <a:t>Group membership doesn't update until you start a new session. You can check your user’s group membership, which groups their in, by using the ‘</a:t>
            </a:r>
            <a:r>
              <a:rPr lang="en-GB" b="1" dirty="0"/>
              <a:t>groups’</a:t>
            </a:r>
            <a:r>
              <a:rPr lang="en-GB" dirty="0"/>
              <a:t> command. You should see </a:t>
            </a:r>
            <a:r>
              <a:rPr lang="en-GB" dirty="0" err="1"/>
              <a:t>sudo</a:t>
            </a:r>
            <a:r>
              <a:rPr lang="en-GB" dirty="0"/>
              <a:t> listed.</a:t>
            </a:r>
          </a:p>
          <a:p>
            <a:pPr>
              <a:lnSpc>
                <a:spcPct val="120000"/>
              </a:lnSpc>
              <a:spcBef>
                <a:spcPts val="0"/>
              </a:spcBef>
            </a:pPr>
            <a:r>
              <a:rPr lang="en-GB" dirty="0"/>
              <a:t>The above commands may be different on some distros such as: Red Hat / CentOS / or Fedora systems.</a:t>
            </a:r>
          </a:p>
          <a:p>
            <a:pPr>
              <a:lnSpc>
                <a:spcPct val="120000"/>
              </a:lnSpc>
              <a:spcBef>
                <a:spcPts val="0"/>
              </a:spcBef>
            </a:pPr>
            <a:endParaRPr lang="en-GB" dirty="0"/>
          </a:p>
        </p:txBody>
      </p:sp>
      <p:sp>
        <p:nvSpPr>
          <p:cNvPr id="8" name="Title 1">
            <a:extLst>
              <a:ext uri="{FF2B5EF4-FFF2-40B4-BE49-F238E27FC236}">
                <a16:creationId xmlns:a16="http://schemas.microsoft.com/office/drawing/2014/main" id="{FAB90A8C-58A1-C97D-2EE9-E97BB946B11E}"/>
              </a:ext>
            </a:extLst>
          </p:cNvPr>
          <p:cNvSpPr>
            <a:spLocks noGrp="1"/>
          </p:cNvSpPr>
          <p:nvPr>
            <p:ph type="title"/>
          </p:nvPr>
        </p:nvSpPr>
        <p:spPr>
          <a:xfrm>
            <a:off x="0" y="0"/>
            <a:ext cx="12192000" cy="619613"/>
          </a:xfrm>
          <a:solidFill>
            <a:srgbClr val="002060"/>
          </a:solidFill>
        </p:spPr>
        <p:txBody>
          <a:bodyPr>
            <a:normAutofit fontScale="90000"/>
          </a:bodyPr>
          <a:lstStyle/>
          <a:p>
            <a:r>
              <a:rPr lang="en-GB" dirty="0">
                <a:solidFill>
                  <a:schemeClr val="bg1"/>
                </a:solidFill>
              </a:rPr>
              <a:t>Bg</a:t>
            </a:r>
            <a:r>
              <a:rPr lang="en-GB">
                <a:solidFill>
                  <a:schemeClr val="bg1"/>
                </a:solidFill>
              </a:rPr>
              <a:t>. Root </a:t>
            </a:r>
            <a:r>
              <a:rPr lang="en-GB" dirty="0">
                <a:solidFill>
                  <a:schemeClr val="bg1"/>
                </a:solidFill>
              </a:rPr>
              <a:t>User and Sudo </a:t>
            </a:r>
            <a:r>
              <a:rPr lang="en-GB" dirty="0" err="1">
                <a:solidFill>
                  <a:schemeClr val="bg1"/>
                </a:solidFill>
              </a:rPr>
              <a:t>cont</a:t>
            </a:r>
            <a:r>
              <a:rPr lang="en-GB" dirty="0">
                <a:solidFill>
                  <a:schemeClr val="bg1"/>
                </a:solidFill>
              </a:rPr>
              <a:t>…</a:t>
            </a:r>
          </a:p>
        </p:txBody>
      </p:sp>
    </p:spTree>
    <p:extLst>
      <p:ext uri="{BB962C8B-B14F-4D97-AF65-F5344CB8AC3E}">
        <p14:creationId xmlns:p14="http://schemas.microsoft.com/office/powerpoint/2010/main" val="270633695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766A97CD-F65A-A06F-E849-1092EDC4603B}"/>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78331EC-0903-02F9-1647-9939ECDB50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1"/>
          </a:p>
        </p:txBody>
      </p:sp>
      <p:sp>
        <p:nvSpPr>
          <p:cNvPr id="10" name="Rectangle 9">
            <a:extLst>
              <a:ext uri="{FF2B5EF4-FFF2-40B4-BE49-F238E27FC236}">
                <a16:creationId xmlns:a16="http://schemas.microsoft.com/office/drawing/2014/main" id="{3D00531D-762B-9342-7D11-1977F2C59E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1"/>
          </a:p>
        </p:txBody>
      </p:sp>
      <p:sp>
        <p:nvSpPr>
          <p:cNvPr id="12" name="Rectangle 11">
            <a:extLst>
              <a:ext uri="{FF2B5EF4-FFF2-40B4-BE49-F238E27FC236}">
                <a16:creationId xmlns:a16="http://schemas.microsoft.com/office/drawing/2014/main" id="{2446A843-5372-27C9-D86C-1B9D1CFB8B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1"/>
          </a:p>
        </p:txBody>
      </p:sp>
      <p:sp>
        <p:nvSpPr>
          <p:cNvPr id="14" name="Rectangle 13">
            <a:extLst>
              <a:ext uri="{FF2B5EF4-FFF2-40B4-BE49-F238E27FC236}">
                <a16:creationId xmlns:a16="http://schemas.microsoft.com/office/drawing/2014/main" id="{237B7648-8FF8-DC29-CDE8-8C8978AE47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300" y="-1"/>
            <a:ext cx="4076699" cy="1590741"/>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1"/>
          </a:p>
        </p:txBody>
      </p:sp>
      <p:sp>
        <p:nvSpPr>
          <p:cNvPr id="16" name="Rectangle 15">
            <a:extLst>
              <a:ext uri="{FF2B5EF4-FFF2-40B4-BE49-F238E27FC236}">
                <a16:creationId xmlns:a16="http://schemas.microsoft.com/office/drawing/2014/main" id="{8968E896-58CB-66DE-47CB-72BB803BC0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2" y="-1"/>
            <a:ext cx="11732645"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1"/>
          </a:p>
        </p:txBody>
      </p:sp>
      <p:sp>
        <p:nvSpPr>
          <p:cNvPr id="2" name="Title 1">
            <a:extLst>
              <a:ext uri="{FF2B5EF4-FFF2-40B4-BE49-F238E27FC236}">
                <a16:creationId xmlns:a16="http://schemas.microsoft.com/office/drawing/2014/main" id="{64AF25F1-7C7A-757E-C454-BB7B531EF56B}"/>
              </a:ext>
            </a:extLst>
          </p:cNvPr>
          <p:cNvSpPr>
            <a:spLocks noGrp="1"/>
          </p:cNvSpPr>
          <p:nvPr>
            <p:ph type="title"/>
          </p:nvPr>
        </p:nvSpPr>
        <p:spPr>
          <a:xfrm>
            <a:off x="459348" y="278534"/>
            <a:ext cx="9940908" cy="1033669"/>
          </a:xfrm>
        </p:spPr>
        <p:txBody>
          <a:bodyPr>
            <a:normAutofit fontScale="90000"/>
          </a:bodyPr>
          <a:lstStyle/>
          <a:p>
            <a:r>
              <a:rPr lang="en-GB" sz="7200" b="1" dirty="0">
                <a:solidFill>
                  <a:schemeClr val="bg1"/>
                </a:solidFill>
              </a:rPr>
              <a:t>Bg. </a:t>
            </a:r>
            <a:r>
              <a:rPr lang="en-GB" sz="6000" b="1" dirty="0">
                <a:solidFill>
                  <a:schemeClr val="bg1"/>
                </a:solidFill>
              </a:rPr>
              <a:t>Root User security</a:t>
            </a:r>
          </a:p>
        </p:txBody>
      </p:sp>
      <p:sp>
        <p:nvSpPr>
          <p:cNvPr id="15" name="Content Placeholder 2">
            <a:extLst>
              <a:ext uri="{FF2B5EF4-FFF2-40B4-BE49-F238E27FC236}">
                <a16:creationId xmlns:a16="http://schemas.microsoft.com/office/drawing/2014/main" id="{F53F2C7D-1D0C-E89D-0E7D-15058097C43C}"/>
              </a:ext>
            </a:extLst>
          </p:cNvPr>
          <p:cNvSpPr>
            <a:spLocks noGrp="1"/>
          </p:cNvSpPr>
          <p:nvPr>
            <p:ph idx="1"/>
          </p:nvPr>
        </p:nvSpPr>
        <p:spPr>
          <a:xfrm>
            <a:off x="253557" y="1773777"/>
            <a:ext cx="11325837" cy="4605921"/>
          </a:xfrm>
        </p:spPr>
        <p:txBody>
          <a:bodyPr>
            <a:noAutofit/>
          </a:bodyPr>
          <a:lstStyle/>
          <a:p>
            <a:pPr>
              <a:lnSpc>
                <a:spcPct val="100000"/>
              </a:lnSpc>
              <a:spcBef>
                <a:spcPts val="0"/>
              </a:spcBef>
              <a:spcAft>
                <a:spcPts val="600"/>
              </a:spcAft>
              <a:tabLst>
                <a:tab pos="457217" algn="l"/>
              </a:tabLst>
            </a:pPr>
            <a:r>
              <a:rPr lang="en-US" sz="2600" b="1" dirty="0"/>
              <a:t>Even when logged in as the ‘root’ superuser, you will still generally have less permissions on files outside your home directory </a:t>
            </a:r>
            <a:r>
              <a:rPr lang="en-US" sz="2600" dirty="0">
                <a:solidFill>
                  <a:srgbClr val="001D35"/>
                </a:solidFill>
              </a:rPr>
              <a:t>compared to files within it, as system files and directories often have stricter permissions set to protect the system’s integrity, meaning you may need to take additional steps to modify them even as root. </a:t>
            </a:r>
          </a:p>
          <a:p>
            <a:pPr>
              <a:lnSpc>
                <a:spcPct val="100000"/>
              </a:lnSpc>
              <a:spcBef>
                <a:spcPts val="0"/>
              </a:spcBef>
              <a:spcAft>
                <a:spcPts val="600"/>
              </a:spcAft>
              <a:tabLst>
                <a:tab pos="457217" algn="l"/>
              </a:tabLst>
            </a:pPr>
            <a:r>
              <a:rPr lang="en-US" sz="2600" dirty="0">
                <a:solidFill>
                  <a:srgbClr val="001D35"/>
                </a:solidFill>
              </a:rPr>
              <a:t>Root privileges are not absolute. While root gives you near-complete control over the system, </a:t>
            </a:r>
            <a:r>
              <a:rPr lang="en-US" sz="2600" b="1" dirty="0">
                <a:solidFill>
                  <a:srgbClr val="001D35"/>
                </a:solidFill>
              </a:rPr>
              <a:t>file permissions still apply, </a:t>
            </a:r>
            <a:r>
              <a:rPr lang="en-US" sz="2600" dirty="0">
                <a:solidFill>
                  <a:srgbClr val="001D35"/>
                </a:solidFill>
              </a:rPr>
              <a:t>meaning you might need to adjust permissions on specific files before modifying them, even as root. </a:t>
            </a:r>
          </a:p>
          <a:p>
            <a:pPr>
              <a:lnSpc>
                <a:spcPct val="100000"/>
              </a:lnSpc>
              <a:spcBef>
                <a:spcPts val="0"/>
              </a:spcBef>
              <a:spcAft>
                <a:spcPts val="600"/>
              </a:spcAft>
              <a:tabLst>
                <a:tab pos="457217" algn="l"/>
              </a:tabLst>
            </a:pPr>
            <a:r>
              <a:rPr lang="en-US" sz="2600" b="1" dirty="0">
                <a:solidFill>
                  <a:srgbClr val="001D35"/>
                </a:solidFill>
              </a:rPr>
              <a:t>Critical system files and directories usually have permissions set to only allow the root user to ‘read</a:t>
            </a:r>
            <a:r>
              <a:rPr lang="en-US" sz="2600" dirty="0">
                <a:solidFill>
                  <a:srgbClr val="001D35"/>
                </a:solidFill>
              </a:rPr>
              <a:t>’ them, preventing accidental modification, including the root user.</a:t>
            </a:r>
          </a:p>
        </p:txBody>
      </p:sp>
      <p:grpSp>
        <p:nvGrpSpPr>
          <p:cNvPr id="17" name="Group 16">
            <a:extLst>
              <a:ext uri="{FF2B5EF4-FFF2-40B4-BE49-F238E27FC236}">
                <a16:creationId xmlns:a16="http://schemas.microsoft.com/office/drawing/2014/main" id="{3EC60167-A83B-0F4A-5AE2-360AA1049EF6}"/>
              </a:ext>
            </a:extLst>
          </p:cNvPr>
          <p:cNvGrpSpPr/>
          <p:nvPr/>
        </p:nvGrpSpPr>
        <p:grpSpPr>
          <a:xfrm>
            <a:off x="8961120" y="102189"/>
            <a:ext cx="2618274" cy="1630102"/>
            <a:chOff x="6876487" y="567639"/>
            <a:chExt cx="4832928" cy="3062732"/>
          </a:xfrm>
        </p:grpSpPr>
        <p:pic>
          <p:nvPicPr>
            <p:cNvPr id="6" name="Graphic 5" descr="Programmer male with solid fill">
              <a:extLst>
                <a:ext uri="{FF2B5EF4-FFF2-40B4-BE49-F238E27FC236}">
                  <a16:creationId xmlns:a16="http://schemas.microsoft.com/office/drawing/2014/main" id="{499C1E88-74A9-1F7E-C303-4BA364D5F74A}"/>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6876487" y="1453871"/>
              <a:ext cx="2176500" cy="2176500"/>
            </a:xfrm>
            <a:prstGeom prst="rect">
              <a:avLst/>
            </a:prstGeom>
          </p:spPr>
        </p:pic>
        <p:pic>
          <p:nvPicPr>
            <p:cNvPr id="9" name="Graphic 8" descr="Programmer female with solid fill">
              <a:extLst>
                <a:ext uri="{FF2B5EF4-FFF2-40B4-BE49-F238E27FC236}">
                  <a16:creationId xmlns:a16="http://schemas.microsoft.com/office/drawing/2014/main" id="{7C0071A7-83FF-A2CC-C67A-77B96F511421}"/>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9532915" y="1453871"/>
              <a:ext cx="2176500" cy="2176500"/>
            </a:xfrm>
            <a:prstGeom prst="rect">
              <a:avLst/>
            </a:prstGeom>
          </p:spPr>
        </p:pic>
        <p:pic>
          <p:nvPicPr>
            <p:cNvPr id="13" name="Graphic 12" descr="Cloud Computing with solid fill">
              <a:extLst>
                <a:ext uri="{FF2B5EF4-FFF2-40B4-BE49-F238E27FC236}">
                  <a16:creationId xmlns:a16="http://schemas.microsoft.com/office/drawing/2014/main" id="{7BEC7B06-DB6E-3A3B-AFB9-E005367DC37F}"/>
                </a:ext>
              </a:extLst>
            </p:cNvPr>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8444665" y="567639"/>
              <a:ext cx="2176500" cy="2176500"/>
            </a:xfrm>
            <a:prstGeom prst="rect">
              <a:avLst/>
            </a:prstGeom>
          </p:spPr>
        </p:pic>
      </p:grpSp>
    </p:spTree>
    <p:extLst>
      <p:ext uri="{BB962C8B-B14F-4D97-AF65-F5344CB8AC3E}">
        <p14:creationId xmlns:p14="http://schemas.microsoft.com/office/powerpoint/2010/main" val="18718266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C2B8FD17-599D-18B9-2F04-A40977CAD63F}"/>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1E2F3B0-FABD-31E8-4887-080ACF8719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1"/>
          </a:p>
        </p:txBody>
      </p:sp>
      <p:sp>
        <p:nvSpPr>
          <p:cNvPr id="10" name="Rectangle 9">
            <a:extLst>
              <a:ext uri="{FF2B5EF4-FFF2-40B4-BE49-F238E27FC236}">
                <a16:creationId xmlns:a16="http://schemas.microsoft.com/office/drawing/2014/main" id="{610842FC-D0D1-80D5-CA6A-2766DC9340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1"/>
          </a:p>
        </p:txBody>
      </p:sp>
      <p:sp>
        <p:nvSpPr>
          <p:cNvPr id="12" name="Rectangle 11">
            <a:extLst>
              <a:ext uri="{FF2B5EF4-FFF2-40B4-BE49-F238E27FC236}">
                <a16:creationId xmlns:a16="http://schemas.microsoft.com/office/drawing/2014/main" id="{22537DA1-3759-9677-71D5-7D6A00A5D4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1"/>
          </a:p>
        </p:txBody>
      </p:sp>
      <p:sp>
        <p:nvSpPr>
          <p:cNvPr id="14" name="Rectangle 13">
            <a:extLst>
              <a:ext uri="{FF2B5EF4-FFF2-40B4-BE49-F238E27FC236}">
                <a16:creationId xmlns:a16="http://schemas.microsoft.com/office/drawing/2014/main" id="{5FCF53EF-88ED-C3F6-BEAD-D809E71BD2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300" y="-1"/>
            <a:ext cx="4076699" cy="1590741"/>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1"/>
          </a:p>
        </p:txBody>
      </p:sp>
      <p:sp>
        <p:nvSpPr>
          <p:cNvPr id="16" name="Rectangle 15">
            <a:extLst>
              <a:ext uri="{FF2B5EF4-FFF2-40B4-BE49-F238E27FC236}">
                <a16:creationId xmlns:a16="http://schemas.microsoft.com/office/drawing/2014/main" id="{989B1817-0B78-FB7E-B9CB-5600E5901E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2" y="-1"/>
            <a:ext cx="11732645"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1"/>
          </a:p>
        </p:txBody>
      </p:sp>
      <p:sp>
        <p:nvSpPr>
          <p:cNvPr id="2" name="Title 1">
            <a:extLst>
              <a:ext uri="{FF2B5EF4-FFF2-40B4-BE49-F238E27FC236}">
                <a16:creationId xmlns:a16="http://schemas.microsoft.com/office/drawing/2014/main" id="{177DD439-4145-C070-3330-03C883FA7477}"/>
              </a:ext>
            </a:extLst>
          </p:cNvPr>
          <p:cNvSpPr>
            <a:spLocks noGrp="1"/>
          </p:cNvSpPr>
          <p:nvPr>
            <p:ph type="title"/>
          </p:nvPr>
        </p:nvSpPr>
        <p:spPr>
          <a:xfrm>
            <a:off x="459348" y="278534"/>
            <a:ext cx="9613340" cy="1033669"/>
          </a:xfrm>
        </p:spPr>
        <p:txBody>
          <a:bodyPr>
            <a:normAutofit fontScale="90000"/>
          </a:bodyPr>
          <a:lstStyle/>
          <a:p>
            <a:r>
              <a:rPr lang="en-GB" sz="7300" b="1" dirty="0">
                <a:solidFill>
                  <a:schemeClr val="bg1"/>
                </a:solidFill>
              </a:rPr>
              <a:t>Bg. </a:t>
            </a:r>
            <a:r>
              <a:rPr lang="en-GB" sz="6000" b="1" dirty="0">
                <a:solidFill>
                  <a:schemeClr val="bg1"/>
                </a:solidFill>
              </a:rPr>
              <a:t>Handout - Root / Super User</a:t>
            </a:r>
          </a:p>
        </p:txBody>
      </p:sp>
      <p:sp>
        <p:nvSpPr>
          <p:cNvPr id="15" name="Content Placeholder 2">
            <a:extLst>
              <a:ext uri="{FF2B5EF4-FFF2-40B4-BE49-F238E27FC236}">
                <a16:creationId xmlns:a16="http://schemas.microsoft.com/office/drawing/2014/main" id="{34D7FF32-10C5-B25E-27FB-DDB10819A535}"/>
              </a:ext>
            </a:extLst>
          </p:cNvPr>
          <p:cNvSpPr>
            <a:spLocks noGrp="1"/>
          </p:cNvSpPr>
          <p:nvPr>
            <p:ph idx="1"/>
          </p:nvPr>
        </p:nvSpPr>
        <p:spPr>
          <a:xfrm>
            <a:off x="935736" y="2002916"/>
            <a:ext cx="5416162" cy="3896856"/>
          </a:xfrm>
        </p:spPr>
        <p:txBody>
          <a:bodyPr>
            <a:noAutofit/>
          </a:bodyPr>
          <a:lstStyle/>
          <a:p>
            <a:pPr marL="0" indent="0">
              <a:lnSpc>
                <a:spcPct val="100000"/>
              </a:lnSpc>
              <a:spcBef>
                <a:spcPts val="0"/>
              </a:spcBef>
              <a:buNone/>
              <a:tabLst>
                <a:tab pos="457217" algn="l"/>
              </a:tabLst>
            </a:pPr>
            <a:r>
              <a:rPr lang="en-US" sz="3200" dirty="0">
                <a:solidFill>
                  <a:srgbClr val="001D35"/>
                </a:solidFill>
              </a:rPr>
              <a:t>F</a:t>
            </a:r>
            <a:r>
              <a:rPr lang="en-US" sz="3200" b="0" i="0" dirty="0">
                <a:solidFill>
                  <a:srgbClr val="001D35"/>
                </a:solidFill>
                <a:effectLst/>
              </a:rPr>
              <a:t>or more information on the </a:t>
            </a:r>
            <a:r>
              <a:rPr lang="en-GB" sz="3200" dirty="0"/>
              <a:t>the Root/Super user, </a:t>
            </a:r>
            <a:r>
              <a:rPr lang="en-US" sz="3200" b="0" i="0" dirty="0">
                <a:solidFill>
                  <a:srgbClr val="001D35"/>
                </a:solidFill>
                <a:effectLst/>
              </a:rPr>
              <a:t>see the handout on Moodle titled:</a:t>
            </a:r>
            <a:br>
              <a:rPr lang="en-US" sz="3200" b="0" i="0" dirty="0">
                <a:solidFill>
                  <a:srgbClr val="001D35"/>
                </a:solidFill>
                <a:effectLst/>
              </a:rPr>
            </a:br>
            <a:r>
              <a:rPr lang="en-US" sz="3200" b="0" i="0" dirty="0">
                <a:solidFill>
                  <a:srgbClr val="001D35"/>
                </a:solidFill>
                <a:effectLst/>
              </a:rPr>
              <a:t>* </a:t>
            </a:r>
            <a:r>
              <a:rPr lang="en-US" sz="3200" b="1" i="0" dirty="0">
                <a:solidFill>
                  <a:srgbClr val="001D35"/>
                </a:solidFill>
                <a:effectLst/>
                <a:highlight>
                  <a:srgbClr val="FFFF00"/>
                </a:highlight>
              </a:rPr>
              <a:t>OS 4 - Handout - Root &amp; Super User</a:t>
            </a:r>
            <a:r>
              <a:rPr lang="en-US" sz="3200" b="0" i="0" dirty="0">
                <a:solidFill>
                  <a:srgbClr val="001D35"/>
                </a:solidFill>
                <a:effectLst/>
              </a:rPr>
              <a:t>.</a:t>
            </a:r>
            <a:endParaRPr lang="en-GB" sz="3200" dirty="0"/>
          </a:p>
        </p:txBody>
      </p:sp>
      <p:grpSp>
        <p:nvGrpSpPr>
          <p:cNvPr id="17" name="Group 16">
            <a:extLst>
              <a:ext uri="{FF2B5EF4-FFF2-40B4-BE49-F238E27FC236}">
                <a16:creationId xmlns:a16="http://schemas.microsoft.com/office/drawing/2014/main" id="{1CC8B9FE-B5E5-7D86-4DB4-60D8ED8B66B7}"/>
              </a:ext>
            </a:extLst>
          </p:cNvPr>
          <p:cNvGrpSpPr/>
          <p:nvPr/>
        </p:nvGrpSpPr>
        <p:grpSpPr>
          <a:xfrm>
            <a:off x="6325674" y="2002916"/>
            <a:ext cx="4832928" cy="3062732"/>
            <a:chOff x="6876487" y="567639"/>
            <a:chExt cx="4832928" cy="3062732"/>
          </a:xfrm>
        </p:grpSpPr>
        <p:pic>
          <p:nvPicPr>
            <p:cNvPr id="6" name="Graphic 5" descr="Programmer male with solid fill">
              <a:extLst>
                <a:ext uri="{FF2B5EF4-FFF2-40B4-BE49-F238E27FC236}">
                  <a16:creationId xmlns:a16="http://schemas.microsoft.com/office/drawing/2014/main" id="{9EBF196A-BFF7-36AD-6026-D3FDA199C15D}"/>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6876487" y="1453871"/>
              <a:ext cx="2176500" cy="2176500"/>
            </a:xfrm>
            <a:prstGeom prst="rect">
              <a:avLst/>
            </a:prstGeom>
          </p:spPr>
        </p:pic>
        <p:pic>
          <p:nvPicPr>
            <p:cNvPr id="9" name="Graphic 8" descr="Programmer female with solid fill">
              <a:extLst>
                <a:ext uri="{FF2B5EF4-FFF2-40B4-BE49-F238E27FC236}">
                  <a16:creationId xmlns:a16="http://schemas.microsoft.com/office/drawing/2014/main" id="{88D90718-74D9-6FDB-26C0-34BA00B61DF1}"/>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9532915" y="1453871"/>
              <a:ext cx="2176500" cy="2176500"/>
            </a:xfrm>
            <a:prstGeom prst="rect">
              <a:avLst/>
            </a:prstGeom>
          </p:spPr>
        </p:pic>
        <p:pic>
          <p:nvPicPr>
            <p:cNvPr id="13" name="Graphic 12" descr="Cloud Computing with solid fill">
              <a:extLst>
                <a:ext uri="{FF2B5EF4-FFF2-40B4-BE49-F238E27FC236}">
                  <a16:creationId xmlns:a16="http://schemas.microsoft.com/office/drawing/2014/main" id="{1B3BF3D2-83AC-3D67-DF28-4A9709A8AE85}"/>
                </a:ext>
              </a:extLst>
            </p:cNvPr>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8444665" y="567639"/>
              <a:ext cx="2176500" cy="2176500"/>
            </a:xfrm>
            <a:prstGeom prst="rect">
              <a:avLst/>
            </a:prstGeom>
          </p:spPr>
        </p:pic>
      </p:grpSp>
    </p:spTree>
    <p:extLst>
      <p:ext uri="{BB962C8B-B14F-4D97-AF65-F5344CB8AC3E}">
        <p14:creationId xmlns:p14="http://schemas.microsoft.com/office/powerpoint/2010/main" val="230294508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1"/>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1"/>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1"/>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300" y="-1"/>
            <a:ext cx="4076699" cy="1590741"/>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1"/>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2" y="-1"/>
            <a:ext cx="11732645"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1"/>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786983" y="339511"/>
            <a:ext cx="9895950" cy="1033669"/>
          </a:xfrm>
        </p:spPr>
        <p:txBody>
          <a:bodyPr>
            <a:normAutofit/>
          </a:bodyPr>
          <a:lstStyle/>
          <a:p>
            <a:r>
              <a:rPr lang="en-GB" sz="5400" b="1" dirty="0">
                <a:solidFill>
                  <a:srgbClr val="FFFFFF"/>
                </a:solidFill>
              </a:rPr>
              <a:t>Linux File System</a:t>
            </a:r>
          </a:p>
        </p:txBody>
      </p:sp>
      <p:pic>
        <p:nvPicPr>
          <p:cNvPr id="9" name="Picture 8" descr="A picture containing icon&#10;&#10;Description automatically generated">
            <a:extLst>
              <a:ext uri="{FF2B5EF4-FFF2-40B4-BE49-F238E27FC236}">
                <a16:creationId xmlns:a16="http://schemas.microsoft.com/office/drawing/2014/main" id="{B10E988E-6EF7-46E2-9916-44FDA102FCEE}"/>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8125835" y="596602"/>
            <a:ext cx="4066165" cy="3456242"/>
          </a:xfrm>
          <a:prstGeom prst="rect">
            <a:avLst/>
          </a:prstGeom>
        </p:spPr>
      </p:pic>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340082" y="1971905"/>
            <a:ext cx="8743032" cy="4625516"/>
          </a:xfrm>
        </p:spPr>
        <p:txBody>
          <a:bodyPr>
            <a:normAutofit/>
          </a:bodyPr>
          <a:lstStyle/>
          <a:p>
            <a:r>
              <a:rPr lang="en-GB" b="1" i="0" dirty="0">
                <a:effectLst/>
              </a:rPr>
              <a:t>Linux file systems </a:t>
            </a:r>
            <a:r>
              <a:rPr lang="en-GB" b="0" i="0" dirty="0">
                <a:effectLst/>
              </a:rPr>
              <a:t>are commonly </a:t>
            </a:r>
            <a:r>
              <a:rPr lang="en-GB" dirty="0"/>
              <a:t>known as ‘</a:t>
            </a:r>
            <a:r>
              <a:rPr lang="en-GB" b="1" dirty="0" err="1"/>
              <a:t>ext</a:t>
            </a:r>
            <a:r>
              <a:rPr lang="en-GB" dirty="0"/>
              <a:t>’ file systems, </a:t>
            </a:r>
            <a:r>
              <a:rPr lang="en-GB" dirty="0" err="1"/>
              <a:t>ext</a:t>
            </a:r>
            <a:r>
              <a:rPr lang="en-GB" dirty="0"/>
              <a:t> stands for </a:t>
            </a:r>
            <a:r>
              <a:rPr lang="en-GB" b="1" dirty="0">
                <a:highlight>
                  <a:srgbClr val="FFFF00"/>
                </a:highlight>
              </a:rPr>
              <a:t>Extended File System</a:t>
            </a:r>
            <a:r>
              <a:rPr lang="en-GB" b="1" dirty="0"/>
              <a:t>.</a:t>
            </a:r>
          </a:p>
          <a:p>
            <a:r>
              <a:rPr lang="en-GB" b="1" dirty="0"/>
              <a:t>Ext3 </a:t>
            </a:r>
            <a:r>
              <a:rPr lang="en-GB" dirty="0"/>
              <a:t>released in 2001, included a </a:t>
            </a:r>
            <a:r>
              <a:rPr lang="en-GB" b="1" dirty="0"/>
              <a:t>file journaling system </a:t>
            </a:r>
            <a:r>
              <a:rPr lang="en-GB" dirty="0"/>
              <a:t>allowing for </a:t>
            </a:r>
            <a:r>
              <a:rPr lang="en-GB" b="1" dirty="0"/>
              <a:t>transactions</a:t>
            </a:r>
            <a:r>
              <a:rPr lang="en-GB" dirty="0"/>
              <a:t> i.e. </a:t>
            </a:r>
            <a:r>
              <a:rPr lang="en-GB" b="1" dirty="0"/>
              <a:t>roll back to last saved </a:t>
            </a:r>
            <a:r>
              <a:rPr lang="en-GB" dirty="0"/>
              <a:t>point. </a:t>
            </a:r>
          </a:p>
          <a:p>
            <a:r>
              <a:rPr lang="en-GB" dirty="0"/>
              <a:t>Later adopted by </a:t>
            </a:r>
            <a:r>
              <a:rPr lang="en-GB" b="1" dirty="0"/>
              <a:t>MS Windows NTFS file system</a:t>
            </a:r>
            <a:r>
              <a:rPr lang="en-GB" dirty="0"/>
              <a:t>.</a:t>
            </a:r>
          </a:p>
          <a:p>
            <a:r>
              <a:rPr lang="en-GB" b="0" i="0" dirty="0">
                <a:effectLst/>
              </a:rPr>
              <a:t>Today, the majority of modern Linux distributions </a:t>
            </a:r>
            <a:r>
              <a:rPr lang="en-GB" b="1" i="0" dirty="0">
                <a:effectLst/>
              </a:rPr>
              <a:t>default to the </a:t>
            </a:r>
            <a:r>
              <a:rPr lang="en-GB" b="1" i="0" dirty="0">
                <a:effectLst/>
                <a:highlight>
                  <a:srgbClr val="FFFF00"/>
                </a:highlight>
              </a:rPr>
              <a:t>ext4 filesystem</a:t>
            </a:r>
            <a:r>
              <a:rPr lang="en-GB" b="1" dirty="0"/>
              <a:t>, </a:t>
            </a:r>
            <a:r>
              <a:rPr lang="en-GB" dirty="0"/>
              <a:t>the latest version.</a:t>
            </a:r>
            <a:endParaRPr lang="en-GB" i="0" dirty="0">
              <a:effectLst/>
            </a:endParaRPr>
          </a:p>
          <a:p>
            <a:r>
              <a:rPr lang="en-GB" dirty="0"/>
              <a:t>Ext4 supports storage capacity of approx. </a:t>
            </a:r>
            <a:r>
              <a:rPr lang="en-GB" b="1" dirty="0"/>
              <a:t>1EB Exabyte</a:t>
            </a:r>
            <a:r>
              <a:rPr lang="en-GB" dirty="0"/>
              <a:t>. That’s approx. 1 million Terabytes.</a:t>
            </a:r>
          </a:p>
          <a:p>
            <a:pPr marL="0" indent="0">
              <a:buNone/>
            </a:pPr>
            <a:endParaRPr lang="en-GB" sz="3600" dirty="0"/>
          </a:p>
        </p:txBody>
      </p:sp>
    </p:spTree>
    <p:extLst>
      <p:ext uri="{BB962C8B-B14F-4D97-AF65-F5344CB8AC3E}">
        <p14:creationId xmlns:p14="http://schemas.microsoft.com/office/powerpoint/2010/main" val="204258266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1"/>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1"/>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1"/>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300" y="-1"/>
            <a:ext cx="4076699" cy="1590741"/>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1"/>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2" y="-1"/>
            <a:ext cx="11732645"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1"/>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459349" y="278534"/>
            <a:ext cx="2136140" cy="1033669"/>
          </a:xfrm>
        </p:spPr>
        <p:txBody>
          <a:bodyPr>
            <a:normAutofit/>
          </a:bodyPr>
          <a:lstStyle/>
          <a:p>
            <a:r>
              <a:rPr lang="en-GB" sz="6000" b="1" dirty="0">
                <a:solidFill>
                  <a:schemeClr val="bg1"/>
                </a:solidFill>
              </a:rPr>
              <a:t>/ root</a:t>
            </a: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150948" y="1730221"/>
            <a:ext cx="9372879" cy="5145312"/>
          </a:xfrm>
        </p:spPr>
        <p:txBody>
          <a:bodyPr>
            <a:noAutofit/>
          </a:bodyPr>
          <a:lstStyle/>
          <a:p>
            <a:pPr marL="0" indent="0">
              <a:lnSpc>
                <a:spcPct val="100000"/>
              </a:lnSpc>
              <a:spcBef>
                <a:spcPts val="0"/>
              </a:spcBef>
              <a:buNone/>
              <a:tabLst>
                <a:tab pos="457217" algn="l"/>
              </a:tabLst>
            </a:pPr>
            <a:r>
              <a:rPr lang="en-GB" dirty="0"/>
              <a:t>In all Unix-like/Linux OSs, the word </a:t>
            </a:r>
            <a:r>
              <a:rPr lang="en-GB" b="1" dirty="0"/>
              <a:t>root</a:t>
            </a:r>
            <a:r>
              <a:rPr lang="en-GB" dirty="0"/>
              <a:t> has several meanings:</a:t>
            </a:r>
          </a:p>
          <a:p>
            <a:pPr marL="914434" lvl="1" indent="-457217">
              <a:lnSpc>
                <a:spcPct val="100000"/>
              </a:lnSpc>
              <a:spcBef>
                <a:spcPts val="0"/>
              </a:spcBef>
              <a:buFont typeface="+mj-lt"/>
              <a:buAutoNum type="arabicPeriod"/>
            </a:pPr>
            <a:r>
              <a:rPr lang="en-GB" sz="2800" b="1" dirty="0">
                <a:highlight>
                  <a:srgbClr val="FFFF00"/>
                </a:highlight>
              </a:rPr>
              <a:t>/</a:t>
            </a:r>
            <a:r>
              <a:rPr lang="en-GB" sz="2800" dirty="0"/>
              <a:t> - </a:t>
            </a:r>
            <a:r>
              <a:rPr lang="en-GB" sz="2800" b="1" dirty="0"/>
              <a:t>root directory </a:t>
            </a:r>
            <a:r>
              <a:rPr lang="en-GB" sz="2800" dirty="0"/>
              <a:t>i.e. </a:t>
            </a:r>
            <a:r>
              <a:rPr lang="en-GB" sz="2800" b="1" dirty="0"/>
              <a:t>start</a:t>
            </a:r>
            <a:r>
              <a:rPr lang="en-GB" sz="2800" dirty="0"/>
              <a:t> of the directory file system.</a:t>
            </a:r>
          </a:p>
          <a:p>
            <a:pPr marL="914434" lvl="1" indent="-457217">
              <a:lnSpc>
                <a:spcPct val="100000"/>
              </a:lnSpc>
              <a:spcBef>
                <a:spcPts val="0"/>
              </a:spcBef>
              <a:buFont typeface="+mj-lt"/>
              <a:buAutoNum type="arabicPeriod"/>
            </a:pPr>
            <a:r>
              <a:rPr lang="en-GB" sz="2800" b="1" dirty="0">
                <a:highlight>
                  <a:srgbClr val="FFFF00"/>
                </a:highlight>
              </a:rPr>
              <a:t>/root </a:t>
            </a:r>
            <a:r>
              <a:rPr lang="en-GB" sz="2800" dirty="0"/>
              <a:t>– root/admin/Super-user’s </a:t>
            </a:r>
            <a:r>
              <a:rPr lang="en-GB" sz="2800" b="1" dirty="0"/>
              <a:t>home directory</a:t>
            </a:r>
            <a:r>
              <a:rPr lang="en-GB" sz="2800" dirty="0"/>
              <a:t>.</a:t>
            </a:r>
          </a:p>
          <a:p>
            <a:pPr marL="914434" lvl="1" indent="-457217">
              <a:lnSpc>
                <a:spcPct val="100000"/>
              </a:lnSpc>
              <a:spcBef>
                <a:spcPts val="0"/>
              </a:spcBef>
              <a:buFont typeface="+mj-lt"/>
              <a:buAutoNum type="arabicPeriod"/>
            </a:pPr>
            <a:r>
              <a:rPr lang="en-GB" sz="2800" b="1" dirty="0">
                <a:highlight>
                  <a:srgbClr val="FFFF00"/>
                </a:highlight>
              </a:rPr>
              <a:t>root user</a:t>
            </a:r>
            <a:r>
              <a:rPr lang="en-GB" sz="2800" b="1" dirty="0"/>
              <a:t> – </a:t>
            </a:r>
            <a:r>
              <a:rPr lang="en-GB" sz="2800" dirty="0"/>
              <a:t>the root user account.</a:t>
            </a:r>
          </a:p>
          <a:p>
            <a:pPr marL="914434" lvl="1" indent="-457217">
              <a:lnSpc>
                <a:spcPct val="100000"/>
              </a:lnSpc>
              <a:spcBef>
                <a:spcPts val="0"/>
              </a:spcBef>
            </a:pPr>
            <a:r>
              <a:rPr lang="en-GB" sz="2800" dirty="0"/>
              <a:t>The </a:t>
            </a:r>
            <a:r>
              <a:rPr lang="en-GB" sz="2800" b="1" dirty="0"/>
              <a:t>root user account </a:t>
            </a:r>
            <a:r>
              <a:rPr lang="en-GB" sz="2800" dirty="0"/>
              <a:t>has the most powers on a Unix/Linux system. </a:t>
            </a:r>
          </a:p>
          <a:p>
            <a:pPr marL="914434" lvl="1" indent="-457217">
              <a:lnSpc>
                <a:spcPct val="100000"/>
              </a:lnSpc>
              <a:spcBef>
                <a:spcPts val="0"/>
              </a:spcBef>
            </a:pPr>
            <a:r>
              <a:rPr lang="en-GB" sz="2800" dirty="0"/>
              <a:t>It has </a:t>
            </a:r>
            <a:r>
              <a:rPr lang="en-GB" sz="2800" b="1" dirty="0"/>
              <a:t>access to ALL files </a:t>
            </a:r>
            <a:r>
              <a:rPr lang="en-GB" sz="2800" dirty="0"/>
              <a:t>from the root directory, can </a:t>
            </a:r>
            <a:r>
              <a:rPr lang="en-GB" sz="2800" b="1" dirty="0"/>
              <a:t>create user accounts</a:t>
            </a:r>
            <a:r>
              <a:rPr lang="en-GB" sz="2800" dirty="0"/>
              <a:t>, has </a:t>
            </a:r>
            <a:r>
              <a:rPr lang="en-GB" sz="2800" b="1" dirty="0"/>
              <a:t>access to all commands </a:t>
            </a:r>
            <a:r>
              <a:rPr lang="en-GB" sz="2800" dirty="0"/>
              <a:t>and can </a:t>
            </a:r>
            <a:r>
              <a:rPr lang="en-GB" sz="2800" b="1" dirty="0"/>
              <a:t>grant and remove access permissions </a:t>
            </a:r>
            <a:r>
              <a:rPr lang="en-GB" sz="2800" dirty="0"/>
              <a:t>to files and system resources.</a:t>
            </a:r>
          </a:p>
          <a:p>
            <a:pPr marL="914434" lvl="1" indent="-457217">
              <a:lnSpc>
                <a:spcPct val="100000"/>
              </a:lnSpc>
              <a:spcBef>
                <a:spcPts val="0"/>
              </a:spcBef>
            </a:pPr>
            <a:endParaRPr lang="en-GB" sz="2800" dirty="0"/>
          </a:p>
        </p:txBody>
      </p:sp>
      <p:pic>
        <p:nvPicPr>
          <p:cNvPr id="4" name="Picture 3" descr="A picture containing text&#10;&#10;Description automatically generated">
            <a:extLst>
              <a:ext uri="{FF2B5EF4-FFF2-40B4-BE49-F238E27FC236}">
                <a16:creationId xmlns:a16="http://schemas.microsoft.com/office/drawing/2014/main" id="{0AEF3175-271A-4D46-9806-7E75BD779E6E}"/>
              </a:ext>
            </a:extLst>
          </p:cNvPr>
          <p:cNvPicPr>
            <a:picLocks noChangeAspect="1"/>
          </p:cNvPicPr>
          <p:nvPr/>
        </p:nvPicPr>
        <p:blipFill rotWithShape="1">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r="51058"/>
          <a:stretch/>
        </p:blipFill>
        <p:spPr>
          <a:xfrm>
            <a:off x="9406801" y="618172"/>
            <a:ext cx="2678089" cy="6129290"/>
          </a:xfrm>
          <a:prstGeom prst="rect">
            <a:avLst/>
          </a:prstGeom>
        </p:spPr>
      </p:pic>
      <p:sp>
        <p:nvSpPr>
          <p:cNvPr id="3" name="Oval 2">
            <a:extLst>
              <a:ext uri="{FF2B5EF4-FFF2-40B4-BE49-F238E27FC236}">
                <a16:creationId xmlns:a16="http://schemas.microsoft.com/office/drawing/2014/main" id="{9E720F74-8596-FDBD-CE09-3B62044CDEB9}"/>
              </a:ext>
            </a:extLst>
          </p:cNvPr>
          <p:cNvSpPr/>
          <p:nvPr/>
        </p:nvSpPr>
        <p:spPr>
          <a:xfrm>
            <a:off x="9098300" y="471434"/>
            <a:ext cx="851053" cy="647867"/>
          </a:xfrm>
          <a:prstGeom prst="ellipse">
            <a:avLst/>
          </a:prstGeom>
          <a:solidFill>
            <a:srgbClr val="FFFF00">
              <a:alpha val="20000"/>
            </a:srgbClr>
          </a:solidFill>
          <a:ln w="7620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48134897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1342E0-F6FE-11DA-8A64-64E58A3F359E}"/>
              </a:ext>
            </a:extLst>
          </p:cNvPr>
          <p:cNvSpPr>
            <a:spLocks noGrp="1"/>
          </p:cNvSpPr>
          <p:nvPr>
            <p:ph type="title"/>
          </p:nvPr>
        </p:nvSpPr>
        <p:spPr>
          <a:xfrm>
            <a:off x="98736" y="70338"/>
            <a:ext cx="10515600" cy="1062111"/>
          </a:xfrm>
          <a:solidFill>
            <a:srgbClr val="002060"/>
          </a:solidFill>
        </p:spPr>
        <p:txBody>
          <a:bodyPr>
            <a:noAutofit/>
          </a:bodyPr>
          <a:lstStyle/>
          <a:p>
            <a:r>
              <a:rPr lang="en-GB" sz="4800" dirty="0">
                <a:solidFill>
                  <a:schemeClr val="bg1"/>
                </a:solidFill>
              </a:rPr>
              <a:t>/ root directory &amp; first-tier sub-directories</a:t>
            </a:r>
          </a:p>
        </p:txBody>
      </p:sp>
      <p:sp>
        <p:nvSpPr>
          <p:cNvPr id="4" name="Content Placeholder 2">
            <a:extLst>
              <a:ext uri="{FF2B5EF4-FFF2-40B4-BE49-F238E27FC236}">
                <a16:creationId xmlns:a16="http://schemas.microsoft.com/office/drawing/2014/main" id="{D4E9AB17-A00A-121A-540D-D8342E70A593}"/>
              </a:ext>
            </a:extLst>
          </p:cNvPr>
          <p:cNvSpPr>
            <a:spLocks noGrp="1"/>
          </p:cNvSpPr>
          <p:nvPr>
            <p:ph idx="1"/>
          </p:nvPr>
        </p:nvSpPr>
        <p:spPr>
          <a:xfrm>
            <a:off x="178178" y="1282715"/>
            <a:ext cx="10056068" cy="3432236"/>
          </a:xfrm>
        </p:spPr>
        <p:txBody>
          <a:bodyPr>
            <a:noAutofit/>
          </a:bodyPr>
          <a:lstStyle/>
          <a:p>
            <a:pPr marL="342912" indent="-342912">
              <a:lnSpc>
                <a:spcPct val="100000"/>
              </a:lnSpc>
              <a:spcBef>
                <a:spcPts val="0"/>
              </a:spcBef>
              <a:spcAft>
                <a:spcPts val="601"/>
              </a:spcAft>
              <a:buFont typeface="Symbol" panose="05050102010706020507" pitchFamily="18" charset="2"/>
              <a:buChar char=""/>
              <a:tabLst>
                <a:tab pos="457217" algn="l"/>
              </a:tabLst>
            </a:pPr>
            <a:r>
              <a:rPr lang="en-GB" sz="2800" dirty="0"/>
              <a:t>The </a:t>
            </a:r>
            <a:r>
              <a:rPr lang="en-GB" sz="2800" dirty="0">
                <a:highlight>
                  <a:srgbClr val="FFFF00"/>
                </a:highlight>
              </a:rPr>
              <a:t>‘/’ root directory </a:t>
            </a:r>
            <a:r>
              <a:rPr lang="en-GB" sz="2800" dirty="0"/>
              <a:t>is the </a:t>
            </a:r>
            <a:r>
              <a:rPr lang="en-GB" sz="2800" b="1" dirty="0"/>
              <a:t>top</a:t>
            </a:r>
            <a:r>
              <a:rPr lang="en-GB" sz="2800" dirty="0"/>
              <a:t> or </a:t>
            </a:r>
            <a:r>
              <a:rPr lang="en-GB" sz="2800" b="1" dirty="0"/>
              <a:t>first-tier directory.</a:t>
            </a:r>
            <a:endParaRPr lang="en-GB" dirty="0"/>
          </a:p>
          <a:p>
            <a:pPr marL="342912" indent="-342912">
              <a:lnSpc>
                <a:spcPct val="100000"/>
              </a:lnSpc>
              <a:spcBef>
                <a:spcPts val="0"/>
              </a:spcBef>
              <a:spcAft>
                <a:spcPts val="601"/>
              </a:spcAft>
              <a:buFont typeface="Symbol" panose="05050102010706020507" pitchFamily="18" charset="2"/>
              <a:buChar char=""/>
              <a:tabLst>
                <a:tab pos="457217" algn="l"/>
              </a:tabLst>
            </a:pPr>
            <a:r>
              <a:rPr lang="en-GB" dirty="0"/>
              <a:t>The following </a:t>
            </a:r>
            <a:r>
              <a:rPr lang="en-GB" b="1" dirty="0"/>
              <a:t>directories </a:t>
            </a:r>
            <a:r>
              <a:rPr lang="en-GB" dirty="0"/>
              <a:t>are some common </a:t>
            </a:r>
            <a:r>
              <a:rPr lang="en-GB" b="1" dirty="0">
                <a:highlight>
                  <a:srgbClr val="FFFF00"/>
                </a:highlight>
              </a:rPr>
              <a:t>standard sub-directories</a:t>
            </a:r>
            <a:r>
              <a:rPr lang="en-GB" b="1" dirty="0"/>
              <a:t> in</a:t>
            </a:r>
            <a:r>
              <a:rPr lang="en-GB" dirty="0"/>
              <a:t> </a:t>
            </a:r>
            <a:r>
              <a:rPr lang="en-GB" sz="2800" dirty="0">
                <a:effectLst/>
                <a:ea typeface="Calibri" panose="020F0502020204030204" pitchFamily="34" charset="0"/>
                <a:cs typeface="Calibri" panose="020F0502020204030204" pitchFamily="34" charset="0"/>
              </a:rPr>
              <a:t>Unix-like &amp; Linux OSs: </a:t>
            </a:r>
            <a:endParaRPr lang="en-GB" dirty="0"/>
          </a:p>
          <a:p>
            <a:pPr lvl="3">
              <a:lnSpc>
                <a:spcPct val="100000"/>
              </a:lnSpc>
              <a:spcBef>
                <a:spcPts val="0"/>
              </a:spcBef>
              <a:spcAft>
                <a:spcPts val="601"/>
              </a:spcAft>
              <a:tabLst>
                <a:tab pos="457217" algn="l"/>
              </a:tabLst>
            </a:pPr>
            <a:r>
              <a:rPr lang="en-GB" sz="2400" b="1" dirty="0">
                <a:highlight>
                  <a:srgbClr val="FFFF00"/>
                </a:highlight>
              </a:rPr>
              <a:t>/</a:t>
            </a:r>
            <a:r>
              <a:rPr lang="en-GB" sz="2800" b="1" dirty="0">
                <a:highlight>
                  <a:srgbClr val="FFFF00"/>
                </a:highlight>
              </a:rPr>
              <a:t>bin</a:t>
            </a:r>
          </a:p>
          <a:p>
            <a:pPr lvl="3">
              <a:lnSpc>
                <a:spcPct val="100000"/>
              </a:lnSpc>
              <a:spcBef>
                <a:spcPts val="0"/>
              </a:spcBef>
              <a:spcAft>
                <a:spcPts val="601"/>
              </a:spcAft>
              <a:tabLst>
                <a:tab pos="457217" algn="l"/>
              </a:tabLst>
            </a:pPr>
            <a:r>
              <a:rPr lang="en-GB" sz="2800" b="1" dirty="0">
                <a:highlight>
                  <a:srgbClr val="FFFF00"/>
                </a:highlight>
              </a:rPr>
              <a:t>/boot</a:t>
            </a:r>
          </a:p>
          <a:p>
            <a:pPr lvl="3">
              <a:lnSpc>
                <a:spcPct val="100000"/>
              </a:lnSpc>
              <a:spcBef>
                <a:spcPts val="0"/>
              </a:spcBef>
              <a:spcAft>
                <a:spcPts val="601"/>
              </a:spcAft>
              <a:tabLst>
                <a:tab pos="457217" algn="l"/>
              </a:tabLst>
            </a:pPr>
            <a:r>
              <a:rPr lang="en-GB" sz="2800" b="1" dirty="0">
                <a:highlight>
                  <a:srgbClr val="FFFF00"/>
                </a:highlight>
              </a:rPr>
              <a:t>/dev</a:t>
            </a:r>
          </a:p>
          <a:p>
            <a:pPr lvl="3">
              <a:lnSpc>
                <a:spcPct val="100000"/>
              </a:lnSpc>
              <a:spcBef>
                <a:spcPts val="0"/>
              </a:spcBef>
              <a:spcAft>
                <a:spcPts val="601"/>
              </a:spcAft>
              <a:tabLst>
                <a:tab pos="457217" algn="l"/>
              </a:tabLst>
            </a:pPr>
            <a:r>
              <a:rPr lang="en-GB" sz="2800" b="1" dirty="0">
                <a:highlight>
                  <a:srgbClr val="FFFF00"/>
                </a:highlight>
              </a:rPr>
              <a:t>/etc</a:t>
            </a:r>
          </a:p>
          <a:p>
            <a:pPr lvl="3">
              <a:lnSpc>
                <a:spcPct val="100000"/>
              </a:lnSpc>
              <a:spcBef>
                <a:spcPts val="0"/>
              </a:spcBef>
              <a:spcAft>
                <a:spcPts val="601"/>
              </a:spcAft>
              <a:tabLst>
                <a:tab pos="457217" algn="l"/>
              </a:tabLst>
            </a:pPr>
            <a:r>
              <a:rPr lang="en-GB" sz="2800" b="1" dirty="0">
                <a:highlight>
                  <a:srgbClr val="FFFF00"/>
                </a:highlight>
              </a:rPr>
              <a:t>/home</a:t>
            </a:r>
          </a:p>
          <a:p>
            <a:pPr lvl="3">
              <a:lnSpc>
                <a:spcPct val="100000"/>
              </a:lnSpc>
              <a:spcBef>
                <a:spcPts val="0"/>
              </a:spcBef>
              <a:spcAft>
                <a:spcPts val="601"/>
              </a:spcAft>
              <a:tabLst>
                <a:tab pos="457217" algn="l"/>
              </a:tabLst>
            </a:pPr>
            <a:r>
              <a:rPr lang="en-GB" sz="2800" b="1" dirty="0">
                <a:highlight>
                  <a:srgbClr val="FFFF00"/>
                </a:highlight>
              </a:rPr>
              <a:t>/</a:t>
            </a:r>
            <a:r>
              <a:rPr lang="en-GB" sz="2800" b="1" dirty="0" err="1">
                <a:highlight>
                  <a:srgbClr val="FFFF00"/>
                </a:highlight>
              </a:rPr>
              <a:t>mnt</a:t>
            </a:r>
            <a:endParaRPr lang="en-GB" sz="2800" b="1" dirty="0">
              <a:highlight>
                <a:srgbClr val="FFFF00"/>
              </a:highlight>
            </a:endParaRPr>
          </a:p>
          <a:p>
            <a:pPr lvl="3">
              <a:lnSpc>
                <a:spcPct val="100000"/>
              </a:lnSpc>
              <a:spcBef>
                <a:spcPts val="0"/>
              </a:spcBef>
              <a:spcAft>
                <a:spcPts val="601"/>
              </a:spcAft>
              <a:tabLst>
                <a:tab pos="457217" algn="l"/>
              </a:tabLst>
            </a:pPr>
            <a:r>
              <a:rPr lang="en-GB" sz="2800" b="1" dirty="0">
                <a:highlight>
                  <a:srgbClr val="FFFF00"/>
                </a:highlight>
              </a:rPr>
              <a:t>/</a:t>
            </a:r>
            <a:r>
              <a:rPr lang="en-GB" sz="2800" b="1" dirty="0" err="1">
                <a:highlight>
                  <a:srgbClr val="FFFF00"/>
                </a:highlight>
              </a:rPr>
              <a:t>sbin</a:t>
            </a:r>
            <a:r>
              <a:rPr lang="en-GB" sz="2800" b="1" dirty="0">
                <a:highlight>
                  <a:srgbClr val="FFFF00"/>
                </a:highlight>
              </a:rPr>
              <a:t> &amp; </a:t>
            </a:r>
          </a:p>
          <a:p>
            <a:pPr lvl="3">
              <a:lnSpc>
                <a:spcPct val="100000"/>
              </a:lnSpc>
              <a:spcBef>
                <a:spcPts val="0"/>
              </a:spcBef>
              <a:spcAft>
                <a:spcPts val="601"/>
              </a:spcAft>
              <a:tabLst>
                <a:tab pos="457217" algn="l"/>
              </a:tabLst>
            </a:pPr>
            <a:r>
              <a:rPr lang="en-GB" sz="2800" b="1" dirty="0">
                <a:highlight>
                  <a:srgbClr val="FFFF00"/>
                </a:highlight>
              </a:rPr>
              <a:t>/</a:t>
            </a:r>
            <a:r>
              <a:rPr lang="en-GB" sz="2800" b="1" dirty="0" err="1">
                <a:highlight>
                  <a:srgbClr val="FFFF00"/>
                </a:highlight>
              </a:rPr>
              <a:t>usr</a:t>
            </a:r>
            <a:endParaRPr lang="en-GB" sz="2400" b="1" dirty="0">
              <a:highlight>
                <a:srgbClr val="FFFF00"/>
              </a:highlight>
            </a:endParaRPr>
          </a:p>
        </p:txBody>
      </p:sp>
      <p:grpSp>
        <p:nvGrpSpPr>
          <p:cNvPr id="10" name="Group 9">
            <a:extLst>
              <a:ext uri="{FF2B5EF4-FFF2-40B4-BE49-F238E27FC236}">
                <a16:creationId xmlns:a16="http://schemas.microsoft.com/office/drawing/2014/main" id="{0DE4AD7E-E8C8-A6EB-B907-53B078AA9C2A}"/>
              </a:ext>
            </a:extLst>
          </p:cNvPr>
          <p:cNvGrpSpPr/>
          <p:nvPr/>
        </p:nvGrpSpPr>
        <p:grpSpPr>
          <a:xfrm>
            <a:off x="8256985" y="2399851"/>
            <a:ext cx="3588011" cy="3881374"/>
            <a:chOff x="8200715" y="1963752"/>
            <a:chExt cx="3695049" cy="4138900"/>
          </a:xfrm>
        </p:grpSpPr>
        <p:pic>
          <p:nvPicPr>
            <p:cNvPr id="5" name="Picture 4" descr="A picture containing text&#10;&#10;Description automatically generated">
              <a:extLst>
                <a:ext uri="{FF2B5EF4-FFF2-40B4-BE49-F238E27FC236}">
                  <a16:creationId xmlns:a16="http://schemas.microsoft.com/office/drawing/2014/main" id="{14E073B6-2EEC-F3E4-37F4-58D575639E04}"/>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8200715" y="1963752"/>
              <a:ext cx="3695049" cy="4138900"/>
            </a:xfrm>
            <a:prstGeom prst="rect">
              <a:avLst/>
            </a:prstGeom>
            <a:solidFill>
              <a:srgbClr val="FFFFFF">
                <a:shade val="85000"/>
              </a:srgbClr>
            </a:solidFill>
            <a:ln w="190500" cap="rnd">
              <a:solidFill>
                <a:srgbClr val="FFFFFF"/>
              </a:solidFill>
            </a:ln>
            <a:effectLst>
              <a:outerShdw blurRad="36195" dist="12700" dir="11400000" algn="tl" rotWithShape="0">
                <a:srgbClr val="000000">
                  <a:alpha val="33000"/>
                </a:srgbClr>
              </a:outerShdw>
            </a:effectLst>
            <a:scene3d>
              <a:camera prst="perspectiveContrastingLeftFacing">
                <a:rot lat="540000" lon="2100000" rev="0"/>
              </a:camera>
              <a:lightRig rig="soft" dir="t"/>
            </a:scene3d>
            <a:sp3d contourW="12700" prstMaterial="matte">
              <a:bevelT w="63500" h="50800"/>
              <a:contourClr>
                <a:srgbClr val="C0C0C0"/>
              </a:contourClr>
            </a:sp3d>
          </p:spPr>
        </p:pic>
        <p:pic>
          <p:nvPicPr>
            <p:cNvPr id="7" name="Picture 6" descr="Icon&#10;&#10;Description automatically generated">
              <a:extLst>
                <a:ext uri="{FF2B5EF4-FFF2-40B4-BE49-F238E27FC236}">
                  <a16:creationId xmlns:a16="http://schemas.microsoft.com/office/drawing/2014/main" id="{6D6E427C-2216-4E3D-6439-24D824DFC1E3}"/>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9520105" y="3429000"/>
              <a:ext cx="2375659" cy="2375659"/>
            </a:xfrm>
            <a:prstGeom prst="rect">
              <a:avLst/>
            </a:prstGeom>
            <a:ln>
              <a:noFill/>
            </a:ln>
            <a:effectLst>
              <a:reflection blurRad="12700" stA="30000" endPos="30000" dist="5000" dir="5400000" sy="-100000" algn="bl" rotWithShape="0"/>
            </a:effectLst>
            <a:scene3d>
              <a:camera prst="perspectiveContrastingLeftFacing">
                <a:rot lat="300000" lon="19800000" rev="0"/>
              </a:camera>
              <a:lightRig rig="threePt" dir="t">
                <a:rot lat="0" lon="0" rev="2700000"/>
              </a:lightRig>
            </a:scene3d>
            <a:sp3d>
              <a:bevelT w="63500" h="50800"/>
            </a:sp3d>
          </p:spPr>
        </p:pic>
      </p:grpSp>
    </p:spTree>
    <p:extLst>
      <p:ext uri="{BB962C8B-B14F-4D97-AF65-F5344CB8AC3E}">
        <p14:creationId xmlns:p14="http://schemas.microsoft.com/office/powerpoint/2010/main" val="29950766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9195C2C8-2D90-774B-2E44-9E40AF7E05F1}"/>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B9ABCDC-31AD-FD90-0FE2-C5553991B1D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E0B29F65-DFB1-632C-32EE-3F603C3B90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5D540E8E-DF28-D7DD-84DC-7477529D0D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1A7BE40C-057F-28E7-2C58-F63F6C3013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E4834AAC-8758-7771-401F-24F625EA74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DF5608EF-EA54-8A4D-6F60-713A3C1EB9A1}"/>
              </a:ext>
            </a:extLst>
          </p:cNvPr>
          <p:cNvSpPr>
            <a:spLocks noGrp="1"/>
          </p:cNvSpPr>
          <p:nvPr>
            <p:ph type="title"/>
          </p:nvPr>
        </p:nvSpPr>
        <p:spPr>
          <a:xfrm>
            <a:off x="229672" y="278535"/>
            <a:ext cx="9895951" cy="1033669"/>
          </a:xfrm>
        </p:spPr>
        <p:txBody>
          <a:bodyPr>
            <a:normAutofit/>
          </a:bodyPr>
          <a:lstStyle/>
          <a:p>
            <a:r>
              <a:rPr lang="en-GB" sz="4800" b="1" dirty="0">
                <a:solidFill>
                  <a:schemeClr val="bg1"/>
                </a:solidFill>
              </a:rPr>
              <a:t>Activity: Q. </a:t>
            </a:r>
            <a:r>
              <a:rPr lang="en-US" sz="4800" b="1" dirty="0">
                <a:solidFill>
                  <a:schemeClr val="bg1"/>
                </a:solidFill>
              </a:rPr>
              <a:t>Linux File System</a:t>
            </a:r>
            <a:r>
              <a:rPr lang="en-GB" sz="4800" b="1" dirty="0">
                <a:solidFill>
                  <a:schemeClr val="bg1"/>
                </a:solidFill>
              </a:rPr>
              <a:t>?</a:t>
            </a:r>
          </a:p>
        </p:txBody>
      </p:sp>
      <p:sp>
        <p:nvSpPr>
          <p:cNvPr id="4" name="Content Placeholder 3">
            <a:extLst>
              <a:ext uri="{FF2B5EF4-FFF2-40B4-BE49-F238E27FC236}">
                <a16:creationId xmlns:a16="http://schemas.microsoft.com/office/drawing/2014/main" id="{6FAC6B49-4E2B-2874-AA2B-A7875816D484}"/>
              </a:ext>
            </a:extLst>
          </p:cNvPr>
          <p:cNvSpPr>
            <a:spLocks noGrp="1"/>
          </p:cNvSpPr>
          <p:nvPr>
            <p:ph idx="1"/>
          </p:nvPr>
        </p:nvSpPr>
        <p:spPr>
          <a:xfrm>
            <a:off x="229671" y="1590739"/>
            <a:ext cx="8457129" cy="4351338"/>
          </a:xfrm>
        </p:spPr>
        <p:txBody>
          <a:bodyPr>
            <a:normAutofit/>
          </a:bodyPr>
          <a:lstStyle/>
          <a:p>
            <a:pPr marL="0" indent="0">
              <a:lnSpc>
                <a:spcPct val="100000"/>
              </a:lnSpc>
              <a:spcBef>
                <a:spcPts val="0"/>
              </a:spcBef>
              <a:buNone/>
            </a:pPr>
            <a:r>
              <a:rPr lang="en-US" sz="3600" b="1" dirty="0"/>
              <a:t>Research and document an answer:</a:t>
            </a:r>
          </a:p>
          <a:p>
            <a:pPr marL="514350" indent="-514350">
              <a:lnSpc>
                <a:spcPct val="100000"/>
              </a:lnSpc>
              <a:spcBef>
                <a:spcPts val="0"/>
              </a:spcBef>
              <a:buFont typeface="+mj-lt"/>
              <a:buAutoNum type="arabicPeriod"/>
            </a:pPr>
            <a:r>
              <a:rPr lang="en-GB" sz="3200" b="1" dirty="0">
                <a:highlight>
                  <a:srgbClr val="FFFF00"/>
                </a:highlight>
              </a:rPr>
              <a:t>Q. </a:t>
            </a:r>
            <a:r>
              <a:rPr lang="en-GB" sz="3200" dirty="0">
                <a:highlight>
                  <a:srgbClr val="FFFF00"/>
                </a:highlight>
              </a:rPr>
              <a:t>What are some of the most common </a:t>
            </a:r>
            <a:r>
              <a:rPr lang="en-GB" sz="3200" b="1" dirty="0">
                <a:highlight>
                  <a:srgbClr val="FFFF00"/>
                </a:highlight>
              </a:rPr>
              <a:t>standard sub-directories </a:t>
            </a:r>
            <a:r>
              <a:rPr lang="en-GB" sz="3200" dirty="0">
                <a:highlight>
                  <a:srgbClr val="FFFF00"/>
                </a:highlight>
              </a:rPr>
              <a:t>in </a:t>
            </a:r>
            <a:r>
              <a:rPr lang="en-GB" sz="3200" dirty="0">
                <a:effectLst/>
                <a:highlight>
                  <a:srgbClr val="FFFF00"/>
                </a:highlight>
                <a:ea typeface="Calibri" panose="020F0502020204030204" pitchFamily="34" charset="0"/>
                <a:cs typeface="Calibri" panose="020F0502020204030204" pitchFamily="34" charset="0"/>
              </a:rPr>
              <a:t>Linux OSs</a:t>
            </a:r>
            <a:r>
              <a:rPr lang="en-GB" sz="3200" dirty="0">
                <a:effectLst/>
                <a:ea typeface="Calibri" panose="020F0502020204030204" pitchFamily="34" charset="0"/>
                <a:cs typeface="Calibri" panose="020F0502020204030204" pitchFamily="34" charset="0"/>
              </a:rPr>
              <a:t>?</a:t>
            </a:r>
          </a:p>
          <a:p>
            <a:pPr marL="514350" indent="-514350">
              <a:lnSpc>
                <a:spcPct val="100000"/>
              </a:lnSpc>
              <a:spcBef>
                <a:spcPts val="0"/>
              </a:spcBef>
              <a:buFont typeface="+mj-lt"/>
              <a:buAutoNum type="arabicPeriod"/>
            </a:pPr>
            <a:r>
              <a:rPr lang="en-GB" sz="3200" b="1" dirty="0">
                <a:highlight>
                  <a:srgbClr val="FFFF00"/>
                </a:highlight>
              </a:rPr>
              <a:t>Q. </a:t>
            </a:r>
            <a:r>
              <a:rPr lang="en-GB" sz="3200" dirty="0">
                <a:highlight>
                  <a:srgbClr val="FFFF00"/>
                </a:highlight>
              </a:rPr>
              <a:t>And what do they do</a:t>
            </a:r>
            <a:r>
              <a:rPr lang="en-GB" sz="3200" b="1" dirty="0">
                <a:highlight>
                  <a:srgbClr val="FFFF00"/>
                </a:highlight>
              </a:rPr>
              <a:t>?</a:t>
            </a:r>
          </a:p>
          <a:p>
            <a:pPr marL="0" indent="0">
              <a:lnSpc>
                <a:spcPct val="100000"/>
              </a:lnSpc>
              <a:spcBef>
                <a:spcPts val="0"/>
              </a:spcBef>
              <a:buNone/>
            </a:pPr>
            <a:r>
              <a:rPr lang="en-GB" dirty="0"/>
              <a:t>* Save the answer in your </a:t>
            </a:r>
            <a:br>
              <a:rPr lang="en-GB" dirty="0"/>
            </a:br>
            <a:r>
              <a:rPr lang="en-US" dirty="0"/>
              <a:t>‘</a:t>
            </a:r>
            <a:r>
              <a:rPr lang="en-US" b="1" dirty="0"/>
              <a:t>Lecture Activity log</a:t>
            </a:r>
            <a:r>
              <a:rPr lang="en-US" dirty="0"/>
              <a:t>’ </a:t>
            </a:r>
            <a:br>
              <a:rPr lang="en-US" dirty="0"/>
            </a:br>
            <a:r>
              <a:rPr lang="en-US" dirty="0"/>
              <a:t>document.</a:t>
            </a:r>
            <a:endParaRPr lang="en-US" b="1" dirty="0"/>
          </a:p>
        </p:txBody>
      </p:sp>
      <p:pic>
        <p:nvPicPr>
          <p:cNvPr id="11" name="Picture 10" descr="A picture containing text&#10;&#10;Description automatically generated">
            <a:extLst>
              <a:ext uri="{FF2B5EF4-FFF2-40B4-BE49-F238E27FC236}">
                <a16:creationId xmlns:a16="http://schemas.microsoft.com/office/drawing/2014/main" id="{B5EC9F59-F6C0-F92C-3BF0-0CD55EF9F54B}"/>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8384800" y="347752"/>
            <a:ext cx="3695049" cy="4138900"/>
          </a:xfrm>
          <a:prstGeom prst="rect">
            <a:avLst/>
          </a:prstGeom>
          <a:solidFill>
            <a:srgbClr val="FFFFFF">
              <a:shade val="85000"/>
            </a:srgbClr>
          </a:solidFill>
          <a:ln w="190500" cap="rnd">
            <a:solidFill>
              <a:srgbClr val="FFFFFF"/>
            </a:solidFill>
          </a:ln>
          <a:effectLst>
            <a:outerShdw blurRad="36195" dist="12700" dir="11400000" algn="tl" rotWithShape="0">
              <a:srgbClr val="000000">
                <a:alpha val="33000"/>
              </a:srgbClr>
            </a:outerShdw>
          </a:effectLst>
          <a:scene3d>
            <a:camera prst="perspectiveContrastingLeftFacing">
              <a:rot lat="540000" lon="2100000" rev="0"/>
            </a:camera>
            <a:lightRig rig="soft" dir="t"/>
          </a:scene3d>
          <a:sp3d contourW="12700" prstMaterial="matte">
            <a:bevelT w="63500" h="50800"/>
            <a:contourClr>
              <a:srgbClr val="C0C0C0"/>
            </a:contourClr>
          </a:sp3d>
        </p:spPr>
      </p:pic>
      <p:pic>
        <p:nvPicPr>
          <p:cNvPr id="3" name="Picture 2">
            <a:extLst>
              <a:ext uri="{FF2B5EF4-FFF2-40B4-BE49-F238E27FC236}">
                <a16:creationId xmlns:a16="http://schemas.microsoft.com/office/drawing/2014/main" id="{4B3F236A-5406-D10A-D770-0A74D4EC92B9}"/>
              </a:ext>
            </a:extLst>
          </p:cNvPr>
          <p:cNvPicPr>
            <a:picLocks noChangeAspect="1"/>
          </p:cNvPicPr>
          <p:nvPr/>
        </p:nvPicPr>
        <p:blipFill rotWithShape="1">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rcRect l="11125" r="13876" b="1"/>
          <a:stretch/>
        </p:blipFill>
        <p:spPr>
          <a:xfrm>
            <a:off x="8227454" y="2211934"/>
            <a:ext cx="2827842" cy="2827842"/>
          </a:xfrm>
          <a:custGeom>
            <a:avLst/>
            <a:gdLst/>
            <a:ahLst/>
            <a:cxnLst/>
            <a:rect l="l" t="t" r="r" b="b"/>
            <a:pathLst>
              <a:path w="5031136" h="5031136">
                <a:moveTo>
                  <a:pt x="2515568" y="0"/>
                </a:moveTo>
                <a:cubicBezTo>
                  <a:pt x="3904878" y="0"/>
                  <a:pt x="5031136" y="1126258"/>
                  <a:pt x="5031136" y="2515568"/>
                </a:cubicBezTo>
                <a:cubicBezTo>
                  <a:pt x="5031136" y="3904878"/>
                  <a:pt x="3904878" y="5031136"/>
                  <a:pt x="2515568" y="5031136"/>
                </a:cubicBezTo>
                <a:cubicBezTo>
                  <a:pt x="1126258" y="5031136"/>
                  <a:pt x="0" y="3904878"/>
                  <a:pt x="0" y="2515568"/>
                </a:cubicBezTo>
                <a:cubicBezTo>
                  <a:pt x="0" y="1126258"/>
                  <a:pt x="1126258" y="0"/>
                  <a:pt x="2515568" y="0"/>
                </a:cubicBezTo>
                <a:close/>
              </a:path>
            </a:pathLst>
          </a:custGeom>
        </p:spPr>
      </p:pic>
      <p:pic>
        <p:nvPicPr>
          <p:cNvPr id="20" name="Picture 19" descr="Icon&#10;&#10;Description automatically generated">
            <a:extLst>
              <a:ext uri="{FF2B5EF4-FFF2-40B4-BE49-F238E27FC236}">
                <a16:creationId xmlns:a16="http://schemas.microsoft.com/office/drawing/2014/main" id="{7D00673C-51F5-EB73-4974-E0CE5C9684A8}"/>
              </a:ext>
            </a:extLst>
          </p:cNvPr>
          <p:cNvPicPr>
            <a:picLocks noChangeAspect="1"/>
          </p:cNvPicPr>
          <p:nvPr/>
        </p:nvPicPr>
        <p:blipFill>
          <a:blip r:embed="rId7">
            <a:extLst>
              <a:ext uri="{28A0092B-C50C-407E-A947-70E740481C1C}">
                <a14:useLocalDpi xmlns:a14="http://schemas.microsoft.com/office/drawing/2010/main" val="0"/>
              </a:ext>
              <a:ext uri="{837473B0-CC2E-450A-ABE3-18F120FF3D39}">
                <a1611:picAttrSrcUrl xmlns:a1611="http://schemas.microsoft.com/office/drawing/2016/11/main" r:id="rId8"/>
              </a:ext>
            </a:extLst>
          </a:blip>
          <a:stretch>
            <a:fillRect/>
          </a:stretch>
        </p:blipFill>
        <p:spPr>
          <a:xfrm>
            <a:off x="9973687" y="1537295"/>
            <a:ext cx="2375659" cy="2375659"/>
          </a:xfrm>
          <a:prstGeom prst="rect">
            <a:avLst/>
          </a:prstGeom>
          <a:ln>
            <a:noFill/>
          </a:ln>
          <a:effectLst>
            <a:reflection blurRad="12700" stA="30000" endPos="30000" dist="5000" dir="5400000" sy="-100000" algn="bl" rotWithShape="0"/>
          </a:effectLst>
          <a:scene3d>
            <a:camera prst="perspectiveContrastingLeftFacing">
              <a:rot lat="300000" lon="19800000" rev="0"/>
            </a:camera>
            <a:lightRig rig="threePt" dir="t">
              <a:rot lat="0" lon="0" rev="2700000"/>
            </a:lightRig>
          </a:scene3d>
          <a:sp3d>
            <a:bevelT w="63500" h="50800"/>
          </a:sp3d>
        </p:spPr>
      </p:pic>
      <p:sp>
        <p:nvSpPr>
          <p:cNvPr id="25" name="TextBox 24">
            <a:extLst>
              <a:ext uri="{FF2B5EF4-FFF2-40B4-BE49-F238E27FC236}">
                <a16:creationId xmlns:a16="http://schemas.microsoft.com/office/drawing/2014/main" id="{5C4EE24A-0995-D01F-BF53-688494B68B3B}"/>
              </a:ext>
            </a:extLst>
          </p:cNvPr>
          <p:cNvSpPr txBox="1"/>
          <p:nvPr/>
        </p:nvSpPr>
        <p:spPr>
          <a:xfrm>
            <a:off x="5908537" y="3285449"/>
            <a:ext cx="6094826" cy="3508653"/>
          </a:xfrm>
          <a:prstGeom prst="rect">
            <a:avLst/>
          </a:prstGeom>
          <a:noFill/>
        </p:spPr>
        <p:txBody>
          <a:bodyPr wrap="square">
            <a:spAutoFit/>
          </a:bodyPr>
          <a:lstStyle/>
          <a:p>
            <a:pPr lvl="3">
              <a:lnSpc>
                <a:spcPct val="100000"/>
              </a:lnSpc>
              <a:spcBef>
                <a:spcPts val="0"/>
              </a:spcBef>
              <a:spcAft>
                <a:spcPts val="601"/>
              </a:spcAft>
              <a:tabLst>
                <a:tab pos="457217" algn="l"/>
              </a:tabLst>
            </a:pPr>
            <a:r>
              <a:rPr lang="en-GB" sz="2400" dirty="0"/>
              <a:t>/bin</a:t>
            </a:r>
            <a:br>
              <a:rPr lang="en-GB" sz="2400" dirty="0"/>
            </a:br>
            <a:r>
              <a:rPr lang="en-GB" sz="2400" dirty="0"/>
              <a:t>/boot</a:t>
            </a:r>
          </a:p>
          <a:p>
            <a:pPr lvl="3">
              <a:lnSpc>
                <a:spcPct val="100000"/>
              </a:lnSpc>
              <a:spcBef>
                <a:spcPts val="0"/>
              </a:spcBef>
              <a:spcAft>
                <a:spcPts val="601"/>
              </a:spcAft>
              <a:tabLst>
                <a:tab pos="457217" algn="l"/>
              </a:tabLst>
            </a:pPr>
            <a:r>
              <a:rPr lang="en-GB" sz="2400" dirty="0"/>
              <a:t>/dev</a:t>
            </a:r>
          </a:p>
          <a:p>
            <a:pPr lvl="3">
              <a:lnSpc>
                <a:spcPct val="100000"/>
              </a:lnSpc>
              <a:spcBef>
                <a:spcPts val="0"/>
              </a:spcBef>
              <a:spcAft>
                <a:spcPts val="601"/>
              </a:spcAft>
              <a:tabLst>
                <a:tab pos="457217" algn="l"/>
              </a:tabLst>
            </a:pPr>
            <a:r>
              <a:rPr lang="en-GB" sz="2400" dirty="0"/>
              <a:t>/etc</a:t>
            </a:r>
          </a:p>
          <a:p>
            <a:pPr lvl="3">
              <a:lnSpc>
                <a:spcPct val="100000"/>
              </a:lnSpc>
              <a:spcBef>
                <a:spcPts val="0"/>
              </a:spcBef>
              <a:spcAft>
                <a:spcPts val="601"/>
              </a:spcAft>
              <a:tabLst>
                <a:tab pos="457217" algn="l"/>
              </a:tabLst>
            </a:pPr>
            <a:r>
              <a:rPr lang="en-GB" sz="2400" dirty="0"/>
              <a:t>/home</a:t>
            </a:r>
          </a:p>
          <a:p>
            <a:pPr lvl="3">
              <a:lnSpc>
                <a:spcPct val="100000"/>
              </a:lnSpc>
              <a:spcBef>
                <a:spcPts val="0"/>
              </a:spcBef>
              <a:spcAft>
                <a:spcPts val="601"/>
              </a:spcAft>
              <a:tabLst>
                <a:tab pos="457217" algn="l"/>
              </a:tabLst>
            </a:pPr>
            <a:r>
              <a:rPr lang="en-GB" sz="2400" dirty="0"/>
              <a:t>/</a:t>
            </a:r>
            <a:r>
              <a:rPr lang="en-GB" sz="2400" dirty="0" err="1"/>
              <a:t>mnt</a:t>
            </a:r>
            <a:endParaRPr lang="en-GB" sz="2400" dirty="0"/>
          </a:p>
          <a:p>
            <a:pPr lvl="3">
              <a:lnSpc>
                <a:spcPct val="100000"/>
              </a:lnSpc>
              <a:spcBef>
                <a:spcPts val="0"/>
              </a:spcBef>
              <a:spcAft>
                <a:spcPts val="601"/>
              </a:spcAft>
              <a:tabLst>
                <a:tab pos="457217" algn="l"/>
              </a:tabLst>
            </a:pPr>
            <a:r>
              <a:rPr lang="en-GB" sz="2400" dirty="0"/>
              <a:t>/</a:t>
            </a:r>
            <a:r>
              <a:rPr lang="en-GB" sz="2400" dirty="0" err="1"/>
              <a:t>sbin</a:t>
            </a:r>
            <a:r>
              <a:rPr lang="en-GB" sz="2400" dirty="0"/>
              <a:t> &amp; </a:t>
            </a:r>
          </a:p>
          <a:p>
            <a:pPr lvl="3">
              <a:lnSpc>
                <a:spcPct val="100000"/>
              </a:lnSpc>
              <a:spcBef>
                <a:spcPts val="0"/>
              </a:spcBef>
              <a:spcAft>
                <a:spcPts val="601"/>
              </a:spcAft>
              <a:tabLst>
                <a:tab pos="457217" algn="l"/>
              </a:tabLst>
            </a:pPr>
            <a:r>
              <a:rPr lang="en-GB" sz="2400" dirty="0"/>
              <a:t>/</a:t>
            </a:r>
            <a:r>
              <a:rPr lang="en-GB" sz="2400" dirty="0" err="1"/>
              <a:t>usr</a:t>
            </a:r>
            <a:endParaRPr lang="en-GB" sz="2400" dirty="0"/>
          </a:p>
        </p:txBody>
      </p:sp>
      <p:sp>
        <p:nvSpPr>
          <p:cNvPr id="6" name="TextBox 5">
            <a:extLst>
              <a:ext uri="{FF2B5EF4-FFF2-40B4-BE49-F238E27FC236}">
                <a16:creationId xmlns:a16="http://schemas.microsoft.com/office/drawing/2014/main" id="{E075804B-A803-E08A-CA7B-552F9F1B6128}"/>
              </a:ext>
            </a:extLst>
          </p:cNvPr>
          <p:cNvSpPr txBox="1"/>
          <p:nvPr/>
        </p:nvSpPr>
        <p:spPr>
          <a:xfrm>
            <a:off x="5933451" y="3278758"/>
            <a:ext cx="1499560" cy="461665"/>
          </a:xfrm>
          <a:prstGeom prst="rect">
            <a:avLst/>
          </a:prstGeom>
          <a:noFill/>
        </p:spPr>
        <p:txBody>
          <a:bodyPr wrap="square">
            <a:spAutoFit/>
          </a:bodyPr>
          <a:lstStyle/>
          <a:p>
            <a:r>
              <a:rPr lang="en-GB" sz="2400" dirty="0">
                <a:ea typeface="Calibri" panose="020F0502020204030204" pitchFamily="34" charset="0"/>
                <a:cs typeface="Calibri" panose="020F0502020204030204" pitchFamily="34" charset="0"/>
              </a:rPr>
              <a:t>Examples:</a:t>
            </a:r>
            <a:endParaRPr lang="en-GB" sz="2400" dirty="0"/>
          </a:p>
        </p:txBody>
      </p:sp>
    </p:spTree>
    <p:extLst>
      <p:ext uri="{BB962C8B-B14F-4D97-AF65-F5344CB8AC3E}">
        <p14:creationId xmlns:p14="http://schemas.microsoft.com/office/powerpoint/2010/main" val="6838344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1"/>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1"/>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1"/>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300" y="-1"/>
            <a:ext cx="4076699" cy="1590741"/>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1"/>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2" y="-1"/>
            <a:ext cx="11732645"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1"/>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568274" y="374585"/>
            <a:ext cx="9895950" cy="1033669"/>
          </a:xfrm>
        </p:spPr>
        <p:txBody>
          <a:bodyPr>
            <a:normAutofit/>
          </a:bodyPr>
          <a:lstStyle/>
          <a:p>
            <a:r>
              <a:rPr lang="en-GB" sz="5400" b="1" dirty="0">
                <a:solidFill>
                  <a:srgbClr val="FFFFFF"/>
                </a:solidFill>
              </a:rPr>
              <a:t>Linux file System</a:t>
            </a:r>
            <a:endParaRPr lang="en-GB" sz="5400" b="1" dirty="0">
              <a:solidFill>
                <a:srgbClr val="FFFFFF"/>
              </a:solidFill>
              <a:highlight>
                <a:srgbClr val="FFFF00"/>
              </a:highlight>
            </a:endParaRP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187321" y="1681746"/>
            <a:ext cx="8538895" cy="4660431"/>
          </a:xfrm>
        </p:spPr>
        <p:txBody>
          <a:bodyPr>
            <a:noAutofit/>
          </a:bodyPr>
          <a:lstStyle/>
          <a:p>
            <a:pPr>
              <a:lnSpc>
                <a:spcPct val="100000"/>
              </a:lnSpc>
              <a:spcBef>
                <a:spcPts val="0"/>
              </a:spcBef>
              <a:spcAft>
                <a:spcPts val="300"/>
              </a:spcAft>
              <a:buSzPts val="1000"/>
              <a:tabLst>
                <a:tab pos="457200" algn="l"/>
              </a:tabLst>
            </a:pPr>
            <a:r>
              <a:rPr lang="en-GB" sz="2400" b="1" dirty="0">
                <a:effectLst/>
                <a:highlight>
                  <a:srgbClr val="FFFF00"/>
                </a:highlight>
                <a:ea typeface="Calibri" panose="020F0502020204030204" pitchFamily="34" charset="0"/>
                <a:cs typeface="Calibri" panose="020F0502020204030204" pitchFamily="34" charset="0"/>
              </a:rPr>
              <a:t>/</a:t>
            </a:r>
            <a:r>
              <a:rPr lang="en-GB" sz="2400" dirty="0">
                <a:effectLst/>
                <a:ea typeface="Calibri" panose="020F0502020204030204" pitchFamily="34" charset="0"/>
                <a:cs typeface="Calibri" panose="020F0502020204030204" pitchFamily="34" charset="0"/>
              </a:rPr>
              <a:t> - </a:t>
            </a:r>
            <a:r>
              <a:rPr lang="en-GB" sz="2400" b="1" dirty="0">
                <a:effectLst/>
                <a:ea typeface="Calibri" panose="020F0502020204030204" pitchFamily="34" charset="0"/>
                <a:cs typeface="Calibri" panose="020F0502020204030204" pitchFamily="34" charset="0"/>
              </a:rPr>
              <a:t>The root directory is the top level directory and contains the other standard first-level sub-directories</a:t>
            </a:r>
            <a:r>
              <a:rPr lang="en-GB" sz="2400" dirty="0">
                <a:effectLst/>
                <a:ea typeface="Calibri" panose="020F0502020204030204" pitchFamily="34" charset="0"/>
                <a:cs typeface="Calibri" panose="020F0502020204030204" pitchFamily="34" charset="0"/>
              </a:rPr>
              <a:t>.</a:t>
            </a:r>
            <a:endParaRPr lang="en-GB" sz="2400" dirty="0">
              <a:effectLst/>
              <a:ea typeface="Calibri" panose="020F0502020204030204" pitchFamily="34" charset="0"/>
              <a:cs typeface="Times New Roman" panose="02020603050405020304" pitchFamily="18" charset="0"/>
            </a:endParaRPr>
          </a:p>
          <a:p>
            <a:pPr>
              <a:lnSpc>
                <a:spcPct val="100000"/>
              </a:lnSpc>
              <a:spcBef>
                <a:spcPts val="0"/>
              </a:spcBef>
              <a:spcAft>
                <a:spcPts val="300"/>
              </a:spcAft>
              <a:buSzPts val="1000"/>
              <a:tabLst>
                <a:tab pos="457200" algn="l"/>
              </a:tabLst>
            </a:pPr>
            <a:r>
              <a:rPr lang="en-GB" sz="2400" b="1" dirty="0">
                <a:highlight>
                  <a:srgbClr val="FFFF00"/>
                </a:highlight>
              </a:rPr>
              <a:t>/boot</a:t>
            </a:r>
            <a:r>
              <a:rPr lang="en-GB" sz="2400" dirty="0">
                <a:highlight>
                  <a:srgbClr val="FFFF00"/>
                </a:highlight>
              </a:rPr>
              <a:t> </a:t>
            </a:r>
            <a:r>
              <a:rPr lang="en-GB" sz="2400" dirty="0"/>
              <a:t>– The boot directory </a:t>
            </a:r>
            <a:r>
              <a:rPr lang="en-GB" sz="2400" b="1" dirty="0"/>
              <a:t>contains files for booting up the system</a:t>
            </a:r>
            <a:r>
              <a:rPr lang="en-GB" sz="2400" dirty="0"/>
              <a:t>. </a:t>
            </a:r>
            <a:r>
              <a:rPr lang="en-GB" sz="2400" b="1" dirty="0"/>
              <a:t>DO NOT edit these files.</a:t>
            </a:r>
          </a:p>
          <a:p>
            <a:pPr>
              <a:lnSpc>
                <a:spcPct val="100000"/>
              </a:lnSpc>
              <a:spcBef>
                <a:spcPts val="0"/>
              </a:spcBef>
              <a:spcAft>
                <a:spcPts val="300"/>
              </a:spcAft>
              <a:buSzPts val="1000"/>
              <a:tabLst>
                <a:tab pos="457200" algn="l"/>
              </a:tabLst>
            </a:pPr>
            <a:r>
              <a:rPr lang="en-GB" sz="2400" b="1" dirty="0">
                <a:highlight>
                  <a:srgbClr val="FFFF00"/>
                </a:highlight>
              </a:rPr>
              <a:t>/bin </a:t>
            </a:r>
            <a:r>
              <a:rPr lang="en-GB" sz="2400" dirty="0"/>
              <a:t>– contains</a:t>
            </a:r>
            <a:r>
              <a:rPr lang="en-GB" sz="2400" b="1" dirty="0"/>
              <a:t> system applications </a:t>
            </a:r>
            <a:r>
              <a:rPr lang="en-GB" sz="2400" dirty="0"/>
              <a:t>such as </a:t>
            </a:r>
            <a:r>
              <a:rPr lang="en-GB" sz="2400" b="1" dirty="0"/>
              <a:t>Bash commands </a:t>
            </a:r>
            <a:r>
              <a:rPr lang="en-GB" sz="2400" dirty="0"/>
              <a:t>that all users can run.</a:t>
            </a:r>
          </a:p>
          <a:p>
            <a:pPr>
              <a:lnSpc>
                <a:spcPct val="100000"/>
              </a:lnSpc>
              <a:spcBef>
                <a:spcPts val="0"/>
              </a:spcBef>
              <a:spcAft>
                <a:spcPts val="300"/>
              </a:spcAft>
              <a:buSzPts val="1000"/>
              <a:tabLst>
                <a:tab pos="457200" algn="l"/>
              </a:tabLst>
            </a:pPr>
            <a:r>
              <a:rPr lang="en-GB" sz="2400" b="1" dirty="0">
                <a:effectLst/>
                <a:highlight>
                  <a:srgbClr val="FFFF00"/>
                </a:highlight>
                <a:ea typeface="Calibri" panose="020F0502020204030204" pitchFamily="34" charset="0"/>
                <a:cs typeface="Times New Roman" panose="02020603050405020304" pitchFamily="18" charset="0"/>
              </a:rPr>
              <a:t>/</a:t>
            </a:r>
            <a:r>
              <a:rPr lang="en-GB" sz="2400" b="1" dirty="0" err="1">
                <a:effectLst/>
                <a:highlight>
                  <a:srgbClr val="FFFF00"/>
                </a:highlight>
                <a:ea typeface="Calibri" panose="020F0502020204030204" pitchFamily="34" charset="0"/>
                <a:cs typeface="Times New Roman" panose="02020603050405020304" pitchFamily="18" charset="0"/>
              </a:rPr>
              <a:t>sbin</a:t>
            </a:r>
            <a:r>
              <a:rPr lang="en-GB" sz="2400" b="1" dirty="0">
                <a:effectLst/>
                <a:highlight>
                  <a:srgbClr val="FFFF00"/>
                </a:highlight>
                <a:ea typeface="Calibri" panose="020F0502020204030204" pitchFamily="34" charset="0"/>
                <a:cs typeface="Times New Roman" panose="02020603050405020304" pitchFamily="18" charset="0"/>
              </a:rPr>
              <a:t> </a:t>
            </a:r>
            <a:r>
              <a:rPr lang="en-GB" sz="2400" dirty="0">
                <a:effectLst/>
                <a:ea typeface="Calibri" panose="020F0502020204030204" pitchFamily="34" charset="0"/>
                <a:cs typeface="Times New Roman" panose="02020603050405020304" pitchFamily="18" charset="0"/>
              </a:rPr>
              <a:t>– contains </a:t>
            </a:r>
            <a:r>
              <a:rPr lang="en-GB" sz="2400" b="1" dirty="0">
                <a:effectLst/>
                <a:ea typeface="Calibri" panose="020F0502020204030204" pitchFamily="34" charset="0"/>
                <a:cs typeface="Times New Roman" panose="02020603050405020304" pitchFamily="18" charset="0"/>
              </a:rPr>
              <a:t>superuser applications for managing and configuring the system that only the superuser</a:t>
            </a:r>
            <a:r>
              <a:rPr lang="en-GB" sz="2400" dirty="0">
                <a:effectLst/>
                <a:ea typeface="Calibri" panose="020F0502020204030204" pitchFamily="34" charset="0"/>
                <a:cs typeface="Times New Roman" panose="02020603050405020304" pitchFamily="18" charset="0"/>
              </a:rPr>
              <a:t>/admin can run.</a:t>
            </a:r>
          </a:p>
          <a:p>
            <a:pPr>
              <a:lnSpc>
                <a:spcPct val="100000"/>
              </a:lnSpc>
              <a:spcBef>
                <a:spcPts val="0"/>
              </a:spcBef>
              <a:spcAft>
                <a:spcPts val="300"/>
              </a:spcAft>
              <a:buSzPts val="1000"/>
              <a:tabLst>
                <a:tab pos="457200" algn="l"/>
              </a:tabLst>
            </a:pPr>
            <a:r>
              <a:rPr lang="en-GB" sz="2400" b="1" dirty="0">
                <a:highlight>
                  <a:srgbClr val="FFFF00"/>
                </a:highlight>
              </a:rPr>
              <a:t>/dev</a:t>
            </a:r>
            <a:r>
              <a:rPr lang="en-GB" sz="2400" dirty="0">
                <a:highlight>
                  <a:srgbClr val="FFFF00"/>
                </a:highlight>
              </a:rPr>
              <a:t> </a:t>
            </a:r>
            <a:r>
              <a:rPr lang="en-GB" sz="2400" dirty="0"/>
              <a:t>– </a:t>
            </a:r>
            <a:r>
              <a:rPr lang="en-GB" sz="2400" dirty="0">
                <a:effectLst/>
                <a:ea typeface="Calibri" panose="020F0502020204030204" pitchFamily="34" charset="0"/>
                <a:cs typeface="Times New Roman" panose="02020603050405020304" pitchFamily="18" charset="0"/>
              </a:rPr>
              <a:t>contains </a:t>
            </a:r>
            <a:r>
              <a:rPr lang="en-GB" sz="2400" b="1" dirty="0"/>
              <a:t>device drivers</a:t>
            </a:r>
            <a:r>
              <a:rPr lang="en-GB" sz="2400" dirty="0"/>
              <a:t>.</a:t>
            </a:r>
          </a:p>
          <a:p>
            <a:pPr>
              <a:lnSpc>
                <a:spcPct val="100000"/>
              </a:lnSpc>
              <a:spcBef>
                <a:spcPts val="0"/>
              </a:spcBef>
              <a:spcAft>
                <a:spcPts val="300"/>
              </a:spcAft>
              <a:buSzPts val="1000"/>
              <a:tabLst>
                <a:tab pos="457200" algn="l"/>
              </a:tabLst>
            </a:pPr>
            <a:r>
              <a:rPr lang="en-GB" sz="2400" b="1" dirty="0">
                <a:effectLst/>
                <a:highlight>
                  <a:srgbClr val="FFFF00"/>
                </a:highlight>
                <a:ea typeface="Calibri" panose="020F0502020204030204" pitchFamily="34" charset="0"/>
                <a:cs typeface="Calibri" panose="020F0502020204030204" pitchFamily="34" charset="0"/>
              </a:rPr>
              <a:t>/lib </a:t>
            </a:r>
            <a:r>
              <a:rPr lang="en-GB" sz="2400" dirty="0">
                <a:effectLst/>
                <a:ea typeface="Calibri" panose="020F0502020204030204" pitchFamily="34" charset="0"/>
                <a:cs typeface="Calibri" panose="020F0502020204030204" pitchFamily="34" charset="0"/>
              </a:rPr>
              <a:t>– </a:t>
            </a:r>
            <a:r>
              <a:rPr lang="en-GB" sz="2400" dirty="0">
                <a:ea typeface="Calibri" panose="020F0502020204030204" pitchFamily="34" charset="0"/>
                <a:cs typeface="Times New Roman" panose="02020603050405020304" pitchFamily="18" charset="0"/>
              </a:rPr>
              <a:t>c</a:t>
            </a:r>
            <a:r>
              <a:rPr lang="en-GB" sz="2400" dirty="0">
                <a:effectLst/>
                <a:ea typeface="Calibri" panose="020F0502020204030204" pitchFamily="34" charset="0"/>
                <a:cs typeface="Times New Roman" panose="02020603050405020304" pitchFamily="18" charset="0"/>
              </a:rPr>
              <a:t>ontains system ‘</a:t>
            </a:r>
            <a:r>
              <a:rPr lang="en-GB" sz="2400" b="1" dirty="0">
                <a:effectLst/>
                <a:ea typeface="Calibri" panose="020F0502020204030204" pitchFamily="34" charset="0"/>
                <a:cs typeface="Times New Roman" panose="02020603050405020304" pitchFamily="18" charset="0"/>
              </a:rPr>
              <a:t>library files’ </a:t>
            </a:r>
            <a:r>
              <a:rPr lang="en-GB" sz="2400" dirty="0">
                <a:effectLst/>
                <a:ea typeface="Calibri" panose="020F0502020204030204" pitchFamily="34" charset="0"/>
                <a:cs typeface="Times New Roman" panose="02020603050405020304" pitchFamily="18" charset="0"/>
              </a:rPr>
              <a:t>that all applications can use.</a:t>
            </a:r>
          </a:p>
          <a:p>
            <a:pPr lvl="1">
              <a:lnSpc>
                <a:spcPct val="100000"/>
              </a:lnSpc>
              <a:spcBef>
                <a:spcPts val="0"/>
              </a:spcBef>
              <a:spcAft>
                <a:spcPts val="300"/>
              </a:spcAft>
              <a:buSzPts val="1000"/>
              <a:tabLst>
                <a:tab pos="457200" algn="l"/>
              </a:tabLst>
            </a:pPr>
            <a:r>
              <a:rPr lang="en-GB" sz="1600" dirty="0">
                <a:effectLst/>
                <a:ea typeface="Calibri" panose="020F0502020204030204" pitchFamily="34" charset="0"/>
                <a:cs typeface="Times New Roman" panose="02020603050405020304" pitchFamily="18" charset="0"/>
              </a:rPr>
              <a:t>Bg. /lib contains k</a:t>
            </a:r>
            <a:r>
              <a:rPr lang="en-US" sz="1600" dirty="0" err="1">
                <a:ea typeface="Calibri" panose="020F0502020204030204" pitchFamily="34" charset="0"/>
                <a:cs typeface="Times New Roman" panose="02020603050405020304" pitchFamily="18" charset="0"/>
              </a:rPr>
              <a:t>ernel</a:t>
            </a:r>
            <a:r>
              <a:rPr lang="en-US" sz="1600" dirty="0">
                <a:ea typeface="Calibri" panose="020F0502020204030204" pitchFamily="34" charset="0"/>
                <a:cs typeface="Times New Roman" panose="02020603050405020304" pitchFamily="18" charset="0"/>
              </a:rPr>
              <a:t> modules / library files that are required to boot the system and </a:t>
            </a:r>
            <a:r>
              <a:rPr lang="en-US" sz="1600" dirty="0"/>
              <a:t>libraries needed for the root filesystem to work.</a:t>
            </a:r>
            <a:endParaRPr lang="en-GB" sz="1600" dirty="0">
              <a:effectLst/>
              <a:ea typeface="Calibri" panose="020F0502020204030204" pitchFamily="34" charset="0"/>
              <a:cs typeface="Times New Roman" panose="02020603050405020304" pitchFamily="18" charset="0"/>
            </a:endParaRPr>
          </a:p>
          <a:p>
            <a:pPr>
              <a:lnSpc>
                <a:spcPct val="100000"/>
              </a:lnSpc>
              <a:spcBef>
                <a:spcPts val="0"/>
              </a:spcBef>
              <a:spcAft>
                <a:spcPts val="300"/>
              </a:spcAft>
              <a:buSzPts val="1000"/>
              <a:tabLst>
                <a:tab pos="457200" algn="l"/>
              </a:tabLst>
            </a:pPr>
            <a:r>
              <a:rPr lang="en-GB" sz="2400" b="1" dirty="0">
                <a:effectLst/>
                <a:highlight>
                  <a:srgbClr val="FFFF00"/>
                </a:highlight>
                <a:ea typeface="Calibri" panose="020F0502020204030204" pitchFamily="34" charset="0"/>
                <a:cs typeface="Times New Roman" panose="02020603050405020304" pitchFamily="18" charset="0"/>
              </a:rPr>
              <a:t>/opt </a:t>
            </a:r>
            <a:r>
              <a:rPr lang="en-GB" sz="2400" dirty="0">
                <a:effectLst/>
                <a:ea typeface="Calibri" panose="020F0502020204030204" pitchFamily="34" charset="0"/>
                <a:cs typeface="Times New Roman" panose="02020603050405020304" pitchFamily="18" charset="0"/>
              </a:rPr>
              <a:t>– this is </a:t>
            </a:r>
            <a:r>
              <a:rPr lang="en-GB" sz="2400" b="1" dirty="0">
                <a:effectLst/>
                <a:ea typeface="Calibri" panose="020F0502020204030204" pitchFamily="34" charset="0"/>
                <a:cs typeface="Times New Roman" panose="02020603050405020304" pitchFamily="18" charset="0"/>
              </a:rPr>
              <a:t>where software </a:t>
            </a:r>
            <a:r>
              <a:rPr lang="en-GB" sz="2400" b="1" dirty="0">
                <a:ea typeface="Calibri" panose="020F0502020204030204" pitchFamily="34" charset="0"/>
                <a:cs typeface="Times New Roman" panose="02020603050405020304" pitchFamily="18" charset="0"/>
              </a:rPr>
              <a:t>we create</a:t>
            </a:r>
            <a:r>
              <a:rPr lang="en-GB" sz="2400" b="1" dirty="0">
                <a:effectLst/>
                <a:ea typeface="Calibri" panose="020F0502020204030204" pitchFamily="34" charset="0"/>
                <a:cs typeface="Times New Roman" panose="02020603050405020304" pitchFamily="18" charset="0"/>
              </a:rPr>
              <a:t> and compile is often based</a:t>
            </a:r>
            <a:r>
              <a:rPr lang="en-GB" sz="2400" dirty="0">
                <a:effectLst/>
                <a:ea typeface="Calibri" panose="020F0502020204030204" pitchFamily="34" charset="0"/>
                <a:cs typeface="Times New Roman" panose="02020603050405020304" pitchFamily="18" charset="0"/>
              </a:rPr>
              <a:t>.</a:t>
            </a:r>
          </a:p>
          <a:p>
            <a:pPr marL="342900" indent="-342900">
              <a:lnSpc>
                <a:spcPct val="100000"/>
              </a:lnSpc>
              <a:spcBef>
                <a:spcPts val="0"/>
              </a:spcBef>
              <a:spcAft>
                <a:spcPts val="300"/>
              </a:spcAft>
              <a:buSzPts val="1000"/>
              <a:buFont typeface="Symbol" panose="05050102010706020507" pitchFamily="18" charset="2"/>
              <a:buChar char=""/>
              <a:tabLst>
                <a:tab pos="457200" algn="l"/>
              </a:tabLst>
            </a:pPr>
            <a:endParaRPr lang="en-GB" sz="2400" dirty="0">
              <a:effectLst/>
              <a:ea typeface="Calibri" panose="020F0502020204030204" pitchFamily="34" charset="0"/>
              <a:cs typeface="Times New Roman" panose="02020603050405020304" pitchFamily="18" charset="0"/>
            </a:endParaRPr>
          </a:p>
          <a:p>
            <a:pPr marL="342900" indent="-342900">
              <a:lnSpc>
                <a:spcPct val="100000"/>
              </a:lnSpc>
              <a:spcBef>
                <a:spcPts val="0"/>
              </a:spcBef>
              <a:spcAft>
                <a:spcPts val="300"/>
              </a:spcAft>
              <a:buSzPts val="1000"/>
              <a:buFont typeface="Symbol" panose="05050102010706020507" pitchFamily="18" charset="2"/>
              <a:buChar char=""/>
              <a:tabLst>
                <a:tab pos="457200" algn="l"/>
              </a:tabLst>
            </a:pPr>
            <a:endParaRPr lang="en-GB" sz="2400" dirty="0">
              <a:effectLst/>
              <a:ea typeface="Calibri" panose="020F0502020204030204" pitchFamily="34" charset="0"/>
              <a:cs typeface="Times New Roman" panose="02020603050405020304" pitchFamily="18" charset="0"/>
            </a:endParaRPr>
          </a:p>
        </p:txBody>
      </p:sp>
      <p:pic>
        <p:nvPicPr>
          <p:cNvPr id="13" name="Picture 12" descr="A picture containing table&#10;&#10;Description automatically generated">
            <a:extLst>
              <a:ext uri="{FF2B5EF4-FFF2-40B4-BE49-F238E27FC236}">
                <a16:creationId xmlns:a16="http://schemas.microsoft.com/office/drawing/2014/main" id="{317F8FD3-0285-44D4-A986-084F7F424A10}"/>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8638263" y="812443"/>
            <a:ext cx="3366416" cy="5670972"/>
          </a:xfrm>
          <a:prstGeom prst="rect">
            <a:avLst/>
          </a:prstGeom>
        </p:spPr>
      </p:pic>
      <p:sp>
        <p:nvSpPr>
          <p:cNvPr id="17" name="TextBox 16">
            <a:extLst>
              <a:ext uri="{FF2B5EF4-FFF2-40B4-BE49-F238E27FC236}">
                <a16:creationId xmlns:a16="http://schemas.microsoft.com/office/drawing/2014/main" id="{098EBAF6-FF71-42E7-A17F-70D56A918992}"/>
              </a:ext>
            </a:extLst>
          </p:cNvPr>
          <p:cNvSpPr txBox="1"/>
          <p:nvPr/>
        </p:nvSpPr>
        <p:spPr>
          <a:xfrm>
            <a:off x="9310714" y="6439876"/>
            <a:ext cx="2881283" cy="153888"/>
          </a:xfrm>
          <a:prstGeom prst="rect">
            <a:avLst/>
          </a:prstGeom>
          <a:noFill/>
        </p:spPr>
        <p:txBody>
          <a:bodyPr wrap="square" rtlCol="0">
            <a:spAutoFit/>
          </a:bodyPr>
          <a:lstStyle/>
          <a:p>
            <a:pPr algn="ctr"/>
            <a:r>
              <a:rPr lang="en-GB" sz="400" dirty="0">
                <a:hlinkClick r:id="rId4" tooltip="https://en.wikibooks.org/wiki/Linux_From_Scratch"/>
              </a:rPr>
              <a:t>This Photo</a:t>
            </a:r>
            <a:r>
              <a:rPr lang="en-GB" sz="400" dirty="0"/>
              <a:t> by Unknown Author is licensed under </a:t>
            </a:r>
            <a:r>
              <a:rPr lang="en-GB" sz="400" dirty="0">
                <a:hlinkClick r:id="rId5" tooltip="https://creativecommons.org/licenses/by-sa/3.0/"/>
              </a:rPr>
              <a:t>CC BY-SA</a:t>
            </a:r>
            <a:endParaRPr lang="en-GB" sz="400" dirty="0"/>
          </a:p>
        </p:txBody>
      </p:sp>
    </p:spTree>
    <p:extLst>
      <p:ext uri="{BB962C8B-B14F-4D97-AF65-F5344CB8AC3E}">
        <p14:creationId xmlns:p14="http://schemas.microsoft.com/office/powerpoint/2010/main" val="201252901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1"/>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1"/>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1"/>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300" y="-1"/>
            <a:ext cx="4076699" cy="1590741"/>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1"/>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2" y="-1"/>
            <a:ext cx="11732645"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1"/>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460969" y="327411"/>
            <a:ext cx="9895950" cy="1033669"/>
          </a:xfrm>
        </p:spPr>
        <p:txBody>
          <a:bodyPr>
            <a:normAutofit/>
          </a:bodyPr>
          <a:lstStyle/>
          <a:p>
            <a:r>
              <a:rPr lang="en-GB" sz="5400" b="1" dirty="0">
                <a:solidFill>
                  <a:srgbClr val="FFFFFF"/>
                </a:solidFill>
              </a:rPr>
              <a:t>Linux File System </a:t>
            </a:r>
            <a:r>
              <a:rPr lang="en-GB" sz="5400" b="1" dirty="0" err="1">
                <a:solidFill>
                  <a:srgbClr val="FFFFFF"/>
                </a:solidFill>
              </a:rPr>
              <a:t>cont</a:t>
            </a:r>
            <a:r>
              <a:rPr lang="en-GB" sz="5400" b="1" dirty="0">
                <a:solidFill>
                  <a:srgbClr val="FFFFFF"/>
                </a:solidFill>
              </a:rPr>
              <a:t>…</a:t>
            </a:r>
            <a:endParaRPr lang="en-GB" sz="5400" b="1" dirty="0">
              <a:solidFill>
                <a:srgbClr val="FFFFFF"/>
              </a:solidFill>
              <a:highlight>
                <a:srgbClr val="FFFF00"/>
              </a:highlight>
            </a:endParaRP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192374" y="1688489"/>
            <a:ext cx="11807247" cy="4563983"/>
          </a:xfrm>
        </p:spPr>
        <p:txBody>
          <a:bodyPr>
            <a:noAutofit/>
          </a:bodyPr>
          <a:lstStyle/>
          <a:p>
            <a:r>
              <a:rPr lang="en-GB" sz="2400" b="1" dirty="0">
                <a:highlight>
                  <a:srgbClr val="FFFF00"/>
                </a:highlight>
              </a:rPr>
              <a:t>/home</a:t>
            </a:r>
            <a:r>
              <a:rPr lang="en-GB" sz="2400" dirty="0">
                <a:highlight>
                  <a:srgbClr val="FFFF00"/>
                </a:highlight>
              </a:rPr>
              <a:t> </a:t>
            </a:r>
            <a:r>
              <a:rPr lang="en-GB" sz="2400" dirty="0"/>
              <a:t>– </a:t>
            </a:r>
            <a:r>
              <a:rPr lang="en-GB" sz="2400" b="1" dirty="0"/>
              <a:t>is the personal home directory </a:t>
            </a:r>
            <a:r>
              <a:rPr lang="en-GB" sz="2400" dirty="0"/>
              <a:t>for each user of the system and contains their personal files and folders. </a:t>
            </a:r>
            <a:r>
              <a:rPr lang="en-GB" sz="1800" dirty="0"/>
              <a:t>Bg. note: In Ubuntu &amp; other distros there will be a ‘</a:t>
            </a:r>
            <a:r>
              <a:rPr lang="en-US" sz="1800" dirty="0"/>
              <a:t>Snap’ directory in your user directory, this stores user‑specific data and lets each user on the system have separate settings, preferences, and cached files for their applications.</a:t>
            </a:r>
            <a:endParaRPr lang="en-GB" sz="2400" dirty="0"/>
          </a:p>
          <a:p>
            <a:r>
              <a:rPr lang="en-GB" sz="2400" b="1" dirty="0">
                <a:effectLst/>
                <a:highlight>
                  <a:srgbClr val="FFFF00"/>
                </a:highlight>
                <a:ea typeface="Calibri" panose="020F0502020204030204" pitchFamily="34" charset="0"/>
                <a:cs typeface="Calibri" panose="020F0502020204030204" pitchFamily="34" charset="0"/>
              </a:rPr>
              <a:t>/</a:t>
            </a:r>
            <a:r>
              <a:rPr lang="en-GB" sz="2400" b="1" dirty="0" err="1">
                <a:effectLst/>
                <a:highlight>
                  <a:srgbClr val="FFFF00"/>
                </a:highlight>
                <a:ea typeface="Calibri" panose="020F0502020204030204" pitchFamily="34" charset="0"/>
                <a:cs typeface="Calibri" panose="020F0502020204030204" pitchFamily="34" charset="0"/>
              </a:rPr>
              <a:t>usr</a:t>
            </a:r>
            <a:r>
              <a:rPr lang="en-GB" sz="2400" b="1" dirty="0">
                <a:effectLst/>
                <a:highlight>
                  <a:srgbClr val="FFFF00"/>
                </a:highlight>
                <a:ea typeface="Calibri" panose="020F0502020204030204" pitchFamily="34" charset="0"/>
                <a:cs typeface="Calibri" panose="020F0502020204030204" pitchFamily="34" charset="0"/>
              </a:rPr>
              <a:t> </a:t>
            </a:r>
            <a:r>
              <a:rPr lang="en-GB" sz="2400" dirty="0">
                <a:effectLst/>
                <a:ea typeface="Calibri" panose="020F0502020204030204" pitchFamily="34" charset="0"/>
                <a:cs typeface="Times New Roman" panose="02020603050405020304" pitchFamily="18" charset="0"/>
              </a:rPr>
              <a:t>– contains a mix of directories that </a:t>
            </a:r>
            <a:r>
              <a:rPr lang="en-GB" sz="2400" b="1" dirty="0">
                <a:effectLst/>
                <a:ea typeface="Calibri" panose="020F0502020204030204" pitchFamily="34" charset="0"/>
                <a:cs typeface="Times New Roman" panose="02020603050405020304" pitchFamily="18" charset="0"/>
              </a:rPr>
              <a:t>contain each user’s applications</a:t>
            </a:r>
            <a:r>
              <a:rPr lang="en-GB" sz="2400" b="1" dirty="0">
                <a:ea typeface="Calibri" panose="020F0502020204030204" pitchFamily="34" charset="0"/>
                <a:cs typeface="Times New Roman" panose="02020603050405020304" pitchFamily="18" charset="0"/>
              </a:rPr>
              <a:t> and</a:t>
            </a:r>
            <a:r>
              <a:rPr lang="en-GB" sz="2400" b="1" dirty="0">
                <a:effectLst/>
                <a:ea typeface="Calibri" panose="020F0502020204030204" pitchFamily="34" charset="0"/>
                <a:cs typeface="Times New Roman" panose="02020603050405020304" pitchFamily="18" charset="0"/>
              </a:rPr>
              <a:t> personal settings</a:t>
            </a:r>
            <a:r>
              <a:rPr lang="en-GB" sz="2400" dirty="0">
                <a:effectLst/>
                <a:ea typeface="Calibri" panose="020F0502020204030204" pitchFamily="34" charset="0"/>
                <a:cs typeface="Times New Roman" panose="02020603050405020304" pitchFamily="18" charset="0"/>
              </a:rPr>
              <a:t>.</a:t>
            </a:r>
          </a:p>
          <a:p>
            <a:r>
              <a:rPr lang="en-GB" sz="2400" b="1" dirty="0">
                <a:solidFill>
                  <a:srgbClr val="222222"/>
                </a:solidFill>
                <a:effectLst/>
                <a:highlight>
                  <a:srgbClr val="FFFF00"/>
                </a:highlight>
                <a:ea typeface="Calibri" panose="020F0502020204030204" pitchFamily="34" charset="0"/>
                <a:cs typeface="Times New Roman" panose="02020603050405020304" pitchFamily="18" charset="0"/>
              </a:rPr>
              <a:t>/media </a:t>
            </a:r>
            <a:r>
              <a:rPr lang="en-GB" sz="2400" b="1" dirty="0">
                <a:solidFill>
                  <a:srgbClr val="222222"/>
                </a:solidFill>
                <a:ea typeface="Calibri" panose="020F0502020204030204" pitchFamily="34" charset="0"/>
                <a:cs typeface="Times New Roman" panose="02020603050405020304" pitchFamily="18" charset="0"/>
              </a:rPr>
              <a:t>- </a:t>
            </a:r>
            <a:r>
              <a:rPr lang="en-GB" sz="2400" dirty="0">
                <a:effectLst/>
                <a:ea typeface="Calibri" panose="020F0502020204030204" pitchFamily="34" charset="0"/>
                <a:cs typeface="Times New Roman" panose="02020603050405020304" pitchFamily="18" charset="0"/>
              </a:rPr>
              <a:t>is a relatively newer directory and is where </a:t>
            </a:r>
            <a:r>
              <a:rPr lang="en-GB" sz="2400" b="1" dirty="0">
                <a:effectLst/>
                <a:ea typeface="Calibri" panose="020F0502020204030204" pitchFamily="34" charset="0"/>
                <a:cs typeface="Times New Roman" panose="02020603050405020304" pitchFamily="18" charset="0"/>
              </a:rPr>
              <a:t>external storage is automatically mounted.</a:t>
            </a:r>
          </a:p>
          <a:p>
            <a:r>
              <a:rPr lang="en-GB" sz="2400" b="1" dirty="0">
                <a:effectLst/>
                <a:highlight>
                  <a:srgbClr val="FFFF00"/>
                </a:highlight>
                <a:ea typeface="Calibri" panose="020F0502020204030204" pitchFamily="34" charset="0"/>
                <a:cs typeface="Times New Roman" panose="02020603050405020304" pitchFamily="18" charset="0"/>
              </a:rPr>
              <a:t>/proc </a:t>
            </a:r>
            <a:r>
              <a:rPr lang="en-GB" sz="2400" dirty="0">
                <a:effectLst/>
                <a:ea typeface="Calibri" panose="020F0502020204030204" pitchFamily="34" charset="0"/>
                <a:cs typeface="Times New Roman" panose="02020603050405020304" pitchFamily="18" charset="0"/>
              </a:rPr>
              <a:t>– </a:t>
            </a:r>
            <a:r>
              <a:rPr lang="en-GB" sz="2400" b="1" dirty="0">
                <a:effectLst/>
                <a:ea typeface="Calibri" panose="020F0502020204030204" pitchFamily="34" charset="0"/>
                <a:cs typeface="Times New Roman" panose="02020603050405020304" pitchFamily="18" charset="0"/>
              </a:rPr>
              <a:t>contains information about processes </a:t>
            </a:r>
            <a:r>
              <a:rPr lang="en-GB" sz="2400" dirty="0">
                <a:effectLst/>
                <a:ea typeface="Calibri" panose="020F0502020204030204" pitchFamily="34" charset="0"/>
                <a:cs typeface="Times New Roman" panose="02020603050405020304" pitchFamily="18" charset="0"/>
              </a:rPr>
              <a:t>that are running.</a:t>
            </a:r>
          </a:p>
          <a:p>
            <a:r>
              <a:rPr lang="en-GB" sz="2400" b="1" dirty="0">
                <a:highlight>
                  <a:srgbClr val="FFFF00"/>
                </a:highlight>
                <a:ea typeface="Calibri" panose="020F0502020204030204" pitchFamily="34" charset="0"/>
                <a:cs typeface="Times New Roman" panose="02020603050405020304" pitchFamily="18" charset="0"/>
              </a:rPr>
              <a:t>/etc </a:t>
            </a:r>
            <a:r>
              <a:rPr lang="en-GB" sz="2400" dirty="0">
                <a:ea typeface="Calibri" panose="020F0502020204030204" pitchFamily="34" charset="0"/>
                <a:cs typeface="Times New Roman" panose="02020603050405020304" pitchFamily="18" charset="0"/>
              </a:rPr>
              <a:t>- </a:t>
            </a:r>
            <a:r>
              <a:rPr lang="en-GB" sz="2400" dirty="0"/>
              <a:t>central repository for </a:t>
            </a:r>
            <a:r>
              <a:rPr lang="en-GB" sz="2400" b="1" dirty="0"/>
              <a:t>system-wide configuration files</a:t>
            </a:r>
            <a:r>
              <a:rPr lang="en-GB" sz="2400" dirty="0"/>
              <a:t>, the system’s ‘nerve </a:t>
            </a:r>
            <a:r>
              <a:rPr lang="en-GB" sz="2400" dirty="0" err="1"/>
              <a:t>center</a:t>
            </a:r>
            <a:r>
              <a:rPr lang="en-GB" sz="2400" dirty="0"/>
              <a:t>’. It holds configuration files for managing services such as file systems, networking</a:t>
            </a:r>
            <a:r>
              <a:rPr lang="en-GB" sz="2400" b="1" dirty="0"/>
              <a:t>, </a:t>
            </a:r>
            <a:r>
              <a:rPr lang="en-GB" sz="2400" dirty="0"/>
              <a:t>user accounts, scheduled tasks (</a:t>
            </a:r>
            <a:r>
              <a:rPr lang="en-GB" sz="2400" dirty="0" err="1"/>
              <a:t>cron</a:t>
            </a:r>
            <a:r>
              <a:rPr lang="en-GB" sz="2400" dirty="0"/>
              <a:t> jobs)</a:t>
            </a:r>
            <a:endParaRPr lang="en-GB" sz="2400" dirty="0">
              <a:effectLst/>
              <a:ea typeface="Calibri" panose="020F0502020204030204" pitchFamily="34" charset="0"/>
              <a:cs typeface="Times New Roman" panose="02020603050405020304" pitchFamily="18" charset="0"/>
            </a:endParaRPr>
          </a:p>
          <a:p>
            <a:r>
              <a:rPr lang="en-GB" sz="2400" b="1" dirty="0">
                <a:effectLst/>
                <a:highlight>
                  <a:srgbClr val="FFFF00"/>
                </a:highlight>
                <a:ea typeface="Calibri" panose="020F0502020204030204" pitchFamily="34" charset="0"/>
                <a:cs typeface="Times New Roman" panose="02020603050405020304" pitchFamily="18" charset="0"/>
              </a:rPr>
              <a:t>/</a:t>
            </a:r>
            <a:r>
              <a:rPr lang="en-GB" sz="2400" b="1" dirty="0" err="1">
                <a:effectLst/>
                <a:highlight>
                  <a:srgbClr val="FFFF00"/>
                </a:highlight>
                <a:ea typeface="Calibri" panose="020F0502020204030204" pitchFamily="34" charset="0"/>
                <a:cs typeface="Times New Roman" panose="02020603050405020304" pitchFamily="18" charset="0"/>
              </a:rPr>
              <a:t>srv</a:t>
            </a:r>
            <a:r>
              <a:rPr lang="en-GB" sz="2400" b="1" dirty="0">
                <a:effectLst/>
                <a:highlight>
                  <a:srgbClr val="FFFF00"/>
                </a:highlight>
                <a:ea typeface="Calibri" panose="020F0502020204030204" pitchFamily="34" charset="0"/>
                <a:cs typeface="Times New Roman" panose="02020603050405020304" pitchFamily="18" charset="0"/>
              </a:rPr>
              <a:t> </a:t>
            </a:r>
            <a:r>
              <a:rPr lang="en-GB" sz="2400" dirty="0">
                <a:effectLst/>
                <a:ea typeface="Calibri" panose="020F0502020204030204" pitchFamily="34" charset="0"/>
                <a:cs typeface="Times New Roman" panose="02020603050405020304" pitchFamily="18" charset="0"/>
              </a:rPr>
              <a:t>- </a:t>
            </a:r>
            <a:r>
              <a:rPr lang="en-GB" sz="2400" b="1" dirty="0">
                <a:effectLst/>
                <a:ea typeface="Calibri" panose="020F0502020204030204" pitchFamily="34" charset="0"/>
                <a:cs typeface="Times New Roman" panose="02020603050405020304" pitchFamily="18" charset="0"/>
              </a:rPr>
              <a:t>contains data for servers</a:t>
            </a:r>
            <a:r>
              <a:rPr lang="en-GB" sz="2400" dirty="0">
                <a:effectLst/>
                <a:ea typeface="Calibri" panose="020F0502020204030204" pitchFamily="34" charset="0"/>
                <a:cs typeface="Times New Roman" panose="02020603050405020304" pitchFamily="18" charset="0"/>
              </a:rPr>
              <a:t>, e.g. websites. If you are running a web server like Apache, your html/</a:t>
            </a:r>
            <a:r>
              <a:rPr lang="en-GB" sz="2400" dirty="0" err="1">
                <a:effectLst/>
                <a:ea typeface="Calibri" panose="020F0502020204030204" pitchFamily="34" charset="0"/>
                <a:cs typeface="Times New Roman" panose="02020603050405020304" pitchFamily="18" charset="0"/>
              </a:rPr>
              <a:t>css</a:t>
            </a:r>
            <a:r>
              <a:rPr lang="en-GB" sz="2400" dirty="0">
                <a:effectLst/>
                <a:ea typeface="Calibri" panose="020F0502020204030204" pitchFamily="34" charset="0"/>
                <a:cs typeface="Times New Roman" panose="02020603050405020304" pitchFamily="18" charset="0"/>
              </a:rPr>
              <a:t>/</a:t>
            </a:r>
            <a:r>
              <a:rPr lang="en-GB" sz="2400" dirty="0" err="1">
                <a:effectLst/>
                <a:ea typeface="Calibri" panose="020F0502020204030204" pitchFamily="34" charset="0"/>
                <a:cs typeface="Times New Roman" panose="02020603050405020304" pitchFamily="18" charset="0"/>
              </a:rPr>
              <a:t>js</a:t>
            </a:r>
            <a:r>
              <a:rPr lang="en-GB" sz="2400" dirty="0">
                <a:effectLst/>
                <a:ea typeface="Calibri" panose="020F0502020204030204" pitchFamily="34" charset="0"/>
                <a:cs typeface="Times New Roman" panose="02020603050405020304" pitchFamily="18" charset="0"/>
              </a:rPr>
              <a:t> files for your websites will go into the /</a:t>
            </a:r>
            <a:r>
              <a:rPr lang="en-GB" sz="2400" dirty="0" err="1">
                <a:effectLst/>
                <a:ea typeface="Calibri" panose="020F0502020204030204" pitchFamily="34" charset="0"/>
                <a:cs typeface="Times New Roman" panose="02020603050405020304" pitchFamily="18" charset="0"/>
              </a:rPr>
              <a:t>srv</a:t>
            </a:r>
            <a:r>
              <a:rPr lang="en-GB" sz="2400" dirty="0">
                <a:effectLst/>
                <a:ea typeface="Calibri" panose="020F0502020204030204" pitchFamily="34" charset="0"/>
                <a:cs typeface="Times New Roman" panose="02020603050405020304" pitchFamily="18" charset="0"/>
              </a:rPr>
              <a:t>/http or /</a:t>
            </a:r>
            <a:r>
              <a:rPr lang="en-GB" sz="2400" dirty="0" err="1">
                <a:effectLst/>
                <a:ea typeface="Calibri" panose="020F0502020204030204" pitchFamily="34" charset="0"/>
                <a:cs typeface="Times New Roman" panose="02020603050405020304" pitchFamily="18" charset="0"/>
              </a:rPr>
              <a:t>srv</a:t>
            </a:r>
            <a:r>
              <a:rPr lang="en-GB" sz="2400" dirty="0">
                <a:effectLst/>
                <a:ea typeface="Calibri" panose="020F0502020204030204" pitchFamily="34" charset="0"/>
                <a:cs typeface="Times New Roman" panose="02020603050405020304" pitchFamily="18" charset="0"/>
              </a:rPr>
              <a:t>/www) directory.</a:t>
            </a:r>
          </a:p>
          <a:p>
            <a:endParaRPr lang="en-GB" sz="2400" b="1" dirty="0">
              <a:effectLst/>
              <a:ea typeface="Calibri" panose="020F0502020204030204" pitchFamily="34" charset="0"/>
              <a:cs typeface="Times New Roman" panose="02020603050405020304" pitchFamily="18" charset="0"/>
            </a:endParaRPr>
          </a:p>
          <a:p>
            <a:pPr marL="342900" lvl="0" indent="-342900">
              <a:lnSpc>
                <a:spcPct val="120000"/>
              </a:lnSpc>
              <a:spcBef>
                <a:spcPts val="0"/>
              </a:spcBef>
              <a:spcAft>
                <a:spcPts val="600"/>
              </a:spcAft>
              <a:buSzPts val="1000"/>
              <a:buFont typeface="Symbol" panose="05050102010706020507" pitchFamily="18" charset="2"/>
              <a:buChar char=""/>
              <a:tabLst>
                <a:tab pos="457200" algn="l"/>
              </a:tabLst>
            </a:pPr>
            <a:endParaRPr lang="en-GB" sz="2400" dirty="0">
              <a:effectLst/>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349914923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B9D2C557-528C-D1D8-6D0A-A9B75345C092}"/>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5B8BE0F-6AFB-424E-D629-94D06B96A3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1"/>
          </a:p>
        </p:txBody>
      </p:sp>
      <p:sp>
        <p:nvSpPr>
          <p:cNvPr id="10" name="Rectangle 9">
            <a:extLst>
              <a:ext uri="{FF2B5EF4-FFF2-40B4-BE49-F238E27FC236}">
                <a16:creationId xmlns:a16="http://schemas.microsoft.com/office/drawing/2014/main" id="{63A0D6AE-A693-9AD6-1473-E7DBC2E1D7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1"/>
          </a:p>
        </p:txBody>
      </p:sp>
      <p:sp>
        <p:nvSpPr>
          <p:cNvPr id="12" name="Rectangle 11">
            <a:extLst>
              <a:ext uri="{FF2B5EF4-FFF2-40B4-BE49-F238E27FC236}">
                <a16:creationId xmlns:a16="http://schemas.microsoft.com/office/drawing/2014/main" id="{219CEE97-7694-0D4C-285B-8496246C50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1"/>
          </a:p>
        </p:txBody>
      </p:sp>
      <p:sp>
        <p:nvSpPr>
          <p:cNvPr id="14" name="Rectangle 13">
            <a:extLst>
              <a:ext uri="{FF2B5EF4-FFF2-40B4-BE49-F238E27FC236}">
                <a16:creationId xmlns:a16="http://schemas.microsoft.com/office/drawing/2014/main" id="{52DD45C9-7183-50F2-119D-AB5BC7D31D8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300" y="-1"/>
            <a:ext cx="4076699" cy="1590741"/>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1"/>
          </a:p>
        </p:txBody>
      </p:sp>
      <p:sp>
        <p:nvSpPr>
          <p:cNvPr id="16" name="Rectangle 15">
            <a:extLst>
              <a:ext uri="{FF2B5EF4-FFF2-40B4-BE49-F238E27FC236}">
                <a16:creationId xmlns:a16="http://schemas.microsoft.com/office/drawing/2014/main" id="{F5D23B59-C23A-3066-2724-876D1AE25C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2" y="-1"/>
            <a:ext cx="11732645"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1"/>
          </a:p>
        </p:txBody>
      </p:sp>
      <p:sp>
        <p:nvSpPr>
          <p:cNvPr id="2" name="Title 1">
            <a:extLst>
              <a:ext uri="{FF2B5EF4-FFF2-40B4-BE49-F238E27FC236}">
                <a16:creationId xmlns:a16="http://schemas.microsoft.com/office/drawing/2014/main" id="{6039DB2E-7E87-BA1E-8EDF-CB8A596D0241}"/>
              </a:ext>
            </a:extLst>
          </p:cNvPr>
          <p:cNvSpPr>
            <a:spLocks noGrp="1"/>
          </p:cNvSpPr>
          <p:nvPr>
            <p:ph type="title"/>
          </p:nvPr>
        </p:nvSpPr>
        <p:spPr>
          <a:xfrm>
            <a:off x="568274" y="374585"/>
            <a:ext cx="9895950" cy="1033669"/>
          </a:xfrm>
        </p:spPr>
        <p:txBody>
          <a:bodyPr>
            <a:normAutofit/>
          </a:bodyPr>
          <a:lstStyle/>
          <a:p>
            <a:r>
              <a:rPr lang="en-GB" sz="6600" b="1" dirty="0">
                <a:solidFill>
                  <a:srgbClr val="FFFFFF"/>
                </a:solidFill>
              </a:rPr>
              <a:t>Bg. </a:t>
            </a:r>
            <a:r>
              <a:rPr lang="en-GB" sz="5400" b="1" dirty="0">
                <a:solidFill>
                  <a:srgbClr val="FFFFFF"/>
                </a:solidFill>
              </a:rPr>
              <a:t>/</a:t>
            </a:r>
            <a:r>
              <a:rPr lang="en-GB" sz="5400" b="1" dirty="0" err="1">
                <a:solidFill>
                  <a:srgbClr val="FFFFFF"/>
                </a:solidFill>
              </a:rPr>
              <a:t>sbin</a:t>
            </a:r>
            <a:r>
              <a:rPr lang="en-GB" sz="5400" b="1" dirty="0">
                <a:solidFill>
                  <a:srgbClr val="FFFFFF"/>
                </a:solidFill>
              </a:rPr>
              <a:t> applications</a:t>
            </a:r>
            <a:endParaRPr lang="en-GB" sz="5400" b="1" dirty="0">
              <a:solidFill>
                <a:srgbClr val="FFFFFF"/>
              </a:solidFill>
              <a:highlight>
                <a:srgbClr val="FFFF00"/>
              </a:highlight>
            </a:endParaRPr>
          </a:p>
        </p:txBody>
      </p:sp>
      <p:sp>
        <p:nvSpPr>
          <p:cNvPr id="15" name="Content Placeholder 2">
            <a:extLst>
              <a:ext uri="{FF2B5EF4-FFF2-40B4-BE49-F238E27FC236}">
                <a16:creationId xmlns:a16="http://schemas.microsoft.com/office/drawing/2014/main" id="{5F1407CF-6B40-0559-449C-BA233C873A4C}"/>
              </a:ext>
            </a:extLst>
          </p:cNvPr>
          <p:cNvSpPr>
            <a:spLocks noGrp="1"/>
          </p:cNvSpPr>
          <p:nvPr>
            <p:ph idx="1"/>
          </p:nvPr>
        </p:nvSpPr>
        <p:spPr>
          <a:xfrm>
            <a:off x="219466" y="1741383"/>
            <a:ext cx="11562226" cy="4660431"/>
          </a:xfrm>
        </p:spPr>
        <p:txBody>
          <a:bodyPr>
            <a:noAutofit/>
          </a:bodyPr>
          <a:lstStyle/>
          <a:p>
            <a:pPr marL="0" indent="0">
              <a:buNone/>
            </a:pPr>
            <a:r>
              <a:rPr lang="en-GB" dirty="0"/>
              <a:t>Commands in /</a:t>
            </a:r>
            <a:r>
              <a:rPr lang="en-GB" dirty="0" err="1"/>
              <a:t>sbin</a:t>
            </a:r>
            <a:r>
              <a:rPr lang="en-GB" dirty="0"/>
              <a:t> usually require root privileges to execute. Common /</a:t>
            </a:r>
            <a:r>
              <a:rPr lang="en-GB" dirty="0" err="1"/>
              <a:t>sbin</a:t>
            </a:r>
            <a:r>
              <a:rPr lang="en-GB" dirty="0"/>
              <a:t> applications include:</a:t>
            </a:r>
          </a:p>
          <a:p>
            <a:pPr lvl="0"/>
            <a:r>
              <a:rPr lang="en-GB" sz="2400" b="1" dirty="0"/>
              <a:t>Filesystem maintenance:</a:t>
            </a:r>
            <a:r>
              <a:rPr lang="en-GB" sz="2400" dirty="0"/>
              <a:t> </a:t>
            </a:r>
            <a:r>
              <a:rPr lang="en-GB" sz="2400" dirty="0" err="1"/>
              <a:t>fsck</a:t>
            </a:r>
            <a:r>
              <a:rPr lang="en-GB" sz="2400" dirty="0"/>
              <a:t> (filesystem check/repair), </a:t>
            </a:r>
            <a:r>
              <a:rPr lang="en-GB" sz="2400" dirty="0" err="1"/>
              <a:t>mkfs</a:t>
            </a:r>
            <a:r>
              <a:rPr lang="en-GB" sz="2400" dirty="0"/>
              <a:t> (build a filesystem), mount, </a:t>
            </a:r>
            <a:r>
              <a:rPr lang="en-GB" sz="2400" dirty="0" err="1"/>
              <a:t>umount</a:t>
            </a:r>
            <a:r>
              <a:rPr lang="en-GB" sz="2400" dirty="0"/>
              <a:t>, </a:t>
            </a:r>
            <a:r>
              <a:rPr lang="en-GB" sz="2400" dirty="0" err="1"/>
              <a:t>swapon</a:t>
            </a:r>
            <a:r>
              <a:rPr lang="en-GB" sz="2400" dirty="0"/>
              <a:t>/</a:t>
            </a:r>
            <a:r>
              <a:rPr lang="en-GB" sz="2400" dirty="0" err="1"/>
              <a:t>swapoff</a:t>
            </a:r>
            <a:r>
              <a:rPr lang="en-GB" sz="2400" dirty="0"/>
              <a:t> (swap management).</a:t>
            </a:r>
          </a:p>
          <a:p>
            <a:pPr lvl="0"/>
            <a:r>
              <a:rPr lang="en-GB" sz="2400" b="1" dirty="0"/>
              <a:t>System Initialization and shutdown:</a:t>
            </a:r>
            <a:r>
              <a:rPr lang="en-GB" sz="2400" dirty="0"/>
              <a:t> </a:t>
            </a:r>
            <a:r>
              <a:rPr lang="en-GB" sz="2400" dirty="0" err="1"/>
              <a:t>init</a:t>
            </a:r>
            <a:r>
              <a:rPr lang="en-GB" sz="2400" dirty="0"/>
              <a:t> (manages the boot process)</a:t>
            </a:r>
          </a:p>
          <a:p>
            <a:pPr lvl="0"/>
            <a:r>
              <a:rPr lang="en-GB" sz="2400" b="1" dirty="0"/>
              <a:t>Networking configuration:</a:t>
            </a:r>
            <a:r>
              <a:rPr lang="en-GB" sz="2400" dirty="0"/>
              <a:t> </a:t>
            </a:r>
            <a:r>
              <a:rPr lang="en-GB" sz="2400" dirty="0" err="1"/>
              <a:t>ifconfig</a:t>
            </a:r>
            <a:r>
              <a:rPr lang="en-GB" sz="2400" dirty="0"/>
              <a:t>, </a:t>
            </a:r>
            <a:r>
              <a:rPr lang="en-GB" sz="2400" dirty="0" err="1"/>
              <a:t>ip</a:t>
            </a:r>
            <a:r>
              <a:rPr lang="en-GB" sz="2400" dirty="0"/>
              <a:t>, </a:t>
            </a:r>
            <a:r>
              <a:rPr lang="en-GB" sz="2400" dirty="0" err="1"/>
              <a:t>ifup</a:t>
            </a:r>
            <a:r>
              <a:rPr lang="en-GB" sz="2400" dirty="0"/>
              <a:t>, </a:t>
            </a:r>
            <a:r>
              <a:rPr lang="en-GB" sz="2400" dirty="0" err="1"/>
              <a:t>ifdown</a:t>
            </a:r>
            <a:r>
              <a:rPr lang="en-GB" sz="2400" dirty="0"/>
              <a:t>, iptables (packet filtering), route.</a:t>
            </a:r>
          </a:p>
          <a:p>
            <a:pPr lvl="0"/>
            <a:r>
              <a:rPr lang="en-GB" sz="2400" b="1" dirty="0"/>
              <a:t>Disk management:</a:t>
            </a:r>
            <a:r>
              <a:rPr lang="en-GB" sz="2400" dirty="0"/>
              <a:t> </a:t>
            </a:r>
            <a:r>
              <a:rPr lang="en-GB" sz="2400" dirty="0" err="1"/>
              <a:t>fdisk</a:t>
            </a:r>
            <a:r>
              <a:rPr lang="en-GB" sz="2400" dirty="0"/>
              <a:t> (partition table manipulator), </a:t>
            </a:r>
            <a:r>
              <a:rPr lang="en-GB" sz="2400" dirty="0" err="1"/>
              <a:t>hdparm</a:t>
            </a:r>
            <a:r>
              <a:rPr lang="en-GB" sz="2400" dirty="0"/>
              <a:t> (hard disk parameters), parted.</a:t>
            </a:r>
          </a:p>
          <a:p>
            <a:pPr lvl="0"/>
            <a:r>
              <a:rPr lang="en-GB" sz="2400" b="1" dirty="0"/>
              <a:t>System </a:t>
            </a:r>
            <a:r>
              <a:rPr lang="en-GB" sz="2400" b="1" dirty="0" err="1"/>
              <a:t>Llgging</a:t>
            </a:r>
            <a:r>
              <a:rPr lang="en-GB" sz="2400" b="1" dirty="0"/>
              <a:t>/monitoring:</a:t>
            </a:r>
            <a:r>
              <a:rPr lang="en-GB" sz="2400" dirty="0"/>
              <a:t> </a:t>
            </a:r>
            <a:r>
              <a:rPr lang="en-GB" sz="2400" dirty="0" err="1"/>
              <a:t>klogd</a:t>
            </a:r>
            <a:r>
              <a:rPr lang="en-GB" sz="2400" dirty="0"/>
              <a:t> (kernel logs), </a:t>
            </a:r>
            <a:r>
              <a:rPr lang="en-GB" sz="2400" dirty="0" err="1"/>
              <a:t>modinfo</a:t>
            </a:r>
            <a:r>
              <a:rPr lang="en-GB" sz="2400" dirty="0"/>
              <a:t> (kernel module info), </a:t>
            </a:r>
            <a:r>
              <a:rPr lang="en-GB" sz="2400" dirty="0" err="1"/>
              <a:t>lsmod</a:t>
            </a:r>
            <a:r>
              <a:rPr lang="en-GB" sz="2400" dirty="0"/>
              <a:t>.</a:t>
            </a:r>
          </a:p>
          <a:p>
            <a:pPr lvl="0"/>
            <a:r>
              <a:rPr lang="en-GB" sz="2400" b="1" dirty="0"/>
              <a:t>User/Group management:</a:t>
            </a:r>
            <a:r>
              <a:rPr lang="en-GB" sz="2400" dirty="0"/>
              <a:t> </a:t>
            </a:r>
            <a:r>
              <a:rPr lang="en-GB" sz="2400" dirty="0" err="1"/>
              <a:t>useradd</a:t>
            </a:r>
            <a:r>
              <a:rPr lang="en-GB" sz="2400" dirty="0"/>
              <a:t>, </a:t>
            </a:r>
            <a:r>
              <a:rPr lang="en-GB" sz="2400" dirty="0" err="1"/>
              <a:t>usermod</a:t>
            </a:r>
            <a:r>
              <a:rPr lang="en-GB" sz="2400" dirty="0"/>
              <a:t>, </a:t>
            </a:r>
            <a:r>
              <a:rPr lang="en-GB" sz="2400" dirty="0" err="1"/>
              <a:t>userdel</a:t>
            </a:r>
            <a:r>
              <a:rPr lang="en-GB" sz="2400" dirty="0"/>
              <a:t>, </a:t>
            </a:r>
            <a:r>
              <a:rPr lang="en-GB" sz="2400" dirty="0" err="1"/>
              <a:t>groupadd</a:t>
            </a:r>
            <a:r>
              <a:rPr lang="en-GB" sz="2400" dirty="0"/>
              <a:t>. </a:t>
            </a:r>
          </a:p>
          <a:p>
            <a:pPr marL="0" indent="0">
              <a:lnSpc>
                <a:spcPct val="100000"/>
              </a:lnSpc>
              <a:spcBef>
                <a:spcPts val="600"/>
              </a:spcBef>
              <a:buSzPts val="1000"/>
              <a:buNone/>
              <a:tabLst>
                <a:tab pos="457200" algn="l"/>
              </a:tabLst>
            </a:pPr>
            <a:endParaRPr lang="en-GB" sz="2400" dirty="0">
              <a:effectLst/>
              <a:ea typeface="Calibri" panose="020F0502020204030204" pitchFamily="34" charset="0"/>
              <a:cs typeface="Times New Roman" panose="02020603050405020304" pitchFamily="18" charset="0"/>
            </a:endParaRPr>
          </a:p>
          <a:p>
            <a:pPr marL="342900" indent="-342900">
              <a:lnSpc>
                <a:spcPct val="100000"/>
              </a:lnSpc>
              <a:spcBef>
                <a:spcPts val="600"/>
              </a:spcBef>
              <a:buSzPts val="1000"/>
              <a:buFont typeface="Symbol" panose="05050102010706020507" pitchFamily="18" charset="2"/>
              <a:buChar char=""/>
              <a:tabLst>
                <a:tab pos="457200" algn="l"/>
              </a:tabLst>
            </a:pPr>
            <a:endParaRPr lang="en-GB" sz="2400" dirty="0">
              <a:effectLst/>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169355138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Timeline&#10;&#10;Description automatically generated">
            <a:extLst>
              <a:ext uri="{FF2B5EF4-FFF2-40B4-BE49-F238E27FC236}">
                <a16:creationId xmlns:a16="http://schemas.microsoft.com/office/drawing/2014/main" id="{886CAAD9-A042-4F03-8776-64E9C3B9DE96}"/>
              </a:ext>
            </a:extLst>
          </p:cNvPr>
          <p:cNvPicPr>
            <a:picLocks noChangeAspect="1"/>
          </p:cNvPicPr>
          <p:nvPr/>
        </p:nvPicPr>
        <p:blipFill rotWithShape="1">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t="3042" b="2678"/>
          <a:stretch/>
        </p:blipFill>
        <p:spPr>
          <a:xfrm>
            <a:off x="1274397" y="67457"/>
            <a:ext cx="9796180" cy="6643979"/>
          </a:xfrm>
          <a:prstGeom prst="rect">
            <a:avLst/>
          </a:prstGeom>
        </p:spPr>
      </p:pic>
      <p:sp>
        <p:nvSpPr>
          <p:cNvPr id="5" name="TextBox 4">
            <a:extLst>
              <a:ext uri="{FF2B5EF4-FFF2-40B4-BE49-F238E27FC236}">
                <a16:creationId xmlns:a16="http://schemas.microsoft.com/office/drawing/2014/main" id="{C657159A-DE09-4FB8-B2F8-8EF8E3DB7252}"/>
              </a:ext>
            </a:extLst>
          </p:cNvPr>
          <p:cNvSpPr txBox="1"/>
          <p:nvPr/>
        </p:nvSpPr>
        <p:spPr>
          <a:xfrm>
            <a:off x="4297651" y="6673335"/>
            <a:ext cx="3209925" cy="184794"/>
          </a:xfrm>
          <a:prstGeom prst="rect">
            <a:avLst/>
          </a:prstGeom>
          <a:noFill/>
        </p:spPr>
        <p:txBody>
          <a:bodyPr wrap="square" rtlCol="0">
            <a:spAutoFit/>
          </a:bodyPr>
          <a:lstStyle/>
          <a:p>
            <a:pPr algn="ctr"/>
            <a:r>
              <a:rPr lang="en-GB" sz="601" dirty="0">
                <a:hlinkClick r:id="rId4" tooltip="http://www.tecmint.com/linux-directory-structure-and-important-files-paths-explained/linux-directory-structure/"/>
              </a:rPr>
              <a:t>This Photo</a:t>
            </a:r>
            <a:r>
              <a:rPr lang="en-GB" sz="601" dirty="0"/>
              <a:t> by Unknown Author is licensed under </a:t>
            </a:r>
            <a:r>
              <a:rPr lang="en-GB" sz="601" dirty="0">
                <a:hlinkClick r:id="rId5" tooltip="https://creativecommons.org/licenses/by-nc/3.0/"/>
              </a:rPr>
              <a:t>CC BY-NC</a:t>
            </a:r>
            <a:endParaRPr lang="en-GB" sz="601" dirty="0"/>
          </a:p>
        </p:txBody>
      </p:sp>
      <p:sp>
        <p:nvSpPr>
          <p:cNvPr id="6" name="Title 1">
            <a:extLst>
              <a:ext uri="{FF2B5EF4-FFF2-40B4-BE49-F238E27FC236}">
                <a16:creationId xmlns:a16="http://schemas.microsoft.com/office/drawing/2014/main" id="{180F017A-4132-4B58-8550-68AE7B2D7FD9}"/>
              </a:ext>
            </a:extLst>
          </p:cNvPr>
          <p:cNvSpPr>
            <a:spLocks noGrp="1"/>
          </p:cNvSpPr>
          <p:nvPr>
            <p:ph type="title"/>
          </p:nvPr>
        </p:nvSpPr>
        <p:spPr>
          <a:xfrm>
            <a:off x="1" y="67458"/>
            <a:ext cx="3427011" cy="998017"/>
          </a:xfrm>
          <a:solidFill>
            <a:srgbClr val="002060"/>
          </a:solidFill>
        </p:spPr>
        <p:txBody>
          <a:bodyPr>
            <a:normAutofit/>
          </a:bodyPr>
          <a:lstStyle/>
          <a:p>
            <a:r>
              <a:rPr lang="en-GB" sz="4000" b="1" u="sng" dirty="0">
                <a:solidFill>
                  <a:schemeClr val="bg1"/>
                </a:solidFill>
              </a:rPr>
              <a:t>Visual overview:</a:t>
            </a:r>
            <a:endParaRPr lang="en-GB" sz="3200" b="1" dirty="0">
              <a:solidFill>
                <a:schemeClr val="bg1"/>
              </a:solidFill>
            </a:endParaRPr>
          </a:p>
        </p:txBody>
      </p:sp>
      <p:sp>
        <p:nvSpPr>
          <p:cNvPr id="2" name="TextBox 1">
            <a:extLst>
              <a:ext uri="{FF2B5EF4-FFF2-40B4-BE49-F238E27FC236}">
                <a16:creationId xmlns:a16="http://schemas.microsoft.com/office/drawing/2014/main" id="{C12DC6E0-FB3B-4C33-9EB7-F566F747CCDF}"/>
              </a:ext>
            </a:extLst>
          </p:cNvPr>
          <p:cNvSpPr txBox="1"/>
          <p:nvPr/>
        </p:nvSpPr>
        <p:spPr>
          <a:xfrm>
            <a:off x="8446959" y="6144213"/>
            <a:ext cx="3455234" cy="646587"/>
          </a:xfrm>
          <a:prstGeom prst="rect">
            <a:avLst/>
          </a:prstGeom>
          <a:noFill/>
          <a:ln w="19050">
            <a:solidFill>
              <a:schemeClr val="accent1"/>
            </a:solidFill>
          </a:ln>
        </p:spPr>
        <p:txBody>
          <a:bodyPr wrap="square" rtlCol="0">
            <a:spAutoFit/>
          </a:bodyPr>
          <a:lstStyle/>
          <a:p>
            <a:pPr algn="ctr"/>
            <a:r>
              <a:rPr lang="en-GB" sz="1801" dirty="0">
                <a:hlinkClick r:id="rId6"/>
              </a:rPr>
              <a:t>Click-here</a:t>
            </a:r>
            <a:r>
              <a:rPr lang="en-GB" sz="1801" dirty="0"/>
              <a:t> for a larger alternative visual overview.</a:t>
            </a:r>
          </a:p>
        </p:txBody>
      </p:sp>
    </p:spTree>
    <p:extLst>
      <p:ext uri="{BB962C8B-B14F-4D97-AF65-F5344CB8AC3E}">
        <p14:creationId xmlns:p14="http://schemas.microsoft.com/office/powerpoint/2010/main" val="162247823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descr="Graphical user interface, text&#10;&#10;Description automatically generated">
            <a:hlinkClick r:id="rId3"/>
            <a:extLst>
              <a:ext uri="{FF2B5EF4-FFF2-40B4-BE49-F238E27FC236}">
                <a16:creationId xmlns:a16="http://schemas.microsoft.com/office/drawing/2014/main" id="{5BD00019-E483-413E-B1E8-78C8713C23C3}"/>
              </a:ext>
            </a:extLst>
          </p:cNvPr>
          <p:cNvPicPr>
            <a:picLocks noChangeAspect="1"/>
          </p:cNvPicPr>
          <p:nvPr/>
        </p:nvPicPr>
        <p:blipFill rotWithShape="1">
          <a:blip r:embed="rId4">
            <a:extLst>
              <a:ext uri="{28A0092B-C50C-407E-A947-70E740481C1C}">
                <a14:useLocalDpi xmlns:a14="http://schemas.microsoft.com/office/drawing/2010/main" val="0"/>
              </a:ext>
            </a:extLst>
          </a:blip>
          <a:srcRect b="881"/>
          <a:stretch/>
        </p:blipFill>
        <p:spPr>
          <a:xfrm>
            <a:off x="20" y="10"/>
            <a:ext cx="12191980" cy="6857990"/>
          </a:xfrm>
          <a:prstGeom prst="rect">
            <a:avLst/>
          </a:prstGeom>
        </p:spPr>
      </p:pic>
      <p:sp>
        <p:nvSpPr>
          <p:cNvPr id="21" name="Rectangle 20">
            <a:extLst>
              <a:ext uri="{FF2B5EF4-FFF2-40B4-BE49-F238E27FC236}">
                <a16:creationId xmlns:a16="http://schemas.microsoft.com/office/drawing/2014/main" id="{5B704D37-82A5-4BBE-9561-3CAB6DCF18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3894861"/>
            <a:ext cx="10883900" cy="1671361"/>
          </a:xfrm>
          <a:prstGeom prst="rect">
            <a:avLst/>
          </a:pr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816366" y="4055729"/>
            <a:ext cx="9902881" cy="1325563"/>
          </a:xfrm>
        </p:spPr>
        <p:txBody>
          <a:bodyPr vert="horz" lIns="91440" tIns="45720" rIns="91440" bIns="45720" rtlCol="0" anchor="b">
            <a:normAutofit fontScale="90000"/>
          </a:bodyPr>
          <a:lstStyle/>
          <a:p>
            <a:pPr defTabSz="914400"/>
            <a:r>
              <a:rPr lang="en-US" sz="8000" b="1" dirty="0">
                <a:solidFill>
                  <a:srgbClr val="000000"/>
                </a:solidFill>
              </a:rPr>
              <a:t>Bg. </a:t>
            </a:r>
            <a:r>
              <a:rPr lang="en-US" sz="6000" b="1" dirty="0">
                <a:solidFill>
                  <a:srgbClr val="000000"/>
                </a:solidFill>
              </a:rPr>
              <a:t>Video: The Linux file system.</a:t>
            </a:r>
            <a:endParaRPr lang="en-US" sz="6000" b="1" dirty="0">
              <a:solidFill>
                <a:srgbClr val="000000"/>
              </a:solidFill>
              <a:highlight>
                <a:srgbClr val="FFFF00"/>
              </a:highlight>
            </a:endParaRPr>
          </a:p>
        </p:txBody>
      </p:sp>
    </p:spTree>
    <p:extLst>
      <p:ext uri="{BB962C8B-B14F-4D97-AF65-F5344CB8AC3E}">
        <p14:creationId xmlns:p14="http://schemas.microsoft.com/office/powerpoint/2010/main" val="3621615275"/>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1"/>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1"/>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1"/>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300" y="-1"/>
            <a:ext cx="4076699" cy="1590741"/>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1"/>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2" y="-1"/>
            <a:ext cx="11732645"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1"/>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182033" y="178452"/>
            <a:ext cx="11224456" cy="1233834"/>
          </a:xfrm>
        </p:spPr>
        <p:txBody>
          <a:bodyPr>
            <a:normAutofit fontScale="90000"/>
          </a:bodyPr>
          <a:lstStyle/>
          <a:p>
            <a:r>
              <a:rPr lang="en-GB" b="1" dirty="0">
                <a:solidFill>
                  <a:srgbClr val="002060"/>
                </a:solidFill>
                <a:highlight>
                  <a:srgbClr val="FFFF00"/>
                </a:highlight>
              </a:rPr>
              <a:t>Demo &amp; Try:</a:t>
            </a:r>
            <a:r>
              <a:rPr lang="en-GB" b="1" dirty="0">
                <a:solidFill>
                  <a:srgbClr val="002060"/>
                </a:solidFill>
              </a:rPr>
              <a:t> </a:t>
            </a:r>
            <a:r>
              <a:rPr lang="en-GB" b="1" dirty="0">
                <a:solidFill>
                  <a:srgbClr val="FFFFFF"/>
                </a:solidFill>
              </a:rPr>
              <a:t>View the first level of a Linux file system</a:t>
            </a:r>
            <a:endParaRPr lang="en-GB" b="1" dirty="0">
              <a:solidFill>
                <a:srgbClr val="FFFFFF"/>
              </a:solidFill>
              <a:highlight>
                <a:srgbClr val="FFFF00"/>
              </a:highlight>
            </a:endParaRPr>
          </a:p>
        </p:txBody>
      </p:sp>
      <p:graphicFrame>
        <p:nvGraphicFramePr>
          <p:cNvPr id="18" name="Content Placeholder 2">
            <a:extLst>
              <a:ext uri="{FF2B5EF4-FFF2-40B4-BE49-F238E27FC236}">
                <a16:creationId xmlns:a16="http://schemas.microsoft.com/office/drawing/2014/main" id="{4EF2BDEC-3BC4-4FF6-A3EA-FCD007E93312}"/>
              </a:ext>
            </a:extLst>
          </p:cNvPr>
          <p:cNvGraphicFramePr>
            <a:graphicFrameLocks noGrp="1"/>
          </p:cNvGraphicFramePr>
          <p:nvPr>
            <p:ph idx="1"/>
            <p:extLst>
              <p:ext uri="{D42A27DB-BD31-4B8C-83A1-F6EECF244321}">
                <p14:modId xmlns:p14="http://schemas.microsoft.com/office/powerpoint/2010/main" val="2061879342"/>
              </p:ext>
            </p:extLst>
          </p:nvPr>
        </p:nvGraphicFramePr>
        <p:xfrm>
          <a:off x="146314" y="1483690"/>
          <a:ext cx="11547771" cy="503460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 name="TextBox 2">
            <a:extLst>
              <a:ext uri="{FF2B5EF4-FFF2-40B4-BE49-F238E27FC236}">
                <a16:creationId xmlns:a16="http://schemas.microsoft.com/office/drawing/2014/main" id="{979E2438-AC4B-62C4-8E0B-9E15AF4D799E}"/>
              </a:ext>
            </a:extLst>
          </p:cNvPr>
          <p:cNvSpPr txBox="1"/>
          <p:nvPr/>
        </p:nvSpPr>
        <p:spPr>
          <a:xfrm>
            <a:off x="146314" y="6066480"/>
            <a:ext cx="11512053" cy="523220"/>
          </a:xfrm>
          <a:prstGeom prst="rect">
            <a:avLst/>
          </a:prstGeom>
          <a:solidFill>
            <a:srgbClr val="FF0000"/>
          </a:solidFill>
        </p:spPr>
        <p:txBody>
          <a:bodyPr wrap="square">
            <a:spAutoFit/>
          </a:bodyPr>
          <a:lstStyle/>
          <a:p>
            <a:r>
              <a:rPr lang="en-GB" sz="2800" b="1" dirty="0">
                <a:solidFill>
                  <a:srgbClr val="FFFF00"/>
                </a:solidFill>
                <a:effectLst/>
                <a:latin typeface="Aptos" panose="020B0004020202020204" pitchFamily="34" charset="0"/>
                <a:ea typeface="DengXian" panose="02010600030101010101" pitchFamily="2" charset="-122"/>
                <a:cs typeface="Times New Roman" panose="02020603050405020304" pitchFamily="18" charset="0"/>
              </a:rPr>
              <a:t>Try: </a:t>
            </a:r>
            <a:r>
              <a:rPr lang="en-GB" sz="2800" dirty="0">
                <a:solidFill>
                  <a:srgbClr val="FFFF00"/>
                </a:solidFill>
                <a:effectLst/>
                <a:latin typeface="Aptos" panose="020B0004020202020204" pitchFamily="34" charset="0"/>
                <a:ea typeface="DengXian" panose="02010600030101010101" pitchFamily="2" charset="-122"/>
                <a:cs typeface="Times New Roman" panose="02020603050405020304" pitchFamily="18" charset="0"/>
              </a:rPr>
              <a:t>With Laptop, Tablet or Smartphone. +&gt; </a:t>
            </a:r>
            <a:r>
              <a:rPr lang="en-GB" sz="2800" b="1" dirty="0">
                <a:solidFill>
                  <a:srgbClr val="FFFF00"/>
                </a:solidFill>
                <a:effectLst/>
                <a:latin typeface="Aptos" panose="020B0004020202020204" pitchFamily="34" charset="0"/>
                <a:ea typeface="DengXian" panose="02010600030101010101" pitchFamily="2" charset="-122"/>
                <a:cs typeface="Times New Roman" panose="02020603050405020304" pitchFamily="18" charset="0"/>
              </a:rPr>
              <a:t>Activit</a:t>
            </a:r>
            <a:r>
              <a:rPr lang="en-GB" sz="2800" b="1" dirty="0">
                <a:solidFill>
                  <a:srgbClr val="FFFF00"/>
                </a:solidFill>
                <a:latin typeface="Aptos" panose="020B0004020202020204" pitchFamily="34" charset="0"/>
                <a:ea typeface="DengXian" panose="02010600030101010101" pitchFamily="2" charset="-122"/>
                <a:cs typeface="Times New Roman" panose="02020603050405020304" pitchFamily="18" charset="0"/>
              </a:rPr>
              <a:t>y </a:t>
            </a:r>
            <a:r>
              <a:rPr lang="en-GB" sz="2800" b="1" dirty="0">
                <a:solidFill>
                  <a:srgbClr val="FFFF00"/>
                </a:solidFill>
                <a:effectLst/>
                <a:latin typeface="Aptos" panose="020B0004020202020204" pitchFamily="34" charset="0"/>
                <a:ea typeface="DengXian" panose="02010600030101010101" pitchFamily="2" charset="-122"/>
                <a:cs typeface="Times New Roman" panose="02020603050405020304" pitchFamily="18" charset="0"/>
              </a:rPr>
              <a:t>Repeated in tutorial</a:t>
            </a:r>
            <a:r>
              <a:rPr lang="en-GB" sz="2800" dirty="0">
                <a:solidFill>
                  <a:srgbClr val="FFFF00"/>
                </a:solidFill>
                <a:effectLst/>
                <a:latin typeface="Aptos" panose="020B0004020202020204" pitchFamily="34" charset="0"/>
                <a:ea typeface="DengXian" panose="02010600030101010101" pitchFamily="2" charset="-122"/>
                <a:cs typeface="Times New Roman" panose="02020603050405020304" pitchFamily="18" charset="0"/>
              </a:rPr>
              <a:t>.</a:t>
            </a:r>
            <a:endParaRPr lang="en-GB" sz="2000" dirty="0">
              <a:solidFill>
                <a:srgbClr val="FFFF00"/>
              </a:solidFill>
            </a:endParaRPr>
          </a:p>
        </p:txBody>
      </p:sp>
      <p:pic>
        <p:nvPicPr>
          <p:cNvPr id="7" name="Picture 6">
            <a:extLst>
              <a:ext uri="{FF2B5EF4-FFF2-40B4-BE49-F238E27FC236}">
                <a16:creationId xmlns:a16="http://schemas.microsoft.com/office/drawing/2014/main" id="{BDD8D224-8E44-3B59-98BE-27260185A298}"/>
              </a:ext>
            </a:extLst>
          </p:cNvPr>
          <p:cNvPicPr>
            <a:picLocks noChangeAspect="1"/>
          </p:cNvPicPr>
          <p:nvPr/>
        </p:nvPicPr>
        <p:blipFill>
          <a:blip r:embed="rId8"/>
          <a:stretch>
            <a:fillRect/>
          </a:stretch>
        </p:blipFill>
        <p:spPr>
          <a:xfrm>
            <a:off x="1685485" y="1969529"/>
            <a:ext cx="3390900" cy="1104900"/>
          </a:xfrm>
          <a:prstGeom prst="rect">
            <a:avLst/>
          </a:prstGeom>
        </p:spPr>
      </p:pic>
    </p:spTree>
    <p:extLst>
      <p:ext uri="{BB962C8B-B14F-4D97-AF65-F5344CB8AC3E}">
        <p14:creationId xmlns:p14="http://schemas.microsoft.com/office/powerpoint/2010/main" val="198773759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6D8EDC82-E568-0774-536E-14559B67E251}"/>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7D79255-1FE5-206B-5DA1-01A904183F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1"/>
          </a:p>
        </p:txBody>
      </p:sp>
      <p:sp>
        <p:nvSpPr>
          <p:cNvPr id="10" name="Rectangle 9">
            <a:extLst>
              <a:ext uri="{FF2B5EF4-FFF2-40B4-BE49-F238E27FC236}">
                <a16:creationId xmlns:a16="http://schemas.microsoft.com/office/drawing/2014/main" id="{65BD9B30-CA5A-41DD-496E-BF366675C1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1"/>
          </a:p>
        </p:txBody>
      </p:sp>
      <p:sp>
        <p:nvSpPr>
          <p:cNvPr id="12" name="Rectangle 11">
            <a:extLst>
              <a:ext uri="{FF2B5EF4-FFF2-40B4-BE49-F238E27FC236}">
                <a16:creationId xmlns:a16="http://schemas.microsoft.com/office/drawing/2014/main" id="{23E9E24B-806C-C1CC-E74E-BEFE6C0CD1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1"/>
          </a:p>
        </p:txBody>
      </p:sp>
      <p:sp>
        <p:nvSpPr>
          <p:cNvPr id="14" name="Rectangle 13">
            <a:extLst>
              <a:ext uri="{FF2B5EF4-FFF2-40B4-BE49-F238E27FC236}">
                <a16:creationId xmlns:a16="http://schemas.microsoft.com/office/drawing/2014/main" id="{0F15A0C3-256E-5210-F055-1A760584C68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300" y="-1"/>
            <a:ext cx="4076699" cy="1590741"/>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1"/>
          </a:p>
        </p:txBody>
      </p:sp>
      <p:sp>
        <p:nvSpPr>
          <p:cNvPr id="16" name="Rectangle 15">
            <a:extLst>
              <a:ext uri="{FF2B5EF4-FFF2-40B4-BE49-F238E27FC236}">
                <a16:creationId xmlns:a16="http://schemas.microsoft.com/office/drawing/2014/main" id="{8AB1B09C-B7FD-CD49-5723-F5E22A9ED7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2" y="-1"/>
            <a:ext cx="11732645"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1"/>
          </a:p>
        </p:txBody>
      </p:sp>
      <p:sp>
        <p:nvSpPr>
          <p:cNvPr id="2" name="Title 1">
            <a:extLst>
              <a:ext uri="{FF2B5EF4-FFF2-40B4-BE49-F238E27FC236}">
                <a16:creationId xmlns:a16="http://schemas.microsoft.com/office/drawing/2014/main" id="{A7A3EDA0-809A-134D-E463-8A0A9FC1EB0E}"/>
              </a:ext>
            </a:extLst>
          </p:cNvPr>
          <p:cNvSpPr>
            <a:spLocks noGrp="1"/>
          </p:cNvSpPr>
          <p:nvPr>
            <p:ph type="title"/>
          </p:nvPr>
        </p:nvSpPr>
        <p:spPr>
          <a:xfrm>
            <a:off x="182032" y="178452"/>
            <a:ext cx="11550615" cy="1233834"/>
          </a:xfrm>
        </p:spPr>
        <p:txBody>
          <a:bodyPr>
            <a:normAutofit/>
          </a:bodyPr>
          <a:lstStyle/>
          <a:p>
            <a:r>
              <a:rPr lang="en-GB" b="1">
                <a:solidFill>
                  <a:srgbClr val="002060"/>
                </a:solidFill>
                <a:highlight>
                  <a:srgbClr val="FFFF00"/>
                </a:highlight>
              </a:rPr>
              <a:t>Demo &amp; Try:</a:t>
            </a:r>
            <a:r>
              <a:rPr lang="en-GB" b="1">
                <a:solidFill>
                  <a:srgbClr val="002060"/>
                </a:solidFill>
              </a:rPr>
              <a:t> </a:t>
            </a:r>
            <a:r>
              <a:rPr lang="en-GB" b="1">
                <a:solidFill>
                  <a:srgbClr val="FFFFFF"/>
                </a:solidFill>
              </a:rPr>
              <a:t>To return to the User’s home directory</a:t>
            </a:r>
            <a:endParaRPr lang="en-GB" b="1" dirty="0">
              <a:solidFill>
                <a:srgbClr val="FFFFFF"/>
              </a:solidFill>
              <a:highlight>
                <a:srgbClr val="FFFF00"/>
              </a:highlight>
            </a:endParaRPr>
          </a:p>
        </p:txBody>
      </p:sp>
      <p:sp>
        <p:nvSpPr>
          <p:cNvPr id="5" name="Content Placeholder 4">
            <a:extLst>
              <a:ext uri="{FF2B5EF4-FFF2-40B4-BE49-F238E27FC236}">
                <a16:creationId xmlns:a16="http://schemas.microsoft.com/office/drawing/2014/main" id="{F01D044B-3AC0-2781-A9B8-85578E4E217B}"/>
              </a:ext>
            </a:extLst>
          </p:cNvPr>
          <p:cNvSpPr>
            <a:spLocks noGrp="1"/>
          </p:cNvSpPr>
          <p:nvPr>
            <p:ph idx="1"/>
          </p:nvPr>
        </p:nvSpPr>
        <p:spPr>
          <a:xfrm>
            <a:off x="459352" y="1688870"/>
            <a:ext cx="11378612" cy="5169130"/>
          </a:xfrm>
        </p:spPr>
        <p:txBody>
          <a:bodyPr>
            <a:normAutofit fontScale="77500" lnSpcReduction="20000"/>
          </a:bodyPr>
          <a:lstStyle/>
          <a:p>
            <a:r>
              <a:rPr lang="en-US" sz="3800" dirty="0"/>
              <a:t>After using </a:t>
            </a:r>
            <a:r>
              <a:rPr lang="en-US" sz="3800" b="1" dirty="0"/>
              <a:t>cd /</a:t>
            </a:r>
          </a:p>
          <a:p>
            <a:r>
              <a:rPr lang="en-US" sz="3800" dirty="0"/>
              <a:t>To move back into the ‘</a:t>
            </a:r>
            <a:r>
              <a:rPr lang="en-US" sz="3800" b="1" dirty="0"/>
              <a:t>User’ home directory </a:t>
            </a:r>
            <a:r>
              <a:rPr lang="en-US" sz="3800" dirty="0"/>
              <a:t>type:</a:t>
            </a:r>
          </a:p>
          <a:p>
            <a:pPr marL="0" indent="0">
              <a:buNone/>
            </a:pPr>
            <a:r>
              <a:rPr lang="en-US" sz="3800" dirty="0"/>
              <a:t>	</a:t>
            </a:r>
            <a:r>
              <a:rPr lang="en-US" sz="3800" b="1" dirty="0">
                <a:highlight>
                  <a:srgbClr val="FFFF00"/>
                </a:highlight>
              </a:rPr>
              <a:t>cd</a:t>
            </a:r>
            <a:r>
              <a:rPr lang="en-US" sz="3800" dirty="0"/>
              <a:t> </a:t>
            </a:r>
          </a:p>
          <a:p>
            <a:pPr marL="0" indent="0">
              <a:buNone/>
            </a:pPr>
            <a:r>
              <a:rPr lang="en-US" sz="3800" dirty="0"/>
              <a:t>.... or</a:t>
            </a:r>
          </a:p>
          <a:p>
            <a:pPr marL="0" indent="0">
              <a:buNone/>
            </a:pPr>
            <a:r>
              <a:rPr lang="en-US" sz="3800" dirty="0"/>
              <a:t>	</a:t>
            </a:r>
            <a:r>
              <a:rPr lang="en-US" sz="3800" b="1" dirty="0">
                <a:highlight>
                  <a:srgbClr val="FFFF00"/>
                </a:highlight>
              </a:rPr>
              <a:t>cd ~</a:t>
            </a:r>
          </a:p>
          <a:p>
            <a:r>
              <a:rPr lang="en-US" dirty="0"/>
              <a:t>It will take you into your home directory where you will have permissions to create new files/directories etc..</a:t>
            </a:r>
          </a:p>
          <a:p>
            <a:r>
              <a:rPr lang="en-US" dirty="0"/>
              <a:t>When you navigate to the root directory using </a:t>
            </a:r>
            <a:r>
              <a:rPr lang="en-US" dirty="0">
                <a:highlight>
                  <a:srgbClr val="FFFF00"/>
                </a:highlight>
              </a:rPr>
              <a:t>'cd /</a:t>
            </a:r>
            <a:r>
              <a:rPr lang="en-US" dirty="0"/>
              <a:t>' to look at the standard top-level sub-directories, you come out of your user's home directory. Your user’s home directory is where you would usually be located by default when you log-in/open a </a:t>
            </a:r>
            <a:r>
              <a:rPr lang="en-US" dirty="0" err="1"/>
              <a:t>linux</a:t>
            </a:r>
            <a:r>
              <a:rPr lang="en-US" dirty="0"/>
              <a:t> distro such as ubuntu.</a:t>
            </a:r>
          </a:p>
          <a:p>
            <a:r>
              <a:rPr lang="en-US" dirty="0"/>
              <a:t>Outside of your home directory </a:t>
            </a:r>
            <a:r>
              <a:rPr lang="en-US" sz="2800" b="0" i="0" dirty="0">
                <a:solidFill>
                  <a:srgbClr val="001D35"/>
                </a:solidFill>
                <a:effectLst/>
              </a:rPr>
              <a:t>you have much more limited permissions and are usually not able to create new files or directories.</a:t>
            </a:r>
          </a:p>
          <a:p>
            <a:r>
              <a:rPr lang="en-US" dirty="0">
                <a:solidFill>
                  <a:srgbClr val="001D35"/>
                </a:solidFill>
              </a:rPr>
              <a:t>In Linux, the difference between a path that starts with a tilde (~) and one that starts with a slash (/) is very important. ~ is a shortcut that the shell uses to indicate your current user's home directory. A path starting with / is an absolute path that begins from the root of the filesystem.</a:t>
            </a:r>
            <a:endParaRPr lang="en-US" sz="2800" b="0" i="0" dirty="0">
              <a:solidFill>
                <a:srgbClr val="001D35"/>
              </a:solidFill>
              <a:effectLst/>
            </a:endParaRPr>
          </a:p>
        </p:txBody>
      </p:sp>
      <p:pic>
        <p:nvPicPr>
          <p:cNvPr id="4" name="Picture 3">
            <a:extLst>
              <a:ext uri="{FF2B5EF4-FFF2-40B4-BE49-F238E27FC236}">
                <a16:creationId xmlns:a16="http://schemas.microsoft.com/office/drawing/2014/main" id="{33827AF5-D3C3-F666-2E42-CDC49928446F}"/>
              </a:ext>
            </a:extLst>
          </p:cNvPr>
          <p:cNvPicPr>
            <a:picLocks noChangeAspect="1"/>
          </p:cNvPicPr>
          <p:nvPr/>
        </p:nvPicPr>
        <p:blipFill>
          <a:blip r:embed="rId3"/>
          <a:stretch>
            <a:fillRect/>
          </a:stretch>
        </p:blipFill>
        <p:spPr>
          <a:xfrm>
            <a:off x="8613218" y="1284472"/>
            <a:ext cx="3119430" cy="2299579"/>
          </a:xfrm>
          <a:prstGeom prst="rect">
            <a:avLst/>
          </a:prstGeom>
        </p:spPr>
      </p:pic>
    </p:spTree>
    <p:extLst>
      <p:ext uri="{BB962C8B-B14F-4D97-AF65-F5344CB8AC3E}">
        <p14:creationId xmlns:p14="http://schemas.microsoft.com/office/powerpoint/2010/main" val="2881413650"/>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E06040-666C-CF0C-90B6-965ACB0E6537}"/>
              </a:ext>
            </a:extLst>
          </p:cNvPr>
          <p:cNvSpPr>
            <a:spLocks noGrp="1"/>
          </p:cNvSpPr>
          <p:nvPr>
            <p:ph type="title"/>
          </p:nvPr>
        </p:nvSpPr>
        <p:spPr>
          <a:xfrm>
            <a:off x="79726" y="69704"/>
            <a:ext cx="11455781" cy="1017366"/>
          </a:xfrm>
          <a:solidFill>
            <a:srgbClr val="002060"/>
          </a:solidFill>
        </p:spPr>
        <p:txBody>
          <a:bodyPr>
            <a:normAutofit/>
          </a:bodyPr>
          <a:lstStyle/>
          <a:p>
            <a:r>
              <a:rPr lang="en-GB" sz="5400" b="1" dirty="0">
                <a:solidFill>
                  <a:schemeClr val="bg1"/>
                </a:solidFill>
              </a:rPr>
              <a:t>Bg. </a:t>
            </a:r>
            <a:r>
              <a:rPr lang="en-GB" b="1" dirty="0">
                <a:solidFill>
                  <a:srgbClr val="FFFFFF"/>
                </a:solidFill>
              </a:rPr>
              <a:t>Return to the User’s home directory</a:t>
            </a:r>
            <a:endParaRPr lang="en-GB" dirty="0"/>
          </a:p>
        </p:txBody>
      </p:sp>
      <p:sp>
        <p:nvSpPr>
          <p:cNvPr id="3" name="Content Placeholder 2">
            <a:extLst>
              <a:ext uri="{FF2B5EF4-FFF2-40B4-BE49-F238E27FC236}">
                <a16:creationId xmlns:a16="http://schemas.microsoft.com/office/drawing/2014/main" id="{2BB7D563-7298-09F3-F39F-2A7992C2102E}"/>
              </a:ext>
            </a:extLst>
          </p:cNvPr>
          <p:cNvSpPr>
            <a:spLocks noGrp="1"/>
          </p:cNvSpPr>
          <p:nvPr>
            <p:ph idx="1"/>
          </p:nvPr>
        </p:nvSpPr>
        <p:spPr>
          <a:xfrm>
            <a:off x="150065" y="1246579"/>
            <a:ext cx="11385442" cy="5491846"/>
          </a:xfrm>
        </p:spPr>
        <p:txBody>
          <a:bodyPr>
            <a:normAutofit fontScale="77500" lnSpcReduction="20000"/>
          </a:bodyPr>
          <a:lstStyle/>
          <a:p>
            <a:pPr marL="0" indent="0" fontAlgn="ctr">
              <a:lnSpc>
                <a:spcPct val="120000"/>
              </a:lnSpc>
              <a:spcBef>
                <a:spcPts val="0"/>
              </a:spcBef>
              <a:spcAft>
                <a:spcPts val="600"/>
              </a:spcAft>
              <a:buNone/>
            </a:pPr>
            <a:r>
              <a:rPr lang="en-US" sz="2800" b="0" i="0" dirty="0">
                <a:solidFill>
                  <a:srgbClr val="001D35"/>
                </a:solidFill>
                <a:effectLst/>
              </a:rPr>
              <a:t>When logged in as a regular user in Linux, you have the most permissions within your own home directory, meaning you can read, write, and execute files and directories within that space with the most freedom compared to other locations in the system.</a:t>
            </a:r>
            <a:endParaRPr lang="en-US" sz="2800" b="1" dirty="0">
              <a:solidFill>
                <a:srgbClr val="001D35"/>
              </a:solidFill>
            </a:endParaRPr>
          </a:p>
          <a:p>
            <a:pPr algn="l" fontAlgn="ctr">
              <a:lnSpc>
                <a:spcPct val="120000"/>
              </a:lnSpc>
              <a:spcBef>
                <a:spcPts val="0"/>
              </a:spcBef>
              <a:spcAft>
                <a:spcPts val="600"/>
              </a:spcAft>
            </a:pPr>
            <a:r>
              <a:rPr lang="en-US" sz="2800" b="1" dirty="0">
                <a:solidFill>
                  <a:srgbClr val="001D35"/>
                </a:solidFill>
              </a:rPr>
              <a:t>c</a:t>
            </a:r>
            <a:r>
              <a:rPr lang="en-US" sz="2800" b="1" i="0" dirty="0">
                <a:solidFill>
                  <a:srgbClr val="001D35"/>
                </a:solidFill>
                <a:effectLst/>
              </a:rPr>
              <a:t>d / </a:t>
            </a:r>
            <a:r>
              <a:rPr lang="en-US" sz="2800" b="0" i="0" dirty="0">
                <a:solidFill>
                  <a:srgbClr val="001D35"/>
                </a:solidFill>
                <a:effectLst/>
              </a:rPr>
              <a:t>Takes you to the root directory. Where you have much more limited permissions and are usually not able to create new files or directories.</a:t>
            </a:r>
          </a:p>
          <a:p>
            <a:pPr algn="l" fontAlgn="ctr">
              <a:lnSpc>
                <a:spcPct val="120000"/>
              </a:lnSpc>
              <a:spcBef>
                <a:spcPts val="0"/>
              </a:spcBef>
              <a:spcAft>
                <a:spcPts val="600"/>
              </a:spcAft>
            </a:pPr>
            <a:r>
              <a:rPr lang="en-US" sz="2800" dirty="0">
                <a:solidFill>
                  <a:srgbClr val="001D35"/>
                </a:solidFill>
              </a:rPr>
              <a:t>‘</a:t>
            </a:r>
            <a:r>
              <a:rPr lang="en-US" sz="2800" b="1" dirty="0">
                <a:solidFill>
                  <a:srgbClr val="001D35"/>
                </a:solidFill>
              </a:rPr>
              <a:t>cd</a:t>
            </a:r>
            <a:r>
              <a:rPr lang="en-US" sz="2800" dirty="0">
                <a:solidFill>
                  <a:srgbClr val="001D35"/>
                </a:solidFill>
              </a:rPr>
              <a:t>’ on it’s own or with tilde ‘</a:t>
            </a:r>
            <a:r>
              <a:rPr lang="en-US" sz="2800" b="1" dirty="0">
                <a:solidFill>
                  <a:srgbClr val="001D35"/>
                </a:solidFill>
              </a:rPr>
              <a:t>c</a:t>
            </a:r>
            <a:r>
              <a:rPr lang="en-US" sz="2800" b="1" i="0" dirty="0">
                <a:solidFill>
                  <a:srgbClr val="001D35"/>
                </a:solidFill>
                <a:effectLst/>
              </a:rPr>
              <a:t>d ~</a:t>
            </a:r>
            <a:r>
              <a:rPr lang="en-US" sz="2800" b="0" i="0" dirty="0">
                <a:solidFill>
                  <a:srgbClr val="001D35"/>
                </a:solidFill>
                <a:effectLst/>
              </a:rPr>
              <a:t>’ takes you back to your user’s home directory. </a:t>
            </a:r>
            <a:br>
              <a:rPr lang="en-US" sz="2800" b="0" i="0" dirty="0">
                <a:solidFill>
                  <a:srgbClr val="001D35"/>
                </a:solidFill>
                <a:effectLst/>
              </a:rPr>
            </a:br>
            <a:r>
              <a:rPr lang="en-US" sz="2800" b="0" i="0" dirty="0">
                <a:solidFill>
                  <a:srgbClr val="001D35"/>
                </a:solidFill>
                <a:effectLst/>
              </a:rPr>
              <a:t>Where you have permission to create new files and directories.</a:t>
            </a:r>
          </a:p>
          <a:p>
            <a:pPr fontAlgn="ctr">
              <a:lnSpc>
                <a:spcPct val="120000"/>
              </a:lnSpc>
              <a:spcBef>
                <a:spcPts val="0"/>
              </a:spcBef>
              <a:spcAft>
                <a:spcPts val="600"/>
              </a:spcAft>
            </a:pPr>
            <a:r>
              <a:rPr lang="en-US" sz="2800" b="0" i="0" dirty="0">
                <a:solidFill>
                  <a:srgbClr val="0C0D0E"/>
                </a:solidFill>
                <a:effectLst/>
              </a:rPr>
              <a:t>In the Terminal, the tilde symbol </a:t>
            </a:r>
            <a:r>
              <a:rPr lang="en-US" sz="2800" b="1" i="0" dirty="0">
                <a:solidFill>
                  <a:srgbClr val="001D35"/>
                </a:solidFill>
                <a:effectLst/>
              </a:rPr>
              <a:t>~$</a:t>
            </a:r>
            <a:r>
              <a:rPr lang="en-US" sz="2800" b="0" i="0" dirty="0">
                <a:solidFill>
                  <a:srgbClr val="0C0D0E"/>
                </a:solidFill>
                <a:effectLst/>
              </a:rPr>
              <a:t> is the current user's home directory</a:t>
            </a:r>
            <a:r>
              <a:rPr lang="en-US" sz="2800" b="0" i="0" dirty="0">
                <a:solidFill>
                  <a:srgbClr val="001D35"/>
                </a:solidFill>
                <a:effectLst/>
              </a:rPr>
              <a:t>.</a:t>
            </a:r>
          </a:p>
          <a:p>
            <a:pPr fontAlgn="ctr">
              <a:lnSpc>
                <a:spcPct val="120000"/>
              </a:lnSpc>
              <a:spcBef>
                <a:spcPts val="0"/>
              </a:spcBef>
              <a:spcAft>
                <a:spcPts val="600"/>
              </a:spcAft>
            </a:pPr>
            <a:r>
              <a:rPr lang="en-US" sz="2800" b="0" i="0" dirty="0">
                <a:solidFill>
                  <a:srgbClr val="001D35"/>
                </a:solidFill>
                <a:effectLst/>
              </a:rPr>
              <a:t>Same as </a:t>
            </a:r>
            <a:r>
              <a:rPr lang="en-US" sz="2800" b="1" i="0" dirty="0">
                <a:solidFill>
                  <a:srgbClr val="0C0D0E"/>
                </a:solidFill>
                <a:effectLst/>
              </a:rPr>
              <a:t>home/</a:t>
            </a:r>
            <a:r>
              <a:rPr lang="en-US" sz="2800" b="1" i="0" dirty="0" err="1">
                <a:solidFill>
                  <a:srgbClr val="0C0D0E"/>
                </a:solidFill>
                <a:effectLst/>
              </a:rPr>
              <a:t>user_name</a:t>
            </a:r>
            <a:r>
              <a:rPr lang="en-US" sz="2800" b="1" i="0" dirty="0">
                <a:solidFill>
                  <a:srgbClr val="0C0D0E"/>
                </a:solidFill>
                <a:effectLst/>
              </a:rPr>
              <a:t> </a:t>
            </a:r>
            <a:r>
              <a:rPr lang="en-US" sz="2800" b="0" i="0" dirty="0">
                <a:solidFill>
                  <a:srgbClr val="0C0D0E"/>
                </a:solidFill>
                <a:effectLst/>
              </a:rPr>
              <a:t>for a normal user if you want to navigate there in the directory system.</a:t>
            </a:r>
          </a:p>
          <a:p>
            <a:pPr algn="l" fontAlgn="ctr">
              <a:lnSpc>
                <a:spcPct val="120000"/>
              </a:lnSpc>
              <a:spcBef>
                <a:spcPts val="0"/>
              </a:spcBef>
              <a:spcAft>
                <a:spcPts val="600"/>
              </a:spcAft>
              <a:buFont typeface="Arial" panose="020B0604020202020204" pitchFamily="34" charset="0"/>
              <a:buChar char="•"/>
            </a:pPr>
            <a:r>
              <a:rPr lang="en-US" sz="2800" b="0" i="0" dirty="0">
                <a:solidFill>
                  <a:srgbClr val="001D35"/>
                </a:solidFill>
                <a:effectLst/>
              </a:rPr>
              <a:t>When you access a file in your home directory, you are considered the ‘</a:t>
            </a:r>
            <a:r>
              <a:rPr lang="en-US" sz="2800" b="1" i="0" dirty="0">
                <a:solidFill>
                  <a:srgbClr val="001D35"/>
                </a:solidFill>
                <a:effectLst/>
              </a:rPr>
              <a:t>owner</a:t>
            </a:r>
            <a:r>
              <a:rPr lang="en-US" sz="2800" dirty="0">
                <a:solidFill>
                  <a:srgbClr val="001D35"/>
                </a:solidFill>
              </a:rPr>
              <a:t>’</a:t>
            </a:r>
            <a:r>
              <a:rPr lang="en-US" sz="2800" b="0" i="0" dirty="0">
                <a:solidFill>
                  <a:srgbClr val="001D35"/>
                </a:solidFill>
                <a:effectLst/>
              </a:rPr>
              <a:t> and typically have full read, write, and execute permissions. </a:t>
            </a:r>
          </a:p>
          <a:p>
            <a:pPr algn="l">
              <a:lnSpc>
                <a:spcPct val="120000"/>
              </a:lnSpc>
              <a:spcBef>
                <a:spcPts val="0"/>
              </a:spcBef>
              <a:spcAft>
                <a:spcPts val="600"/>
              </a:spcAft>
              <a:buFont typeface="Arial" panose="020B0604020202020204" pitchFamily="34" charset="0"/>
              <a:buChar char="•"/>
            </a:pPr>
            <a:r>
              <a:rPr lang="en-US" sz="2800" b="0" i="0" dirty="0">
                <a:solidFill>
                  <a:srgbClr val="001D35"/>
                </a:solidFill>
                <a:effectLst/>
              </a:rPr>
              <a:t>For files outside your home directory, your access is limited by the permissions set by the system by </a:t>
            </a:r>
            <a:r>
              <a:rPr lang="en-US" sz="2800" dirty="0">
                <a:solidFill>
                  <a:srgbClr val="001D35"/>
                </a:solidFill>
              </a:rPr>
              <a:t>default or by Root/other </a:t>
            </a:r>
            <a:r>
              <a:rPr lang="en-US" sz="2800" b="0" i="0" dirty="0">
                <a:solidFill>
                  <a:srgbClr val="001D35"/>
                </a:solidFill>
                <a:effectLst/>
              </a:rPr>
              <a:t>file owner, giving you much less flexibility.</a:t>
            </a:r>
          </a:p>
        </p:txBody>
      </p:sp>
      <p:pic>
        <p:nvPicPr>
          <p:cNvPr id="4" name="Picture 3">
            <a:extLst>
              <a:ext uri="{FF2B5EF4-FFF2-40B4-BE49-F238E27FC236}">
                <a16:creationId xmlns:a16="http://schemas.microsoft.com/office/drawing/2014/main" id="{A5556F53-CD1E-933C-3568-781760B60B15}"/>
              </a:ext>
            </a:extLst>
          </p:cNvPr>
          <p:cNvPicPr>
            <a:picLocks noChangeAspect="1"/>
          </p:cNvPicPr>
          <p:nvPr/>
        </p:nvPicPr>
        <p:blipFill>
          <a:blip r:embed="rId2"/>
          <a:stretch>
            <a:fillRect/>
          </a:stretch>
        </p:blipFill>
        <p:spPr>
          <a:xfrm>
            <a:off x="9692112" y="2757499"/>
            <a:ext cx="1993873" cy="1469842"/>
          </a:xfrm>
          <a:prstGeom prst="rect">
            <a:avLst/>
          </a:prstGeom>
        </p:spPr>
      </p:pic>
    </p:spTree>
    <p:extLst>
      <p:ext uri="{BB962C8B-B14F-4D97-AF65-F5344CB8AC3E}">
        <p14:creationId xmlns:p14="http://schemas.microsoft.com/office/powerpoint/2010/main" val="1469580102"/>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1"/>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1"/>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1"/>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300" y="-1"/>
            <a:ext cx="4076699" cy="1590741"/>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1"/>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2" y="-1"/>
            <a:ext cx="11732645"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1"/>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257698" y="307388"/>
            <a:ext cx="11348147" cy="1033669"/>
          </a:xfrm>
        </p:spPr>
        <p:txBody>
          <a:bodyPr>
            <a:normAutofit fontScale="90000"/>
          </a:bodyPr>
          <a:lstStyle/>
          <a:p>
            <a:r>
              <a:rPr lang="en-GB" sz="5300" b="1" dirty="0">
                <a:solidFill>
                  <a:srgbClr val="002060"/>
                </a:solidFill>
                <a:highlight>
                  <a:srgbClr val="FFFF00"/>
                </a:highlight>
              </a:rPr>
              <a:t>Show: </a:t>
            </a:r>
            <a:r>
              <a:rPr lang="en-GB" sz="5300" b="1" dirty="0">
                <a:solidFill>
                  <a:srgbClr val="FFFFFF"/>
                </a:solidFill>
              </a:rPr>
              <a:t>Some basic Linux </a:t>
            </a:r>
            <a:r>
              <a:rPr lang="en-GB" sz="5300" b="1" dirty="0">
                <a:solidFill>
                  <a:srgbClr val="002060"/>
                </a:solidFill>
                <a:highlight>
                  <a:srgbClr val="FFFF00"/>
                </a:highlight>
              </a:rPr>
              <a:t>Bash</a:t>
            </a:r>
            <a:r>
              <a:rPr lang="en-GB" sz="5300" b="1" dirty="0">
                <a:solidFill>
                  <a:srgbClr val="FFFFFF"/>
                </a:solidFill>
              </a:rPr>
              <a:t> commands</a:t>
            </a:r>
            <a:br>
              <a:rPr lang="en-GB" b="1" dirty="0">
                <a:solidFill>
                  <a:srgbClr val="FFFFFF"/>
                </a:solidFill>
              </a:rPr>
            </a:br>
            <a:r>
              <a:rPr lang="en-GB" b="1" dirty="0">
                <a:solidFill>
                  <a:srgbClr val="FFFF00"/>
                </a:solidFill>
              </a:rPr>
              <a:t>We will try these and more in the tutorial.</a:t>
            </a:r>
          </a:p>
        </p:txBody>
      </p:sp>
      <p:sp>
        <p:nvSpPr>
          <p:cNvPr id="6" name="Content Placeholder 5">
            <a:extLst>
              <a:ext uri="{FF2B5EF4-FFF2-40B4-BE49-F238E27FC236}">
                <a16:creationId xmlns:a16="http://schemas.microsoft.com/office/drawing/2014/main" id="{ADC6B1D5-9052-401B-AD59-F5D33D70D562}"/>
              </a:ext>
            </a:extLst>
          </p:cNvPr>
          <p:cNvSpPr>
            <a:spLocks noGrp="1"/>
          </p:cNvSpPr>
          <p:nvPr>
            <p:ph idx="1"/>
          </p:nvPr>
        </p:nvSpPr>
        <p:spPr>
          <a:xfrm>
            <a:off x="0" y="1597432"/>
            <a:ext cx="12006775" cy="3940323"/>
          </a:xfrm>
        </p:spPr>
        <p:txBody>
          <a:bodyPr>
            <a:noAutofit/>
          </a:bodyPr>
          <a:lstStyle/>
          <a:p>
            <a:pPr marL="43180">
              <a:lnSpc>
                <a:spcPct val="100000"/>
              </a:lnSpc>
              <a:spcBef>
                <a:spcPts val="0"/>
              </a:spcBef>
              <a:tabLst>
                <a:tab pos="2344420" algn="l"/>
              </a:tabLst>
            </a:pPr>
            <a:r>
              <a:rPr lang="en-GB" sz="2000" b="1" dirty="0" err="1">
                <a:effectLst/>
                <a:highlight>
                  <a:srgbClr val="FFFF00"/>
                </a:highlight>
                <a:ea typeface="Calibri" panose="020F0502020204030204" pitchFamily="34" charset="0"/>
                <a:cs typeface="Times New Roman" panose="02020603050405020304" pitchFamily="18" charset="0"/>
              </a:rPr>
              <a:t>pwd</a:t>
            </a:r>
            <a:r>
              <a:rPr lang="en-GB" sz="2000" b="1" dirty="0">
                <a:effectLst/>
                <a:ea typeface="Calibri" panose="020F0502020204030204" pitchFamily="34" charset="0"/>
                <a:cs typeface="Times New Roman" panose="02020603050405020304" pitchFamily="18" charset="0"/>
              </a:rPr>
              <a:t> </a:t>
            </a:r>
            <a:r>
              <a:rPr lang="en-GB" sz="2000" dirty="0">
                <a:effectLst/>
                <a:ea typeface="Calibri" panose="020F0502020204030204" pitchFamily="34" charset="0"/>
                <a:cs typeface="Times New Roman" panose="02020603050405020304" pitchFamily="18" charset="0"/>
              </a:rPr>
              <a:t>– prints your </a:t>
            </a:r>
            <a:r>
              <a:rPr lang="en-GB" sz="2000" b="1" dirty="0">
                <a:effectLst/>
                <a:ea typeface="Calibri" panose="020F0502020204030204" pitchFamily="34" charset="0"/>
                <a:cs typeface="Times New Roman" panose="02020603050405020304" pitchFamily="18" charset="0"/>
              </a:rPr>
              <a:t>current working directory </a:t>
            </a:r>
            <a:r>
              <a:rPr lang="en-GB" sz="2000" dirty="0">
                <a:ea typeface="Calibri" panose="020F0502020204030204" pitchFamily="34" charset="0"/>
                <a:cs typeface="Times New Roman" panose="02020603050405020304" pitchFamily="18" charset="0"/>
              </a:rPr>
              <a:t>(PWD = Print Working Directory). Prints out where you are.</a:t>
            </a:r>
            <a:endParaRPr lang="en-GB" sz="2000" b="1" dirty="0">
              <a:effectLst/>
              <a:ea typeface="Calibri" panose="020F0502020204030204" pitchFamily="34" charset="0"/>
              <a:cs typeface="Times New Roman" panose="02020603050405020304" pitchFamily="18" charset="0"/>
            </a:endParaRPr>
          </a:p>
          <a:p>
            <a:pPr marL="43180">
              <a:lnSpc>
                <a:spcPct val="100000"/>
              </a:lnSpc>
              <a:spcBef>
                <a:spcPts val="0"/>
              </a:spcBef>
              <a:tabLst>
                <a:tab pos="2344420" algn="l"/>
              </a:tabLst>
            </a:pPr>
            <a:r>
              <a:rPr lang="en-GB" sz="2000" b="1" dirty="0">
                <a:effectLst/>
                <a:highlight>
                  <a:srgbClr val="FFFF00"/>
                </a:highlight>
                <a:ea typeface="Calibri" panose="020F0502020204030204" pitchFamily="34" charset="0"/>
                <a:cs typeface="Times New Roman" panose="02020603050405020304" pitchFamily="18" charset="0"/>
              </a:rPr>
              <a:t>ls</a:t>
            </a:r>
            <a:r>
              <a:rPr lang="en-GB" sz="2000" dirty="0">
                <a:effectLst/>
                <a:ea typeface="Calibri" panose="020F0502020204030204" pitchFamily="34" charset="0"/>
                <a:cs typeface="Times New Roman" panose="02020603050405020304" pitchFamily="18" charset="0"/>
              </a:rPr>
              <a:t> - List the directory (folder) system.</a:t>
            </a:r>
          </a:p>
          <a:p>
            <a:pPr marL="43180">
              <a:lnSpc>
                <a:spcPct val="100000"/>
              </a:lnSpc>
              <a:spcBef>
                <a:spcPts val="0"/>
              </a:spcBef>
              <a:tabLst>
                <a:tab pos="2344420" algn="l"/>
              </a:tabLst>
            </a:pPr>
            <a:r>
              <a:rPr lang="en-GB" sz="2000" b="1" dirty="0">
                <a:highlight>
                  <a:srgbClr val="FFFF00"/>
                </a:highlight>
                <a:ea typeface="Calibri" panose="020F0502020204030204" pitchFamily="34" charset="0"/>
                <a:cs typeface="Times New Roman" panose="02020603050405020304" pitchFamily="18" charset="0"/>
              </a:rPr>
              <a:t>tree</a:t>
            </a:r>
            <a:r>
              <a:rPr lang="en-GB" sz="2000" dirty="0">
                <a:ea typeface="Calibri" panose="020F0502020204030204" pitchFamily="34" charset="0"/>
                <a:cs typeface="Times New Roman" panose="02020603050405020304" pitchFamily="18" charset="0"/>
              </a:rPr>
              <a:t> - </a:t>
            </a:r>
            <a:r>
              <a:rPr lang="en-US" sz="2000" dirty="0">
                <a:ea typeface="Calibri" panose="020F0502020204030204" pitchFamily="34" charset="0"/>
                <a:cs typeface="Times New Roman" panose="02020603050405020304" pitchFamily="18" charset="0"/>
              </a:rPr>
              <a:t>displays the directory structure in a hierarchical, tree-like format.</a:t>
            </a:r>
          </a:p>
          <a:p>
            <a:pPr marL="43180">
              <a:lnSpc>
                <a:spcPct val="100000"/>
              </a:lnSpc>
              <a:spcBef>
                <a:spcPts val="0"/>
              </a:spcBef>
              <a:tabLst>
                <a:tab pos="2344420" algn="l"/>
              </a:tabLst>
            </a:pPr>
            <a:r>
              <a:rPr lang="en-US" sz="2000" b="1" dirty="0">
                <a:highlight>
                  <a:srgbClr val="FFFF00"/>
                </a:highlight>
                <a:ea typeface="Calibri" panose="020F0502020204030204" pitchFamily="34" charset="0"/>
                <a:cs typeface="Times New Roman" panose="02020603050405020304" pitchFamily="18" charset="0"/>
              </a:rPr>
              <a:t>cd</a:t>
            </a:r>
            <a:r>
              <a:rPr lang="en-US" sz="2000" dirty="0">
                <a:ea typeface="Calibri" panose="020F0502020204030204" pitchFamily="34" charset="0"/>
                <a:cs typeface="Times New Roman" panose="02020603050405020304" pitchFamily="18" charset="0"/>
              </a:rPr>
              <a:t> or </a:t>
            </a:r>
            <a:r>
              <a:rPr lang="en-GB" sz="2000" b="1" dirty="0">
                <a:highlight>
                  <a:srgbClr val="FFFF00"/>
                </a:highlight>
                <a:ea typeface="Calibri" panose="020F0502020204030204" pitchFamily="34" charset="0"/>
                <a:cs typeface="Times New Roman" panose="02020603050405020304" pitchFamily="18" charset="0"/>
              </a:rPr>
              <a:t>cd ~ </a:t>
            </a:r>
            <a:r>
              <a:rPr lang="en-US" sz="2000" dirty="0">
                <a:ea typeface="Calibri" panose="020F0502020204030204" pitchFamily="34" charset="0"/>
                <a:cs typeface="Times New Roman" panose="02020603050405020304" pitchFamily="18" charset="0"/>
              </a:rPr>
              <a:t>- Returns to the user’s home directory. </a:t>
            </a:r>
            <a:r>
              <a:rPr lang="en-GB" sz="2000" b="1" dirty="0">
                <a:effectLst/>
                <a:ea typeface="Calibri" panose="020F0502020204030204" pitchFamily="34" charset="0"/>
                <a:cs typeface="Times New Roman" panose="02020603050405020304" pitchFamily="18" charset="0"/>
              </a:rPr>
              <a:t>cd ..</a:t>
            </a:r>
            <a:r>
              <a:rPr lang="en-GB" sz="2000" dirty="0">
                <a:effectLst/>
                <a:ea typeface="Calibri" panose="020F0502020204030204" pitchFamily="34" charset="0"/>
                <a:cs typeface="Times New Roman" panose="02020603050405020304" pitchFamily="18" charset="0"/>
              </a:rPr>
              <a:t> </a:t>
            </a:r>
            <a:r>
              <a:rPr lang="en-GB" sz="2000" dirty="0">
                <a:ea typeface="Calibri" panose="020F0502020204030204" pitchFamily="34" charset="0"/>
                <a:cs typeface="Times New Roman" panose="02020603050405020304" pitchFamily="18" charset="0"/>
              </a:rPr>
              <a:t> M</a:t>
            </a:r>
            <a:r>
              <a:rPr lang="en-GB" sz="2000" dirty="0">
                <a:effectLst/>
                <a:ea typeface="Calibri" panose="020F0502020204030204" pitchFamily="34" charset="0"/>
                <a:cs typeface="Times New Roman" panose="02020603050405020304" pitchFamily="18" charset="0"/>
              </a:rPr>
              <a:t>oves up 1 directory. </a:t>
            </a:r>
            <a:r>
              <a:rPr lang="en-US" sz="2000" b="1" dirty="0">
                <a:ea typeface="Calibri" panose="020F0502020204030204" pitchFamily="34" charset="0"/>
                <a:cs typeface="Times New Roman" panose="02020603050405020304" pitchFamily="18" charset="0"/>
              </a:rPr>
              <a:t>cd - </a:t>
            </a:r>
            <a:r>
              <a:rPr lang="en-US" sz="2000" dirty="0">
                <a:ea typeface="Calibri" panose="020F0502020204030204" pitchFamily="34" charset="0"/>
                <a:cs typeface="Times New Roman" panose="02020603050405020304" pitchFamily="18" charset="0"/>
              </a:rPr>
              <a:t>Changes to the previous directory.</a:t>
            </a:r>
          </a:p>
          <a:p>
            <a:pPr marL="43180">
              <a:lnSpc>
                <a:spcPct val="100000"/>
              </a:lnSpc>
              <a:spcBef>
                <a:spcPts val="0"/>
              </a:spcBef>
              <a:tabLst>
                <a:tab pos="2344420" algn="l"/>
              </a:tabLst>
            </a:pPr>
            <a:r>
              <a:rPr lang="en-GB" sz="2000" b="1" dirty="0">
                <a:ea typeface="Calibri" panose="020F0502020204030204" pitchFamily="34" charset="0"/>
                <a:cs typeface="Times New Roman" panose="02020603050405020304" pitchFamily="18" charset="0"/>
              </a:rPr>
              <a:t>cd pathname </a:t>
            </a:r>
            <a:r>
              <a:rPr lang="en-GB" sz="2000" dirty="0">
                <a:ea typeface="Calibri" panose="020F0502020204030204" pitchFamily="34" charset="0"/>
                <a:cs typeface="Times New Roman" panose="02020603050405020304" pitchFamily="18" charset="0"/>
              </a:rPr>
              <a:t>- Change directory in the file system to a specified directory.</a:t>
            </a:r>
            <a:endParaRPr lang="en-GB" sz="2000" dirty="0">
              <a:effectLst/>
              <a:ea typeface="Calibri" panose="020F0502020204030204" pitchFamily="34" charset="0"/>
              <a:cs typeface="Times New Roman" panose="02020603050405020304" pitchFamily="18" charset="0"/>
            </a:endParaRPr>
          </a:p>
          <a:p>
            <a:pPr marL="43180">
              <a:lnSpc>
                <a:spcPct val="100000"/>
              </a:lnSpc>
              <a:spcBef>
                <a:spcPts val="0"/>
              </a:spcBef>
              <a:tabLst>
                <a:tab pos="2344420" algn="l"/>
              </a:tabLst>
            </a:pPr>
            <a:r>
              <a:rPr lang="en-GB" sz="2000" b="1" dirty="0">
                <a:effectLst/>
                <a:ea typeface="Calibri" panose="020F0502020204030204" pitchFamily="34" charset="0"/>
                <a:cs typeface="Times New Roman" panose="02020603050405020304" pitchFamily="18" charset="0"/>
              </a:rPr>
              <a:t>Touch newfile.txt</a:t>
            </a:r>
            <a:r>
              <a:rPr lang="en-GB" sz="2000" dirty="0">
                <a:effectLst/>
                <a:ea typeface="Calibri" panose="020F0502020204030204" pitchFamily="34" charset="0"/>
                <a:cs typeface="Times New Roman" panose="02020603050405020304" pitchFamily="18" charset="0"/>
              </a:rPr>
              <a:t>– to create a new file. </a:t>
            </a:r>
            <a:r>
              <a:rPr lang="en-GB" sz="2000" b="1" dirty="0">
                <a:effectLst/>
                <a:ea typeface="Calibri" panose="020F0502020204030204" pitchFamily="34" charset="0"/>
                <a:cs typeface="Times New Roman" panose="02020603050405020304" pitchFamily="18" charset="0"/>
              </a:rPr>
              <a:t>Echo “Hi” &gt;&gt; newfile.txt </a:t>
            </a:r>
            <a:r>
              <a:rPr lang="en-GB" sz="2000" dirty="0">
                <a:effectLst/>
                <a:ea typeface="Calibri" panose="020F0502020204030204" pitchFamily="34" charset="0"/>
                <a:cs typeface="Times New Roman" panose="02020603050405020304" pitchFamily="18" charset="0"/>
              </a:rPr>
              <a:t>to input text into the new file.</a:t>
            </a:r>
          </a:p>
          <a:p>
            <a:pPr marL="43180">
              <a:lnSpc>
                <a:spcPct val="100000"/>
              </a:lnSpc>
              <a:spcBef>
                <a:spcPts val="0"/>
              </a:spcBef>
              <a:tabLst>
                <a:tab pos="2344420" algn="l"/>
              </a:tabLst>
            </a:pPr>
            <a:r>
              <a:rPr lang="en-GB" sz="2000" b="1" dirty="0" err="1">
                <a:effectLst/>
                <a:ea typeface="Calibri" panose="020F0502020204030204" pitchFamily="34" charset="0"/>
                <a:cs typeface="Times New Roman" panose="02020603050405020304" pitchFamily="18" charset="0"/>
              </a:rPr>
              <a:t>mkdir</a:t>
            </a:r>
            <a:r>
              <a:rPr lang="en-GB" sz="2000" dirty="0">
                <a:ea typeface="Calibri" panose="020F0502020204030204" pitchFamily="34" charset="0"/>
                <a:cs typeface="Times New Roman" panose="02020603050405020304" pitchFamily="18" charset="0"/>
              </a:rPr>
              <a:t> - </a:t>
            </a:r>
            <a:r>
              <a:rPr lang="en-GB" sz="2000" dirty="0">
                <a:effectLst/>
                <a:ea typeface="Calibri" panose="020F0502020204030204" pitchFamily="34" charset="0"/>
                <a:cs typeface="Times New Roman" panose="02020603050405020304" pitchFamily="18" charset="0"/>
              </a:rPr>
              <a:t>Creates a new directory. </a:t>
            </a:r>
            <a:r>
              <a:rPr lang="en-GB" sz="2000" b="1" dirty="0" err="1">
                <a:effectLst/>
                <a:ea typeface="Calibri" panose="020F0502020204030204" pitchFamily="34" charset="0"/>
                <a:cs typeface="Times New Roman" panose="02020603050405020304" pitchFamily="18" charset="0"/>
              </a:rPr>
              <a:t>rmdir</a:t>
            </a:r>
            <a:r>
              <a:rPr lang="en-GB" sz="2000" dirty="0">
                <a:effectLst/>
                <a:ea typeface="Calibri" panose="020F0502020204030204" pitchFamily="34" charset="0"/>
                <a:cs typeface="Times New Roman" panose="02020603050405020304" pitchFamily="18" charset="0"/>
              </a:rPr>
              <a:t> - Removes a directory.</a:t>
            </a:r>
            <a:r>
              <a:rPr lang="en-GB" sz="2000" b="1" dirty="0">
                <a:ea typeface="Calibri" panose="020F0502020204030204" pitchFamily="34" charset="0"/>
                <a:cs typeface="Times New Roman" panose="02020603050405020304" pitchFamily="18" charset="0"/>
              </a:rPr>
              <a:t> </a:t>
            </a:r>
          </a:p>
          <a:p>
            <a:pPr marL="43180">
              <a:lnSpc>
                <a:spcPct val="100000"/>
              </a:lnSpc>
              <a:spcBef>
                <a:spcPts val="0"/>
              </a:spcBef>
              <a:tabLst>
                <a:tab pos="2344420" algn="l"/>
              </a:tabLst>
            </a:pPr>
            <a:r>
              <a:rPr lang="en-GB" sz="2000" b="1" dirty="0">
                <a:ea typeface="Calibri" panose="020F0502020204030204" pitchFamily="34" charset="0"/>
                <a:cs typeface="Times New Roman" panose="02020603050405020304" pitchFamily="18" charset="0"/>
              </a:rPr>
              <a:t>rm</a:t>
            </a:r>
            <a:r>
              <a:rPr lang="en-GB" sz="2000" dirty="0">
                <a:effectLst/>
                <a:ea typeface="Calibri" panose="020F0502020204030204" pitchFamily="34" charset="0"/>
                <a:cs typeface="Times New Roman" panose="02020603050405020304" pitchFamily="18" charset="0"/>
              </a:rPr>
              <a:t> file.txt – removes a file. </a:t>
            </a:r>
            <a:r>
              <a:rPr lang="en-GB" sz="2000" b="1" dirty="0">
                <a:effectLst/>
                <a:ea typeface="Calibri" panose="020F0502020204030204" pitchFamily="34" charset="0"/>
                <a:cs typeface="Times New Roman" panose="02020603050405020304" pitchFamily="18" charset="0"/>
              </a:rPr>
              <a:t>rm –r </a:t>
            </a:r>
            <a:r>
              <a:rPr lang="en-GB" sz="2000" dirty="0">
                <a:effectLst/>
                <a:ea typeface="Calibri" panose="020F0502020204030204" pitchFamily="34" charset="0"/>
                <a:cs typeface="Times New Roman" panose="02020603050405020304" pitchFamily="18" charset="0"/>
              </a:rPr>
              <a:t>directory-name</a:t>
            </a:r>
            <a:r>
              <a:rPr lang="en-GB" sz="2000" b="1" dirty="0">
                <a:effectLst/>
                <a:ea typeface="Calibri" panose="020F0502020204030204" pitchFamily="34" charset="0"/>
                <a:cs typeface="Times New Roman" panose="02020603050405020304" pitchFamily="18" charset="0"/>
              </a:rPr>
              <a:t> - </a:t>
            </a:r>
            <a:r>
              <a:rPr lang="en-GB" sz="2000" dirty="0">
                <a:effectLst/>
                <a:ea typeface="Calibri" panose="020F0502020204030204" pitchFamily="34" charset="0"/>
                <a:cs typeface="Times New Roman" panose="02020603050405020304" pitchFamily="18" charset="0"/>
              </a:rPr>
              <a:t>removes a directory &amp; all it’s files.</a:t>
            </a:r>
          </a:p>
          <a:p>
            <a:pPr marL="43180">
              <a:lnSpc>
                <a:spcPct val="100000"/>
              </a:lnSpc>
              <a:spcBef>
                <a:spcPts val="0"/>
              </a:spcBef>
              <a:tabLst>
                <a:tab pos="2344420" algn="l"/>
              </a:tabLst>
            </a:pPr>
            <a:r>
              <a:rPr lang="en-GB" sz="2000" b="1" dirty="0">
                <a:effectLst/>
                <a:ea typeface="Calibri" panose="020F0502020204030204" pitchFamily="34" charset="0"/>
                <a:cs typeface="Times New Roman" panose="02020603050405020304" pitchFamily="18" charset="0"/>
              </a:rPr>
              <a:t>mv</a:t>
            </a:r>
            <a:r>
              <a:rPr lang="en-GB" sz="2000" dirty="0">
                <a:effectLst/>
                <a:ea typeface="Calibri" panose="020F0502020204030204" pitchFamily="34" charset="0"/>
                <a:cs typeface="Times New Roman" panose="02020603050405020304" pitchFamily="18" charset="0"/>
              </a:rPr>
              <a:t> - Move a file to another folder. </a:t>
            </a:r>
            <a:r>
              <a:rPr lang="en-GB" sz="2000" b="1" dirty="0">
                <a:ea typeface="Calibri" panose="020F0502020204030204" pitchFamily="34" charset="0"/>
                <a:cs typeface="Times New Roman" panose="02020603050405020304" pitchFamily="18" charset="0"/>
              </a:rPr>
              <a:t>c</a:t>
            </a:r>
            <a:r>
              <a:rPr lang="en-GB" sz="2000" b="1" dirty="0">
                <a:effectLst/>
                <a:ea typeface="Calibri" panose="020F0502020204030204" pitchFamily="34" charset="0"/>
                <a:cs typeface="Times New Roman" panose="02020603050405020304" pitchFamily="18" charset="0"/>
              </a:rPr>
              <a:t>p</a:t>
            </a:r>
            <a:r>
              <a:rPr lang="en-GB" sz="2000" dirty="0">
                <a:effectLst/>
                <a:ea typeface="Calibri" panose="020F0502020204030204" pitchFamily="34" charset="0"/>
                <a:cs typeface="Times New Roman" panose="02020603050405020304" pitchFamily="18" charset="0"/>
              </a:rPr>
              <a:t> - Copy a file to another folder. </a:t>
            </a:r>
            <a:r>
              <a:rPr lang="en-GB" sz="2000" dirty="0">
                <a:effectLst/>
                <a:ea typeface="Calibri" panose="020F0502020204030204" pitchFamily="34" charset="0"/>
                <a:cs typeface="Times New Roman" panose="02020603050405020304" pitchFamily="18" charset="0"/>
                <a:hlinkClick r:id="rId3"/>
              </a:rPr>
              <a:t>Example here</a:t>
            </a:r>
            <a:r>
              <a:rPr lang="en-GB" sz="2000" dirty="0">
                <a:effectLst/>
                <a:ea typeface="Calibri" panose="020F0502020204030204" pitchFamily="34" charset="0"/>
                <a:cs typeface="Times New Roman" panose="02020603050405020304" pitchFamily="18" charset="0"/>
              </a:rPr>
              <a:t>.</a:t>
            </a:r>
          </a:p>
          <a:p>
            <a:pPr marL="43180">
              <a:lnSpc>
                <a:spcPct val="100000"/>
              </a:lnSpc>
              <a:spcBef>
                <a:spcPts val="0"/>
              </a:spcBef>
              <a:tabLst>
                <a:tab pos="2344420" algn="l"/>
              </a:tabLst>
            </a:pPr>
            <a:r>
              <a:rPr lang="en-GB" sz="2000" b="1" dirty="0">
                <a:effectLst/>
                <a:ea typeface="Calibri" panose="020F0502020204030204" pitchFamily="34" charset="0"/>
                <a:cs typeface="Times New Roman" panose="02020603050405020304" pitchFamily="18" charset="0"/>
              </a:rPr>
              <a:t>echo</a:t>
            </a:r>
            <a:r>
              <a:rPr lang="en-GB" sz="2000" dirty="0">
                <a:effectLst/>
                <a:ea typeface="Calibri" panose="020F0502020204030204" pitchFamily="34" charset="0"/>
                <a:cs typeface="Times New Roman" panose="02020603050405020304" pitchFamily="18" charset="0"/>
              </a:rPr>
              <a:t> – echo followed by what you type will output what you type after the command.</a:t>
            </a:r>
          </a:p>
          <a:p>
            <a:pPr marL="43180">
              <a:lnSpc>
                <a:spcPct val="100000"/>
              </a:lnSpc>
              <a:spcBef>
                <a:spcPts val="0"/>
              </a:spcBef>
              <a:tabLst>
                <a:tab pos="2344420" algn="l"/>
              </a:tabLst>
            </a:pPr>
            <a:r>
              <a:rPr lang="en-GB" sz="2000" b="1" dirty="0">
                <a:ea typeface="Calibri" panose="020F0502020204030204" pitchFamily="34" charset="0"/>
                <a:cs typeface="Times New Roman" panose="02020603050405020304" pitchFamily="18" charset="0"/>
              </a:rPr>
              <a:t>cat filename </a:t>
            </a:r>
            <a:r>
              <a:rPr lang="en-GB" sz="2000" dirty="0">
                <a:ea typeface="Calibri" panose="020F0502020204030204" pitchFamily="34" charset="0"/>
                <a:cs typeface="Times New Roman" panose="02020603050405020304" pitchFamily="18" charset="0"/>
              </a:rPr>
              <a:t>– outputs the contents of a file. Or use </a:t>
            </a:r>
            <a:r>
              <a:rPr lang="en-GB" sz="2000" b="1" dirty="0">
                <a:ea typeface="Calibri" panose="020F0502020204030204" pitchFamily="34" charset="0"/>
                <a:cs typeface="Times New Roman" panose="02020603050405020304" pitchFamily="18" charset="0"/>
              </a:rPr>
              <a:t>more</a:t>
            </a:r>
            <a:r>
              <a:rPr lang="en-GB" sz="2000" dirty="0">
                <a:ea typeface="Calibri" panose="020F0502020204030204" pitchFamily="34" charset="0"/>
                <a:cs typeface="Times New Roman" panose="02020603050405020304" pitchFamily="18" charset="0"/>
              </a:rPr>
              <a:t>, </a:t>
            </a:r>
            <a:r>
              <a:rPr lang="en-GB" sz="2000" dirty="0" err="1">
                <a:ea typeface="Calibri" panose="020F0502020204030204" pitchFamily="34" charset="0"/>
                <a:cs typeface="Times New Roman" panose="02020603050405020304" pitchFamily="18" charset="0"/>
              </a:rPr>
              <a:t>pg</a:t>
            </a:r>
            <a:r>
              <a:rPr lang="en-GB" sz="2000" dirty="0">
                <a:ea typeface="Calibri" panose="020F0502020204030204" pitchFamily="34" charset="0"/>
                <a:cs typeface="Times New Roman" panose="02020603050405020304" pitchFamily="18" charset="0"/>
              </a:rPr>
              <a:t> or page to view 1 page at a time.</a:t>
            </a:r>
            <a:br>
              <a:rPr lang="en-GB" sz="2000" dirty="0">
                <a:ea typeface="Calibri" panose="020F0502020204030204" pitchFamily="34" charset="0"/>
                <a:cs typeface="Times New Roman" panose="02020603050405020304" pitchFamily="18" charset="0"/>
              </a:rPr>
            </a:br>
            <a:r>
              <a:rPr lang="en-GB" sz="2000" dirty="0">
                <a:ea typeface="Calibri" panose="020F0502020204030204" pitchFamily="34" charset="0"/>
                <a:cs typeface="Times New Roman" panose="02020603050405020304" pitchFamily="18" charset="0"/>
              </a:rPr>
              <a:t>    per screen page and arrows to go and forth between pages.</a:t>
            </a:r>
          </a:p>
          <a:p>
            <a:pPr marL="43180">
              <a:lnSpc>
                <a:spcPct val="100000"/>
              </a:lnSpc>
              <a:spcBef>
                <a:spcPts val="0"/>
              </a:spcBef>
              <a:tabLst>
                <a:tab pos="2344420" algn="l"/>
              </a:tabLst>
            </a:pPr>
            <a:r>
              <a:rPr lang="en-GB" sz="2000" b="1" dirty="0">
                <a:effectLst/>
                <a:ea typeface="Calibri" panose="020F0502020204030204" pitchFamily="34" charset="0"/>
                <a:cs typeface="Times New Roman" panose="02020603050405020304" pitchFamily="18" charset="0"/>
              </a:rPr>
              <a:t>grep</a:t>
            </a:r>
            <a:r>
              <a:rPr lang="en-GB" sz="2000" dirty="0">
                <a:effectLst/>
                <a:ea typeface="Calibri" panose="020F0502020204030204" pitchFamily="34" charset="0"/>
                <a:cs typeface="Times New Roman" panose="02020603050405020304" pitchFamily="18" charset="0"/>
              </a:rPr>
              <a:t> </a:t>
            </a:r>
            <a:r>
              <a:rPr lang="en-GB" sz="2000" b="1" dirty="0" err="1">
                <a:effectLst/>
                <a:ea typeface="Calibri" panose="020F0502020204030204" pitchFamily="34" charset="0"/>
                <a:cs typeface="Times New Roman" panose="02020603050405020304" pitchFamily="18" charset="0"/>
              </a:rPr>
              <a:t>search_string</a:t>
            </a:r>
            <a:r>
              <a:rPr lang="en-GB" sz="2000" b="1" dirty="0">
                <a:effectLst/>
                <a:ea typeface="Calibri" panose="020F0502020204030204" pitchFamily="34" charset="0"/>
                <a:cs typeface="Times New Roman" panose="02020603050405020304" pitchFamily="18" charset="0"/>
              </a:rPr>
              <a:t> filename.txt </a:t>
            </a:r>
            <a:r>
              <a:rPr lang="en-GB" sz="2000" dirty="0">
                <a:effectLst/>
                <a:ea typeface="Calibri" panose="020F0502020204030204" pitchFamily="34" charset="0"/>
                <a:cs typeface="Times New Roman" panose="02020603050405020304" pitchFamily="18" charset="0"/>
              </a:rPr>
              <a:t>– will search a document to find the information you specify. </a:t>
            </a:r>
            <a:endParaRPr lang="en-GB" sz="2000" dirty="0">
              <a:ea typeface="Calibri" panose="020F0502020204030204" pitchFamily="34" charset="0"/>
              <a:cs typeface="Times New Roman" panose="02020603050405020304" pitchFamily="18" charset="0"/>
            </a:endParaRPr>
          </a:p>
          <a:p>
            <a:pPr marL="43180">
              <a:lnSpc>
                <a:spcPct val="100000"/>
              </a:lnSpc>
              <a:spcBef>
                <a:spcPts val="0"/>
              </a:spcBef>
              <a:tabLst>
                <a:tab pos="2344420" algn="l"/>
              </a:tabLst>
            </a:pPr>
            <a:r>
              <a:rPr lang="en-GB" sz="2000" b="1" dirty="0">
                <a:effectLst/>
                <a:ea typeface="Calibri" panose="020F0502020204030204" pitchFamily="34" charset="0"/>
                <a:cs typeface="Times New Roman" panose="02020603050405020304" pitchFamily="18" charset="0"/>
              </a:rPr>
              <a:t>clear</a:t>
            </a:r>
            <a:r>
              <a:rPr lang="en-GB" sz="2000" dirty="0">
                <a:effectLst/>
                <a:ea typeface="Calibri" panose="020F0502020204030204" pitchFamily="34" charset="0"/>
                <a:cs typeface="Times New Roman" panose="02020603050405020304" pitchFamily="18" charset="0"/>
              </a:rPr>
              <a:t> - Clears the CLI window. </a:t>
            </a:r>
            <a:r>
              <a:rPr lang="en-GB" sz="2000" b="1" dirty="0">
                <a:effectLst/>
                <a:ea typeface="Calibri" panose="020F0502020204030204" pitchFamily="34" charset="0"/>
                <a:cs typeface="Times New Roman" panose="02020603050405020304" pitchFamily="18" charset="0"/>
              </a:rPr>
              <a:t>exit</a:t>
            </a:r>
            <a:r>
              <a:rPr lang="en-GB" sz="2000" dirty="0">
                <a:effectLst/>
                <a:ea typeface="Calibri" panose="020F0502020204030204" pitchFamily="34" charset="0"/>
                <a:cs typeface="Times New Roman" panose="02020603050405020304" pitchFamily="18" charset="0"/>
              </a:rPr>
              <a:t> - Closes the CLI window.</a:t>
            </a:r>
          </a:p>
          <a:p>
            <a:pPr marL="43180">
              <a:lnSpc>
                <a:spcPct val="100000"/>
              </a:lnSpc>
              <a:spcBef>
                <a:spcPts val="0"/>
              </a:spcBef>
              <a:tabLst>
                <a:tab pos="2344420" algn="l"/>
              </a:tabLst>
            </a:pPr>
            <a:r>
              <a:rPr lang="en-GB" sz="2000" b="1" dirty="0">
                <a:ea typeface="Calibri" panose="020F0502020204030204" pitchFamily="34" charset="0"/>
                <a:cs typeface="Times New Roman" panose="02020603050405020304" pitchFamily="18" charset="0"/>
              </a:rPr>
              <a:t>date</a:t>
            </a:r>
            <a:r>
              <a:rPr lang="en-GB" sz="2000" dirty="0">
                <a:ea typeface="Calibri" panose="020F0502020204030204" pitchFamily="34" charset="0"/>
                <a:cs typeface="Times New Roman" panose="02020603050405020304" pitchFamily="18" charset="0"/>
              </a:rPr>
              <a:t> - Prints out the date and time for your time zone.</a:t>
            </a:r>
          </a:p>
          <a:p>
            <a:pPr marL="43180">
              <a:lnSpc>
                <a:spcPct val="100000"/>
              </a:lnSpc>
              <a:spcBef>
                <a:spcPts val="0"/>
              </a:spcBef>
              <a:tabLst>
                <a:tab pos="2344420" algn="l"/>
              </a:tabLst>
            </a:pPr>
            <a:r>
              <a:rPr lang="en-GB" sz="2000" b="1" dirty="0" err="1">
                <a:effectLst/>
                <a:ea typeface="Calibri" panose="020F0502020204030204" pitchFamily="34" charset="0"/>
                <a:cs typeface="Times New Roman" panose="02020603050405020304" pitchFamily="18" charset="0"/>
              </a:rPr>
              <a:t>whoami</a:t>
            </a:r>
            <a:r>
              <a:rPr lang="en-GB" sz="2000" b="1" dirty="0">
                <a:effectLst/>
                <a:ea typeface="Calibri" panose="020F0502020204030204" pitchFamily="34" charset="0"/>
                <a:cs typeface="Times New Roman" panose="02020603050405020304" pitchFamily="18" charset="0"/>
              </a:rPr>
              <a:t> </a:t>
            </a:r>
            <a:r>
              <a:rPr lang="en-GB" sz="2000" dirty="0">
                <a:effectLst/>
                <a:ea typeface="Calibri" panose="020F0502020204030204" pitchFamily="34" charset="0"/>
                <a:cs typeface="Times New Roman" panose="02020603050405020304" pitchFamily="18" charset="0"/>
              </a:rPr>
              <a:t>– outputs/prints your username.</a:t>
            </a:r>
          </a:p>
        </p:txBody>
      </p:sp>
      <p:sp>
        <p:nvSpPr>
          <p:cNvPr id="11" name="TextBox 10">
            <a:extLst>
              <a:ext uri="{FF2B5EF4-FFF2-40B4-BE49-F238E27FC236}">
                <a16:creationId xmlns:a16="http://schemas.microsoft.com/office/drawing/2014/main" id="{D96F3D99-170A-FB43-945D-AC5F6B4C4DFA}"/>
              </a:ext>
            </a:extLst>
          </p:cNvPr>
          <p:cNvSpPr txBox="1"/>
          <p:nvPr/>
        </p:nvSpPr>
        <p:spPr>
          <a:xfrm>
            <a:off x="10175921" y="3510998"/>
            <a:ext cx="1923465" cy="2308324"/>
          </a:xfrm>
          <a:prstGeom prst="rect">
            <a:avLst/>
          </a:prstGeom>
          <a:noFill/>
          <a:ln>
            <a:solidFill>
              <a:srgbClr val="002060"/>
            </a:solidFill>
          </a:ln>
        </p:spPr>
        <p:txBody>
          <a:bodyPr wrap="square">
            <a:spAutoFit/>
          </a:bodyPr>
          <a:lstStyle/>
          <a:p>
            <a:r>
              <a:rPr lang="en-US" b="0" i="0" dirty="0">
                <a:solidFill>
                  <a:srgbClr val="1F1F1F"/>
                </a:solidFill>
                <a:effectLst/>
                <a:latin typeface="Google Sans"/>
              </a:rPr>
              <a:t>The </a:t>
            </a:r>
            <a:r>
              <a:rPr lang="en-US" b="1" i="0" dirty="0">
                <a:solidFill>
                  <a:srgbClr val="1F1F1F"/>
                </a:solidFill>
                <a:effectLst/>
                <a:latin typeface="Google Sans"/>
              </a:rPr>
              <a:t>&gt;</a:t>
            </a:r>
            <a:r>
              <a:rPr lang="en-US" b="0" i="0" dirty="0">
                <a:solidFill>
                  <a:srgbClr val="1F1F1F"/>
                </a:solidFill>
                <a:effectLst/>
                <a:latin typeface="Google Sans"/>
              </a:rPr>
              <a:t> operator is used for overwriting the file content, while the </a:t>
            </a:r>
            <a:r>
              <a:rPr lang="en-US" b="1" i="0" dirty="0">
                <a:solidFill>
                  <a:srgbClr val="1F1F1F"/>
                </a:solidFill>
                <a:effectLst/>
                <a:latin typeface="Google Sans"/>
              </a:rPr>
              <a:t>&gt;&gt;</a:t>
            </a:r>
            <a:r>
              <a:rPr lang="en-US" b="0" i="0" dirty="0">
                <a:solidFill>
                  <a:srgbClr val="1F1F1F"/>
                </a:solidFill>
                <a:effectLst/>
                <a:latin typeface="Google Sans"/>
              </a:rPr>
              <a:t> operator is used for adding new texts to the file.</a:t>
            </a:r>
            <a:endParaRPr lang="en-GB" dirty="0"/>
          </a:p>
        </p:txBody>
      </p:sp>
    </p:spTree>
    <p:extLst>
      <p:ext uri="{BB962C8B-B14F-4D97-AF65-F5344CB8AC3E}">
        <p14:creationId xmlns:p14="http://schemas.microsoft.com/office/powerpoint/2010/main" val="3541385396"/>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1B7A5C-73AA-5EAB-3598-5CC2CB134C69}"/>
              </a:ext>
            </a:extLst>
          </p:cNvPr>
          <p:cNvSpPr txBox="1">
            <a:spLocks/>
          </p:cNvSpPr>
          <p:nvPr/>
        </p:nvSpPr>
        <p:spPr>
          <a:xfrm>
            <a:off x="0" y="0"/>
            <a:ext cx="12192000" cy="1033669"/>
          </a:xfrm>
          <a:prstGeom prst="rect">
            <a:avLst/>
          </a:prstGeom>
          <a:solidFill>
            <a:srgbClr val="002060"/>
          </a:solidFill>
        </p:spPr>
        <p:txBody>
          <a:bodyPr>
            <a:normAutofit fontScale="97500" lnSpcReduction="10000"/>
          </a:bodyPr>
          <a:lstStyle>
            <a:lvl1pPr algn="l" defTabSz="914434" rtl="0" eaLnBrk="1" latinLnBrk="0" hangingPunct="1">
              <a:lnSpc>
                <a:spcPct val="90000"/>
              </a:lnSpc>
              <a:spcBef>
                <a:spcPct val="0"/>
              </a:spcBef>
              <a:buNone/>
              <a:defRPr sz="4400" kern="1200">
                <a:solidFill>
                  <a:schemeClr val="tx1"/>
                </a:solidFill>
                <a:latin typeface="+mj-lt"/>
                <a:ea typeface="+mj-ea"/>
                <a:cs typeface="+mj-cs"/>
              </a:defRPr>
            </a:lvl1pPr>
          </a:lstStyle>
          <a:p>
            <a:r>
              <a:rPr lang="en-GB" sz="7200" b="1" dirty="0">
                <a:solidFill>
                  <a:schemeClr val="bg1"/>
                </a:solidFill>
              </a:rPr>
              <a:t>Bg. </a:t>
            </a:r>
            <a:r>
              <a:rPr lang="en-GB" sz="5300" b="1" dirty="0">
                <a:solidFill>
                  <a:schemeClr val="bg1"/>
                </a:solidFill>
              </a:rPr>
              <a:t>Typing multiple lines in the cli</a:t>
            </a:r>
            <a:endParaRPr lang="en-GB" sz="5300" b="1" dirty="0">
              <a:solidFill>
                <a:srgbClr val="FFFF00"/>
              </a:solidFill>
            </a:endParaRPr>
          </a:p>
        </p:txBody>
      </p:sp>
      <p:pic>
        <p:nvPicPr>
          <p:cNvPr id="21" name="Picture 20">
            <a:extLst>
              <a:ext uri="{FF2B5EF4-FFF2-40B4-BE49-F238E27FC236}">
                <a16:creationId xmlns:a16="http://schemas.microsoft.com/office/drawing/2014/main" id="{1BEDD777-0276-ADED-2E83-ACE6F418C59A}"/>
              </a:ext>
            </a:extLst>
          </p:cNvPr>
          <p:cNvPicPr>
            <a:picLocks noChangeAspect="1"/>
          </p:cNvPicPr>
          <p:nvPr/>
        </p:nvPicPr>
        <p:blipFill>
          <a:blip r:embed="rId2"/>
          <a:stretch>
            <a:fillRect/>
          </a:stretch>
        </p:blipFill>
        <p:spPr>
          <a:xfrm>
            <a:off x="3692203" y="4765813"/>
            <a:ext cx="3911599" cy="1492584"/>
          </a:xfrm>
          <a:prstGeom prst="rect">
            <a:avLst/>
          </a:prstGeom>
        </p:spPr>
      </p:pic>
      <p:pic>
        <p:nvPicPr>
          <p:cNvPr id="23" name="Picture 22">
            <a:extLst>
              <a:ext uri="{FF2B5EF4-FFF2-40B4-BE49-F238E27FC236}">
                <a16:creationId xmlns:a16="http://schemas.microsoft.com/office/drawing/2014/main" id="{CEF2F997-7845-B540-6B91-C61ED61ED6A7}"/>
              </a:ext>
            </a:extLst>
          </p:cNvPr>
          <p:cNvPicPr>
            <a:picLocks noChangeAspect="1"/>
          </p:cNvPicPr>
          <p:nvPr/>
        </p:nvPicPr>
        <p:blipFill>
          <a:blip r:embed="rId3"/>
          <a:stretch>
            <a:fillRect/>
          </a:stretch>
        </p:blipFill>
        <p:spPr>
          <a:xfrm>
            <a:off x="5676775" y="3293564"/>
            <a:ext cx="3882568" cy="1194381"/>
          </a:xfrm>
          <a:prstGeom prst="rect">
            <a:avLst/>
          </a:prstGeom>
        </p:spPr>
      </p:pic>
      <p:pic>
        <p:nvPicPr>
          <p:cNvPr id="26" name="Picture 25">
            <a:extLst>
              <a:ext uri="{FF2B5EF4-FFF2-40B4-BE49-F238E27FC236}">
                <a16:creationId xmlns:a16="http://schemas.microsoft.com/office/drawing/2014/main" id="{B47DCAF3-40C1-7938-8C0A-407ECE34338E}"/>
              </a:ext>
            </a:extLst>
          </p:cNvPr>
          <p:cNvPicPr>
            <a:picLocks noChangeAspect="1"/>
          </p:cNvPicPr>
          <p:nvPr/>
        </p:nvPicPr>
        <p:blipFill>
          <a:blip r:embed="rId4"/>
          <a:stretch>
            <a:fillRect/>
          </a:stretch>
        </p:blipFill>
        <p:spPr>
          <a:xfrm>
            <a:off x="656492" y="4765813"/>
            <a:ext cx="2922005" cy="1887944"/>
          </a:xfrm>
          <a:prstGeom prst="rect">
            <a:avLst/>
          </a:prstGeom>
        </p:spPr>
      </p:pic>
      <p:pic>
        <p:nvPicPr>
          <p:cNvPr id="4" name="Picture 3">
            <a:extLst>
              <a:ext uri="{FF2B5EF4-FFF2-40B4-BE49-F238E27FC236}">
                <a16:creationId xmlns:a16="http://schemas.microsoft.com/office/drawing/2014/main" id="{ABF5AF6A-6FD9-07F8-08A3-6A05C700B1AB}"/>
              </a:ext>
            </a:extLst>
          </p:cNvPr>
          <p:cNvPicPr>
            <a:picLocks noChangeAspect="1"/>
          </p:cNvPicPr>
          <p:nvPr/>
        </p:nvPicPr>
        <p:blipFill>
          <a:blip r:embed="rId5"/>
          <a:stretch>
            <a:fillRect/>
          </a:stretch>
        </p:blipFill>
        <p:spPr>
          <a:xfrm>
            <a:off x="7788519" y="4520808"/>
            <a:ext cx="3599191" cy="2299042"/>
          </a:xfrm>
          <a:prstGeom prst="rect">
            <a:avLst/>
          </a:prstGeom>
        </p:spPr>
      </p:pic>
      <p:pic>
        <p:nvPicPr>
          <p:cNvPr id="11" name="Picture 10">
            <a:extLst>
              <a:ext uri="{FF2B5EF4-FFF2-40B4-BE49-F238E27FC236}">
                <a16:creationId xmlns:a16="http://schemas.microsoft.com/office/drawing/2014/main" id="{113299BE-7752-B88A-EE1F-3D6689CC0DB8}"/>
              </a:ext>
            </a:extLst>
          </p:cNvPr>
          <p:cNvPicPr>
            <a:picLocks noChangeAspect="1"/>
          </p:cNvPicPr>
          <p:nvPr/>
        </p:nvPicPr>
        <p:blipFill>
          <a:blip r:embed="rId6"/>
          <a:stretch>
            <a:fillRect/>
          </a:stretch>
        </p:blipFill>
        <p:spPr>
          <a:xfrm>
            <a:off x="662001" y="3293564"/>
            <a:ext cx="4986002" cy="1359819"/>
          </a:xfrm>
          <a:prstGeom prst="rect">
            <a:avLst/>
          </a:prstGeom>
        </p:spPr>
      </p:pic>
      <p:sp>
        <p:nvSpPr>
          <p:cNvPr id="19" name="TextBox 18">
            <a:extLst>
              <a:ext uri="{FF2B5EF4-FFF2-40B4-BE49-F238E27FC236}">
                <a16:creationId xmlns:a16="http://schemas.microsoft.com/office/drawing/2014/main" id="{70704C28-072D-E744-AD3C-9F057E87D99C}"/>
              </a:ext>
            </a:extLst>
          </p:cNvPr>
          <p:cNvSpPr txBox="1"/>
          <p:nvPr/>
        </p:nvSpPr>
        <p:spPr>
          <a:xfrm>
            <a:off x="215998" y="1169906"/>
            <a:ext cx="11319510" cy="2123658"/>
          </a:xfrm>
          <a:prstGeom prst="rect">
            <a:avLst/>
          </a:prstGeom>
          <a:noFill/>
          <a:ln>
            <a:noFill/>
          </a:ln>
        </p:spPr>
        <p:txBody>
          <a:bodyPr wrap="square">
            <a:spAutoFit/>
          </a:bodyPr>
          <a:lstStyle/>
          <a:p>
            <a:pPr marL="457200" indent="-457200">
              <a:buFont typeface="Arial" panose="020B0604020202020204" pitchFamily="34" charset="0"/>
              <a:buChar char="•"/>
            </a:pPr>
            <a:r>
              <a:rPr lang="en-US" sz="2200" dirty="0"/>
              <a:t>We can also use the </a:t>
            </a:r>
            <a:r>
              <a:rPr lang="en-US" sz="2200" b="1" dirty="0"/>
              <a:t>cat</a:t>
            </a:r>
            <a:r>
              <a:rPr lang="en-US" sz="2200" dirty="0"/>
              <a:t> command to create a file line by line.</a:t>
            </a:r>
            <a:endParaRPr lang="en-GB" sz="2200" dirty="0"/>
          </a:p>
          <a:p>
            <a:pPr marL="457200" indent="-457200">
              <a:buFont typeface="Arial" panose="020B0604020202020204" pitchFamily="34" charset="0"/>
              <a:buChar char="•"/>
            </a:pPr>
            <a:r>
              <a:rPr lang="en-US" sz="2200" dirty="0"/>
              <a:t>If you start a quote (' or </a:t>
            </a:r>
            <a:r>
              <a:rPr lang="en-US" sz="2200" b="1" dirty="0"/>
              <a:t>"</a:t>
            </a:r>
            <a:r>
              <a:rPr lang="en-US" sz="2200" dirty="0"/>
              <a:t>), Bash waits until you close it.</a:t>
            </a:r>
            <a:endParaRPr lang="en-GB" sz="2200" dirty="0"/>
          </a:p>
          <a:p>
            <a:pPr marL="457200" indent="-457200">
              <a:buFont typeface="Arial" panose="020B0604020202020204" pitchFamily="34" charset="0"/>
              <a:buChar char="•"/>
            </a:pPr>
            <a:r>
              <a:rPr lang="en-GB" sz="2200" b="1" dirty="0"/>
              <a:t>Or: </a:t>
            </a:r>
            <a:r>
              <a:rPr lang="en-GB" sz="2200" dirty="0"/>
              <a:t>Add a back slash </a:t>
            </a:r>
            <a:r>
              <a:rPr lang="en-GB" sz="2200" b="1" dirty="0"/>
              <a:t>\</a:t>
            </a:r>
            <a:r>
              <a:rPr lang="en-GB" sz="2200" dirty="0"/>
              <a:t> at the end of a line to continue on the next line.</a:t>
            </a:r>
          </a:p>
          <a:p>
            <a:pPr marL="457200" indent="-457200">
              <a:buFont typeface="Arial" panose="020B0604020202020204" pitchFamily="34" charset="0"/>
              <a:buChar char="•"/>
            </a:pPr>
            <a:r>
              <a:rPr lang="en-GB" sz="2200" dirty="0"/>
              <a:t>T</a:t>
            </a:r>
            <a:r>
              <a:rPr lang="en-US" sz="2200" dirty="0"/>
              <a:t>he shell also automatically waits for script syntax to be complete.</a:t>
            </a:r>
          </a:p>
          <a:p>
            <a:pPr marL="457200" indent="-457200">
              <a:buFont typeface="Arial" panose="020B0604020202020204" pitchFamily="34" charset="0"/>
              <a:buChar char="•"/>
            </a:pPr>
            <a:r>
              <a:rPr lang="en-US" sz="2200" dirty="0"/>
              <a:t>We can also use </a:t>
            </a:r>
            <a:r>
              <a:rPr lang="en-US" sz="2200" b="1" dirty="0"/>
              <a:t>bash</a:t>
            </a:r>
            <a:r>
              <a:rPr lang="en-US" sz="2200" dirty="0"/>
              <a:t> and </a:t>
            </a:r>
            <a:r>
              <a:rPr lang="en-US" sz="2200" b="1" dirty="0"/>
              <a:t>&lt;&lt;EOF </a:t>
            </a:r>
            <a:r>
              <a:rPr lang="en-US" sz="2200" dirty="0"/>
              <a:t>(End of file) to create a block of code or to type over multiple lines and those commands / multiple lines to bash for processing. </a:t>
            </a:r>
            <a:r>
              <a:rPr lang="en-US" sz="2200" dirty="0" err="1"/>
              <a:t>Eof</a:t>
            </a:r>
            <a:r>
              <a:rPr lang="en-US" sz="2200" dirty="0"/>
              <a:t> to end black and send.</a:t>
            </a:r>
          </a:p>
        </p:txBody>
      </p:sp>
    </p:spTree>
    <p:extLst>
      <p:ext uri="{BB962C8B-B14F-4D97-AF65-F5344CB8AC3E}">
        <p14:creationId xmlns:p14="http://schemas.microsoft.com/office/powerpoint/2010/main" val="3334005741"/>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1"/>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1"/>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1"/>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300" y="-1"/>
            <a:ext cx="4076699" cy="1590741"/>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1"/>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2" y="-1"/>
            <a:ext cx="11732645"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1"/>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377698" y="300603"/>
            <a:ext cx="9895950" cy="1033669"/>
          </a:xfrm>
          <a:noFill/>
        </p:spPr>
        <p:txBody>
          <a:bodyPr>
            <a:normAutofit/>
          </a:bodyPr>
          <a:lstStyle/>
          <a:p>
            <a:r>
              <a:rPr lang="en-GB" sz="5400" b="1" dirty="0">
                <a:solidFill>
                  <a:schemeClr val="bg1"/>
                </a:solidFill>
              </a:rPr>
              <a:t>Network commands</a:t>
            </a:r>
          </a:p>
        </p:txBody>
      </p:sp>
      <p:sp>
        <p:nvSpPr>
          <p:cNvPr id="9" name="Rectangle 1">
            <a:extLst>
              <a:ext uri="{FF2B5EF4-FFF2-40B4-BE49-F238E27FC236}">
                <a16:creationId xmlns:a16="http://schemas.microsoft.com/office/drawing/2014/main" id="{58D1B49B-BDF2-44EC-BE06-6497FCB35F27}"/>
              </a:ext>
            </a:extLst>
          </p:cNvPr>
          <p:cNvSpPr>
            <a:spLocks noChangeArrowheads="1"/>
          </p:cNvSpPr>
          <p:nvPr/>
        </p:nvSpPr>
        <p:spPr bwMode="auto">
          <a:xfrm>
            <a:off x="317738" y="1747016"/>
            <a:ext cx="8749065" cy="40011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eaLnBrk="0" fontAlgn="base" hangingPunct="0">
              <a:spcBef>
                <a:spcPct val="0"/>
              </a:spcBef>
              <a:spcAft>
                <a:spcPct val="0"/>
              </a:spcAft>
            </a:pPr>
            <a:r>
              <a:rPr lang="en-GB" sz="2000" dirty="0">
                <a:solidFill>
                  <a:srgbClr val="2F2F2F"/>
                </a:solidFill>
                <a:effectLst/>
                <a:latin typeface="Calibri" panose="020F0502020204030204" pitchFamily="34" charset="0"/>
                <a:ea typeface="Times New Roman" panose="02020603050405020304" pitchFamily="18" charset="0"/>
                <a:cs typeface="Calibri" panose="020F0502020204030204" pitchFamily="34" charset="0"/>
              </a:rPr>
              <a:t>Configure and gain information about your network using:</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p:txBody>
      </p:sp>
      <p:graphicFrame>
        <p:nvGraphicFramePr>
          <p:cNvPr id="11" name="Table 10">
            <a:extLst>
              <a:ext uri="{FF2B5EF4-FFF2-40B4-BE49-F238E27FC236}">
                <a16:creationId xmlns:a16="http://schemas.microsoft.com/office/drawing/2014/main" id="{6DA249EF-433B-428A-9D3F-6E322A1B2AB3}"/>
              </a:ext>
            </a:extLst>
          </p:cNvPr>
          <p:cNvGraphicFramePr/>
          <p:nvPr>
            <p:extLst>
              <p:ext uri="{D42A27DB-BD31-4B8C-83A1-F6EECF244321}">
                <p14:modId xmlns:p14="http://schemas.microsoft.com/office/powerpoint/2010/main" val="1322213759"/>
              </p:ext>
            </p:extLst>
          </p:nvPr>
        </p:nvGraphicFramePr>
        <p:xfrm>
          <a:off x="377698" y="2283297"/>
          <a:ext cx="11368185" cy="4347153"/>
        </p:xfrm>
        <a:graphic>
          <a:graphicData uri="http://schemas.openxmlformats.org/drawingml/2006/table">
            <a:tbl>
              <a:tblPr firstRow="1" firstCol="1" bandRow="1">
                <a:tableStyleId>{5C22544A-7EE6-4342-B048-85BDC9FD1C3A}</a:tableStyleId>
              </a:tblPr>
              <a:tblGrid>
                <a:gridCol w="2554972">
                  <a:extLst>
                    <a:ext uri="{9D8B030D-6E8A-4147-A177-3AD203B41FA5}">
                      <a16:colId xmlns:a16="http://schemas.microsoft.com/office/drawing/2014/main" val="3653721053"/>
                    </a:ext>
                  </a:extLst>
                </a:gridCol>
                <a:gridCol w="8813213">
                  <a:extLst>
                    <a:ext uri="{9D8B030D-6E8A-4147-A177-3AD203B41FA5}">
                      <a16:colId xmlns:a16="http://schemas.microsoft.com/office/drawing/2014/main" val="3486481153"/>
                    </a:ext>
                  </a:extLst>
                </a:gridCol>
              </a:tblGrid>
              <a:tr h="0">
                <a:tc>
                  <a:txBody>
                    <a:bodyPr/>
                    <a:lstStyle/>
                    <a:p>
                      <a:pPr algn="l" fontAlgn="base">
                        <a:lnSpc>
                          <a:spcPct val="107000"/>
                        </a:lnSpc>
                        <a:spcBef>
                          <a:spcPts val="0"/>
                        </a:spcBef>
                        <a:spcAft>
                          <a:spcPts val="0"/>
                        </a:spcAft>
                      </a:pPr>
                      <a:r>
                        <a:rPr lang="en-GB" sz="2400" u="none" strike="noStrike" dirty="0" err="1">
                          <a:solidFill>
                            <a:schemeClr val="tx1"/>
                          </a:solidFill>
                          <a:effectLst/>
                          <a:highlight>
                            <a:srgbClr val="FFFF00"/>
                          </a:highlight>
                        </a:rPr>
                        <a:t>ifconfig</a:t>
                      </a:r>
                      <a:endParaRPr lang="en-GB" sz="2400" b="0" i="0" u="none" strike="noStrike" dirty="0">
                        <a:solidFill>
                          <a:schemeClr val="tx1"/>
                        </a:solidFill>
                        <a:effectLst/>
                        <a:highlight>
                          <a:srgbClr val="FFFF00"/>
                        </a:highlight>
                        <a:latin typeface="Arial" panose="020B0604020202020204" pitchFamily="34" charset="0"/>
                      </a:endParaRPr>
                    </a:p>
                  </a:txBody>
                  <a:tcPr marL="4763" marR="4763" marT="4763" marB="0">
                    <a:solidFill>
                      <a:schemeClr val="bg1">
                        <a:lumMod val="95000"/>
                      </a:schemeClr>
                    </a:solidFill>
                  </a:tcPr>
                </a:tc>
                <a:tc>
                  <a:txBody>
                    <a:bodyPr/>
                    <a:lstStyle/>
                    <a:p>
                      <a:pPr algn="l" fontAlgn="base">
                        <a:lnSpc>
                          <a:spcPct val="107000"/>
                        </a:lnSpc>
                        <a:spcBef>
                          <a:spcPts val="0"/>
                        </a:spcBef>
                        <a:spcAft>
                          <a:spcPts val="0"/>
                        </a:spcAft>
                      </a:pPr>
                      <a:r>
                        <a:rPr lang="en-GB" sz="2000" b="0" dirty="0">
                          <a:solidFill>
                            <a:schemeClr val="tx1"/>
                          </a:solidFill>
                          <a:highlight>
                            <a:srgbClr val="FFFF00"/>
                          </a:highlight>
                        </a:rPr>
                        <a:t>short for ‘</a:t>
                      </a:r>
                      <a:r>
                        <a:rPr lang="en-GB" sz="2000" b="1" dirty="0">
                          <a:solidFill>
                            <a:schemeClr val="tx1"/>
                          </a:solidFill>
                          <a:highlight>
                            <a:srgbClr val="FFFF00"/>
                          </a:highlight>
                        </a:rPr>
                        <a:t>i</a:t>
                      </a:r>
                      <a:r>
                        <a:rPr lang="en-GB" sz="2000" b="0" dirty="0">
                          <a:solidFill>
                            <a:schemeClr val="tx1"/>
                          </a:solidFill>
                          <a:highlight>
                            <a:srgbClr val="FFFF00"/>
                          </a:highlight>
                        </a:rPr>
                        <a:t>nter</a:t>
                      </a:r>
                      <a:r>
                        <a:rPr lang="en-GB" sz="2000" b="1" dirty="0">
                          <a:solidFill>
                            <a:schemeClr val="tx1"/>
                          </a:solidFill>
                          <a:highlight>
                            <a:srgbClr val="FFFF00"/>
                          </a:highlight>
                        </a:rPr>
                        <a:t>f</a:t>
                      </a:r>
                      <a:r>
                        <a:rPr lang="en-GB" sz="2000" b="0" dirty="0">
                          <a:solidFill>
                            <a:schemeClr val="tx1"/>
                          </a:solidFill>
                          <a:highlight>
                            <a:srgbClr val="FFFF00"/>
                          </a:highlight>
                        </a:rPr>
                        <a:t>ace </a:t>
                      </a:r>
                      <a:r>
                        <a:rPr lang="en-GB" sz="2000" b="1" dirty="0">
                          <a:solidFill>
                            <a:schemeClr val="tx1"/>
                          </a:solidFill>
                          <a:highlight>
                            <a:srgbClr val="FFFF00"/>
                          </a:highlight>
                        </a:rPr>
                        <a:t>config</a:t>
                      </a:r>
                      <a:r>
                        <a:rPr lang="en-GB" sz="2000" b="0" dirty="0">
                          <a:solidFill>
                            <a:schemeClr val="tx1"/>
                          </a:solidFill>
                          <a:highlight>
                            <a:srgbClr val="FFFF00"/>
                          </a:highlight>
                        </a:rPr>
                        <a:t>uration. Displays </a:t>
                      </a:r>
                      <a:r>
                        <a:rPr lang="en-GB" sz="2000" b="0" u="none" strike="noStrike" dirty="0">
                          <a:solidFill>
                            <a:schemeClr val="tx1"/>
                          </a:solidFill>
                          <a:effectLst/>
                          <a:highlight>
                            <a:srgbClr val="FFFF00"/>
                          </a:highlight>
                        </a:rPr>
                        <a:t>and allows you to manage your IP address and network interfaces</a:t>
                      </a:r>
                      <a:r>
                        <a:rPr lang="en-GB" sz="2000" b="0" u="none" strike="noStrike" dirty="0">
                          <a:solidFill>
                            <a:schemeClr val="tx1"/>
                          </a:solidFill>
                          <a:effectLst/>
                        </a:rPr>
                        <a:t>.</a:t>
                      </a:r>
                      <a:endParaRPr lang="en-GB" sz="2000" b="0" i="0" u="none" strike="noStrike" dirty="0">
                        <a:solidFill>
                          <a:schemeClr val="tx1"/>
                        </a:solidFill>
                        <a:effectLst/>
                        <a:latin typeface="Arial" panose="020B0604020202020204" pitchFamily="34" charset="0"/>
                      </a:endParaRPr>
                    </a:p>
                  </a:txBody>
                  <a:tcPr marL="4763" marR="4763" marT="4763" marB="0">
                    <a:solidFill>
                      <a:schemeClr val="bg1">
                        <a:lumMod val="95000"/>
                      </a:schemeClr>
                    </a:solidFill>
                  </a:tcPr>
                </a:tc>
                <a:extLst>
                  <a:ext uri="{0D108BD9-81ED-4DB2-BD59-A6C34878D82A}">
                    <a16:rowId xmlns:a16="http://schemas.microsoft.com/office/drawing/2014/main" val="4276711537"/>
                  </a:ext>
                </a:extLst>
              </a:tr>
              <a:tr h="0">
                <a:tc>
                  <a:txBody>
                    <a:bodyPr/>
                    <a:lstStyle/>
                    <a:p>
                      <a:pPr algn="l" fontAlgn="base">
                        <a:lnSpc>
                          <a:spcPct val="107000"/>
                        </a:lnSpc>
                        <a:spcBef>
                          <a:spcPts val="0"/>
                        </a:spcBef>
                        <a:spcAft>
                          <a:spcPts val="0"/>
                        </a:spcAft>
                      </a:pPr>
                      <a:r>
                        <a:rPr lang="en-GB" sz="2400" u="none" strike="noStrike" dirty="0">
                          <a:solidFill>
                            <a:schemeClr val="tx1"/>
                          </a:solidFill>
                          <a:effectLst/>
                          <a:highlight>
                            <a:srgbClr val="FFFF00"/>
                          </a:highlight>
                        </a:rPr>
                        <a:t>ping</a:t>
                      </a:r>
                      <a:br>
                        <a:rPr lang="en-GB" sz="2400" u="none" strike="noStrike" dirty="0">
                          <a:solidFill>
                            <a:schemeClr val="tx1"/>
                          </a:solidFill>
                          <a:effectLst/>
                        </a:rPr>
                      </a:br>
                      <a:r>
                        <a:rPr lang="en-GB" sz="1800" b="0" u="none" strike="noStrike" dirty="0">
                          <a:solidFill>
                            <a:schemeClr val="tx1"/>
                          </a:solidFill>
                          <a:effectLst/>
                        </a:rPr>
                        <a:t>E.g. ping www.google.com</a:t>
                      </a:r>
                      <a:endParaRPr lang="en-GB" sz="2400" b="0" i="0" u="none" strike="noStrike" dirty="0">
                        <a:solidFill>
                          <a:schemeClr val="tx1"/>
                        </a:solidFill>
                        <a:effectLst/>
                        <a:latin typeface="Arial" panose="020B0604020202020204" pitchFamily="34" charset="0"/>
                      </a:endParaRPr>
                    </a:p>
                  </a:txBody>
                  <a:tcPr marL="4763" marR="4763" marT="4763" marB="0">
                    <a:solidFill>
                      <a:schemeClr val="bg1">
                        <a:lumMod val="95000"/>
                      </a:schemeClr>
                    </a:solidFill>
                  </a:tcPr>
                </a:tc>
                <a:tc>
                  <a:txBody>
                    <a:bodyPr/>
                    <a:lstStyle/>
                    <a:p>
                      <a:pPr algn="l" fontAlgn="base">
                        <a:lnSpc>
                          <a:spcPct val="107000"/>
                        </a:lnSpc>
                        <a:spcBef>
                          <a:spcPts val="0"/>
                        </a:spcBef>
                        <a:spcAft>
                          <a:spcPts val="0"/>
                        </a:spcAft>
                      </a:pPr>
                      <a:r>
                        <a:rPr lang="en-GB" sz="2000" u="none" strike="noStrike" dirty="0">
                          <a:solidFill>
                            <a:schemeClr val="tx1"/>
                          </a:solidFill>
                          <a:effectLst/>
                          <a:highlight>
                            <a:srgbClr val="FFFF00"/>
                          </a:highlight>
                        </a:rPr>
                        <a:t>Test whether you can make a connection to another device</a:t>
                      </a:r>
                      <a:r>
                        <a:rPr lang="en-GB" sz="2000" u="none" strike="noStrike" dirty="0">
                          <a:solidFill>
                            <a:schemeClr val="tx1"/>
                          </a:solidFill>
                          <a:effectLst/>
                        </a:rPr>
                        <a:t>. Replace ‘host’ with the IP address of the device connected to your network / web domain. </a:t>
                      </a:r>
                      <a:endParaRPr lang="en-GB" sz="2000" b="0" i="0" u="none" strike="noStrike" dirty="0">
                        <a:solidFill>
                          <a:schemeClr val="tx1"/>
                        </a:solidFill>
                        <a:effectLst/>
                        <a:latin typeface="Arial" panose="020B0604020202020204" pitchFamily="34" charset="0"/>
                      </a:endParaRPr>
                    </a:p>
                  </a:txBody>
                  <a:tcPr marL="4763" marR="4763" marT="4763" marB="0">
                    <a:solidFill>
                      <a:schemeClr val="bg1">
                        <a:lumMod val="95000"/>
                      </a:schemeClr>
                    </a:solidFill>
                  </a:tcPr>
                </a:tc>
                <a:extLst>
                  <a:ext uri="{0D108BD9-81ED-4DB2-BD59-A6C34878D82A}">
                    <a16:rowId xmlns:a16="http://schemas.microsoft.com/office/drawing/2014/main" val="4049655339"/>
                  </a:ext>
                </a:extLst>
              </a:tr>
              <a:tr h="0">
                <a:tc>
                  <a:txBody>
                    <a:bodyPr/>
                    <a:lstStyle/>
                    <a:p>
                      <a:pPr algn="l" fontAlgn="base">
                        <a:lnSpc>
                          <a:spcPct val="107000"/>
                        </a:lnSpc>
                        <a:spcBef>
                          <a:spcPts val="0"/>
                        </a:spcBef>
                        <a:spcAft>
                          <a:spcPts val="0"/>
                        </a:spcAft>
                      </a:pPr>
                      <a:r>
                        <a:rPr lang="en-GB" sz="2400" u="none" strike="noStrike" dirty="0">
                          <a:solidFill>
                            <a:schemeClr val="tx1"/>
                          </a:solidFill>
                          <a:effectLst/>
                          <a:highlight>
                            <a:srgbClr val="FFFF00"/>
                          </a:highlight>
                        </a:rPr>
                        <a:t>netstat</a:t>
                      </a:r>
                      <a:endParaRPr lang="en-GB" sz="2400" b="0" i="0" u="none" strike="noStrike" dirty="0">
                        <a:solidFill>
                          <a:schemeClr val="tx1"/>
                        </a:solidFill>
                        <a:effectLst/>
                        <a:highlight>
                          <a:srgbClr val="FFFF00"/>
                        </a:highlight>
                        <a:latin typeface="Arial" panose="020B0604020202020204" pitchFamily="34" charset="0"/>
                      </a:endParaRPr>
                    </a:p>
                  </a:txBody>
                  <a:tcPr marL="4763" marR="4763" marT="4763" marB="0">
                    <a:solidFill>
                      <a:schemeClr val="bg1">
                        <a:lumMod val="95000"/>
                      </a:schemeClr>
                    </a:solidFill>
                  </a:tcPr>
                </a:tc>
                <a:tc>
                  <a:txBody>
                    <a:bodyPr/>
                    <a:lstStyle/>
                    <a:p>
                      <a:pPr marL="0" marR="0" lvl="0" indent="0" algn="l" defTabSz="914434" rtl="0" eaLnBrk="1" fontAlgn="base" latinLnBrk="0" hangingPunct="1">
                        <a:lnSpc>
                          <a:spcPct val="107000"/>
                        </a:lnSpc>
                        <a:spcBef>
                          <a:spcPts val="0"/>
                        </a:spcBef>
                        <a:spcAft>
                          <a:spcPts val="0"/>
                        </a:spcAft>
                        <a:buClrTx/>
                        <a:buSzTx/>
                        <a:buFontTx/>
                        <a:buNone/>
                        <a:tabLst/>
                        <a:defRPr/>
                      </a:pPr>
                      <a:r>
                        <a:rPr lang="en-GB" sz="2000" b="0" i="0" kern="1200" dirty="0">
                          <a:solidFill>
                            <a:schemeClr val="dk1"/>
                          </a:solidFill>
                          <a:effectLst/>
                          <a:latin typeface="+mn-lt"/>
                          <a:ea typeface="+mn-ea"/>
                          <a:cs typeface="+mn-cs"/>
                        </a:rPr>
                        <a:t>From the words </a:t>
                      </a:r>
                      <a:r>
                        <a:rPr lang="en-GB" sz="2000" b="1" i="0" kern="1200" dirty="0">
                          <a:solidFill>
                            <a:schemeClr val="dk1"/>
                          </a:solidFill>
                          <a:effectLst/>
                          <a:latin typeface="+mn-lt"/>
                          <a:ea typeface="+mn-ea"/>
                          <a:cs typeface="+mn-cs"/>
                        </a:rPr>
                        <a:t>net</a:t>
                      </a:r>
                      <a:r>
                        <a:rPr lang="en-GB" sz="2000" b="0" i="0" kern="1200" dirty="0">
                          <a:solidFill>
                            <a:schemeClr val="dk1"/>
                          </a:solidFill>
                          <a:effectLst/>
                          <a:latin typeface="+mn-lt"/>
                          <a:ea typeface="+mn-ea"/>
                          <a:cs typeface="+mn-cs"/>
                        </a:rPr>
                        <a:t>work and </a:t>
                      </a:r>
                      <a:r>
                        <a:rPr lang="en-GB" sz="2000" b="1" i="0" kern="1200" dirty="0">
                          <a:solidFill>
                            <a:schemeClr val="dk1"/>
                          </a:solidFill>
                          <a:effectLst/>
                          <a:latin typeface="+mn-lt"/>
                          <a:ea typeface="+mn-ea"/>
                          <a:cs typeface="+mn-cs"/>
                        </a:rPr>
                        <a:t>stat</a:t>
                      </a:r>
                      <a:r>
                        <a:rPr lang="en-GB" sz="2000" b="0" i="0" kern="1200" dirty="0">
                          <a:solidFill>
                            <a:schemeClr val="dk1"/>
                          </a:solidFill>
                          <a:effectLst/>
                          <a:latin typeface="+mn-lt"/>
                          <a:ea typeface="+mn-ea"/>
                          <a:cs typeface="+mn-cs"/>
                        </a:rPr>
                        <a:t>istics</a:t>
                      </a:r>
                      <a:r>
                        <a:rPr lang="en-GB" sz="2000" b="0" i="1" kern="1200" dirty="0">
                          <a:solidFill>
                            <a:schemeClr val="dk1"/>
                          </a:solidFill>
                          <a:effectLst/>
                          <a:latin typeface="+mn-lt"/>
                          <a:ea typeface="+mn-ea"/>
                          <a:cs typeface="+mn-cs"/>
                        </a:rPr>
                        <a:t>, </a:t>
                      </a:r>
                      <a:r>
                        <a:rPr lang="en-GB" sz="2000" b="0" i="0" kern="1200" dirty="0">
                          <a:solidFill>
                            <a:schemeClr val="dk1"/>
                          </a:solidFill>
                          <a:effectLst/>
                          <a:highlight>
                            <a:srgbClr val="FFFF00"/>
                          </a:highlight>
                          <a:latin typeface="+mn-lt"/>
                          <a:ea typeface="+mn-ea"/>
                          <a:cs typeface="+mn-cs"/>
                        </a:rPr>
                        <a:t>provides basic statistics on all network connections, routing tables, interface statistics</a:t>
                      </a:r>
                      <a:r>
                        <a:rPr lang="en-GB" sz="2000" b="0" i="0" kern="1200" dirty="0">
                          <a:solidFill>
                            <a:schemeClr val="dk1"/>
                          </a:solidFill>
                          <a:effectLst/>
                          <a:latin typeface="+mn-lt"/>
                          <a:ea typeface="+mn-ea"/>
                          <a:cs typeface="+mn-cs"/>
                        </a:rPr>
                        <a:t>.</a:t>
                      </a:r>
                      <a:endParaRPr lang="en-GB" sz="2000" b="0" i="0" u="none" strike="noStrike" dirty="0">
                        <a:solidFill>
                          <a:schemeClr val="tx1"/>
                        </a:solidFill>
                        <a:effectLst/>
                        <a:latin typeface="Arial" panose="020B0604020202020204" pitchFamily="34" charset="0"/>
                      </a:endParaRPr>
                    </a:p>
                  </a:txBody>
                  <a:tcPr marL="4763" marR="4763" marT="4763" marB="0">
                    <a:solidFill>
                      <a:schemeClr val="bg1">
                        <a:lumMod val="95000"/>
                      </a:schemeClr>
                    </a:solidFill>
                  </a:tcPr>
                </a:tc>
                <a:extLst>
                  <a:ext uri="{0D108BD9-81ED-4DB2-BD59-A6C34878D82A}">
                    <a16:rowId xmlns:a16="http://schemas.microsoft.com/office/drawing/2014/main" val="2309337835"/>
                  </a:ext>
                </a:extLst>
              </a:tr>
              <a:tr h="0">
                <a:tc>
                  <a:txBody>
                    <a:bodyPr/>
                    <a:lstStyle/>
                    <a:p>
                      <a:pPr algn="l" fontAlgn="base">
                        <a:lnSpc>
                          <a:spcPct val="107000"/>
                        </a:lnSpc>
                        <a:spcBef>
                          <a:spcPts val="0"/>
                        </a:spcBef>
                        <a:spcAft>
                          <a:spcPts val="0"/>
                        </a:spcAft>
                      </a:pPr>
                      <a:r>
                        <a:rPr lang="en-GB" sz="2400" u="none" strike="noStrike" dirty="0" err="1">
                          <a:solidFill>
                            <a:schemeClr val="tx1"/>
                          </a:solidFill>
                          <a:effectLst/>
                          <a:highlight>
                            <a:srgbClr val="FFFF00"/>
                          </a:highlight>
                        </a:rPr>
                        <a:t>whois</a:t>
                      </a:r>
                      <a:r>
                        <a:rPr lang="en-GB" sz="2400" u="none" strike="noStrike" dirty="0">
                          <a:solidFill>
                            <a:schemeClr val="tx1"/>
                          </a:solidFill>
                          <a:effectLst/>
                        </a:rPr>
                        <a:t> &lt;domain&gt;</a:t>
                      </a:r>
                      <a:endParaRPr lang="en-GB" sz="2400" b="0" i="0" u="none" strike="noStrike" dirty="0">
                        <a:solidFill>
                          <a:schemeClr val="tx1"/>
                        </a:solidFill>
                        <a:effectLst/>
                        <a:latin typeface="Arial" panose="020B0604020202020204" pitchFamily="34" charset="0"/>
                      </a:endParaRPr>
                    </a:p>
                  </a:txBody>
                  <a:tcPr marL="4763" marR="4763" marT="4763" marB="0">
                    <a:solidFill>
                      <a:schemeClr val="bg1">
                        <a:lumMod val="95000"/>
                      </a:schemeClr>
                    </a:solidFill>
                  </a:tcPr>
                </a:tc>
                <a:tc>
                  <a:txBody>
                    <a:bodyPr/>
                    <a:lstStyle/>
                    <a:p>
                      <a:pPr algn="l" fontAlgn="base">
                        <a:lnSpc>
                          <a:spcPct val="107000"/>
                        </a:lnSpc>
                        <a:spcBef>
                          <a:spcPts val="0"/>
                        </a:spcBef>
                        <a:spcAft>
                          <a:spcPts val="0"/>
                        </a:spcAft>
                      </a:pPr>
                      <a:r>
                        <a:rPr lang="en-GB" sz="2000" u="none" strike="noStrike" dirty="0" err="1">
                          <a:solidFill>
                            <a:schemeClr val="tx1"/>
                          </a:solidFill>
                          <a:effectLst/>
                          <a:highlight>
                            <a:srgbClr val="FFFF00"/>
                          </a:highlight>
                        </a:rPr>
                        <a:t>whois</a:t>
                      </a:r>
                      <a:r>
                        <a:rPr lang="en-GB" sz="2000" u="none" strike="noStrike" dirty="0">
                          <a:solidFill>
                            <a:schemeClr val="tx1"/>
                          </a:solidFill>
                          <a:effectLst/>
                          <a:highlight>
                            <a:srgbClr val="FFFF00"/>
                          </a:highlight>
                        </a:rPr>
                        <a:t> will output domain information </a:t>
                      </a:r>
                      <a:r>
                        <a:rPr lang="en-GB" sz="2000" u="none" strike="noStrike" dirty="0">
                          <a:solidFill>
                            <a:schemeClr val="tx1"/>
                          </a:solidFill>
                          <a:effectLst/>
                        </a:rPr>
                        <a:t>e.g. basic contact details, Name Servers etc…</a:t>
                      </a:r>
                      <a:endParaRPr lang="en-GB" sz="2000" b="0" i="0" u="none" strike="noStrike" dirty="0">
                        <a:solidFill>
                          <a:schemeClr val="tx1"/>
                        </a:solidFill>
                        <a:effectLst/>
                        <a:latin typeface="Arial" panose="020B0604020202020204" pitchFamily="34" charset="0"/>
                      </a:endParaRPr>
                    </a:p>
                  </a:txBody>
                  <a:tcPr marL="4763" marR="4763" marT="4763" marB="0">
                    <a:solidFill>
                      <a:schemeClr val="bg1">
                        <a:lumMod val="95000"/>
                      </a:schemeClr>
                    </a:solidFill>
                  </a:tcPr>
                </a:tc>
                <a:extLst>
                  <a:ext uri="{0D108BD9-81ED-4DB2-BD59-A6C34878D82A}">
                    <a16:rowId xmlns:a16="http://schemas.microsoft.com/office/drawing/2014/main" val="1810066695"/>
                  </a:ext>
                </a:extLst>
              </a:tr>
              <a:tr h="0">
                <a:tc>
                  <a:txBody>
                    <a:bodyPr/>
                    <a:lstStyle/>
                    <a:p>
                      <a:pPr algn="l" fontAlgn="base">
                        <a:lnSpc>
                          <a:spcPct val="107000"/>
                        </a:lnSpc>
                        <a:spcBef>
                          <a:spcPts val="0"/>
                        </a:spcBef>
                        <a:spcAft>
                          <a:spcPts val="0"/>
                        </a:spcAft>
                      </a:pPr>
                      <a:r>
                        <a:rPr lang="en-GB" sz="2400" u="none" strike="noStrike" dirty="0" err="1">
                          <a:solidFill>
                            <a:schemeClr val="tx1"/>
                          </a:solidFill>
                          <a:effectLst/>
                          <a:highlight>
                            <a:srgbClr val="FFFF00"/>
                          </a:highlight>
                        </a:rPr>
                        <a:t>arp</a:t>
                      </a:r>
                      <a:r>
                        <a:rPr lang="en-GB" sz="2400" u="none" strike="noStrike" dirty="0">
                          <a:solidFill>
                            <a:schemeClr val="tx1"/>
                          </a:solidFill>
                          <a:effectLst/>
                        </a:rPr>
                        <a:t> -a</a:t>
                      </a:r>
                      <a:endParaRPr lang="en-GB" sz="2400" b="0" i="0" u="none" strike="noStrike" dirty="0">
                        <a:solidFill>
                          <a:schemeClr val="tx1"/>
                        </a:solidFill>
                        <a:effectLst/>
                        <a:latin typeface="Arial" panose="020B0604020202020204" pitchFamily="34" charset="0"/>
                      </a:endParaRPr>
                    </a:p>
                  </a:txBody>
                  <a:tcPr marL="4763" marR="4763" marT="4763" marB="0">
                    <a:solidFill>
                      <a:schemeClr val="bg1">
                        <a:lumMod val="95000"/>
                      </a:schemeClr>
                    </a:solidFill>
                  </a:tcPr>
                </a:tc>
                <a:tc>
                  <a:txBody>
                    <a:bodyPr/>
                    <a:lstStyle/>
                    <a:p>
                      <a:pPr algn="l" fontAlgn="base">
                        <a:lnSpc>
                          <a:spcPct val="107000"/>
                        </a:lnSpc>
                        <a:spcBef>
                          <a:spcPts val="0"/>
                        </a:spcBef>
                        <a:spcAft>
                          <a:spcPts val="0"/>
                        </a:spcAft>
                      </a:pPr>
                      <a:r>
                        <a:rPr lang="en-GB" sz="2000" u="none" strike="noStrike" dirty="0">
                          <a:solidFill>
                            <a:schemeClr val="tx1"/>
                          </a:solidFill>
                          <a:effectLst/>
                          <a:highlight>
                            <a:srgbClr val="FFFF00"/>
                          </a:highlight>
                        </a:rPr>
                        <a:t>View all active devices on your network including their IP and MAC addresses</a:t>
                      </a:r>
                      <a:r>
                        <a:rPr lang="en-GB" sz="2000" u="none" strike="noStrike" dirty="0">
                          <a:solidFill>
                            <a:schemeClr val="tx1"/>
                          </a:solidFill>
                          <a:effectLst/>
                        </a:rPr>
                        <a:t>.</a:t>
                      </a:r>
                      <a:endParaRPr lang="en-GB" sz="2000" b="0" i="0" u="none" strike="noStrike" dirty="0">
                        <a:solidFill>
                          <a:schemeClr val="tx1"/>
                        </a:solidFill>
                        <a:effectLst/>
                        <a:latin typeface="Arial" panose="020B0604020202020204" pitchFamily="34" charset="0"/>
                      </a:endParaRPr>
                    </a:p>
                  </a:txBody>
                  <a:tcPr marL="4763" marR="4763" marT="4763" marB="0">
                    <a:solidFill>
                      <a:schemeClr val="bg1">
                        <a:lumMod val="95000"/>
                      </a:schemeClr>
                    </a:solidFill>
                  </a:tcPr>
                </a:tc>
                <a:extLst>
                  <a:ext uri="{0D108BD9-81ED-4DB2-BD59-A6C34878D82A}">
                    <a16:rowId xmlns:a16="http://schemas.microsoft.com/office/drawing/2014/main" val="3634162642"/>
                  </a:ext>
                </a:extLst>
              </a:tr>
              <a:tr h="0">
                <a:tc>
                  <a:txBody>
                    <a:bodyPr/>
                    <a:lstStyle/>
                    <a:p>
                      <a:pPr algn="l" fontAlgn="base">
                        <a:lnSpc>
                          <a:spcPct val="107000"/>
                        </a:lnSpc>
                        <a:spcBef>
                          <a:spcPts val="0"/>
                        </a:spcBef>
                        <a:spcAft>
                          <a:spcPts val="0"/>
                        </a:spcAft>
                      </a:pPr>
                      <a:r>
                        <a:rPr lang="en-GB" sz="2400" u="none" strike="noStrike" dirty="0">
                          <a:solidFill>
                            <a:schemeClr val="tx1"/>
                          </a:solidFill>
                          <a:effectLst/>
                          <a:highlight>
                            <a:srgbClr val="FFFF00"/>
                          </a:highlight>
                        </a:rPr>
                        <a:t>traceroute</a:t>
                      </a:r>
                      <a:r>
                        <a:rPr lang="en-GB" sz="2400" u="none" strike="noStrike" dirty="0">
                          <a:solidFill>
                            <a:schemeClr val="tx1"/>
                          </a:solidFill>
                          <a:effectLst/>
                        </a:rPr>
                        <a:t> &lt;host&gt;</a:t>
                      </a:r>
                      <a:endParaRPr lang="en-GB" sz="2400" b="0" i="0" u="none" strike="noStrike" dirty="0">
                        <a:solidFill>
                          <a:schemeClr val="tx1"/>
                        </a:solidFill>
                        <a:effectLst/>
                        <a:latin typeface="Arial" panose="020B0604020202020204" pitchFamily="34" charset="0"/>
                      </a:endParaRPr>
                    </a:p>
                  </a:txBody>
                  <a:tcPr marL="4763" marR="4763" marT="4763" marB="0">
                    <a:solidFill>
                      <a:schemeClr val="bg1">
                        <a:lumMod val="95000"/>
                      </a:schemeClr>
                    </a:solidFill>
                  </a:tcPr>
                </a:tc>
                <a:tc>
                  <a:txBody>
                    <a:bodyPr/>
                    <a:lstStyle/>
                    <a:p>
                      <a:pPr algn="l" fontAlgn="base">
                        <a:lnSpc>
                          <a:spcPct val="107000"/>
                        </a:lnSpc>
                        <a:spcBef>
                          <a:spcPts val="0"/>
                        </a:spcBef>
                        <a:spcAft>
                          <a:spcPts val="0"/>
                        </a:spcAft>
                      </a:pPr>
                      <a:r>
                        <a:rPr lang="en-GB" sz="2000" u="none" strike="noStrike" dirty="0">
                          <a:solidFill>
                            <a:schemeClr val="tx1"/>
                          </a:solidFill>
                          <a:effectLst/>
                          <a:highlight>
                            <a:srgbClr val="FFFF00"/>
                          </a:highlight>
                        </a:rPr>
                        <a:t>Trace the path packets go through from one device to another over a network</a:t>
                      </a:r>
                      <a:r>
                        <a:rPr lang="en-GB" sz="2000" u="none" strike="noStrike" dirty="0">
                          <a:solidFill>
                            <a:schemeClr val="tx1"/>
                          </a:solidFill>
                          <a:effectLst/>
                        </a:rPr>
                        <a:t>. Very useful for network troubleshooting. If your connection with a client/host is not established, you can identify the location at which the packets do not pass. </a:t>
                      </a:r>
                      <a:r>
                        <a:rPr lang="en-GB" sz="2000" b="0" u="none" strike="noStrike" dirty="0">
                          <a:solidFill>
                            <a:schemeClr val="tx1"/>
                          </a:solidFill>
                          <a:effectLst/>
                        </a:rPr>
                        <a:t>E.g. </a:t>
                      </a:r>
                      <a:r>
                        <a:rPr lang="en-GB" sz="1800" b="1" u="none" strike="noStrike" dirty="0">
                          <a:solidFill>
                            <a:schemeClr val="tx1"/>
                          </a:solidFill>
                          <a:effectLst/>
                        </a:rPr>
                        <a:t>traceroute www.google.com</a:t>
                      </a:r>
                      <a:endParaRPr lang="en-GB" sz="2000" b="1" i="0" u="none" strike="noStrike" dirty="0">
                        <a:solidFill>
                          <a:schemeClr val="tx1"/>
                        </a:solidFill>
                        <a:effectLst/>
                        <a:latin typeface="Arial" panose="020B0604020202020204" pitchFamily="34" charset="0"/>
                      </a:endParaRPr>
                    </a:p>
                  </a:txBody>
                  <a:tcPr marL="4763" marR="4763" marT="4763" marB="0">
                    <a:solidFill>
                      <a:schemeClr val="bg1">
                        <a:lumMod val="95000"/>
                      </a:schemeClr>
                    </a:solidFill>
                  </a:tcPr>
                </a:tc>
                <a:extLst>
                  <a:ext uri="{0D108BD9-81ED-4DB2-BD59-A6C34878D82A}">
                    <a16:rowId xmlns:a16="http://schemas.microsoft.com/office/drawing/2014/main" val="1706398901"/>
                  </a:ext>
                </a:extLst>
              </a:tr>
              <a:tr h="0">
                <a:tc>
                  <a:txBody>
                    <a:bodyPr/>
                    <a:lstStyle/>
                    <a:p>
                      <a:pPr algn="l" fontAlgn="base">
                        <a:lnSpc>
                          <a:spcPct val="107000"/>
                        </a:lnSpc>
                        <a:spcBef>
                          <a:spcPts val="0"/>
                        </a:spcBef>
                        <a:spcAft>
                          <a:spcPts val="0"/>
                        </a:spcAft>
                      </a:pPr>
                      <a:r>
                        <a:rPr lang="en-GB" sz="2400" u="none" strike="noStrike" dirty="0">
                          <a:solidFill>
                            <a:schemeClr val="tx1"/>
                          </a:solidFill>
                          <a:effectLst/>
                        </a:rPr>
                        <a:t>curl -O &lt;</a:t>
                      </a:r>
                      <a:r>
                        <a:rPr lang="en-GB" sz="2400" u="none" strike="noStrike" dirty="0" err="1">
                          <a:solidFill>
                            <a:schemeClr val="tx1"/>
                          </a:solidFill>
                          <a:effectLst/>
                        </a:rPr>
                        <a:t>url</a:t>
                      </a:r>
                      <a:r>
                        <a:rPr lang="en-GB" sz="2400" u="none" strike="noStrike" dirty="0">
                          <a:solidFill>
                            <a:schemeClr val="tx1"/>
                          </a:solidFill>
                          <a:effectLst/>
                        </a:rPr>
                        <a:t> to file&gt;</a:t>
                      </a:r>
                      <a:endParaRPr lang="en-GB" sz="2400" b="0" i="0" u="none" strike="noStrike" dirty="0">
                        <a:solidFill>
                          <a:schemeClr val="tx1"/>
                        </a:solidFill>
                        <a:effectLst/>
                        <a:latin typeface="Arial" panose="020B0604020202020204" pitchFamily="34" charset="0"/>
                      </a:endParaRPr>
                    </a:p>
                  </a:txBody>
                  <a:tcPr marL="4763" marR="4763" marT="4763" marB="0">
                    <a:solidFill>
                      <a:schemeClr val="bg1">
                        <a:lumMod val="95000"/>
                      </a:schemeClr>
                    </a:solidFill>
                  </a:tcPr>
                </a:tc>
                <a:tc>
                  <a:txBody>
                    <a:bodyPr/>
                    <a:lstStyle/>
                    <a:p>
                      <a:pPr algn="l" fontAlgn="base">
                        <a:lnSpc>
                          <a:spcPct val="107000"/>
                        </a:lnSpc>
                        <a:spcBef>
                          <a:spcPts val="0"/>
                        </a:spcBef>
                        <a:spcAft>
                          <a:spcPts val="0"/>
                        </a:spcAft>
                      </a:pPr>
                      <a:r>
                        <a:rPr lang="en-GB" sz="2000" u="none" strike="noStrike" dirty="0">
                          <a:solidFill>
                            <a:schemeClr val="tx1"/>
                          </a:solidFill>
                          <a:effectLst/>
                        </a:rPr>
                        <a:t>curl allows you to download a file from the internet.</a:t>
                      </a:r>
                      <a:endParaRPr lang="en-GB" sz="2000" b="0" i="0" u="none" strike="noStrike" dirty="0">
                        <a:solidFill>
                          <a:schemeClr val="tx1"/>
                        </a:solidFill>
                        <a:effectLst/>
                        <a:latin typeface="Arial" panose="020B0604020202020204" pitchFamily="34" charset="0"/>
                      </a:endParaRPr>
                    </a:p>
                  </a:txBody>
                  <a:tcPr marL="4763" marR="4763" marT="4763" marB="0">
                    <a:solidFill>
                      <a:schemeClr val="bg1">
                        <a:lumMod val="95000"/>
                      </a:schemeClr>
                    </a:solidFill>
                  </a:tcPr>
                </a:tc>
                <a:extLst>
                  <a:ext uri="{0D108BD9-81ED-4DB2-BD59-A6C34878D82A}">
                    <a16:rowId xmlns:a16="http://schemas.microsoft.com/office/drawing/2014/main" val="7723870"/>
                  </a:ext>
                </a:extLst>
              </a:tr>
            </a:tbl>
          </a:graphicData>
        </a:graphic>
      </p:graphicFrame>
    </p:spTree>
    <p:extLst>
      <p:ext uri="{BB962C8B-B14F-4D97-AF65-F5344CB8AC3E}">
        <p14:creationId xmlns:p14="http://schemas.microsoft.com/office/powerpoint/2010/main" val="2040187872"/>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BA7910F-E88C-4BD4-B636-B7B6960C208F}"/>
              </a:ext>
            </a:extLst>
          </p:cNvPr>
          <p:cNvSpPr>
            <a:spLocks noGrp="1"/>
          </p:cNvSpPr>
          <p:nvPr>
            <p:ph type="title"/>
          </p:nvPr>
        </p:nvSpPr>
        <p:spPr>
          <a:xfrm>
            <a:off x="229986" y="127083"/>
            <a:ext cx="11613191" cy="1597433"/>
          </a:xfrm>
          <a:noFill/>
        </p:spPr>
        <p:txBody>
          <a:bodyPr>
            <a:normAutofit/>
          </a:bodyPr>
          <a:lstStyle/>
          <a:p>
            <a:r>
              <a:rPr lang="en-GB" dirty="0">
                <a:solidFill>
                  <a:srgbClr val="002060"/>
                </a:solidFill>
                <a:highlight>
                  <a:srgbClr val="FFFF00"/>
                </a:highlight>
                <a:latin typeface="+mn-lt"/>
              </a:rPr>
              <a:t>Demo &amp; Try:</a:t>
            </a:r>
            <a:r>
              <a:rPr lang="en-GB" dirty="0">
                <a:solidFill>
                  <a:srgbClr val="002060"/>
                </a:solidFill>
                <a:latin typeface="+mn-lt"/>
              </a:rPr>
              <a:t> </a:t>
            </a:r>
            <a:r>
              <a:rPr lang="en-GB" dirty="0">
                <a:solidFill>
                  <a:srgbClr val="FFFFFF"/>
                </a:solidFill>
                <a:effectLst/>
                <a:latin typeface="+mn-lt"/>
                <a:ea typeface="Times New Roman" panose="02020603050405020304" pitchFamily="18" charset="0"/>
              </a:rPr>
              <a:t>Command </a:t>
            </a:r>
            <a:r>
              <a:rPr lang="en-GB" b="1" i="0" dirty="0">
                <a:solidFill>
                  <a:srgbClr val="FFFFFF"/>
                </a:solidFill>
                <a:effectLst/>
                <a:latin typeface="+mn-lt"/>
                <a:ea typeface="Times New Roman" panose="02020603050405020304" pitchFamily="18" charset="0"/>
              </a:rPr>
              <a:t>options</a:t>
            </a:r>
            <a:endParaRPr lang="en-GB" dirty="0">
              <a:solidFill>
                <a:srgbClr val="FFFFFF"/>
              </a:solidFill>
              <a:latin typeface="+mn-lt"/>
            </a:endParaRPr>
          </a:p>
        </p:txBody>
      </p:sp>
      <p:sp>
        <p:nvSpPr>
          <p:cNvPr id="3" name="Content Placeholder 2">
            <a:extLst>
              <a:ext uri="{FF2B5EF4-FFF2-40B4-BE49-F238E27FC236}">
                <a16:creationId xmlns:a16="http://schemas.microsoft.com/office/drawing/2014/main" id="{D4E4CD00-788C-419B-BEB8-2B52A5984EF1}"/>
              </a:ext>
            </a:extLst>
          </p:cNvPr>
          <p:cNvSpPr>
            <a:spLocks noGrp="1"/>
          </p:cNvSpPr>
          <p:nvPr>
            <p:ph idx="1"/>
          </p:nvPr>
        </p:nvSpPr>
        <p:spPr>
          <a:xfrm>
            <a:off x="280395" y="1639463"/>
            <a:ext cx="11613191" cy="4994649"/>
          </a:xfrm>
        </p:spPr>
        <p:txBody>
          <a:bodyPr anchor="t">
            <a:normAutofit/>
          </a:bodyPr>
          <a:lstStyle/>
          <a:p>
            <a:pPr marL="342900" lvl="0" indent="-342900">
              <a:spcBef>
                <a:spcPts val="600"/>
              </a:spcBef>
              <a:buFont typeface="Symbol" panose="05050102010706020507" pitchFamily="18" charset="2"/>
              <a:buChar char=""/>
            </a:pPr>
            <a:r>
              <a:rPr lang="en-GB" sz="2400" dirty="0"/>
              <a:t>Commands can be followed by </a:t>
            </a:r>
            <a:r>
              <a:rPr lang="en-GB" sz="2400" b="1" dirty="0"/>
              <a:t>options</a:t>
            </a:r>
            <a:r>
              <a:rPr lang="en-GB" sz="2400" dirty="0"/>
              <a:t> and </a:t>
            </a:r>
            <a:r>
              <a:rPr lang="en-GB" sz="2400" b="1" dirty="0"/>
              <a:t>arguments</a:t>
            </a:r>
            <a:r>
              <a:rPr lang="en-GB" sz="2400" dirty="0"/>
              <a:t>. </a:t>
            </a:r>
          </a:p>
          <a:p>
            <a:pPr marL="742950" lvl="1" indent="-285750">
              <a:spcBef>
                <a:spcPts val="600"/>
              </a:spcBef>
              <a:buFont typeface="Courier New" panose="02070309020205020404" pitchFamily="49" charset="0"/>
              <a:buChar char="o"/>
            </a:pPr>
            <a:r>
              <a:rPr lang="en-GB" b="1" dirty="0"/>
              <a:t>command [options…] [arguments…]</a:t>
            </a:r>
          </a:p>
          <a:p>
            <a:pPr marL="342900" lvl="0" indent="-342900">
              <a:spcBef>
                <a:spcPts val="600"/>
              </a:spcBef>
              <a:buFont typeface="Symbol" panose="05050102010706020507" pitchFamily="18" charset="2"/>
              <a:buChar char=""/>
            </a:pPr>
            <a:r>
              <a:rPr lang="en-GB" sz="2400" b="1" dirty="0"/>
              <a:t>Options alter the behaviour </a:t>
            </a:r>
            <a:r>
              <a:rPr lang="en-GB" sz="2400" dirty="0"/>
              <a:t>of the command whereas </a:t>
            </a:r>
            <a:r>
              <a:rPr lang="en-GB" sz="2400" b="1" dirty="0"/>
              <a:t>arguments are usually items/values</a:t>
            </a:r>
            <a:r>
              <a:rPr lang="en-GB" sz="2400" dirty="0"/>
              <a:t> for the command to act on.</a:t>
            </a:r>
          </a:p>
          <a:p>
            <a:pPr marL="342900" lvl="0" indent="-342900">
              <a:spcBef>
                <a:spcPts val="600"/>
              </a:spcBef>
              <a:buFont typeface="Symbol" panose="05050102010706020507" pitchFamily="18" charset="2"/>
              <a:buChar char=""/>
            </a:pPr>
            <a:r>
              <a:rPr lang="en-GB" sz="2400" b="1" dirty="0">
                <a:highlight>
                  <a:srgbClr val="FFFF00"/>
                </a:highlight>
              </a:rPr>
              <a:t>Options</a:t>
            </a:r>
            <a:r>
              <a:rPr lang="en-GB" sz="2400" dirty="0"/>
              <a:t> alter the behaviour of a command. For example: </a:t>
            </a:r>
            <a:r>
              <a:rPr lang="en-GB" sz="2400" b="1" dirty="0">
                <a:highlight>
                  <a:srgbClr val="FFFF00"/>
                </a:highlight>
              </a:rPr>
              <a:t>ls -l</a:t>
            </a:r>
          </a:p>
          <a:p>
            <a:pPr marL="742950" lvl="1" indent="-285750">
              <a:spcBef>
                <a:spcPts val="600"/>
              </a:spcBef>
              <a:buFont typeface="Courier New" panose="02070309020205020404" pitchFamily="49" charset="0"/>
              <a:buChar char="o"/>
            </a:pPr>
            <a:r>
              <a:rPr lang="en-GB" dirty="0"/>
              <a:t>When the ‘</a:t>
            </a:r>
            <a:r>
              <a:rPr lang="en-GB" b="1" dirty="0"/>
              <a:t>ls</a:t>
            </a:r>
            <a:r>
              <a:rPr lang="en-GB" dirty="0"/>
              <a:t>’ command is used with </a:t>
            </a:r>
            <a:r>
              <a:rPr lang="en-GB" b="1" dirty="0"/>
              <a:t>-l</a:t>
            </a:r>
            <a:r>
              <a:rPr lang="en-GB" dirty="0"/>
              <a:t> option, it will output a ‘</a:t>
            </a:r>
            <a:r>
              <a:rPr lang="en-GB" b="1" dirty="0">
                <a:highlight>
                  <a:srgbClr val="FFFF00"/>
                </a:highlight>
              </a:rPr>
              <a:t>long display</a:t>
            </a:r>
            <a:r>
              <a:rPr lang="en-GB" dirty="0"/>
              <a:t>’, giving </a:t>
            </a:r>
            <a:r>
              <a:rPr lang="en-GB" dirty="0">
                <a:highlight>
                  <a:srgbClr val="FFFF00"/>
                </a:highlight>
              </a:rPr>
              <a:t>more information including permissions about each file</a:t>
            </a:r>
            <a:r>
              <a:rPr lang="en-GB" dirty="0"/>
              <a:t>.</a:t>
            </a:r>
          </a:p>
          <a:p>
            <a:pPr marL="742950" lvl="1" indent="-285750">
              <a:spcBef>
                <a:spcPts val="600"/>
              </a:spcBef>
              <a:buFont typeface="Courier New" panose="02070309020205020404" pitchFamily="49" charset="0"/>
              <a:buChar char="o"/>
            </a:pPr>
            <a:r>
              <a:rPr lang="en-GB" dirty="0"/>
              <a:t>Or the </a:t>
            </a:r>
            <a:r>
              <a:rPr lang="en-GB" b="1" dirty="0"/>
              <a:t>‘-r’ </a:t>
            </a:r>
            <a:r>
              <a:rPr lang="en-GB" dirty="0"/>
              <a:t>option to output the directory list in reverse alphabetical order.</a:t>
            </a:r>
          </a:p>
          <a:p>
            <a:pPr marL="742950" lvl="1" indent="-285750">
              <a:spcBef>
                <a:spcPts val="600"/>
              </a:spcBef>
              <a:buFont typeface="Courier New" panose="02070309020205020404" pitchFamily="49" charset="0"/>
              <a:buChar char="o"/>
            </a:pPr>
            <a:r>
              <a:rPr lang="en-GB" dirty="0"/>
              <a:t>Options can be combined like so: </a:t>
            </a:r>
            <a:r>
              <a:rPr lang="en-GB" b="1" dirty="0"/>
              <a:t>-</a:t>
            </a:r>
            <a:r>
              <a:rPr lang="en-GB" b="1" dirty="0" err="1"/>
              <a:t>lr</a:t>
            </a:r>
            <a:r>
              <a:rPr lang="en-GB" b="1" dirty="0"/>
              <a:t>.</a:t>
            </a:r>
            <a:endParaRPr lang="en-GB" sz="2400" b="1" dirty="0"/>
          </a:p>
          <a:p>
            <a:pPr marL="0" lvl="0" indent="0">
              <a:spcBef>
                <a:spcPts val="600"/>
              </a:spcBef>
              <a:buNone/>
            </a:pPr>
            <a:r>
              <a:rPr lang="en-GB" sz="2400" b="1" dirty="0"/>
              <a:t>Arguments: </a:t>
            </a:r>
            <a:r>
              <a:rPr lang="en-GB" sz="2400" dirty="0"/>
              <a:t>An </a:t>
            </a:r>
            <a:r>
              <a:rPr lang="en-GB" sz="2400" b="1" dirty="0"/>
              <a:t>argument</a:t>
            </a:r>
            <a:r>
              <a:rPr lang="en-GB" sz="2400" dirty="0"/>
              <a:t> specifies something or a value for the command to work on. </a:t>
            </a:r>
          </a:p>
          <a:p>
            <a:pPr marL="742950" lvl="1" indent="-285750">
              <a:spcBef>
                <a:spcPts val="600"/>
              </a:spcBef>
              <a:buFont typeface="Courier New" panose="02070309020205020404" pitchFamily="49" charset="0"/>
              <a:buChar char="o"/>
            </a:pPr>
            <a:r>
              <a:rPr lang="en-GB" dirty="0"/>
              <a:t>For example the </a:t>
            </a:r>
            <a:r>
              <a:rPr lang="en-GB" b="1" dirty="0"/>
              <a:t>‘ls’ </a:t>
            </a:r>
            <a:r>
              <a:rPr lang="en-GB" dirty="0"/>
              <a:t>command can be given the name of a directory to list, such as: </a:t>
            </a:r>
            <a:br>
              <a:rPr lang="en-GB" dirty="0"/>
            </a:br>
            <a:r>
              <a:rPr lang="en-GB" b="1" dirty="0"/>
              <a:t>ls </a:t>
            </a:r>
            <a:r>
              <a:rPr lang="en-GB" b="1" dirty="0" err="1"/>
              <a:t>directory_name</a:t>
            </a:r>
            <a:endParaRPr lang="en-GB" dirty="0"/>
          </a:p>
          <a:p>
            <a:pPr>
              <a:spcBef>
                <a:spcPts val="600"/>
              </a:spcBef>
            </a:pPr>
            <a:endParaRPr lang="en-GB" sz="2400" dirty="0"/>
          </a:p>
        </p:txBody>
      </p:sp>
    </p:spTree>
    <p:extLst>
      <p:ext uri="{BB962C8B-B14F-4D97-AF65-F5344CB8AC3E}">
        <p14:creationId xmlns:p14="http://schemas.microsoft.com/office/powerpoint/2010/main" val="183390918"/>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1"/>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1"/>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1"/>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300" y="-1"/>
            <a:ext cx="4076699" cy="1590741"/>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1"/>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2" y="-1"/>
            <a:ext cx="11732645"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1"/>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323619" y="225212"/>
            <a:ext cx="7927414" cy="1265064"/>
          </a:xfrm>
          <a:solidFill>
            <a:schemeClr val="bg1">
              <a:lumMod val="50000"/>
            </a:schemeClr>
          </a:solidFill>
        </p:spPr>
        <p:txBody>
          <a:bodyPr>
            <a:normAutofit/>
          </a:bodyPr>
          <a:lstStyle/>
          <a:p>
            <a:r>
              <a:rPr lang="en-GB" sz="7200" b="1" dirty="0">
                <a:solidFill>
                  <a:schemeClr val="bg1"/>
                </a:solidFill>
              </a:rPr>
              <a:t>Bg. </a:t>
            </a:r>
            <a:r>
              <a:rPr lang="en-GB" sz="6000" b="1" dirty="0">
                <a:solidFill>
                  <a:schemeClr val="bg1"/>
                </a:solidFill>
              </a:rPr>
              <a:t>F</a:t>
            </a:r>
            <a:r>
              <a:rPr lang="en-GB" sz="4800" b="1" dirty="0">
                <a:solidFill>
                  <a:schemeClr val="bg1"/>
                </a:solidFill>
              </a:rPr>
              <a:t>urther option examples</a:t>
            </a:r>
            <a:endParaRPr lang="en-GB" sz="5400" b="1" dirty="0">
              <a:solidFill>
                <a:schemeClr val="bg1"/>
              </a:solidFill>
            </a:endParaRPr>
          </a:p>
        </p:txBody>
      </p:sp>
      <p:sp>
        <p:nvSpPr>
          <p:cNvPr id="4" name="TextBox 3">
            <a:extLst>
              <a:ext uri="{FF2B5EF4-FFF2-40B4-BE49-F238E27FC236}">
                <a16:creationId xmlns:a16="http://schemas.microsoft.com/office/drawing/2014/main" id="{AFF660D0-6718-4A00-976E-8C4D4C348DC8}"/>
              </a:ext>
            </a:extLst>
          </p:cNvPr>
          <p:cNvSpPr txBox="1"/>
          <p:nvPr/>
        </p:nvSpPr>
        <p:spPr>
          <a:xfrm>
            <a:off x="143124" y="1712689"/>
            <a:ext cx="11676620" cy="4708981"/>
          </a:xfrm>
          <a:prstGeom prst="rect">
            <a:avLst/>
          </a:prstGeom>
          <a:solidFill>
            <a:schemeClr val="bg1">
              <a:lumMod val="85000"/>
            </a:schemeClr>
          </a:solidFill>
        </p:spPr>
        <p:txBody>
          <a:bodyPr wrap="square" rtlCol="0">
            <a:spAutoFit/>
          </a:bodyPr>
          <a:lstStyle/>
          <a:p>
            <a:pPr marL="285750" indent="-285750">
              <a:buFont typeface="Arial" panose="020B0604020202020204" pitchFamily="34" charset="0"/>
              <a:buChar char="•"/>
            </a:pPr>
            <a:r>
              <a:rPr lang="en-GB" sz="2000" b="1" dirty="0"/>
              <a:t>tree -L 1 / </a:t>
            </a:r>
            <a:r>
              <a:rPr lang="en-GB" sz="2000" dirty="0"/>
              <a:t>- </a:t>
            </a:r>
            <a:r>
              <a:rPr lang="en-GB" sz="2000" dirty="0">
                <a:effectLst/>
                <a:ea typeface="Calibri" panose="020F0502020204030204" pitchFamily="34" charset="0"/>
                <a:cs typeface="Times New Roman" panose="02020603050405020304" pitchFamily="18" charset="0"/>
              </a:rPr>
              <a:t>This command tells the shell to show the </a:t>
            </a:r>
            <a:r>
              <a:rPr lang="en-GB" sz="2000" b="1" dirty="0">
                <a:effectLst/>
                <a:ea typeface="Calibri" panose="020F0502020204030204" pitchFamily="34" charset="0"/>
                <a:cs typeface="Times New Roman" panose="02020603050405020304" pitchFamily="18" charset="0"/>
              </a:rPr>
              <a:t>1st Level</a:t>
            </a:r>
            <a:r>
              <a:rPr lang="en-GB" sz="2000" dirty="0">
                <a:effectLst/>
                <a:ea typeface="Calibri" panose="020F0502020204030204" pitchFamily="34" charset="0"/>
                <a:cs typeface="Times New Roman" panose="02020603050405020304" pitchFamily="18" charset="0"/>
              </a:rPr>
              <a:t> ‘-L 1’ of the directory tree starting at / (root). To see two levels type ‘-L 2’.</a:t>
            </a:r>
            <a:endParaRPr lang="en-GB" sz="2000" dirty="0">
              <a:highlight>
                <a:srgbClr val="FFFF00"/>
              </a:highlight>
            </a:endParaRPr>
          </a:p>
          <a:p>
            <a:pPr marL="285750" indent="-285750">
              <a:buFont typeface="Arial" panose="020B0604020202020204" pitchFamily="34" charset="0"/>
              <a:buChar char="•"/>
            </a:pPr>
            <a:r>
              <a:rPr lang="en-GB" sz="2000" b="1" dirty="0"/>
              <a:t>cat file1 | less </a:t>
            </a:r>
            <a:r>
              <a:rPr lang="en-GB" sz="2000" dirty="0"/>
              <a:t>- Pipe less (for filter less) allows output to be viewed </a:t>
            </a:r>
            <a:r>
              <a:rPr lang="en-GB" sz="2000" b="1" dirty="0"/>
              <a:t>one screen at a time</a:t>
            </a:r>
            <a:r>
              <a:rPr lang="en-GB" sz="2000" dirty="0"/>
              <a:t>. Advance one screen at a time by pressing the space bar, move backwards by pressing the b key and exit by pressing the q key. Or use the arrow keys.</a:t>
            </a:r>
          </a:p>
          <a:p>
            <a:pPr marL="285750" indent="-285750">
              <a:buFont typeface="Arial" panose="020B0604020202020204" pitchFamily="34" charset="0"/>
              <a:buChar char="•"/>
            </a:pPr>
            <a:r>
              <a:rPr lang="en-GB" sz="2000" b="1" dirty="0"/>
              <a:t>du -ah | grep </a:t>
            </a:r>
            <a:r>
              <a:rPr lang="en-GB" sz="2000" b="1" dirty="0" err="1"/>
              <a:t>linux</a:t>
            </a:r>
            <a:r>
              <a:rPr lang="en-GB" sz="2000" dirty="0"/>
              <a:t> - provides a list of the names and sizes of directories and files in the current directory that contain the word </a:t>
            </a:r>
            <a:r>
              <a:rPr lang="en-GB" sz="2000" dirty="0" err="1"/>
              <a:t>linux</a:t>
            </a:r>
            <a:r>
              <a:rPr lang="en-GB" sz="2000" dirty="0"/>
              <a:t>.</a:t>
            </a:r>
          </a:p>
          <a:p>
            <a:pPr marL="285750" indent="-285750">
              <a:buFont typeface="Arial" panose="020B0604020202020204" pitchFamily="34" charset="0"/>
              <a:buChar char="•"/>
            </a:pPr>
            <a:r>
              <a:rPr lang="en-GB" sz="2000" b="1" dirty="0"/>
              <a:t>date +%c </a:t>
            </a:r>
            <a:r>
              <a:rPr lang="en-GB" sz="2000" dirty="0"/>
              <a:t>- Prints out the date and time in local format. Use %A for name of the day, %d for day of the month and %B for the month name: date +%</a:t>
            </a:r>
            <a:r>
              <a:rPr lang="en-GB" sz="2000" dirty="0" err="1"/>
              <a:t>A%d%B</a:t>
            </a:r>
            <a:r>
              <a:rPr lang="en-GB" sz="2000" dirty="0"/>
              <a:t>. Add text like this: date +"Today is: %A %d %B“. Use %x to output the date in local format.</a:t>
            </a:r>
          </a:p>
          <a:p>
            <a:pPr marL="285750" indent="-285750">
              <a:buFont typeface="Arial" panose="020B0604020202020204" pitchFamily="34" charset="0"/>
              <a:buChar char="•"/>
            </a:pPr>
            <a:r>
              <a:rPr lang="en-GB" sz="2000" b="1" dirty="0">
                <a:solidFill>
                  <a:srgbClr val="000000"/>
                </a:solidFill>
                <a:effectLst/>
                <a:ea typeface="Times New Roman" panose="02020603050405020304" pitchFamily="18" charset="0"/>
                <a:cs typeface="Times New Roman" panose="02020603050405020304" pitchFamily="18" charset="0"/>
              </a:rPr>
              <a:t>Ls –</a:t>
            </a:r>
            <a:r>
              <a:rPr lang="en-GB" sz="2000" b="1" dirty="0" err="1">
                <a:solidFill>
                  <a:srgbClr val="000000"/>
                </a:solidFill>
                <a:effectLst/>
                <a:ea typeface="Times New Roman" panose="02020603050405020304" pitchFamily="18" charset="0"/>
                <a:cs typeface="Times New Roman" panose="02020603050405020304" pitchFamily="18" charset="0"/>
              </a:rPr>
              <a:t>i</a:t>
            </a:r>
            <a:r>
              <a:rPr lang="en-GB" sz="2000" dirty="0">
                <a:solidFill>
                  <a:srgbClr val="000000"/>
                </a:solidFill>
                <a:effectLst/>
                <a:ea typeface="Times New Roman" panose="02020603050405020304" pitchFamily="18" charset="0"/>
                <a:cs typeface="Times New Roman" panose="02020603050405020304" pitchFamily="18" charset="0"/>
              </a:rPr>
              <a:t>	- Each file or directory has a unique identifier, called an </a:t>
            </a:r>
            <a:r>
              <a:rPr lang="en-GB" sz="2000" b="1" dirty="0" err="1">
                <a:solidFill>
                  <a:srgbClr val="000000"/>
                </a:solidFill>
                <a:effectLst/>
                <a:ea typeface="Times New Roman" panose="02020603050405020304" pitchFamily="18" charset="0"/>
                <a:cs typeface="Times New Roman" panose="02020603050405020304" pitchFamily="18" charset="0"/>
              </a:rPr>
              <a:t>inode</a:t>
            </a:r>
            <a:r>
              <a:rPr lang="en-GB" sz="2000" dirty="0">
                <a:solidFill>
                  <a:srgbClr val="000000"/>
                </a:solidFill>
                <a:effectLst/>
                <a:ea typeface="Times New Roman" panose="02020603050405020304" pitchFamily="18" charset="0"/>
                <a:cs typeface="Times New Roman" panose="02020603050405020304" pitchFamily="18" charset="0"/>
              </a:rPr>
              <a:t> e.g. the root directory’s </a:t>
            </a:r>
            <a:r>
              <a:rPr lang="en-GB" sz="2000" b="1" dirty="0" err="1">
                <a:solidFill>
                  <a:srgbClr val="000000"/>
                </a:solidFill>
                <a:effectLst/>
                <a:ea typeface="Times New Roman" panose="02020603050405020304" pitchFamily="18" charset="0"/>
                <a:cs typeface="Times New Roman" panose="02020603050405020304" pitchFamily="18" charset="0"/>
              </a:rPr>
              <a:t>inode</a:t>
            </a:r>
            <a:r>
              <a:rPr lang="en-GB" sz="2000" dirty="0">
                <a:solidFill>
                  <a:srgbClr val="000000"/>
                </a:solidFill>
                <a:effectLst/>
                <a:ea typeface="Times New Roman" panose="02020603050405020304" pitchFamily="18" charset="0"/>
                <a:cs typeface="Times New Roman" panose="02020603050405020304" pitchFamily="18" charset="0"/>
              </a:rPr>
              <a:t> is </a:t>
            </a:r>
            <a:r>
              <a:rPr lang="en-GB" sz="2000" b="1" dirty="0">
                <a:solidFill>
                  <a:srgbClr val="000000"/>
                </a:solidFill>
                <a:effectLst/>
                <a:ea typeface="Times New Roman" panose="02020603050405020304" pitchFamily="18" charset="0"/>
                <a:cs typeface="Times New Roman" panose="02020603050405020304" pitchFamily="18" charset="0"/>
              </a:rPr>
              <a:t>2</a:t>
            </a:r>
            <a:r>
              <a:rPr lang="en-GB" sz="2000" dirty="0">
                <a:solidFill>
                  <a:srgbClr val="000000"/>
                </a:solidFill>
                <a:effectLst/>
                <a:ea typeface="Times New Roman" panose="02020603050405020304" pitchFamily="18" charset="0"/>
                <a:cs typeface="Times New Roman" panose="02020603050405020304" pitchFamily="18" charset="0"/>
              </a:rPr>
              <a:t>. We can view file </a:t>
            </a:r>
            <a:r>
              <a:rPr lang="en-GB" sz="2000" dirty="0" err="1">
                <a:solidFill>
                  <a:srgbClr val="000000"/>
                </a:solidFill>
                <a:effectLst/>
                <a:ea typeface="Times New Roman" panose="02020603050405020304" pitchFamily="18" charset="0"/>
                <a:cs typeface="Times New Roman" panose="02020603050405020304" pitchFamily="18" charset="0"/>
              </a:rPr>
              <a:t>inode</a:t>
            </a:r>
            <a:r>
              <a:rPr lang="en-GB" sz="2000" dirty="0">
                <a:solidFill>
                  <a:srgbClr val="000000"/>
                </a:solidFill>
                <a:effectLst/>
                <a:ea typeface="Times New Roman" panose="02020603050405020304" pitchFamily="18" charset="0"/>
                <a:cs typeface="Times New Roman" panose="02020603050405020304" pitchFamily="18" charset="0"/>
              </a:rPr>
              <a:t> numbers by appending the </a:t>
            </a:r>
            <a:r>
              <a:rPr lang="en-GB" sz="2000" b="1" dirty="0">
                <a:solidFill>
                  <a:srgbClr val="000000"/>
                </a:solidFill>
                <a:effectLst/>
                <a:ea typeface="Times New Roman" panose="02020603050405020304" pitchFamily="18" charset="0"/>
                <a:cs typeface="Times New Roman" panose="02020603050405020304" pitchFamily="18" charset="0"/>
              </a:rPr>
              <a:t>-</a:t>
            </a:r>
            <a:r>
              <a:rPr lang="en-GB" sz="2000" b="1" dirty="0" err="1">
                <a:solidFill>
                  <a:srgbClr val="000000"/>
                </a:solidFill>
                <a:effectLst/>
                <a:ea typeface="Times New Roman" panose="02020603050405020304" pitchFamily="18" charset="0"/>
                <a:cs typeface="Times New Roman" panose="02020603050405020304" pitchFamily="18" charset="0"/>
              </a:rPr>
              <a:t>i</a:t>
            </a:r>
            <a:r>
              <a:rPr lang="en-GB" sz="2000" b="1" dirty="0">
                <a:solidFill>
                  <a:srgbClr val="000000"/>
                </a:solidFill>
                <a:effectLst/>
                <a:ea typeface="Times New Roman" panose="02020603050405020304" pitchFamily="18" charset="0"/>
                <a:cs typeface="Times New Roman" panose="02020603050405020304" pitchFamily="18" charset="0"/>
              </a:rPr>
              <a:t> </a:t>
            </a:r>
            <a:r>
              <a:rPr lang="en-GB" sz="2000" dirty="0">
                <a:solidFill>
                  <a:srgbClr val="000000"/>
                </a:solidFill>
                <a:effectLst/>
                <a:ea typeface="Times New Roman" panose="02020603050405020304" pitchFamily="18" charset="0"/>
                <a:cs typeface="Times New Roman" panose="02020603050405020304" pitchFamily="18" charset="0"/>
              </a:rPr>
              <a:t>option to the </a:t>
            </a:r>
            <a:r>
              <a:rPr lang="en-GB" sz="2000" b="1" dirty="0">
                <a:solidFill>
                  <a:srgbClr val="000000"/>
                </a:solidFill>
                <a:effectLst/>
                <a:ea typeface="Times New Roman" panose="02020603050405020304" pitchFamily="18" charset="0"/>
                <a:cs typeface="Times New Roman" panose="02020603050405020304" pitchFamily="18" charset="0"/>
              </a:rPr>
              <a:t>ls command</a:t>
            </a:r>
            <a:r>
              <a:rPr lang="en-GB" sz="2000" b="1" dirty="0">
                <a:solidFill>
                  <a:srgbClr val="000000"/>
                </a:solidFill>
                <a:ea typeface="Times New Roman" panose="02020603050405020304" pitchFamily="18" charset="0"/>
                <a:cs typeface="Times New Roman" panose="02020603050405020304" pitchFamily="18" charset="0"/>
              </a:rPr>
              <a:t>: ls -</a:t>
            </a:r>
            <a:r>
              <a:rPr lang="en-GB" sz="2000" b="1" dirty="0" err="1">
                <a:solidFill>
                  <a:srgbClr val="000000"/>
                </a:solidFill>
                <a:ea typeface="Times New Roman" panose="02020603050405020304" pitchFamily="18" charset="0"/>
                <a:cs typeface="Times New Roman" panose="02020603050405020304" pitchFamily="18" charset="0"/>
              </a:rPr>
              <a:t>i</a:t>
            </a:r>
            <a:r>
              <a:rPr lang="en-GB" sz="2000" b="1" dirty="0">
                <a:solidFill>
                  <a:srgbClr val="000000"/>
                </a:solidFill>
                <a:ea typeface="Times New Roman" panose="02020603050405020304" pitchFamily="18" charset="0"/>
                <a:cs typeface="Times New Roman" panose="02020603050405020304" pitchFamily="18" charset="0"/>
              </a:rPr>
              <a:t>.</a:t>
            </a:r>
          </a:p>
          <a:p>
            <a:pPr marL="285750" indent="-285750">
              <a:buFont typeface="Arial" panose="020B0604020202020204" pitchFamily="34" charset="0"/>
              <a:buChar char="•"/>
            </a:pPr>
            <a:r>
              <a:rPr lang="en-GB" sz="2000" b="1" i="1" dirty="0" err="1">
                <a:solidFill>
                  <a:srgbClr val="111111"/>
                </a:solidFill>
                <a:ea typeface="Times New Roman" panose="02020603050405020304" pitchFamily="18" charset="0"/>
                <a:cs typeface="Times New Roman" panose="02020603050405020304" pitchFamily="18" charset="0"/>
              </a:rPr>
              <a:t>s</a:t>
            </a:r>
            <a:r>
              <a:rPr lang="en-GB" sz="2000" b="1" i="1" dirty="0" err="1">
                <a:solidFill>
                  <a:srgbClr val="111111"/>
                </a:solidFill>
                <a:effectLst/>
                <a:ea typeface="Times New Roman" panose="02020603050405020304" pitchFamily="18" charset="0"/>
                <a:cs typeface="Times New Roman" panose="02020603050405020304" pitchFamily="18" charset="0"/>
              </a:rPr>
              <a:t>udo</a:t>
            </a:r>
            <a:r>
              <a:rPr lang="en-GB" sz="2000" i="1" dirty="0">
                <a:solidFill>
                  <a:srgbClr val="111111"/>
                </a:solidFill>
                <a:effectLst/>
                <a:ea typeface="Times New Roman" panose="02020603050405020304" pitchFamily="18" charset="0"/>
                <a:cs typeface="Times New Roman" panose="02020603050405020304" pitchFamily="18" charset="0"/>
              </a:rPr>
              <a:t> - T</a:t>
            </a:r>
            <a:r>
              <a:rPr lang="en-GB" sz="2000" dirty="0">
                <a:solidFill>
                  <a:srgbClr val="222222"/>
                </a:solidFill>
                <a:effectLst/>
                <a:ea typeface="Times New Roman" panose="02020603050405020304" pitchFamily="18" charset="0"/>
                <a:cs typeface="Times New Roman" panose="02020603050405020304" pitchFamily="18" charset="0"/>
              </a:rPr>
              <a:t>he </a:t>
            </a:r>
            <a:r>
              <a:rPr lang="en-GB" sz="2000" dirty="0" err="1">
                <a:solidFill>
                  <a:srgbClr val="222222"/>
                </a:solidFill>
                <a:effectLst/>
                <a:ea typeface="Times New Roman" panose="02020603050405020304" pitchFamily="18" charset="0"/>
              </a:rPr>
              <a:t>sudo</a:t>
            </a:r>
            <a:r>
              <a:rPr lang="en-GB" sz="2000" dirty="0">
                <a:solidFill>
                  <a:srgbClr val="222222"/>
                </a:solidFill>
                <a:effectLst/>
                <a:ea typeface="Times New Roman" panose="02020603050405020304" pitchFamily="18" charset="0"/>
                <a:cs typeface="Times New Roman" panose="02020603050405020304" pitchFamily="18" charset="0"/>
              </a:rPr>
              <a:t> command gives you superuser power. Be careful when you're root i.e. </a:t>
            </a:r>
            <a:r>
              <a:rPr lang="en-GB" sz="2000" dirty="0" err="1">
                <a:solidFill>
                  <a:srgbClr val="222222"/>
                </a:solidFill>
                <a:effectLst/>
                <a:ea typeface="Times New Roman" panose="02020603050405020304" pitchFamily="18" charset="0"/>
                <a:cs typeface="Times New Roman" panose="02020603050405020304" pitchFamily="18" charset="0"/>
              </a:rPr>
              <a:t>SuperUser</a:t>
            </a:r>
            <a:r>
              <a:rPr lang="en-GB" sz="2000" dirty="0">
                <a:solidFill>
                  <a:srgbClr val="222222"/>
                </a:solidFill>
                <a:effectLst/>
                <a:ea typeface="Times New Roman" panose="02020603050405020304" pitchFamily="18" charset="0"/>
                <a:cs typeface="Times New Roman" panose="02020603050405020304" pitchFamily="18" charset="0"/>
              </a:rPr>
              <a:t>. And only login as root when you really need to, and logout to your user acc. when you don’t need to be in the </a:t>
            </a:r>
            <a:r>
              <a:rPr lang="en-GB" sz="2000" dirty="0" err="1">
                <a:solidFill>
                  <a:srgbClr val="222222"/>
                </a:solidFill>
                <a:effectLst/>
                <a:ea typeface="Times New Roman" panose="02020603050405020304" pitchFamily="18" charset="0"/>
                <a:cs typeface="Times New Roman" panose="02020603050405020304" pitchFamily="18" charset="0"/>
              </a:rPr>
              <a:t>SuperUser</a:t>
            </a:r>
            <a:r>
              <a:rPr lang="en-GB" sz="2000" dirty="0">
                <a:solidFill>
                  <a:srgbClr val="222222"/>
                </a:solidFill>
                <a:effectLst/>
                <a:ea typeface="Times New Roman" panose="02020603050405020304" pitchFamily="18" charset="0"/>
                <a:cs typeface="Times New Roman" panose="02020603050405020304" pitchFamily="18" charset="0"/>
              </a:rPr>
              <a:t> acc. It’s good practice for system safety purposes.</a:t>
            </a:r>
            <a:endParaRPr lang="en-GB" sz="2000" dirty="0">
              <a:effectLst/>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831314848"/>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1"/>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1"/>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1"/>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300" y="-1"/>
            <a:ext cx="4076699" cy="1590741"/>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1"/>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2" y="-1"/>
            <a:ext cx="11732645"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1"/>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459349" y="345664"/>
            <a:ext cx="9895950" cy="1033669"/>
          </a:xfrm>
        </p:spPr>
        <p:txBody>
          <a:bodyPr>
            <a:normAutofit/>
          </a:bodyPr>
          <a:lstStyle/>
          <a:p>
            <a:r>
              <a:rPr lang="en-GB" sz="4800" b="1" dirty="0">
                <a:solidFill>
                  <a:srgbClr val="FFFFFF"/>
                </a:solidFill>
              </a:rPr>
              <a:t>Managing File Permissions</a:t>
            </a:r>
            <a:endParaRPr lang="en-GB" sz="4800" b="1" dirty="0">
              <a:solidFill>
                <a:srgbClr val="FFFFFF"/>
              </a:solidFill>
              <a:highlight>
                <a:srgbClr val="FFFF00"/>
              </a:highlight>
            </a:endParaRP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459350" y="1597432"/>
            <a:ext cx="11078713" cy="4398069"/>
          </a:xfrm>
        </p:spPr>
        <p:txBody>
          <a:bodyPr>
            <a:normAutofit fontScale="92500" lnSpcReduction="10000"/>
          </a:bodyPr>
          <a:lstStyle/>
          <a:p>
            <a:pPr>
              <a:lnSpc>
                <a:spcPct val="100000"/>
              </a:lnSpc>
              <a:spcBef>
                <a:spcPts val="0"/>
              </a:spcBef>
              <a:spcAft>
                <a:spcPts val="600"/>
              </a:spcAft>
            </a:pPr>
            <a:r>
              <a:rPr lang="en-GB" b="1" dirty="0"/>
              <a:t>Linux OSs </a:t>
            </a:r>
            <a:r>
              <a:rPr lang="en-GB" dirty="0"/>
              <a:t>(like all Unix-like OSs) </a:t>
            </a:r>
            <a:r>
              <a:rPr lang="en-GB" b="1" dirty="0"/>
              <a:t>use permissions </a:t>
            </a:r>
            <a:r>
              <a:rPr lang="en-GB" dirty="0"/>
              <a:t>to control who can </a:t>
            </a:r>
            <a:r>
              <a:rPr lang="en-GB" b="1" i="0" dirty="0">
                <a:solidFill>
                  <a:srgbClr val="111111"/>
                </a:solidFill>
                <a:effectLst/>
                <a:latin typeface="Inter"/>
              </a:rPr>
              <a:t>read(r)</a:t>
            </a:r>
            <a:r>
              <a:rPr lang="en-GB" b="0" i="0" dirty="0">
                <a:solidFill>
                  <a:srgbClr val="111111"/>
                </a:solidFill>
                <a:effectLst/>
                <a:latin typeface="Inter"/>
              </a:rPr>
              <a:t>, </a:t>
            </a:r>
            <a:r>
              <a:rPr lang="en-GB" b="1" i="0" dirty="0">
                <a:solidFill>
                  <a:srgbClr val="111111"/>
                </a:solidFill>
                <a:effectLst/>
                <a:latin typeface="Inter"/>
              </a:rPr>
              <a:t>write(w)</a:t>
            </a:r>
            <a:r>
              <a:rPr lang="en-GB" b="0" i="0" dirty="0">
                <a:solidFill>
                  <a:srgbClr val="111111"/>
                </a:solidFill>
                <a:effectLst/>
                <a:latin typeface="Inter"/>
              </a:rPr>
              <a:t> and </a:t>
            </a:r>
            <a:r>
              <a:rPr lang="en-GB" b="1" i="0" dirty="0">
                <a:solidFill>
                  <a:srgbClr val="111111"/>
                </a:solidFill>
                <a:effectLst/>
                <a:latin typeface="Inter"/>
              </a:rPr>
              <a:t>execute(x)</a:t>
            </a:r>
            <a:r>
              <a:rPr lang="en-GB" b="0" i="0" dirty="0">
                <a:solidFill>
                  <a:srgbClr val="111111"/>
                </a:solidFill>
                <a:effectLst/>
                <a:latin typeface="Inter"/>
              </a:rPr>
              <a:t> </a:t>
            </a:r>
            <a:r>
              <a:rPr lang="en-GB" dirty="0"/>
              <a:t>files and directories on the system.</a:t>
            </a:r>
          </a:p>
          <a:p>
            <a:pPr>
              <a:lnSpc>
                <a:spcPct val="100000"/>
              </a:lnSpc>
              <a:spcBef>
                <a:spcPts val="0"/>
              </a:spcBef>
              <a:spcAft>
                <a:spcPts val="600"/>
              </a:spcAft>
            </a:pPr>
            <a:r>
              <a:rPr lang="en-GB" sz="2800" dirty="0">
                <a:solidFill>
                  <a:srgbClr val="181818"/>
                </a:solidFill>
                <a:effectLst/>
                <a:highlight>
                  <a:srgbClr val="FFFF00"/>
                </a:highlight>
                <a:ea typeface="Times New Roman" panose="02020603050405020304" pitchFamily="18" charset="0"/>
                <a:cs typeface="Times New Roman" panose="02020603050405020304" pitchFamily="18" charset="0"/>
              </a:rPr>
              <a:t>Letters </a:t>
            </a:r>
            <a:r>
              <a:rPr lang="en-GB" sz="2800" b="1" dirty="0">
                <a:solidFill>
                  <a:srgbClr val="000000"/>
                </a:solidFill>
                <a:effectLst/>
                <a:highlight>
                  <a:srgbClr val="FFFF00"/>
                </a:highlight>
                <a:ea typeface="Calibri" panose="020F0502020204030204" pitchFamily="34" charset="0"/>
                <a:cs typeface="Times New Roman" panose="02020603050405020304" pitchFamily="18" charset="0"/>
              </a:rPr>
              <a:t>r, w</a:t>
            </a:r>
            <a:r>
              <a:rPr lang="en-GB" sz="2800" dirty="0">
                <a:solidFill>
                  <a:srgbClr val="000000"/>
                </a:solidFill>
                <a:effectLst/>
                <a:highlight>
                  <a:srgbClr val="FFFF00"/>
                </a:highlight>
                <a:ea typeface="Calibri" panose="020F0502020204030204" pitchFamily="34" charset="0"/>
                <a:cs typeface="Times New Roman" panose="02020603050405020304" pitchFamily="18" charset="0"/>
              </a:rPr>
              <a:t> and </a:t>
            </a:r>
            <a:r>
              <a:rPr lang="en-GB" sz="2800" b="1" dirty="0">
                <a:solidFill>
                  <a:srgbClr val="000000"/>
                </a:solidFill>
                <a:effectLst/>
                <a:highlight>
                  <a:srgbClr val="FFFF00"/>
                </a:highlight>
                <a:ea typeface="Calibri" panose="020F0502020204030204" pitchFamily="34" charset="0"/>
                <a:cs typeface="Times New Roman" panose="02020603050405020304" pitchFamily="18" charset="0"/>
              </a:rPr>
              <a:t>x</a:t>
            </a:r>
            <a:r>
              <a:rPr lang="en-GB" sz="2800" dirty="0">
                <a:solidFill>
                  <a:srgbClr val="181818"/>
                </a:solidFill>
                <a:effectLst/>
                <a:highlight>
                  <a:srgbClr val="FFFF00"/>
                </a:highlight>
                <a:ea typeface="Times New Roman" panose="02020603050405020304" pitchFamily="18" charset="0"/>
                <a:cs typeface="Times New Roman" panose="02020603050405020304" pitchFamily="18" charset="0"/>
              </a:rPr>
              <a:t> represent </a:t>
            </a:r>
            <a:r>
              <a:rPr lang="en-GB" sz="2800" b="1" dirty="0">
                <a:solidFill>
                  <a:srgbClr val="181818"/>
                </a:solidFill>
                <a:effectLst/>
                <a:highlight>
                  <a:srgbClr val="FFFF00"/>
                </a:highlight>
                <a:ea typeface="Times New Roman" panose="02020603050405020304" pitchFamily="18" charset="0"/>
                <a:cs typeface="Times New Roman" panose="02020603050405020304" pitchFamily="18" charset="0"/>
              </a:rPr>
              <a:t>permission</a:t>
            </a:r>
            <a:r>
              <a:rPr lang="en-GB" sz="2800" dirty="0">
                <a:solidFill>
                  <a:srgbClr val="181818"/>
                </a:solidFill>
                <a:effectLst/>
                <a:highlight>
                  <a:srgbClr val="FFFF00"/>
                </a:highlight>
                <a:ea typeface="Times New Roman" panose="02020603050405020304" pitchFamily="18" charset="0"/>
                <a:cs typeface="Times New Roman" panose="02020603050405020304" pitchFamily="18" charset="0"/>
              </a:rPr>
              <a:t> </a:t>
            </a:r>
            <a:r>
              <a:rPr lang="en-GB" sz="2800" b="1" dirty="0">
                <a:solidFill>
                  <a:srgbClr val="181818"/>
                </a:solidFill>
                <a:effectLst/>
                <a:highlight>
                  <a:srgbClr val="FFFF00"/>
                </a:highlight>
                <a:ea typeface="Times New Roman" panose="02020603050405020304" pitchFamily="18" charset="0"/>
                <a:cs typeface="Times New Roman" panose="02020603050405020304" pitchFamily="18" charset="0"/>
              </a:rPr>
              <a:t>rights</a:t>
            </a:r>
            <a:r>
              <a:rPr lang="en-GB" sz="2800" dirty="0">
                <a:solidFill>
                  <a:srgbClr val="181818"/>
                </a:solidFill>
                <a:effectLst/>
                <a:ea typeface="Times New Roman" panose="02020603050405020304" pitchFamily="18" charset="0"/>
                <a:cs typeface="Times New Roman" panose="02020603050405020304" pitchFamily="18" charset="0"/>
              </a:rPr>
              <a:t>: </a:t>
            </a:r>
          </a:p>
          <a:p>
            <a:pPr lvl="1">
              <a:lnSpc>
                <a:spcPct val="100000"/>
              </a:lnSpc>
              <a:spcBef>
                <a:spcPts val="0"/>
              </a:spcBef>
              <a:spcAft>
                <a:spcPts val="600"/>
              </a:spcAft>
            </a:pPr>
            <a:r>
              <a:rPr lang="en-GB" sz="3000" b="1" dirty="0">
                <a:solidFill>
                  <a:srgbClr val="181818"/>
                </a:solidFill>
                <a:effectLst/>
                <a:highlight>
                  <a:srgbClr val="FFFF00"/>
                </a:highlight>
                <a:ea typeface="Times New Roman" panose="02020603050405020304" pitchFamily="18" charset="0"/>
                <a:cs typeface="Times New Roman" panose="02020603050405020304" pitchFamily="18" charset="0"/>
              </a:rPr>
              <a:t>r</a:t>
            </a:r>
            <a:r>
              <a:rPr lang="en-GB" sz="3000" dirty="0">
                <a:solidFill>
                  <a:srgbClr val="181818"/>
                </a:solidFill>
                <a:effectLst/>
                <a:highlight>
                  <a:srgbClr val="FFFF00"/>
                </a:highlight>
                <a:ea typeface="Times New Roman" panose="02020603050405020304" pitchFamily="18" charset="0"/>
                <a:cs typeface="Times New Roman" panose="02020603050405020304" pitchFamily="18" charset="0"/>
              </a:rPr>
              <a:t> </a:t>
            </a:r>
            <a:r>
              <a:rPr lang="en-GB" sz="3000" dirty="0">
                <a:solidFill>
                  <a:srgbClr val="181818"/>
                </a:solidFill>
                <a:effectLst/>
                <a:ea typeface="Times New Roman" panose="02020603050405020304" pitchFamily="18" charset="0"/>
                <a:cs typeface="Times New Roman" panose="02020603050405020304" pitchFamily="18" charset="0"/>
              </a:rPr>
              <a:t>= to allow a user to</a:t>
            </a:r>
            <a:r>
              <a:rPr lang="en-GB" sz="3000" dirty="0">
                <a:solidFill>
                  <a:srgbClr val="000000"/>
                </a:solidFill>
                <a:effectLst/>
                <a:ea typeface="Times New Roman" panose="02020603050405020304" pitchFamily="18" charset="0"/>
                <a:cs typeface="Times New Roman" panose="02020603050405020304" pitchFamily="18" charset="0"/>
              </a:rPr>
              <a:t> </a:t>
            </a:r>
            <a:r>
              <a:rPr lang="en-GB" sz="3000" b="1" dirty="0">
                <a:solidFill>
                  <a:srgbClr val="000000"/>
                </a:solidFill>
                <a:effectLst/>
                <a:ea typeface="Times New Roman" panose="02020603050405020304" pitchFamily="18" charset="0"/>
                <a:cs typeface="Times New Roman" panose="02020603050405020304" pitchFamily="18" charset="0"/>
              </a:rPr>
              <a:t>read</a:t>
            </a:r>
            <a:r>
              <a:rPr lang="en-GB" sz="3000" dirty="0">
                <a:solidFill>
                  <a:srgbClr val="000000"/>
                </a:solidFill>
                <a:effectLst/>
                <a:ea typeface="Times New Roman" panose="02020603050405020304" pitchFamily="18" charset="0"/>
                <a:cs typeface="Times New Roman" panose="02020603050405020304" pitchFamily="18" charset="0"/>
              </a:rPr>
              <a:t> the file. </a:t>
            </a:r>
          </a:p>
          <a:p>
            <a:pPr lvl="1">
              <a:lnSpc>
                <a:spcPct val="100000"/>
              </a:lnSpc>
              <a:spcBef>
                <a:spcPts val="0"/>
              </a:spcBef>
              <a:spcAft>
                <a:spcPts val="600"/>
              </a:spcAft>
            </a:pPr>
            <a:r>
              <a:rPr lang="en-GB" sz="3000" b="1" dirty="0">
                <a:solidFill>
                  <a:srgbClr val="181818"/>
                </a:solidFill>
                <a:effectLst/>
                <a:highlight>
                  <a:srgbClr val="FFFF00"/>
                </a:highlight>
                <a:ea typeface="Times New Roman" panose="02020603050405020304" pitchFamily="18" charset="0"/>
                <a:cs typeface="Times New Roman" panose="02020603050405020304" pitchFamily="18" charset="0"/>
              </a:rPr>
              <a:t>w</a:t>
            </a:r>
            <a:r>
              <a:rPr lang="en-GB" sz="3000" dirty="0">
                <a:solidFill>
                  <a:srgbClr val="181818"/>
                </a:solidFill>
                <a:effectLst/>
                <a:ea typeface="Times New Roman" panose="02020603050405020304" pitchFamily="18" charset="0"/>
                <a:cs typeface="Times New Roman" panose="02020603050405020304" pitchFamily="18" charset="0"/>
              </a:rPr>
              <a:t> = to allow a user to </a:t>
            </a:r>
            <a:r>
              <a:rPr lang="en-GB" sz="3000" b="1" dirty="0">
                <a:solidFill>
                  <a:srgbClr val="000000"/>
                </a:solidFill>
                <a:effectLst/>
                <a:ea typeface="Times New Roman" panose="02020603050405020304" pitchFamily="18" charset="0"/>
                <a:cs typeface="Times New Roman" panose="02020603050405020304" pitchFamily="18" charset="0"/>
              </a:rPr>
              <a:t>write</a:t>
            </a:r>
            <a:r>
              <a:rPr lang="en-GB" sz="3000" dirty="0">
                <a:solidFill>
                  <a:srgbClr val="000000"/>
                </a:solidFill>
                <a:effectLst/>
                <a:ea typeface="Times New Roman" panose="02020603050405020304" pitchFamily="18" charset="0"/>
                <a:cs typeface="Times New Roman" panose="02020603050405020304" pitchFamily="18" charset="0"/>
              </a:rPr>
              <a:t> to the file. </a:t>
            </a:r>
          </a:p>
          <a:p>
            <a:pPr lvl="1">
              <a:lnSpc>
                <a:spcPct val="100000"/>
              </a:lnSpc>
              <a:spcBef>
                <a:spcPts val="0"/>
              </a:spcBef>
              <a:spcAft>
                <a:spcPts val="600"/>
              </a:spcAft>
            </a:pPr>
            <a:r>
              <a:rPr lang="en-GB" sz="3000" b="1" dirty="0">
                <a:solidFill>
                  <a:srgbClr val="000000"/>
                </a:solidFill>
                <a:effectLst/>
                <a:highlight>
                  <a:srgbClr val="FFFF00"/>
                </a:highlight>
                <a:ea typeface="Times New Roman" panose="02020603050405020304" pitchFamily="18" charset="0"/>
                <a:cs typeface="Times New Roman" panose="02020603050405020304" pitchFamily="18" charset="0"/>
              </a:rPr>
              <a:t>x</a:t>
            </a:r>
            <a:r>
              <a:rPr lang="en-GB" sz="3000" dirty="0">
                <a:solidFill>
                  <a:srgbClr val="000000"/>
                </a:solidFill>
                <a:effectLst/>
                <a:ea typeface="Times New Roman" panose="02020603050405020304" pitchFamily="18" charset="0"/>
                <a:cs typeface="Times New Roman" panose="02020603050405020304" pitchFamily="18" charset="0"/>
              </a:rPr>
              <a:t> = </a:t>
            </a:r>
            <a:r>
              <a:rPr lang="en-GB" sz="3000" dirty="0">
                <a:solidFill>
                  <a:srgbClr val="181818"/>
                </a:solidFill>
                <a:effectLst/>
                <a:ea typeface="Times New Roman" panose="02020603050405020304" pitchFamily="18" charset="0"/>
                <a:cs typeface="Times New Roman" panose="02020603050405020304" pitchFamily="18" charset="0"/>
              </a:rPr>
              <a:t>to allow a user </a:t>
            </a:r>
            <a:r>
              <a:rPr lang="en-GB" sz="3000" dirty="0">
                <a:solidFill>
                  <a:srgbClr val="000000"/>
                </a:solidFill>
                <a:effectLst/>
                <a:ea typeface="Times New Roman" panose="02020603050405020304" pitchFamily="18" charset="0"/>
                <a:cs typeface="Times New Roman" panose="02020603050405020304" pitchFamily="18" charset="0"/>
              </a:rPr>
              <a:t>to </a:t>
            </a:r>
            <a:r>
              <a:rPr lang="en-GB" sz="3000" b="1" dirty="0">
                <a:solidFill>
                  <a:srgbClr val="000000"/>
                </a:solidFill>
                <a:effectLst/>
                <a:ea typeface="Times New Roman" panose="02020603050405020304" pitchFamily="18" charset="0"/>
                <a:cs typeface="Times New Roman" panose="02020603050405020304" pitchFamily="18" charset="0"/>
              </a:rPr>
              <a:t>execute</a:t>
            </a:r>
            <a:r>
              <a:rPr lang="en-GB" sz="3000" dirty="0">
                <a:solidFill>
                  <a:srgbClr val="000000"/>
                </a:solidFill>
                <a:effectLst/>
                <a:ea typeface="Times New Roman" panose="02020603050405020304" pitchFamily="18" charset="0"/>
                <a:cs typeface="Times New Roman" panose="02020603050405020304" pitchFamily="18" charset="0"/>
              </a:rPr>
              <a:t> the file.</a:t>
            </a:r>
            <a:endParaRPr lang="en-GB" sz="3000" dirty="0"/>
          </a:p>
          <a:p>
            <a:pPr>
              <a:lnSpc>
                <a:spcPct val="100000"/>
              </a:lnSpc>
              <a:spcBef>
                <a:spcPts val="0"/>
              </a:spcBef>
              <a:spcAft>
                <a:spcPts val="600"/>
              </a:spcAft>
            </a:pPr>
            <a:r>
              <a:rPr lang="en-GB" b="1" dirty="0">
                <a:highlight>
                  <a:srgbClr val="FFFF00"/>
                </a:highlight>
              </a:rPr>
              <a:t>Every file and directory </a:t>
            </a:r>
            <a:r>
              <a:rPr lang="en-GB" dirty="0"/>
              <a:t>is automatically assigned </a:t>
            </a:r>
            <a:r>
              <a:rPr lang="en-GB" b="1" dirty="0">
                <a:highlight>
                  <a:srgbClr val="FFFF00"/>
                </a:highlight>
              </a:rPr>
              <a:t>3 permission sets</a:t>
            </a:r>
            <a:r>
              <a:rPr lang="en-GB" dirty="0"/>
              <a:t>: </a:t>
            </a:r>
            <a:br>
              <a:rPr lang="en-GB" dirty="0"/>
            </a:br>
            <a:r>
              <a:rPr lang="en-GB" dirty="0"/>
              <a:t>‘</a:t>
            </a:r>
            <a:r>
              <a:rPr lang="en-GB" b="1" dirty="0"/>
              <a:t>owner</a:t>
            </a:r>
            <a:r>
              <a:rPr lang="en-GB" dirty="0"/>
              <a:t>’, ‘</a:t>
            </a:r>
            <a:r>
              <a:rPr lang="en-GB" b="1" dirty="0"/>
              <a:t>group</a:t>
            </a:r>
            <a:r>
              <a:rPr lang="en-GB" dirty="0"/>
              <a:t>’ and ‘</a:t>
            </a:r>
            <a:r>
              <a:rPr lang="en-GB" b="1" dirty="0"/>
              <a:t>other</a:t>
            </a:r>
            <a:r>
              <a:rPr lang="en-GB" dirty="0"/>
              <a:t>’ aka </a:t>
            </a:r>
            <a:r>
              <a:rPr lang="en-GB" b="0" i="0" dirty="0">
                <a:solidFill>
                  <a:srgbClr val="111111"/>
                </a:solidFill>
                <a:effectLst/>
                <a:highlight>
                  <a:srgbClr val="FFFF00"/>
                </a:highlight>
                <a:latin typeface="Inter"/>
              </a:rPr>
              <a:t>permission classes</a:t>
            </a:r>
            <a:r>
              <a:rPr lang="en-GB" b="0" i="0" dirty="0">
                <a:solidFill>
                  <a:srgbClr val="111111"/>
                </a:solidFill>
                <a:effectLst/>
                <a:latin typeface="Inter"/>
              </a:rPr>
              <a:t>.</a:t>
            </a:r>
          </a:p>
          <a:p>
            <a:pPr>
              <a:lnSpc>
                <a:spcPct val="100000"/>
              </a:lnSpc>
              <a:spcBef>
                <a:spcPts val="0"/>
              </a:spcBef>
              <a:spcAft>
                <a:spcPts val="600"/>
              </a:spcAft>
            </a:pPr>
            <a:r>
              <a:rPr lang="en-GB" dirty="0">
                <a:solidFill>
                  <a:srgbClr val="181818"/>
                </a:solidFill>
                <a:ea typeface="Times New Roman" panose="02020603050405020304" pitchFamily="18" charset="0"/>
                <a:cs typeface="Times New Roman" panose="02020603050405020304" pitchFamily="18" charset="0"/>
              </a:rPr>
              <a:t>Note: If the first character in an output line is a ‘</a:t>
            </a:r>
            <a:r>
              <a:rPr lang="en-GB" b="1" dirty="0">
                <a:solidFill>
                  <a:srgbClr val="181818"/>
                </a:solidFill>
                <a:ea typeface="Times New Roman" panose="02020603050405020304" pitchFamily="18" charset="0"/>
                <a:cs typeface="Times New Roman" panose="02020603050405020304" pitchFamily="18" charset="0"/>
              </a:rPr>
              <a:t>d</a:t>
            </a:r>
            <a:r>
              <a:rPr lang="en-GB" dirty="0">
                <a:solidFill>
                  <a:srgbClr val="181818"/>
                </a:solidFill>
                <a:ea typeface="Times New Roman" panose="02020603050405020304" pitchFamily="18" charset="0"/>
                <a:cs typeface="Times New Roman" panose="02020603050405020304" pitchFamily="18" charset="0"/>
              </a:rPr>
              <a:t>’, this indicates that it is a </a:t>
            </a:r>
            <a:r>
              <a:rPr lang="en-GB" b="1" dirty="0">
                <a:solidFill>
                  <a:srgbClr val="181818"/>
                </a:solidFill>
                <a:ea typeface="Times New Roman" panose="02020603050405020304" pitchFamily="18" charset="0"/>
                <a:cs typeface="Times New Roman" panose="02020603050405020304" pitchFamily="18" charset="0"/>
              </a:rPr>
              <a:t>directory</a:t>
            </a:r>
            <a:r>
              <a:rPr lang="en-GB" dirty="0">
                <a:solidFill>
                  <a:srgbClr val="181818"/>
                </a:solidFill>
                <a:ea typeface="Times New Roman" panose="02020603050405020304" pitchFamily="18" charset="0"/>
                <a:cs typeface="Times New Roman" panose="02020603050405020304" pitchFamily="18" charset="0"/>
              </a:rPr>
              <a:t>. If the first character is</a:t>
            </a:r>
            <a:r>
              <a:rPr lang="en-GB" dirty="0">
                <a:solidFill>
                  <a:srgbClr val="000000"/>
                </a:solidFill>
                <a:ea typeface="Calibri" panose="020F0502020204030204" pitchFamily="34" charset="0"/>
                <a:cs typeface="Times New Roman" panose="02020603050405020304" pitchFamily="18" charset="0"/>
              </a:rPr>
              <a:t> a minus -, this</a:t>
            </a:r>
            <a:r>
              <a:rPr lang="en-GB" dirty="0">
                <a:solidFill>
                  <a:srgbClr val="181818"/>
                </a:solidFill>
                <a:ea typeface="Times New Roman" panose="02020603050405020304" pitchFamily="18" charset="0"/>
                <a:cs typeface="Times New Roman" panose="02020603050405020304" pitchFamily="18" charset="0"/>
              </a:rPr>
              <a:t> indicates it is a </a:t>
            </a:r>
            <a:r>
              <a:rPr lang="en-GB" b="1" dirty="0">
                <a:solidFill>
                  <a:srgbClr val="181818"/>
                </a:solidFill>
                <a:ea typeface="Times New Roman" panose="02020603050405020304" pitchFamily="18" charset="0"/>
                <a:cs typeface="Times New Roman" panose="02020603050405020304" pitchFamily="18" charset="0"/>
              </a:rPr>
              <a:t>file</a:t>
            </a:r>
            <a:r>
              <a:rPr lang="en-GB" dirty="0">
                <a:solidFill>
                  <a:srgbClr val="181818"/>
                </a:solidFill>
                <a:ea typeface="Times New Roman" panose="02020603050405020304" pitchFamily="18" charset="0"/>
                <a:cs typeface="Times New Roman" panose="02020603050405020304" pitchFamily="18" charset="0"/>
              </a:rPr>
              <a:t>.</a:t>
            </a:r>
            <a:endParaRPr lang="en-GB" b="1" dirty="0">
              <a:solidFill>
                <a:srgbClr val="181818"/>
              </a:solidFill>
              <a:effectLst/>
              <a:ea typeface="Times New Roman" panose="02020603050405020304" pitchFamily="18" charset="0"/>
              <a:cs typeface="Times New Roman" panose="02020603050405020304" pitchFamily="18" charset="0"/>
            </a:endParaRPr>
          </a:p>
          <a:p>
            <a:pPr>
              <a:lnSpc>
                <a:spcPct val="100000"/>
              </a:lnSpc>
              <a:spcBef>
                <a:spcPts val="0"/>
              </a:spcBef>
              <a:spcAft>
                <a:spcPts val="600"/>
              </a:spcAft>
            </a:pPr>
            <a:endParaRPr lang="en-GB" dirty="0"/>
          </a:p>
        </p:txBody>
      </p:sp>
      <p:pic>
        <p:nvPicPr>
          <p:cNvPr id="3" name="Picture 2">
            <a:extLst>
              <a:ext uri="{FF2B5EF4-FFF2-40B4-BE49-F238E27FC236}">
                <a16:creationId xmlns:a16="http://schemas.microsoft.com/office/drawing/2014/main" id="{FAFBF555-8224-5631-3DB3-16D8F4858959}"/>
              </a:ext>
            </a:extLst>
          </p:cNvPr>
          <p:cNvPicPr>
            <a:picLocks noChangeAspect="1"/>
          </p:cNvPicPr>
          <p:nvPr/>
        </p:nvPicPr>
        <p:blipFill rotWithShape="1">
          <a:blip r:embed="rId3"/>
          <a:srcRect l="2022" t="25576" r="61363" b="70092"/>
          <a:stretch/>
        </p:blipFill>
        <p:spPr>
          <a:xfrm>
            <a:off x="1434160" y="5792740"/>
            <a:ext cx="9783028" cy="771611"/>
          </a:xfrm>
          <a:prstGeom prst="rect">
            <a:avLst/>
          </a:prstGeom>
        </p:spPr>
      </p:pic>
    </p:spTree>
    <p:extLst>
      <p:ext uri="{BB962C8B-B14F-4D97-AF65-F5344CB8AC3E}">
        <p14:creationId xmlns:p14="http://schemas.microsoft.com/office/powerpoint/2010/main" val="1421848522"/>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1199E1B1-A8C0-4FE8-A5A8-1CB41D69F8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 y="0"/>
            <a:ext cx="12191998" cy="1575955"/>
          </a:xfrm>
          <a:prstGeom prst="rect">
            <a:avLst/>
          </a:prstGeom>
          <a:gradFill>
            <a:gsLst>
              <a:gs pos="0">
                <a:srgbClr val="000000">
                  <a:alpha val="96000"/>
                </a:srgbClr>
              </a:gs>
              <a:gs pos="100000">
                <a:schemeClr val="accent1">
                  <a:lumMod val="75000"/>
                </a:scheme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84A8DE83-DE75-4B41-9DB4-A7EC0B0DEC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8128856" cy="1575461"/>
          </a:xfrm>
          <a:prstGeom prst="rect">
            <a:avLst/>
          </a:prstGeom>
          <a:gradFill>
            <a:gsLst>
              <a:gs pos="0">
                <a:schemeClr val="accent1">
                  <a:alpha val="41000"/>
                </a:schemeClr>
              </a:gs>
              <a:gs pos="74000">
                <a:schemeClr val="accent1">
                  <a:lumMod val="60000"/>
                  <a:lumOff val="40000"/>
                  <a:alpha val="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A7009A0A-BEF5-4EAC-AF15-E4F9F002E2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 y="-1"/>
            <a:ext cx="12192002" cy="1574311"/>
          </a:xfrm>
          <a:prstGeom prst="rect">
            <a:avLst/>
          </a:prstGeom>
          <a:gradFill>
            <a:gsLst>
              <a:gs pos="0">
                <a:srgbClr val="000000">
                  <a:alpha val="63000"/>
                </a:srgbClr>
              </a:gs>
              <a:gs pos="78000">
                <a:schemeClr val="accent1">
                  <a:alpha val="15000"/>
                </a:schemeClr>
              </a:gs>
            </a:gsLst>
            <a:lin ang="15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3CB7F77-FE01-42C3-8B58-2A63C6851D6D}"/>
              </a:ext>
            </a:extLst>
          </p:cNvPr>
          <p:cNvSpPr>
            <a:spLocks noGrp="1"/>
          </p:cNvSpPr>
          <p:nvPr>
            <p:ph type="title"/>
          </p:nvPr>
        </p:nvSpPr>
        <p:spPr>
          <a:xfrm>
            <a:off x="172297" y="109325"/>
            <a:ext cx="11714903" cy="1464985"/>
          </a:xfrm>
          <a:noFill/>
        </p:spPr>
        <p:txBody>
          <a:bodyPr vert="horz" lIns="91440" tIns="45720" rIns="91440" bIns="45720" rtlCol="0" anchor="ctr">
            <a:normAutofit/>
          </a:bodyPr>
          <a:lstStyle/>
          <a:p>
            <a:pPr defTabSz="914400"/>
            <a:r>
              <a:rPr lang="en-US" sz="4000" b="1" kern="1200" dirty="0">
                <a:solidFill>
                  <a:srgbClr val="FFFFFF"/>
                </a:solidFill>
                <a:latin typeface="+mj-lt"/>
                <a:ea typeface="+mj-ea"/>
                <a:cs typeface="+mj-cs"/>
              </a:rPr>
              <a:t>Visual guide to Permissions classes: User, Group &amp; Other</a:t>
            </a:r>
            <a:endParaRPr lang="en-US" sz="4000" b="1" kern="1200" dirty="0">
              <a:solidFill>
                <a:srgbClr val="FFFFFF"/>
              </a:solidFill>
              <a:highlight>
                <a:srgbClr val="FFFF00"/>
              </a:highlight>
              <a:latin typeface="+mj-lt"/>
              <a:ea typeface="+mj-ea"/>
              <a:cs typeface="+mj-cs"/>
            </a:endParaRPr>
          </a:p>
        </p:txBody>
      </p:sp>
      <p:pic>
        <p:nvPicPr>
          <p:cNvPr id="3" name="Picture 2" descr="Diagram&#10;&#10;Description automatically generated with medium confidence">
            <a:extLst>
              <a:ext uri="{FF2B5EF4-FFF2-40B4-BE49-F238E27FC236}">
                <a16:creationId xmlns:a16="http://schemas.microsoft.com/office/drawing/2014/main" id="{7AF45B1B-46BD-4343-9BD5-9D3CEC24B6B0}"/>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1661549" y="1574310"/>
            <a:ext cx="8868897" cy="4642444"/>
          </a:xfrm>
          <a:prstGeom prst="rect">
            <a:avLst/>
          </a:prstGeom>
        </p:spPr>
      </p:pic>
      <p:sp>
        <p:nvSpPr>
          <p:cNvPr id="4" name="TextBox 3">
            <a:extLst>
              <a:ext uri="{FF2B5EF4-FFF2-40B4-BE49-F238E27FC236}">
                <a16:creationId xmlns:a16="http://schemas.microsoft.com/office/drawing/2014/main" id="{8183BC26-8E32-491E-809A-0E57DA1BE4A1}"/>
              </a:ext>
            </a:extLst>
          </p:cNvPr>
          <p:cNvSpPr txBox="1"/>
          <p:nvPr/>
        </p:nvSpPr>
        <p:spPr>
          <a:xfrm>
            <a:off x="2359237" y="6748734"/>
            <a:ext cx="1481495" cy="153888"/>
          </a:xfrm>
          <a:prstGeom prst="rect">
            <a:avLst/>
          </a:prstGeom>
          <a:noFill/>
        </p:spPr>
        <p:txBody>
          <a:bodyPr wrap="none" rtlCol="0">
            <a:spAutoFit/>
          </a:bodyPr>
          <a:lstStyle/>
          <a:p>
            <a:pPr algn="r">
              <a:spcAft>
                <a:spcPts val="600"/>
              </a:spcAft>
            </a:pPr>
            <a:r>
              <a:rPr lang="en-GB" sz="400" dirty="0">
                <a:hlinkClick r:id="rId3" tooltip="https://www.digitalocean.com/community/tutorials/an-introduction-to-linux-permissions">
                  <a:extLst>
                    <a:ext uri="{A12FA001-AC4F-418D-AE19-62706E023703}">
                      <ahyp:hlinkClr xmlns:ahyp="http://schemas.microsoft.com/office/drawing/2018/hyperlinkcolor" val="tx"/>
                    </a:ext>
                  </a:extLst>
                </a:hlinkClick>
              </a:rPr>
              <a:t>This Photo</a:t>
            </a:r>
            <a:r>
              <a:rPr lang="en-GB" sz="400" dirty="0"/>
              <a:t> by Unknown Author is licensed under </a:t>
            </a:r>
            <a:r>
              <a:rPr lang="en-GB" sz="400" dirty="0">
                <a:hlinkClick r:id="rId4" tooltip="https://creativecommons.org/licenses/by-nc-sa/3.0/">
                  <a:extLst>
                    <a:ext uri="{A12FA001-AC4F-418D-AE19-62706E023703}">
                      <ahyp:hlinkClr xmlns:ahyp="http://schemas.microsoft.com/office/drawing/2018/hyperlinkcolor" val="tx"/>
                    </a:ext>
                  </a:extLst>
                </a:hlinkClick>
              </a:rPr>
              <a:t>CC BY-SA-NC</a:t>
            </a:r>
            <a:endParaRPr lang="en-GB" sz="400" dirty="0"/>
          </a:p>
        </p:txBody>
      </p:sp>
    </p:spTree>
    <p:extLst>
      <p:ext uri="{BB962C8B-B14F-4D97-AF65-F5344CB8AC3E}">
        <p14:creationId xmlns:p14="http://schemas.microsoft.com/office/powerpoint/2010/main" val="3944938381"/>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1"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1"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1"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300" y="-1"/>
            <a:ext cx="4076699" cy="1590741"/>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1"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2" y="-1"/>
            <a:ext cx="11732645"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1"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244268" y="232355"/>
            <a:ext cx="11334232" cy="854617"/>
          </a:xfrm>
        </p:spPr>
        <p:txBody>
          <a:bodyPr>
            <a:normAutofit/>
          </a:bodyPr>
          <a:lstStyle/>
          <a:p>
            <a:r>
              <a:rPr lang="en-GB" b="1" dirty="0">
                <a:solidFill>
                  <a:srgbClr val="002060"/>
                </a:solidFill>
                <a:highlight>
                  <a:srgbClr val="FFFF00"/>
                </a:highlight>
              </a:rPr>
              <a:t>Demo &amp; Try:</a:t>
            </a:r>
            <a:r>
              <a:rPr lang="en-GB" b="1" dirty="0">
                <a:solidFill>
                  <a:srgbClr val="002060"/>
                </a:solidFill>
              </a:rPr>
              <a:t> </a:t>
            </a:r>
            <a:r>
              <a:rPr lang="en-GB" b="1" dirty="0">
                <a:solidFill>
                  <a:schemeClr val="bg1"/>
                </a:solidFill>
              </a:rPr>
              <a:t>Basic Directory Management</a:t>
            </a:r>
            <a:endParaRPr lang="en-GB" b="1" dirty="0">
              <a:solidFill>
                <a:srgbClr val="FFFFFF"/>
              </a:solidFill>
              <a:highlight>
                <a:srgbClr val="FFFF00"/>
              </a:highlight>
            </a:endParaRP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244268" y="1660418"/>
            <a:ext cx="11801588" cy="5135369"/>
          </a:xfrm>
        </p:spPr>
        <p:txBody>
          <a:bodyPr>
            <a:normAutofit fontScale="92500" lnSpcReduction="20000"/>
          </a:bodyPr>
          <a:lstStyle/>
          <a:p>
            <a:pPr marL="0" indent="0">
              <a:lnSpc>
                <a:spcPct val="100000"/>
              </a:lnSpc>
              <a:spcBef>
                <a:spcPts val="0"/>
              </a:spcBef>
              <a:spcAft>
                <a:spcPts val="600"/>
              </a:spcAft>
              <a:buNone/>
              <a:tabLst>
                <a:tab pos="2344420" algn="l"/>
              </a:tabLst>
            </a:pPr>
            <a:r>
              <a:rPr lang="en-GB" b="1" dirty="0">
                <a:solidFill>
                  <a:srgbClr val="2F2F2F"/>
                </a:solidFill>
                <a:effectLst/>
                <a:highlight>
                  <a:srgbClr val="FFFF00"/>
                </a:highlight>
                <a:ea typeface="Times New Roman" panose="02020603050405020304" pitchFamily="18" charset="0"/>
                <a:cs typeface="Calibri" panose="020F0502020204030204" pitchFamily="34" charset="0"/>
              </a:rPr>
              <a:t>Tutor demo:</a:t>
            </a:r>
            <a:endParaRPr lang="en-GB" dirty="0">
              <a:effectLst/>
              <a:highlight>
                <a:srgbClr val="FFFF00"/>
              </a:highlight>
              <a:ea typeface="Calibri" panose="020F0502020204030204" pitchFamily="34" charset="0"/>
              <a:cs typeface="Times New Roman" panose="02020603050405020304" pitchFamily="18" charset="0"/>
            </a:endParaRPr>
          </a:p>
          <a:p>
            <a:pPr marL="342900" indent="-342900">
              <a:lnSpc>
                <a:spcPct val="100000"/>
              </a:lnSpc>
              <a:spcBef>
                <a:spcPts val="0"/>
              </a:spcBef>
              <a:spcAft>
                <a:spcPts val="600"/>
              </a:spcAft>
              <a:buFont typeface="+mj-lt"/>
              <a:buAutoNum type="arabicPeriod"/>
              <a:tabLst>
                <a:tab pos="2344420" algn="l"/>
              </a:tabLst>
            </a:pPr>
            <a:r>
              <a:rPr lang="en-GB" dirty="0">
                <a:effectLst/>
                <a:ea typeface="Calibri" panose="020F0502020204030204" pitchFamily="34" charset="0"/>
                <a:cs typeface="Times New Roman" panose="02020603050405020304" pitchFamily="18" charset="0"/>
              </a:rPr>
              <a:t>Use the </a:t>
            </a:r>
            <a:r>
              <a:rPr lang="en-GB" b="1" dirty="0">
                <a:effectLst/>
                <a:highlight>
                  <a:srgbClr val="FFFF00"/>
                </a:highlight>
                <a:ea typeface="Calibri" panose="020F0502020204030204" pitchFamily="34" charset="0"/>
                <a:cs typeface="Times New Roman" panose="02020603050405020304" pitchFamily="18" charset="0"/>
              </a:rPr>
              <a:t>cd</a:t>
            </a:r>
            <a:r>
              <a:rPr lang="en-GB" dirty="0">
                <a:effectLst/>
                <a:ea typeface="Calibri" panose="020F0502020204030204" pitchFamily="34" charset="0"/>
                <a:cs typeface="Times New Roman" panose="02020603050405020304" pitchFamily="18" charset="0"/>
              </a:rPr>
              <a:t> command to go home. And </a:t>
            </a:r>
            <a:r>
              <a:rPr lang="en-GB" b="1" dirty="0">
                <a:effectLst/>
                <a:highlight>
                  <a:srgbClr val="FFFF00"/>
                </a:highlight>
                <a:ea typeface="Calibri" panose="020F0502020204030204" pitchFamily="34" charset="0"/>
                <a:cs typeface="Times New Roman" panose="02020603050405020304" pitchFamily="18" charset="0"/>
              </a:rPr>
              <a:t>ls</a:t>
            </a:r>
            <a:r>
              <a:rPr lang="en-GB" dirty="0">
                <a:effectLst/>
                <a:ea typeface="Calibri" panose="020F0502020204030204" pitchFamily="34" charset="0"/>
                <a:cs typeface="Times New Roman" panose="02020603050405020304" pitchFamily="18" charset="0"/>
              </a:rPr>
              <a:t> list command to view all files.</a:t>
            </a:r>
          </a:p>
          <a:p>
            <a:pPr marL="342900" indent="-342900">
              <a:lnSpc>
                <a:spcPct val="100000"/>
              </a:lnSpc>
              <a:spcBef>
                <a:spcPts val="0"/>
              </a:spcBef>
              <a:spcAft>
                <a:spcPts val="600"/>
              </a:spcAft>
              <a:buFont typeface="+mj-lt"/>
              <a:buAutoNum type="arabicPeriod"/>
              <a:tabLst>
                <a:tab pos="2344420" algn="l"/>
              </a:tabLst>
            </a:pPr>
            <a:r>
              <a:rPr lang="en-GB" dirty="0">
                <a:ea typeface="Calibri" panose="020F0502020204030204" pitchFamily="34" charset="0"/>
                <a:cs typeface="Times New Roman" panose="02020603050405020304" pitchFamily="18" charset="0"/>
              </a:rPr>
              <a:t>Use </a:t>
            </a:r>
            <a:r>
              <a:rPr lang="en-GB" b="1" dirty="0">
                <a:highlight>
                  <a:srgbClr val="FFFF00"/>
                </a:highlight>
                <a:ea typeface="Calibri" panose="020F0502020204030204" pitchFamily="34" charset="0"/>
                <a:cs typeface="Times New Roman" panose="02020603050405020304" pitchFamily="18" charset="0"/>
              </a:rPr>
              <a:t>nano file.txt</a:t>
            </a:r>
            <a:r>
              <a:rPr lang="en-GB" dirty="0">
                <a:highlight>
                  <a:srgbClr val="FFFF00"/>
                </a:highlight>
                <a:ea typeface="Calibri" panose="020F0502020204030204" pitchFamily="34" charset="0"/>
                <a:cs typeface="Times New Roman" panose="02020603050405020304" pitchFamily="18" charset="0"/>
              </a:rPr>
              <a:t> </a:t>
            </a:r>
            <a:r>
              <a:rPr lang="en-GB" dirty="0">
                <a:ea typeface="Calibri" panose="020F0502020204030204" pitchFamily="34" charset="0"/>
                <a:cs typeface="Times New Roman" panose="02020603050405020304" pitchFamily="18" charset="0"/>
              </a:rPr>
              <a:t>command </a:t>
            </a:r>
            <a:r>
              <a:rPr lang="en-GB" b="1" dirty="0">
                <a:ea typeface="Calibri" panose="020F0502020204030204" pitchFamily="34" charset="0"/>
                <a:cs typeface="Times New Roman" panose="02020603050405020304" pitchFamily="18" charset="0"/>
              </a:rPr>
              <a:t>to enter nano text editor &amp; input text into a file</a:t>
            </a:r>
            <a:r>
              <a:rPr lang="en-GB" dirty="0">
                <a:ea typeface="Calibri" panose="020F0502020204030204" pitchFamily="34" charset="0"/>
                <a:cs typeface="Times New Roman" panose="02020603050405020304" pitchFamily="18" charset="0"/>
              </a:rPr>
              <a:t>.</a:t>
            </a:r>
          </a:p>
          <a:p>
            <a:pPr marL="0" indent="0">
              <a:lnSpc>
                <a:spcPct val="100000"/>
              </a:lnSpc>
              <a:spcBef>
                <a:spcPts val="0"/>
              </a:spcBef>
              <a:spcAft>
                <a:spcPts val="600"/>
              </a:spcAft>
              <a:buNone/>
              <a:tabLst>
                <a:tab pos="2344420" algn="l"/>
              </a:tabLst>
            </a:pPr>
            <a:r>
              <a:rPr lang="en-GB" b="1" dirty="0">
                <a:ea typeface="Calibri" panose="020F0502020204030204" pitchFamily="34" charset="0"/>
                <a:cs typeface="Times New Roman" panose="02020603050405020304" pitchFamily="18" charset="0"/>
              </a:rPr>
              <a:t>CRTL+O </a:t>
            </a:r>
            <a:r>
              <a:rPr lang="en-GB" dirty="0">
                <a:ea typeface="Calibri" panose="020F0502020204030204" pitchFamily="34" charset="0"/>
                <a:cs typeface="Times New Roman" panose="02020603050405020304" pitchFamily="18" charset="0"/>
              </a:rPr>
              <a:t>(Letter O) to save and </a:t>
            </a:r>
            <a:r>
              <a:rPr lang="en-GB" b="1" dirty="0">
                <a:ea typeface="Calibri" panose="020F0502020204030204" pitchFamily="34" charset="0"/>
                <a:cs typeface="Times New Roman" panose="02020603050405020304" pitchFamily="18" charset="0"/>
              </a:rPr>
              <a:t>CTRL+X </a:t>
            </a:r>
            <a:r>
              <a:rPr lang="en-GB" dirty="0">
                <a:ea typeface="Calibri" panose="020F0502020204030204" pitchFamily="34" charset="0"/>
                <a:cs typeface="Times New Roman" panose="02020603050405020304" pitchFamily="18" charset="0"/>
              </a:rPr>
              <a:t>to exit nano.</a:t>
            </a:r>
          </a:p>
          <a:p>
            <a:pPr marL="342900" indent="-342900">
              <a:lnSpc>
                <a:spcPct val="100000"/>
              </a:lnSpc>
              <a:spcBef>
                <a:spcPts val="0"/>
              </a:spcBef>
              <a:spcAft>
                <a:spcPts val="600"/>
              </a:spcAft>
              <a:buFont typeface="+mj-lt"/>
              <a:buAutoNum type="arabicPeriod"/>
              <a:tabLst>
                <a:tab pos="2344420" algn="l"/>
              </a:tabLst>
            </a:pPr>
            <a:r>
              <a:rPr lang="en-GB" dirty="0">
                <a:ea typeface="Calibri" panose="020F0502020204030204" pitchFamily="34" charset="0"/>
                <a:cs typeface="Times New Roman" panose="02020603050405020304" pitchFamily="18" charset="0"/>
              </a:rPr>
              <a:t>Use the </a:t>
            </a:r>
            <a:r>
              <a:rPr lang="en-GB" b="1" dirty="0">
                <a:highlight>
                  <a:srgbClr val="FFFF00"/>
                </a:highlight>
                <a:ea typeface="Calibri" panose="020F0502020204030204" pitchFamily="34" charset="0"/>
                <a:cs typeface="Times New Roman" panose="02020603050405020304" pitchFamily="18" charset="0"/>
              </a:rPr>
              <a:t>cat file.txt</a:t>
            </a:r>
            <a:r>
              <a:rPr lang="en-GB" dirty="0">
                <a:highlight>
                  <a:srgbClr val="FFFF00"/>
                </a:highlight>
                <a:ea typeface="Calibri" panose="020F0502020204030204" pitchFamily="34" charset="0"/>
                <a:cs typeface="Times New Roman" panose="02020603050405020304" pitchFamily="18" charset="0"/>
              </a:rPr>
              <a:t> </a:t>
            </a:r>
            <a:r>
              <a:rPr lang="en-GB" dirty="0">
                <a:ea typeface="Calibri" panose="020F0502020204030204" pitchFamily="34" charset="0"/>
                <a:cs typeface="Times New Roman" panose="02020603050405020304" pitchFamily="18" charset="0"/>
              </a:rPr>
              <a:t>command to read/output the text from the file.</a:t>
            </a:r>
          </a:p>
          <a:p>
            <a:pPr marL="342900" indent="-342900">
              <a:lnSpc>
                <a:spcPct val="100000"/>
              </a:lnSpc>
              <a:spcBef>
                <a:spcPts val="0"/>
              </a:spcBef>
              <a:spcAft>
                <a:spcPts val="600"/>
              </a:spcAft>
              <a:buFont typeface="+mj-lt"/>
              <a:buAutoNum type="arabicPeriod"/>
              <a:tabLst>
                <a:tab pos="2344420" algn="l"/>
              </a:tabLst>
            </a:pPr>
            <a:r>
              <a:rPr lang="en-GB" dirty="0">
                <a:solidFill>
                  <a:srgbClr val="181818"/>
                </a:solidFill>
                <a:effectLst/>
                <a:ea typeface="Times New Roman" panose="02020603050405020304" pitchFamily="18" charset="0"/>
                <a:cs typeface="Times New Roman" panose="02020603050405020304" pitchFamily="18" charset="0"/>
              </a:rPr>
              <a:t>Use the list </a:t>
            </a:r>
            <a:r>
              <a:rPr lang="en-GB" b="1" dirty="0">
                <a:solidFill>
                  <a:srgbClr val="000000"/>
                </a:solidFill>
                <a:effectLst/>
                <a:highlight>
                  <a:srgbClr val="FFFF00"/>
                </a:highlight>
                <a:ea typeface="Calibri" panose="020F0502020204030204" pitchFamily="34" charset="0"/>
                <a:cs typeface="Times New Roman" panose="02020603050405020304" pitchFamily="18" charset="0"/>
              </a:rPr>
              <a:t>ls -l</a:t>
            </a:r>
            <a:r>
              <a:rPr lang="en-GB" dirty="0">
                <a:solidFill>
                  <a:srgbClr val="181818"/>
                </a:solidFill>
                <a:effectLst/>
                <a:highlight>
                  <a:srgbClr val="FFFF00"/>
                </a:highlight>
                <a:ea typeface="Times New Roman" panose="02020603050405020304" pitchFamily="18" charset="0"/>
                <a:cs typeface="Times New Roman" panose="02020603050405020304" pitchFamily="18" charset="0"/>
              </a:rPr>
              <a:t> </a:t>
            </a:r>
            <a:r>
              <a:rPr lang="en-GB" dirty="0">
                <a:solidFill>
                  <a:srgbClr val="181818"/>
                </a:solidFill>
                <a:effectLst/>
                <a:ea typeface="Times New Roman" panose="02020603050405020304" pitchFamily="18" charset="0"/>
                <a:cs typeface="Times New Roman" panose="02020603050405020304" pitchFamily="18" charset="0"/>
              </a:rPr>
              <a:t>command (minus &amp; Lowercase L), to view all files and their </a:t>
            </a:r>
            <a:r>
              <a:rPr lang="en-GB" b="1" dirty="0">
                <a:solidFill>
                  <a:srgbClr val="181818"/>
                </a:solidFill>
                <a:effectLst/>
                <a:ea typeface="Times New Roman" panose="02020603050405020304" pitchFamily="18" charset="0"/>
                <a:cs typeface="Times New Roman" panose="02020603050405020304" pitchFamily="18" charset="0"/>
              </a:rPr>
              <a:t>permissions</a:t>
            </a:r>
            <a:r>
              <a:rPr lang="en-GB" dirty="0">
                <a:solidFill>
                  <a:srgbClr val="181818"/>
                </a:solidFill>
                <a:effectLst/>
                <a:ea typeface="Times New Roman" panose="02020603050405020304" pitchFamily="18" charset="0"/>
                <a:cs typeface="Times New Roman" panose="02020603050405020304" pitchFamily="18" charset="0"/>
              </a:rPr>
              <a:t> in the directory.</a:t>
            </a:r>
          </a:p>
          <a:p>
            <a:pPr marL="342900" indent="-342900">
              <a:lnSpc>
                <a:spcPct val="100000"/>
              </a:lnSpc>
              <a:spcBef>
                <a:spcPts val="0"/>
              </a:spcBef>
              <a:spcAft>
                <a:spcPts val="600"/>
              </a:spcAft>
              <a:buFont typeface="+mj-lt"/>
              <a:buAutoNum type="arabicPeriod"/>
              <a:tabLst>
                <a:tab pos="2344420" algn="l"/>
              </a:tabLst>
            </a:pPr>
            <a:r>
              <a:rPr lang="en-GB" dirty="0">
                <a:solidFill>
                  <a:srgbClr val="181818"/>
                </a:solidFill>
                <a:ea typeface="Times New Roman" panose="02020603050405020304" pitchFamily="18" charset="0"/>
                <a:cs typeface="Times New Roman" panose="02020603050405020304" pitchFamily="18" charset="0"/>
              </a:rPr>
              <a:t>Use the </a:t>
            </a:r>
            <a:r>
              <a:rPr lang="en-GB" b="1" i="0" dirty="0" err="1">
                <a:solidFill>
                  <a:srgbClr val="202124"/>
                </a:solidFill>
                <a:effectLst/>
                <a:highlight>
                  <a:srgbClr val="FFFF00"/>
                </a:highlight>
              </a:rPr>
              <a:t>chmod</a:t>
            </a:r>
            <a:r>
              <a:rPr lang="en-GB" b="0" i="0" dirty="0">
                <a:solidFill>
                  <a:srgbClr val="202124"/>
                </a:solidFill>
                <a:effectLst/>
                <a:highlight>
                  <a:srgbClr val="FFFF00"/>
                </a:highlight>
              </a:rPr>
              <a:t> </a:t>
            </a:r>
            <a:r>
              <a:rPr lang="en-GB" b="1" i="0" dirty="0" err="1">
                <a:solidFill>
                  <a:srgbClr val="202124"/>
                </a:solidFill>
                <a:effectLst/>
                <a:highlight>
                  <a:srgbClr val="FFFF00"/>
                </a:highlight>
              </a:rPr>
              <a:t>u+x</a:t>
            </a:r>
            <a:r>
              <a:rPr lang="en-GB" b="1" i="0" dirty="0">
                <a:solidFill>
                  <a:srgbClr val="202124"/>
                </a:solidFill>
                <a:effectLst/>
                <a:highlight>
                  <a:srgbClr val="FFFF00"/>
                </a:highlight>
              </a:rPr>
              <a:t> file.txt</a:t>
            </a:r>
            <a:r>
              <a:rPr lang="en-GB" dirty="0">
                <a:solidFill>
                  <a:srgbClr val="181818"/>
                </a:solidFill>
                <a:highlight>
                  <a:srgbClr val="FFFF00"/>
                </a:highlight>
                <a:ea typeface="Times New Roman" panose="02020603050405020304" pitchFamily="18" charset="0"/>
                <a:cs typeface="Times New Roman" panose="02020603050405020304" pitchFamily="18" charset="0"/>
              </a:rPr>
              <a:t> </a:t>
            </a:r>
            <a:r>
              <a:rPr lang="en-GB" dirty="0">
                <a:solidFill>
                  <a:srgbClr val="181818"/>
                </a:solidFill>
                <a:ea typeface="Times New Roman" panose="02020603050405020304" pitchFamily="18" charset="0"/>
                <a:cs typeface="Times New Roman" panose="02020603050405020304" pitchFamily="18" charset="0"/>
              </a:rPr>
              <a:t>command </a:t>
            </a:r>
            <a:r>
              <a:rPr lang="en-GB" b="1" dirty="0">
                <a:solidFill>
                  <a:srgbClr val="181818"/>
                </a:solidFill>
                <a:ea typeface="Times New Roman" panose="02020603050405020304" pitchFamily="18" charset="0"/>
                <a:cs typeface="Times New Roman" panose="02020603050405020304" pitchFamily="18" charset="0"/>
              </a:rPr>
              <a:t>to add execute permissions </a:t>
            </a:r>
            <a:r>
              <a:rPr lang="en-GB" dirty="0">
                <a:solidFill>
                  <a:srgbClr val="181818"/>
                </a:solidFill>
                <a:ea typeface="Times New Roman" panose="02020603050405020304" pitchFamily="18" charset="0"/>
                <a:cs typeface="Times New Roman" panose="02020603050405020304" pitchFamily="18" charset="0"/>
              </a:rPr>
              <a:t>and change the permissions of the file.</a:t>
            </a:r>
            <a:br>
              <a:rPr lang="en-GB" dirty="0">
                <a:solidFill>
                  <a:srgbClr val="181818"/>
                </a:solidFill>
                <a:ea typeface="Times New Roman" panose="02020603050405020304" pitchFamily="18" charset="0"/>
                <a:cs typeface="Times New Roman" panose="02020603050405020304" pitchFamily="18" charset="0"/>
              </a:rPr>
            </a:br>
            <a:endParaRPr lang="en-GB" sz="1600" dirty="0">
              <a:solidFill>
                <a:srgbClr val="181818"/>
              </a:solidFill>
              <a:ea typeface="Times New Roman" panose="02020603050405020304" pitchFamily="18" charset="0"/>
              <a:cs typeface="Times New Roman" panose="02020603050405020304" pitchFamily="18" charset="0"/>
            </a:endParaRPr>
          </a:p>
          <a:p>
            <a:pPr marL="0" indent="0">
              <a:lnSpc>
                <a:spcPct val="100000"/>
              </a:lnSpc>
              <a:spcBef>
                <a:spcPts val="0"/>
              </a:spcBef>
              <a:spcAft>
                <a:spcPts val="300"/>
              </a:spcAft>
              <a:buNone/>
              <a:tabLst>
                <a:tab pos="2344420" algn="l"/>
              </a:tabLst>
            </a:pPr>
            <a:r>
              <a:rPr lang="en-GB" sz="2400" dirty="0">
                <a:solidFill>
                  <a:srgbClr val="181818"/>
                </a:solidFill>
                <a:ea typeface="Times New Roman" panose="02020603050405020304" pitchFamily="18" charset="0"/>
                <a:cs typeface="Times New Roman" panose="02020603050405020304" pitchFamily="18" charset="0"/>
              </a:rPr>
              <a:t>Bg. tee command</a:t>
            </a:r>
          </a:p>
          <a:p>
            <a:pPr>
              <a:lnSpc>
                <a:spcPct val="100000"/>
              </a:lnSpc>
              <a:spcBef>
                <a:spcPts val="0"/>
              </a:spcBef>
              <a:spcAft>
                <a:spcPts val="300"/>
              </a:spcAft>
            </a:pPr>
            <a:r>
              <a:rPr lang="en-GB" sz="1700" dirty="0">
                <a:solidFill>
                  <a:srgbClr val="181818"/>
                </a:solidFill>
                <a:effectLst/>
                <a:ea typeface="Times New Roman" panose="02020603050405020304" pitchFamily="18" charset="0"/>
                <a:cs typeface="Times New Roman" panose="02020603050405020304" pitchFamily="18" charset="0"/>
              </a:rPr>
              <a:t>Alternatively, we can use the </a:t>
            </a:r>
            <a:r>
              <a:rPr lang="en-GB" sz="1700" b="1" dirty="0">
                <a:solidFill>
                  <a:srgbClr val="181818"/>
                </a:solidFill>
                <a:effectLst/>
                <a:ea typeface="Times New Roman" panose="02020603050405020304" pitchFamily="18" charset="0"/>
                <a:cs typeface="Times New Roman" panose="02020603050405020304" pitchFamily="18" charset="0"/>
              </a:rPr>
              <a:t>tee</a:t>
            </a:r>
            <a:r>
              <a:rPr lang="en-GB" sz="1700" dirty="0">
                <a:solidFill>
                  <a:srgbClr val="181818"/>
                </a:solidFill>
                <a:effectLst/>
                <a:ea typeface="Times New Roman" panose="02020603050405020304" pitchFamily="18" charset="0"/>
                <a:cs typeface="Times New Roman" panose="02020603050405020304" pitchFamily="18" charset="0"/>
              </a:rPr>
              <a:t> command to automatically save the input to a file and display it in the terminal: </a:t>
            </a:r>
            <a:br>
              <a:rPr lang="en-GB" sz="1700" dirty="0">
                <a:solidFill>
                  <a:srgbClr val="181818"/>
                </a:solidFill>
                <a:effectLst/>
                <a:ea typeface="Times New Roman" panose="02020603050405020304" pitchFamily="18" charset="0"/>
                <a:cs typeface="Times New Roman" panose="02020603050405020304" pitchFamily="18" charset="0"/>
              </a:rPr>
            </a:br>
            <a:r>
              <a:rPr lang="en-US" sz="1700" b="1" dirty="0">
                <a:solidFill>
                  <a:srgbClr val="181818"/>
                </a:solidFill>
                <a:effectLst/>
                <a:ea typeface="Times New Roman" panose="02020603050405020304" pitchFamily="18" charset="0"/>
                <a:cs typeface="Times New Roman" panose="02020603050405020304" pitchFamily="18" charset="0"/>
              </a:rPr>
              <a:t>echo "Hello world." | tee file.txt</a:t>
            </a:r>
            <a:endParaRPr lang="en-GB" sz="1700" b="1" dirty="0">
              <a:solidFill>
                <a:srgbClr val="181818"/>
              </a:solidFill>
              <a:effectLst/>
              <a:ea typeface="Times New Roman" panose="02020603050405020304" pitchFamily="18" charset="0"/>
              <a:cs typeface="Times New Roman" panose="02020603050405020304" pitchFamily="18" charset="0"/>
            </a:endParaRPr>
          </a:p>
          <a:p>
            <a:pPr>
              <a:lnSpc>
                <a:spcPct val="100000"/>
              </a:lnSpc>
              <a:spcBef>
                <a:spcPts val="0"/>
              </a:spcBef>
              <a:spcAft>
                <a:spcPts val="300"/>
              </a:spcAft>
            </a:pPr>
            <a:r>
              <a:rPr lang="en-US" sz="1700" b="0" i="0" dirty="0">
                <a:solidFill>
                  <a:srgbClr val="36344D"/>
                </a:solidFill>
                <a:effectLst/>
              </a:rPr>
              <a:t>Tee is also useful for saving the output of a command to a file, e.g.: </a:t>
            </a:r>
            <a:r>
              <a:rPr lang="en-US" sz="1700" b="1" i="0" dirty="0">
                <a:solidFill>
                  <a:srgbClr val="36344D"/>
                </a:solidFill>
                <a:effectLst/>
              </a:rPr>
              <a:t>ls | tee directory-listing.txt</a:t>
            </a:r>
          </a:p>
          <a:p>
            <a:pPr>
              <a:lnSpc>
                <a:spcPct val="100000"/>
              </a:lnSpc>
              <a:spcBef>
                <a:spcPts val="0"/>
              </a:spcBef>
              <a:spcAft>
                <a:spcPts val="300"/>
              </a:spcAft>
            </a:pPr>
            <a:r>
              <a:rPr lang="en-US" sz="1700" b="1" dirty="0">
                <a:solidFill>
                  <a:srgbClr val="36344D"/>
                </a:solidFill>
                <a:ea typeface="Times New Roman" panose="02020603050405020304" pitchFamily="18" charset="0"/>
                <a:cs typeface="Times New Roman" panose="02020603050405020304" pitchFamily="18" charset="0"/>
              </a:rPr>
              <a:t>Tee</a:t>
            </a:r>
            <a:r>
              <a:rPr lang="en-US" sz="1700" dirty="0">
                <a:solidFill>
                  <a:srgbClr val="36344D"/>
                </a:solidFill>
                <a:ea typeface="Times New Roman" panose="02020603050405020304" pitchFamily="18" charset="0"/>
                <a:cs typeface="Times New Roman" panose="02020603050405020304" pitchFamily="18" charset="0"/>
              </a:rPr>
              <a:t> has many other and more advanced uses, and can be combined with commands such as grep for searching for particular error messages in log files. For further examples, please see here: </a:t>
            </a:r>
            <a:r>
              <a:rPr lang="en-US" sz="1700" dirty="0">
                <a:hlinkClick r:id="rId3"/>
              </a:rPr>
              <a:t>How to Use the Linux Tee Command</a:t>
            </a:r>
            <a:endParaRPr lang="en-GB" sz="1700" b="1" dirty="0">
              <a:solidFill>
                <a:srgbClr val="181818"/>
              </a:solidFill>
              <a:effectLst/>
              <a:ea typeface="Times New Roman" panose="02020603050405020304" pitchFamily="18" charset="0"/>
              <a:cs typeface="Times New Roman" panose="02020603050405020304" pitchFamily="18" charset="0"/>
            </a:endParaRPr>
          </a:p>
        </p:txBody>
      </p:sp>
      <p:sp>
        <p:nvSpPr>
          <p:cNvPr id="5" name="TextBox 4">
            <a:extLst>
              <a:ext uri="{FF2B5EF4-FFF2-40B4-BE49-F238E27FC236}">
                <a16:creationId xmlns:a16="http://schemas.microsoft.com/office/drawing/2014/main" id="{12587118-5C5C-335A-E457-FD2ED41EE1C4}"/>
              </a:ext>
            </a:extLst>
          </p:cNvPr>
          <p:cNvSpPr txBox="1"/>
          <p:nvPr/>
        </p:nvSpPr>
        <p:spPr>
          <a:xfrm>
            <a:off x="313404" y="967919"/>
            <a:ext cx="6375784" cy="523220"/>
          </a:xfrm>
          <a:prstGeom prst="rect">
            <a:avLst/>
          </a:prstGeom>
          <a:noFill/>
        </p:spPr>
        <p:txBody>
          <a:bodyPr wrap="square">
            <a:spAutoFit/>
          </a:bodyPr>
          <a:lstStyle/>
          <a:p>
            <a:r>
              <a:rPr lang="en-GB" sz="2800" dirty="0">
                <a:solidFill>
                  <a:srgbClr val="FFFF00"/>
                </a:solidFill>
              </a:rPr>
              <a:t>We will try these and more in the tutorial.</a:t>
            </a:r>
            <a:endParaRPr lang="en-GB" sz="2800" dirty="0"/>
          </a:p>
        </p:txBody>
      </p:sp>
    </p:spTree>
    <p:extLst>
      <p:ext uri="{BB962C8B-B14F-4D97-AF65-F5344CB8AC3E}">
        <p14:creationId xmlns:p14="http://schemas.microsoft.com/office/powerpoint/2010/main" val="1037727464"/>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1"/>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1"/>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1"/>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300" y="-1"/>
            <a:ext cx="4076699" cy="1590741"/>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1"/>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2" y="-1"/>
            <a:ext cx="11732645"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1"/>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459349" y="347051"/>
            <a:ext cx="9895950" cy="1033669"/>
          </a:xfrm>
          <a:solidFill>
            <a:schemeClr val="bg1">
              <a:lumMod val="65000"/>
            </a:schemeClr>
          </a:solidFill>
        </p:spPr>
        <p:txBody>
          <a:bodyPr>
            <a:normAutofit fontScale="90000"/>
          </a:bodyPr>
          <a:lstStyle/>
          <a:p>
            <a:r>
              <a:rPr lang="en-GB" sz="7300" b="1" dirty="0">
                <a:solidFill>
                  <a:srgbClr val="FFFFFF"/>
                </a:solidFill>
              </a:rPr>
              <a:t>Bg. </a:t>
            </a:r>
            <a:r>
              <a:rPr lang="en-GB" sz="5400" b="1" dirty="0">
                <a:solidFill>
                  <a:srgbClr val="FFFFFF"/>
                </a:solidFill>
              </a:rPr>
              <a:t>Read (r), Write (w) and Execute (x)</a:t>
            </a:r>
            <a:endParaRPr lang="en-GB" b="1" dirty="0">
              <a:solidFill>
                <a:srgbClr val="FFFFFF"/>
              </a:solidFill>
              <a:highlight>
                <a:srgbClr val="FFFF00"/>
              </a:highlight>
            </a:endParaRP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459352" y="1778288"/>
            <a:ext cx="11038104" cy="4165312"/>
          </a:xfrm>
          <a:solidFill>
            <a:schemeClr val="bg1">
              <a:lumMod val="85000"/>
            </a:schemeClr>
          </a:solidFill>
        </p:spPr>
        <p:txBody>
          <a:bodyPr>
            <a:normAutofit lnSpcReduction="10000"/>
          </a:bodyPr>
          <a:lstStyle/>
          <a:p>
            <a:pPr algn="l">
              <a:buFont typeface="Arial" panose="020B0604020202020204" pitchFamily="34" charset="0"/>
              <a:buChar char="•"/>
            </a:pPr>
            <a:r>
              <a:rPr lang="en-GB" sz="3200" b="1" dirty="0"/>
              <a:t>Read (r): </a:t>
            </a:r>
            <a:r>
              <a:rPr lang="en-GB" dirty="0"/>
              <a:t>the user is allowed to read the contents of the file. </a:t>
            </a:r>
            <a:br>
              <a:rPr lang="en-GB" dirty="0"/>
            </a:br>
            <a:r>
              <a:rPr lang="en-GB" b="1" dirty="0"/>
              <a:t>For directories: </a:t>
            </a:r>
            <a:r>
              <a:rPr lang="en-GB" dirty="0"/>
              <a:t>the user is allowed to read/view </a:t>
            </a:r>
            <a:r>
              <a:rPr lang="en-GB" b="0" i="0" dirty="0">
                <a:solidFill>
                  <a:srgbClr val="111111"/>
                </a:solidFill>
                <a:effectLst/>
              </a:rPr>
              <a:t>the list of contents of that directory.</a:t>
            </a:r>
            <a:endParaRPr lang="en-GB" dirty="0"/>
          </a:p>
          <a:p>
            <a:pPr algn="l">
              <a:buFont typeface="Arial" panose="020B0604020202020204" pitchFamily="34" charset="0"/>
              <a:buChar char="•"/>
            </a:pPr>
            <a:r>
              <a:rPr lang="en-GB" sz="3200" b="1" dirty="0"/>
              <a:t>Write (w): </a:t>
            </a:r>
            <a:r>
              <a:rPr lang="en-GB" dirty="0"/>
              <a:t>the user is allowed to modify the contents of the file. </a:t>
            </a:r>
            <a:br>
              <a:rPr lang="en-GB" dirty="0"/>
            </a:br>
            <a:r>
              <a:rPr lang="en-GB" b="1" dirty="0"/>
              <a:t>For directories: </a:t>
            </a:r>
            <a:r>
              <a:rPr lang="en-GB" dirty="0"/>
              <a:t>the user is allowed to </a:t>
            </a:r>
            <a:r>
              <a:rPr lang="en-GB" b="0" i="0" dirty="0">
                <a:solidFill>
                  <a:srgbClr val="111111"/>
                </a:solidFill>
                <a:effectLst/>
              </a:rPr>
              <a:t>add, delete and rename files in the directory.</a:t>
            </a:r>
            <a:endParaRPr lang="en-GB" dirty="0"/>
          </a:p>
          <a:p>
            <a:pPr algn="l"/>
            <a:r>
              <a:rPr lang="en-GB" sz="3200" b="1" dirty="0"/>
              <a:t>Execute (x): </a:t>
            </a:r>
            <a:r>
              <a:rPr lang="en-GB" dirty="0"/>
              <a:t>the user is allowed to execute a file as a program/run a script. </a:t>
            </a:r>
            <a:br>
              <a:rPr lang="en-GB" dirty="0"/>
            </a:br>
            <a:r>
              <a:rPr lang="en-GB" b="1" dirty="0"/>
              <a:t>For directories: </a:t>
            </a:r>
            <a:r>
              <a:rPr lang="en-GB" b="0" i="0" dirty="0">
                <a:solidFill>
                  <a:srgbClr val="111111"/>
                </a:solidFill>
                <a:effectLst/>
              </a:rPr>
              <a:t>the user is allowed to enter and access the files in the directory and </a:t>
            </a:r>
            <a:r>
              <a:rPr lang="en-GB" dirty="0"/>
              <a:t>execute a file / run a program from the directory.</a:t>
            </a:r>
          </a:p>
        </p:txBody>
      </p:sp>
    </p:spTree>
    <p:extLst>
      <p:ext uri="{BB962C8B-B14F-4D97-AF65-F5344CB8AC3E}">
        <p14:creationId xmlns:p14="http://schemas.microsoft.com/office/powerpoint/2010/main" val="1723859367"/>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1"/>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1"/>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1"/>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300" y="-1"/>
            <a:ext cx="4076699" cy="1590741"/>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1"/>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2" y="-1"/>
            <a:ext cx="11732645"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1"/>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336927" y="278534"/>
            <a:ext cx="9895950" cy="1033669"/>
          </a:xfrm>
          <a:solidFill>
            <a:schemeClr val="bg1">
              <a:lumMod val="95000"/>
            </a:schemeClr>
          </a:solidFill>
        </p:spPr>
        <p:txBody>
          <a:bodyPr>
            <a:normAutofit/>
          </a:bodyPr>
          <a:lstStyle/>
          <a:p>
            <a:r>
              <a:rPr lang="en-GB" sz="6600" b="1" dirty="0"/>
              <a:t>Bg. </a:t>
            </a:r>
            <a:r>
              <a:rPr lang="en-GB" sz="4800" b="1" dirty="0"/>
              <a:t>Permission class: Ownership</a:t>
            </a: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176769" y="1597432"/>
            <a:ext cx="11838457" cy="2872661"/>
          </a:xfrm>
        </p:spPr>
        <p:txBody>
          <a:bodyPr>
            <a:noAutofit/>
          </a:bodyPr>
          <a:lstStyle/>
          <a:p>
            <a:pPr marL="0" indent="0">
              <a:lnSpc>
                <a:spcPct val="100000"/>
              </a:lnSpc>
              <a:spcBef>
                <a:spcPts val="0"/>
              </a:spcBef>
              <a:spcAft>
                <a:spcPts val="600"/>
              </a:spcAft>
              <a:buSzPts val="1000"/>
              <a:buNone/>
              <a:tabLst>
                <a:tab pos="457200" algn="l"/>
              </a:tabLst>
            </a:pPr>
            <a:r>
              <a:rPr lang="en-GB" sz="2500" b="1" dirty="0">
                <a:solidFill>
                  <a:srgbClr val="181818"/>
                </a:solidFill>
                <a:effectLst/>
                <a:ea typeface="Times New Roman" panose="02020603050405020304" pitchFamily="18" charset="0"/>
                <a:cs typeface="Times New Roman" panose="02020603050405020304" pitchFamily="18" charset="0"/>
              </a:rPr>
              <a:t>As mentioned, permission rights are grouped into sets of 3 </a:t>
            </a:r>
            <a:r>
              <a:rPr lang="en-GB" sz="2500" dirty="0">
                <a:solidFill>
                  <a:srgbClr val="181818"/>
                </a:solidFill>
                <a:effectLst/>
                <a:ea typeface="Times New Roman" panose="02020603050405020304" pitchFamily="18" charset="0"/>
                <a:cs typeface="Times New Roman" panose="02020603050405020304" pitchFamily="18" charset="0"/>
              </a:rPr>
              <a:t>and relate to the </a:t>
            </a:r>
            <a:r>
              <a:rPr lang="en-GB" sz="2500" b="1" dirty="0">
                <a:solidFill>
                  <a:srgbClr val="181818"/>
                </a:solidFill>
                <a:effectLst/>
                <a:ea typeface="Times New Roman" panose="02020603050405020304" pitchFamily="18" charset="0"/>
                <a:cs typeface="Times New Roman" panose="02020603050405020304" pitchFamily="18" charset="0"/>
              </a:rPr>
              <a:t>Owner(u)</a:t>
            </a:r>
            <a:r>
              <a:rPr lang="en-GB" sz="2500" dirty="0">
                <a:solidFill>
                  <a:srgbClr val="181818"/>
                </a:solidFill>
                <a:effectLst/>
                <a:ea typeface="Times New Roman" panose="02020603050405020304" pitchFamily="18" charset="0"/>
                <a:cs typeface="Times New Roman" panose="02020603050405020304" pitchFamily="18" charset="0"/>
              </a:rPr>
              <a:t>, </a:t>
            </a:r>
            <a:r>
              <a:rPr lang="en-GB" sz="2500" b="1" dirty="0">
                <a:solidFill>
                  <a:srgbClr val="181818"/>
                </a:solidFill>
                <a:effectLst/>
                <a:ea typeface="Times New Roman" panose="02020603050405020304" pitchFamily="18" charset="0"/>
                <a:cs typeface="Times New Roman" panose="02020603050405020304" pitchFamily="18" charset="0"/>
              </a:rPr>
              <a:t>Group(g)</a:t>
            </a:r>
            <a:r>
              <a:rPr lang="en-GB" sz="2500" dirty="0">
                <a:solidFill>
                  <a:srgbClr val="181818"/>
                </a:solidFill>
                <a:effectLst/>
                <a:ea typeface="Times New Roman" panose="02020603050405020304" pitchFamily="18" charset="0"/>
                <a:cs typeface="Times New Roman" panose="02020603050405020304" pitchFamily="18" charset="0"/>
              </a:rPr>
              <a:t> </a:t>
            </a:r>
            <a:r>
              <a:rPr lang="en-GB" sz="2500" dirty="0">
                <a:solidFill>
                  <a:srgbClr val="181818"/>
                </a:solidFill>
                <a:ea typeface="Times New Roman" panose="02020603050405020304" pitchFamily="18" charset="0"/>
                <a:cs typeface="Times New Roman" panose="02020603050405020304" pitchFamily="18" charset="0"/>
              </a:rPr>
              <a:t>&amp;</a:t>
            </a:r>
            <a:r>
              <a:rPr lang="en-GB" sz="2500" dirty="0">
                <a:solidFill>
                  <a:srgbClr val="181818"/>
                </a:solidFill>
                <a:effectLst/>
                <a:ea typeface="Times New Roman" panose="02020603050405020304" pitchFamily="18" charset="0"/>
                <a:cs typeface="Times New Roman" panose="02020603050405020304" pitchFamily="18" charset="0"/>
              </a:rPr>
              <a:t> </a:t>
            </a:r>
            <a:r>
              <a:rPr lang="en-GB" sz="2500" b="1" dirty="0">
                <a:solidFill>
                  <a:srgbClr val="181818"/>
                </a:solidFill>
                <a:effectLst/>
                <a:ea typeface="Times New Roman" panose="02020603050405020304" pitchFamily="18" charset="0"/>
                <a:cs typeface="Times New Roman" panose="02020603050405020304" pitchFamily="18" charset="0"/>
              </a:rPr>
              <a:t>Others(o)</a:t>
            </a:r>
            <a:r>
              <a:rPr lang="en-GB" sz="2500" dirty="0">
                <a:solidFill>
                  <a:srgbClr val="181818"/>
                </a:solidFill>
                <a:effectLst/>
                <a:ea typeface="Times New Roman" panose="02020603050405020304" pitchFamily="18" charset="0"/>
                <a:cs typeface="Times New Roman" panose="02020603050405020304" pitchFamily="18" charset="0"/>
              </a:rPr>
              <a:t>. We can use the </a:t>
            </a:r>
            <a:r>
              <a:rPr lang="en-GB" sz="2500" b="1" dirty="0">
                <a:solidFill>
                  <a:srgbClr val="181818"/>
                </a:solidFill>
                <a:effectLst/>
                <a:ea typeface="Times New Roman" panose="02020603050405020304" pitchFamily="18" charset="0"/>
                <a:cs typeface="Times New Roman" panose="02020603050405020304" pitchFamily="18" charset="0"/>
              </a:rPr>
              <a:t>letters u, g and o </a:t>
            </a:r>
            <a:r>
              <a:rPr lang="en-GB" sz="2500" dirty="0">
                <a:solidFill>
                  <a:srgbClr val="181818"/>
                </a:solidFill>
                <a:effectLst/>
                <a:ea typeface="Times New Roman" panose="02020603050405020304" pitchFamily="18" charset="0"/>
                <a:cs typeface="Times New Roman" panose="02020603050405020304" pitchFamily="18" charset="0"/>
              </a:rPr>
              <a:t>to refer to a permission set.</a:t>
            </a:r>
            <a:endParaRPr lang="en-GB" sz="2500" b="1" dirty="0">
              <a:solidFill>
                <a:srgbClr val="181818"/>
              </a:solidFill>
              <a:effectLst/>
              <a:ea typeface="Times New Roman" panose="02020603050405020304" pitchFamily="18" charset="0"/>
              <a:cs typeface="Times New Roman" panose="02020603050405020304" pitchFamily="18" charset="0"/>
            </a:endParaRPr>
          </a:p>
          <a:p>
            <a:pPr>
              <a:lnSpc>
                <a:spcPct val="100000"/>
              </a:lnSpc>
              <a:spcBef>
                <a:spcPts val="0"/>
              </a:spcBef>
              <a:spcAft>
                <a:spcPts val="600"/>
              </a:spcAft>
              <a:buSzPts val="1000"/>
              <a:buFont typeface="Wingdings" panose="05000000000000000000" pitchFamily="2" charset="2"/>
              <a:buChar char="q"/>
              <a:tabLst>
                <a:tab pos="457200" algn="l"/>
              </a:tabLst>
            </a:pPr>
            <a:r>
              <a:rPr lang="en-GB" b="1" dirty="0">
                <a:solidFill>
                  <a:srgbClr val="181818"/>
                </a:solidFill>
                <a:ea typeface="Times New Roman" panose="02020603050405020304" pitchFamily="18" charset="0"/>
                <a:cs typeface="Times New Roman" panose="02020603050405020304" pitchFamily="18" charset="0"/>
              </a:rPr>
              <a:t>For example,</a:t>
            </a:r>
            <a:r>
              <a:rPr lang="en-GB" b="1" dirty="0">
                <a:solidFill>
                  <a:srgbClr val="181818"/>
                </a:solidFill>
                <a:effectLst/>
                <a:ea typeface="Times New Roman" panose="02020603050405020304" pitchFamily="18" charset="0"/>
                <a:cs typeface="Times New Roman" panose="02020603050405020304" pitchFamily="18" charset="0"/>
              </a:rPr>
              <a:t> for: </a:t>
            </a:r>
            <a:r>
              <a:rPr lang="en-GB" b="1" dirty="0">
                <a:solidFill>
                  <a:srgbClr val="C7254E"/>
                </a:solidFill>
                <a:ea typeface="Times New Roman" panose="02020603050405020304" pitchFamily="18" charset="0"/>
                <a:cs typeface="Courier New" panose="02070309020205020404" pitchFamily="49" charset="0"/>
              </a:rPr>
              <a:t>-</a:t>
            </a:r>
            <a:r>
              <a:rPr lang="en-GB" dirty="0" err="1">
                <a:solidFill>
                  <a:srgbClr val="C7254E"/>
                </a:solidFill>
                <a:effectLst/>
                <a:ea typeface="Times New Roman" panose="02020603050405020304" pitchFamily="18" charset="0"/>
                <a:cs typeface="Courier New" panose="02070309020205020404" pitchFamily="49" charset="0"/>
              </a:rPr>
              <a:t>rwx</a:t>
            </a:r>
            <a:r>
              <a:rPr lang="en-GB" dirty="0">
                <a:solidFill>
                  <a:srgbClr val="C7254E"/>
                </a:solidFill>
                <a:effectLst/>
                <a:ea typeface="Times New Roman" panose="02020603050405020304" pitchFamily="18" charset="0"/>
                <a:cs typeface="Courier New" panose="02070309020205020404" pitchFamily="49" charset="0"/>
              </a:rPr>
              <a:t> r-- r--</a:t>
            </a:r>
            <a:endParaRPr lang="en-GB" b="1" dirty="0">
              <a:solidFill>
                <a:srgbClr val="181818"/>
              </a:solidFill>
              <a:effectLst/>
              <a:ea typeface="Times New Roman" panose="02020603050405020304" pitchFamily="18" charset="0"/>
              <a:cs typeface="Times New Roman" panose="02020603050405020304" pitchFamily="18" charset="0"/>
            </a:endParaRPr>
          </a:p>
          <a:p>
            <a:pPr>
              <a:lnSpc>
                <a:spcPct val="100000"/>
              </a:lnSpc>
              <a:spcBef>
                <a:spcPts val="0"/>
              </a:spcBef>
              <a:spcAft>
                <a:spcPts val="600"/>
              </a:spcAft>
              <a:buSzPts val="1000"/>
              <a:buFont typeface="Wingdings" panose="05000000000000000000" pitchFamily="2" charset="2"/>
              <a:buChar char="q"/>
              <a:tabLst>
                <a:tab pos="457200" algn="l"/>
              </a:tabLst>
            </a:pPr>
            <a:r>
              <a:rPr lang="en-GB" sz="2500" b="1" dirty="0">
                <a:solidFill>
                  <a:srgbClr val="181818"/>
                </a:solidFill>
                <a:effectLst/>
                <a:ea typeface="Times New Roman" panose="02020603050405020304" pitchFamily="18" charset="0"/>
                <a:cs typeface="Times New Roman" panose="02020603050405020304" pitchFamily="18" charset="0"/>
              </a:rPr>
              <a:t>User/owner (u):</a:t>
            </a:r>
            <a:r>
              <a:rPr lang="en-GB" sz="2500" dirty="0">
                <a:solidFill>
                  <a:srgbClr val="181818"/>
                </a:solidFill>
                <a:effectLst/>
                <a:ea typeface="Times New Roman" panose="02020603050405020304" pitchFamily="18" charset="0"/>
                <a:cs typeface="Times New Roman" panose="02020603050405020304" pitchFamily="18" charset="0"/>
              </a:rPr>
              <a:t>  the first 3 permission characters ‘</a:t>
            </a:r>
            <a:r>
              <a:rPr lang="en-GB" sz="2500" b="1" dirty="0" err="1">
                <a:solidFill>
                  <a:srgbClr val="181818"/>
                </a:solidFill>
                <a:effectLst/>
                <a:ea typeface="Times New Roman" panose="02020603050405020304" pitchFamily="18" charset="0"/>
                <a:cs typeface="Times New Roman" panose="02020603050405020304" pitchFamily="18" charset="0"/>
              </a:rPr>
              <a:t>rwx</a:t>
            </a:r>
            <a:r>
              <a:rPr lang="en-GB" sz="2500" dirty="0">
                <a:solidFill>
                  <a:srgbClr val="181818"/>
                </a:solidFill>
                <a:effectLst/>
                <a:ea typeface="Times New Roman" panose="02020603050405020304" pitchFamily="18" charset="0"/>
                <a:cs typeface="Times New Roman" panose="02020603050405020304" pitchFamily="18" charset="0"/>
              </a:rPr>
              <a:t>’ indicate the permission setting for the user(u).</a:t>
            </a:r>
            <a:r>
              <a:rPr lang="en-GB" sz="2500" dirty="0">
                <a:solidFill>
                  <a:srgbClr val="181818"/>
                </a:solidFill>
                <a:ea typeface="Times New Roman" panose="02020603050405020304" pitchFamily="18" charset="0"/>
                <a:cs typeface="Times New Roman" panose="02020603050405020304" pitchFamily="18" charset="0"/>
              </a:rPr>
              <a:t> </a:t>
            </a:r>
            <a:r>
              <a:rPr lang="en-GB" sz="2500" b="1" dirty="0" err="1">
                <a:solidFill>
                  <a:srgbClr val="181818"/>
                </a:solidFill>
                <a:effectLst/>
                <a:ea typeface="Times New Roman" panose="02020603050405020304" pitchFamily="18" charset="0"/>
                <a:cs typeface="Times New Roman" panose="02020603050405020304" pitchFamily="18" charset="0"/>
              </a:rPr>
              <a:t>rwx</a:t>
            </a:r>
            <a:r>
              <a:rPr lang="en-GB" sz="2500" dirty="0">
                <a:solidFill>
                  <a:srgbClr val="181818"/>
                </a:solidFill>
                <a:effectLst/>
                <a:ea typeface="Times New Roman" panose="02020603050405020304" pitchFamily="18" charset="0"/>
                <a:cs typeface="Times New Roman" panose="02020603050405020304" pitchFamily="18" charset="0"/>
              </a:rPr>
              <a:t> = the owner can read/view, write/edit, and x execute the file.</a:t>
            </a:r>
          </a:p>
          <a:p>
            <a:pPr>
              <a:lnSpc>
                <a:spcPct val="100000"/>
              </a:lnSpc>
              <a:spcBef>
                <a:spcPts val="0"/>
              </a:spcBef>
              <a:spcAft>
                <a:spcPts val="600"/>
              </a:spcAft>
              <a:buSzPts val="1000"/>
              <a:buFont typeface="Wingdings" panose="05000000000000000000" pitchFamily="2" charset="2"/>
              <a:buChar char="q"/>
              <a:tabLst>
                <a:tab pos="457200" algn="l"/>
              </a:tabLst>
            </a:pPr>
            <a:r>
              <a:rPr lang="en-GB" sz="2500" b="1" dirty="0">
                <a:solidFill>
                  <a:srgbClr val="181818"/>
                </a:solidFill>
                <a:effectLst/>
                <a:ea typeface="Times New Roman" panose="02020603050405020304" pitchFamily="18" charset="0"/>
                <a:cs typeface="Times New Roman" panose="02020603050405020304" pitchFamily="18" charset="0"/>
              </a:rPr>
              <a:t>Group permissions (g):</a:t>
            </a:r>
            <a:r>
              <a:rPr lang="en-GB" sz="2500" dirty="0">
                <a:solidFill>
                  <a:srgbClr val="181818"/>
                </a:solidFill>
                <a:effectLst/>
                <a:ea typeface="Times New Roman" panose="02020603050405020304" pitchFamily="18" charset="0"/>
                <a:cs typeface="Times New Roman" panose="02020603050405020304" pitchFamily="18" charset="0"/>
              </a:rPr>
              <a:t> The second set of 3 characters </a:t>
            </a:r>
            <a:r>
              <a:rPr lang="en-GB" sz="2500" dirty="0">
                <a:solidFill>
                  <a:srgbClr val="000000"/>
                </a:solidFill>
                <a:effectLst/>
                <a:ea typeface="Calibri" panose="020F0502020204030204" pitchFamily="34" charset="0"/>
                <a:cs typeface="Times New Roman" panose="02020603050405020304" pitchFamily="18" charset="0"/>
              </a:rPr>
              <a:t>relate to </a:t>
            </a:r>
            <a:r>
              <a:rPr lang="en-GB" sz="2500" dirty="0">
                <a:solidFill>
                  <a:srgbClr val="181818"/>
                </a:solidFill>
                <a:effectLst/>
                <a:ea typeface="Times New Roman" panose="02020603050405020304" pitchFamily="18" charset="0"/>
                <a:cs typeface="Times New Roman" panose="02020603050405020304" pitchFamily="18" charset="0"/>
              </a:rPr>
              <a:t>group</a:t>
            </a:r>
            <a:r>
              <a:rPr lang="en-GB" sz="2500" dirty="0">
                <a:solidFill>
                  <a:srgbClr val="181818"/>
                </a:solidFill>
                <a:ea typeface="Times New Roman" panose="02020603050405020304" pitchFamily="18" charset="0"/>
                <a:cs typeface="Times New Roman" panose="02020603050405020304" pitchFamily="18" charset="0"/>
              </a:rPr>
              <a:t>(g)</a:t>
            </a:r>
            <a:r>
              <a:rPr lang="en-GB" sz="2500" dirty="0">
                <a:solidFill>
                  <a:srgbClr val="181818"/>
                </a:solidFill>
                <a:effectLst/>
                <a:ea typeface="Times New Roman" panose="02020603050405020304" pitchFamily="18" charset="0"/>
                <a:cs typeface="Times New Roman" panose="02020603050405020304" pitchFamily="18" charset="0"/>
              </a:rPr>
              <a:t> permissions.</a:t>
            </a:r>
            <a:r>
              <a:rPr lang="en-GB" sz="2500" dirty="0">
                <a:solidFill>
                  <a:srgbClr val="181818"/>
                </a:solidFill>
                <a:ea typeface="Times New Roman" panose="02020603050405020304" pitchFamily="18" charset="0"/>
                <a:cs typeface="Times New Roman" panose="02020603050405020304" pitchFamily="18" charset="0"/>
              </a:rPr>
              <a:t> </a:t>
            </a:r>
          </a:p>
          <a:p>
            <a:pPr lvl="1">
              <a:lnSpc>
                <a:spcPct val="100000"/>
              </a:lnSpc>
              <a:spcBef>
                <a:spcPts val="0"/>
              </a:spcBef>
              <a:spcAft>
                <a:spcPts val="600"/>
              </a:spcAft>
              <a:buSzPts val="1000"/>
              <a:buFont typeface="Wingdings" panose="05000000000000000000" pitchFamily="2" charset="2"/>
              <a:buChar char="q"/>
              <a:tabLst>
                <a:tab pos="457200" algn="l"/>
              </a:tabLst>
            </a:pPr>
            <a:r>
              <a:rPr lang="en-GB" sz="2500" b="1" dirty="0">
                <a:solidFill>
                  <a:srgbClr val="181818"/>
                </a:solidFill>
                <a:ea typeface="Times New Roman" panose="02020603050405020304" pitchFamily="18" charset="0"/>
                <a:cs typeface="Times New Roman" panose="02020603050405020304" pitchFamily="18" charset="0"/>
              </a:rPr>
              <a:t>r</a:t>
            </a:r>
            <a:r>
              <a:rPr lang="en-GB" sz="2500" b="1" dirty="0">
                <a:solidFill>
                  <a:srgbClr val="181818"/>
                </a:solidFill>
                <a:effectLst/>
                <a:ea typeface="Times New Roman" panose="02020603050405020304" pitchFamily="18" charset="0"/>
                <a:cs typeface="Times New Roman" panose="02020603050405020304" pitchFamily="18" charset="0"/>
              </a:rPr>
              <a:t>--</a:t>
            </a:r>
            <a:r>
              <a:rPr lang="en-GB" sz="2500" dirty="0">
                <a:solidFill>
                  <a:srgbClr val="181818"/>
                </a:solidFill>
                <a:effectLst/>
                <a:ea typeface="Times New Roman" panose="02020603050405020304" pitchFamily="18" charset="0"/>
                <a:cs typeface="Times New Roman" panose="02020603050405020304" pitchFamily="18" charset="0"/>
              </a:rPr>
              <a:t> = group members (e.g. members of a department) can only view, but cannot write/edit or execute the file. </a:t>
            </a:r>
            <a:r>
              <a:rPr lang="en-GB" sz="2500" dirty="0">
                <a:solidFill>
                  <a:srgbClr val="181818"/>
                </a:solidFill>
                <a:ea typeface="Times New Roman" panose="02020603050405020304" pitchFamily="18" charset="0"/>
                <a:cs typeface="Times New Roman" panose="02020603050405020304" pitchFamily="18" charset="0"/>
              </a:rPr>
              <a:t>A</a:t>
            </a:r>
            <a:r>
              <a:rPr lang="en-GB" sz="2500" dirty="0">
                <a:solidFill>
                  <a:srgbClr val="181818"/>
                </a:solidFill>
                <a:effectLst/>
                <a:ea typeface="Times New Roman" panose="02020603050405020304" pitchFamily="18" charset="0"/>
                <a:cs typeface="Times New Roman" panose="02020603050405020304" pitchFamily="18" charset="0"/>
              </a:rPr>
              <a:t>ka: </a:t>
            </a:r>
            <a:r>
              <a:rPr lang="en-GB" sz="2500" b="1" dirty="0">
                <a:solidFill>
                  <a:srgbClr val="181818"/>
                </a:solidFill>
                <a:effectLst/>
                <a:ea typeface="Times New Roman" panose="02020603050405020304" pitchFamily="18" charset="0"/>
                <a:cs typeface="Times New Roman" panose="02020603050405020304" pitchFamily="18" charset="0"/>
              </a:rPr>
              <a:t>read only</a:t>
            </a:r>
            <a:r>
              <a:rPr lang="en-GB" sz="2500" dirty="0">
                <a:solidFill>
                  <a:srgbClr val="181818"/>
                </a:solidFill>
                <a:effectLst/>
                <a:ea typeface="Times New Roman" panose="02020603050405020304" pitchFamily="18" charset="0"/>
                <a:cs typeface="Times New Roman" panose="02020603050405020304" pitchFamily="18" charset="0"/>
              </a:rPr>
              <a:t>.</a:t>
            </a:r>
          </a:p>
          <a:p>
            <a:pPr>
              <a:lnSpc>
                <a:spcPct val="100000"/>
              </a:lnSpc>
              <a:spcBef>
                <a:spcPts val="0"/>
              </a:spcBef>
              <a:spcAft>
                <a:spcPts val="600"/>
              </a:spcAft>
              <a:buSzPts val="1000"/>
              <a:buFont typeface="Wingdings" panose="05000000000000000000" pitchFamily="2" charset="2"/>
              <a:buChar char="q"/>
              <a:tabLst>
                <a:tab pos="457200" algn="l"/>
              </a:tabLst>
            </a:pPr>
            <a:r>
              <a:rPr lang="en-GB" sz="2500" b="1" dirty="0">
                <a:solidFill>
                  <a:srgbClr val="181818"/>
                </a:solidFill>
                <a:effectLst/>
                <a:ea typeface="Times New Roman" panose="02020603050405020304" pitchFamily="18" charset="0"/>
                <a:cs typeface="Times New Roman" panose="02020603050405020304" pitchFamily="18" charset="0"/>
              </a:rPr>
              <a:t>Other permissions (o):</a:t>
            </a:r>
            <a:r>
              <a:rPr lang="en-GB" sz="2500" dirty="0">
                <a:solidFill>
                  <a:srgbClr val="181818"/>
                </a:solidFill>
                <a:effectLst/>
                <a:ea typeface="Times New Roman" panose="02020603050405020304" pitchFamily="18" charset="0"/>
                <a:cs typeface="Times New Roman" panose="02020603050405020304" pitchFamily="18" charset="0"/>
              </a:rPr>
              <a:t> The last set of 3 characters are for ‘</a:t>
            </a:r>
            <a:r>
              <a:rPr lang="en-GB" sz="2500" b="1" dirty="0">
                <a:solidFill>
                  <a:srgbClr val="181818"/>
                </a:solidFill>
                <a:effectLst/>
                <a:ea typeface="Times New Roman" panose="02020603050405020304" pitchFamily="18" charset="0"/>
                <a:cs typeface="Times New Roman" panose="02020603050405020304" pitchFamily="18" charset="0"/>
              </a:rPr>
              <a:t>other(o)</a:t>
            </a:r>
            <a:r>
              <a:rPr lang="en-GB" sz="2500" dirty="0">
                <a:solidFill>
                  <a:srgbClr val="181818"/>
                </a:solidFill>
                <a:effectLst/>
                <a:ea typeface="Times New Roman" panose="02020603050405020304" pitchFamily="18" charset="0"/>
                <a:cs typeface="Times New Roman" panose="02020603050405020304" pitchFamily="18" charset="0"/>
              </a:rPr>
              <a:t>’ users, aka everyone else / general public / rest of the world. </a:t>
            </a:r>
          </a:p>
          <a:p>
            <a:pPr lvl="1">
              <a:lnSpc>
                <a:spcPct val="100000"/>
              </a:lnSpc>
              <a:spcBef>
                <a:spcPts val="0"/>
              </a:spcBef>
              <a:spcAft>
                <a:spcPts val="600"/>
              </a:spcAft>
              <a:buSzPts val="1000"/>
              <a:buFont typeface="Wingdings" panose="05000000000000000000" pitchFamily="2" charset="2"/>
              <a:buChar char="q"/>
              <a:tabLst>
                <a:tab pos="457200" algn="l"/>
              </a:tabLst>
            </a:pPr>
            <a:r>
              <a:rPr lang="en-GB" b="1" dirty="0">
                <a:solidFill>
                  <a:srgbClr val="181818"/>
                </a:solidFill>
                <a:ea typeface="Times New Roman" panose="02020603050405020304" pitchFamily="18" charset="0"/>
                <a:cs typeface="Times New Roman" panose="02020603050405020304" pitchFamily="18" charset="0"/>
              </a:rPr>
              <a:t>r</a:t>
            </a:r>
            <a:r>
              <a:rPr lang="en-GB" b="1" dirty="0">
                <a:solidFill>
                  <a:srgbClr val="181818"/>
                </a:solidFill>
                <a:effectLst/>
                <a:ea typeface="Times New Roman" panose="02020603050405020304" pitchFamily="18" charset="0"/>
                <a:cs typeface="Times New Roman" panose="02020603050405020304" pitchFamily="18" charset="0"/>
              </a:rPr>
              <a:t>--</a:t>
            </a:r>
            <a:r>
              <a:rPr lang="en-GB" dirty="0">
                <a:solidFill>
                  <a:srgbClr val="181818"/>
                </a:solidFill>
                <a:effectLst/>
                <a:ea typeface="Times New Roman" panose="02020603050405020304" pitchFamily="18" charset="0"/>
                <a:cs typeface="Times New Roman" panose="02020603050405020304" pitchFamily="18" charset="0"/>
              </a:rPr>
              <a:t> = As above, the permission </a:t>
            </a:r>
            <a:r>
              <a:rPr lang="en-GB" dirty="0">
                <a:solidFill>
                  <a:srgbClr val="181818"/>
                </a:solidFill>
                <a:ea typeface="Times New Roman" panose="02020603050405020304" pitchFamily="18" charset="0"/>
                <a:cs typeface="Times New Roman" panose="02020603050405020304" pitchFamily="18" charset="0"/>
              </a:rPr>
              <a:t>is</a:t>
            </a:r>
            <a:r>
              <a:rPr lang="en-GB" dirty="0">
                <a:solidFill>
                  <a:srgbClr val="181818"/>
                </a:solidFill>
                <a:effectLst/>
                <a:ea typeface="Times New Roman" panose="02020603050405020304" pitchFamily="18" charset="0"/>
                <a:cs typeface="Times New Roman" panose="02020603050405020304" pitchFamily="18" charset="0"/>
              </a:rPr>
              <a:t> set to </a:t>
            </a:r>
            <a:r>
              <a:rPr lang="en-GB" b="1" dirty="0">
                <a:solidFill>
                  <a:srgbClr val="181818"/>
                </a:solidFill>
                <a:effectLst/>
                <a:ea typeface="Times New Roman" panose="02020603050405020304" pitchFamily="18" charset="0"/>
                <a:cs typeface="Times New Roman" panose="02020603050405020304" pitchFamily="18" charset="0"/>
              </a:rPr>
              <a:t>read only</a:t>
            </a:r>
            <a:r>
              <a:rPr lang="en-GB" dirty="0">
                <a:solidFill>
                  <a:srgbClr val="181818"/>
                </a:solidFill>
                <a:effectLst/>
                <a:ea typeface="Times New Roman" panose="02020603050405020304" pitchFamily="18" charset="0"/>
                <a:cs typeface="Times New Roman" panose="02020603050405020304" pitchFamily="18" charset="0"/>
              </a:rPr>
              <a:t>.</a:t>
            </a:r>
          </a:p>
          <a:p>
            <a:pPr marL="0" indent="0">
              <a:lnSpc>
                <a:spcPct val="100000"/>
              </a:lnSpc>
              <a:spcBef>
                <a:spcPts val="0"/>
              </a:spcBef>
              <a:spcAft>
                <a:spcPts val="600"/>
              </a:spcAft>
              <a:buSzPts val="1000"/>
              <a:buNone/>
              <a:tabLst>
                <a:tab pos="457200" algn="l"/>
              </a:tabLst>
            </a:pPr>
            <a:r>
              <a:rPr lang="en-GB" sz="2000" dirty="0">
                <a:solidFill>
                  <a:srgbClr val="181818"/>
                </a:solidFill>
                <a:ea typeface="Calibri" panose="020F0502020204030204" pitchFamily="34" charset="0"/>
                <a:cs typeface="Times New Roman" panose="02020603050405020304" pitchFamily="18" charset="0"/>
              </a:rPr>
              <a:t>Bg. For more information please </a:t>
            </a:r>
            <a:r>
              <a:rPr lang="en-GB" sz="2000" dirty="0">
                <a:solidFill>
                  <a:srgbClr val="181818"/>
                </a:solidFill>
                <a:ea typeface="Calibri" panose="020F0502020204030204" pitchFamily="34" charset="0"/>
                <a:cs typeface="Times New Roman" panose="02020603050405020304" pitchFamily="18" charset="0"/>
                <a:hlinkClick r:id="rId3"/>
              </a:rPr>
              <a:t>click-here</a:t>
            </a:r>
            <a:r>
              <a:rPr lang="en-GB" sz="2000" dirty="0">
                <a:solidFill>
                  <a:srgbClr val="181818"/>
                </a:solidFill>
                <a:ea typeface="Calibri" panose="020F0502020204030204" pitchFamily="34" charset="0"/>
                <a:cs typeface="Times New Roman" panose="02020603050405020304" pitchFamily="18" charset="0"/>
              </a:rPr>
              <a:t>.</a:t>
            </a:r>
            <a:endParaRPr lang="en-GB" sz="2000" dirty="0">
              <a:solidFill>
                <a:srgbClr val="181818"/>
              </a:solidFill>
              <a:effectLst/>
              <a:ea typeface="Calibri" panose="020F0502020204030204" pitchFamily="34" charset="0"/>
              <a:cs typeface="Times New Roman" panose="02020603050405020304" pitchFamily="18" charset="0"/>
            </a:endParaRPr>
          </a:p>
          <a:p>
            <a:pPr>
              <a:lnSpc>
                <a:spcPct val="100000"/>
              </a:lnSpc>
              <a:spcBef>
                <a:spcPts val="0"/>
              </a:spcBef>
              <a:spcAft>
                <a:spcPts val="600"/>
              </a:spcAft>
              <a:buSzPts val="1000"/>
              <a:tabLst>
                <a:tab pos="457200" algn="l"/>
              </a:tabLst>
            </a:pPr>
            <a:endParaRPr lang="en-GB" sz="2500" dirty="0">
              <a:solidFill>
                <a:srgbClr val="181818"/>
              </a:solidFill>
              <a:effectLst/>
              <a:ea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745914777"/>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1"/>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1"/>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1"/>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300" y="-1"/>
            <a:ext cx="4076699" cy="1590741"/>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1"/>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2" y="-1"/>
            <a:ext cx="11732645"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1"/>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294064" y="339511"/>
            <a:ext cx="10358812" cy="1033669"/>
          </a:xfrm>
        </p:spPr>
        <p:txBody>
          <a:bodyPr>
            <a:normAutofit/>
          </a:bodyPr>
          <a:lstStyle/>
          <a:p>
            <a:r>
              <a:rPr lang="en-GB" b="1" dirty="0">
                <a:solidFill>
                  <a:srgbClr val="FFFFFF"/>
                </a:solidFill>
              </a:rPr>
              <a:t>Changing Permissions: Symbolic method</a:t>
            </a: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394639" y="1638726"/>
            <a:ext cx="11402717" cy="5034606"/>
          </a:xfrm>
        </p:spPr>
        <p:txBody>
          <a:bodyPr>
            <a:noAutofit/>
          </a:bodyPr>
          <a:lstStyle/>
          <a:p>
            <a:pPr>
              <a:lnSpc>
                <a:spcPct val="100000"/>
              </a:lnSpc>
              <a:spcBef>
                <a:spcPts val="600"/>
              </a:spcBef>
            </a:pPr>
            <a:r>
              <a:rPr lang="en-GB" sz="2400" dirty="0">
                <a:ea typeface="Calibri" panose="020F0502020204030204" pitchFamily="34" charset="0"/>
                <a:cs typeface="Times New Roman" panose="02020603050405020304" pitchFamily="18" charset="0"/>
              </a:rPr>
              <a:t>As shown earlier, we</a:t>
            </a:r>
            <a:r>
              <a:rPr lang="en-GB" sz="2400" dirty="0">
                <a:effectLst/>
                <a:ea typeface="Calibri" panose="020F0502020204030204" pitchFamily="34" charset="0"/>
                <a:cs typeface="Times New Roman" panose="02020603050405020304" pitchFamily="18" charset="0"/>
              </a:rPr>
              <a:t> use the </a:t>
            </a:r>
            <a:r>
              <a:rPr lang="en-GB" sz="2400" b="1" dirty="0" err="1">
                <a:effectLst/>
                <a:highlight>
                  <a:srgbClr val="FFFF00"/>
                </a:highlight>
                <a:ea typeface="Calibri" panose="020F0502020204030204" pitchFamily="34" charset="0"/>
                <a:cs typeface="Times New Roman" panose="02020603050405020304" pitchFamily="18" charset="0"/>
              </a:rPr>
              <a:t>chmod</a:t>
            </a:r>
            <a:r>
              <a:rPr lang="en-GB" sz="2400" dirty="0">
                <a:effectLst/>
                <a:highlight>
                  <a:srgbClr val="FFFF00"/>
                </a:highlight>
                <a:ea typeface="Calibri" panose="020F0502020204030204" pitchFamily="34" charset="0"/>
                <a:cs typeface="Times New Roman" panose="02020603050405020304" pitchFamily="18" charset="0"/>
              </a:rPr>
              <a:t> (change mode)</a:t>
            </a:r>
            <a:r>
              <a:rPr lang="en-GB" sz="2400" dirty="0">
                <a:effectLst/>
                <a:ea typeface="Calibri" panose="020F0502020204030204" pitchFamily="34" charset="0"/>
                <a:cs typeface="Times New Roman" panose="02020603050405020304" pitchFamily="18" charset="0"/>
              </a:rPr>
              <a:t> command to </a:t>
            </a:r>
            <a:r>
              <a:rPr lang="en-GB" sz="2400" b="1" dirty="0">
                <a:effectLst/>
                <a:ea typeface="Calibri" panose="020F0502020204030204" pitchFamily="34" charset="0"/>
                <a:cs typeface="Times New Roman" panose="02020603050405020304" pitchFamily="18" charset="0"/>
              </a:rPr>
              <a:t>change file &amp; directory permissions</a:t>
            </a:r>
            <a:r>
              <a:rPr lang="en-GB" sz="2400" dirty="0">
                <a:effectLst/>
                <a:ea typeface="Calibri" panose="020F0502020204030204" pitchFamily="34" charset="0"/>
                <a:cs typeface="Times New Roman" panose="02020603050405020304" pitchFamily="18" charset="0"/>
              </a:rPr>
              <a:t>.</a:t>
            </a:r>
          </a:p>
          <a:p>
            <a:pPr>
              <a:lnSpc>
                <a:spcPct val="100000"/>
              </a:lnSpc>
              <a:spcBef>
                <a:spcPts val="600"/>
              </a:spcBef>
            </a:pPr>
            <a:r>
              <a:rPr lang="en-GB" sz="2400" dirty="0">
                <a:solidFill>
                  <a:srgbClr val="181818"/>
                </a:solidFill>
                <a:effectLst/>
                <a:ea typeface="Times New Roman" panose="02020603050405020304" pitchFamily="18" charset="0"/>
                <a:cs typeface="Times New Roman" panose="02020603050405020304" pitchFamily="18" charset="0"/>
              </a:rPr>
              <a:t>As we know, letters </a:t>
            </a:r>
            <a:r>
              <a:rPr lang="en-GB" sz="2400" b="1" dirty="0">
                <a:solidFill>
                  <a:srgbClr val="000000"/>
                </a:solidFill>
                <a:effectLst/>
                <a:ea typeface="Calibri" panose="020F0502020204030204" pitchFamily="34" charset="0"/>
                <a:cs typeface="Times New Roman" panose="02020603050405020304" pitchFamily="18" charset="0"/>
              </a:rPr>
              <a:t>r w </a:t>
            </a:r>
            <a:r>
              <a:rPr lang="en-GB" sz="2400" dirty="0">
                <a:solidFill>
                  <a:srgbClr val="000000"/>
                </a:solidFill>
                <a:effectLst/>
                <a:ea typeface="Calibri" panose="020F0502020204030204" pitchFamily="34" charset="0"/>
                <a:cs typeface="Times New Roman" panose="02020603050405020304" pitchFamily="18" charset="0"/>
              </a:rPr>
              <a:t>and </a:t>
            </a:r>
            <a:r>
              <a:rPr lang="en-GB" sz="2400" b="1" dirty="0">
                <a:solidFill>
                  <a:srgbClr val="000000"/>
                </a:solidFill>
                <a:effectLst/>
                <a:ea typeface="Calibri" panose="020F0502020204030204" pitchFamily="34" charset="0"/>
                <a:cs typeface="Times New Roman" panose="02020603050405020304" pitchFamily="18" charset="0"/>
              </a:rPr>
              <a:t>x</a:t>
            </a:r>
            <a:r>
              <a:rPr lang="en-GB" sz="2400" dirty="0">
                <a:solidFill>
                  <a:srgbClr val="181818"/>
                </a:solidFill>
                <a:effectLst/>
                <a:ea typeface="Times New Roman" panose="02020603050405020304" pitchFamily="18" charset="0"/>
                <a:cs typeface="Times New Roman" panose="02020603050405020304" pitchFamily="18" charset="0"/>
              </a:rPr>
              <a:t> represent </a:t>
            </a:r>
            <a:r>
              <a:rPr lang="en-GB" sz="2400" dirty="0">
                <a:solidFill>
                  <a:srgbClr val="181818"/>
                </a:solidFill>
                <a:effectLst/>
                <a:highlight>
                  <a:srgbClr val="FFFF00"/>
                </a:highlight>
                <a:ea typeface="Times New Roman" panose="02020603050405020304" pitchFamily="18" charset="0"/>
                <a:cs typeface="Times New Roman" panose="02020603050405020304" pitchFamily="18" charset="0"/>
              </a:rPr>
              <a:t>permission rights</a:t>
            </a:r>
            <a:r>
              <a:rPr lang="en-GB" sz="2400" dirty="0">
                <a:solidFill>
                  <a:srgbClr val="181818"/>
                </a:solidFill>
                <a:effectLst/>
                <a:ea typeface="Times New Roman" panose="02020603050405020304" pitchFamily="18" charset="0"/>
                <a:cs typeface="Times New Roman" panose="02020603050405020304" pitchFamily="18" charset="0"/>
              </a:rPr>
              <a:t>: </a:t>
            </a:r>
            <a:br>
              <a:rPr lang="en-GB" sz="2400" dirty="0">
                <a:solidFill>
                  <a:srgbClr val="181818"/>
                </a:solidFill>
                <a:effectLst/>
                <a:ea typeface="Times New Roman" panose="02020603050405020304" pitchFamily="18" charset="0"/>
                <a:cs typeface="Times New Roman" panose="02020603050405020304" pitchFamily="18" charset="0"/>
              </a:rPr>
            </a:br>
            <a:r>
              <a:rPr lang="en-GB" sz="2400" dirty="0">
                <a:solidFill>
                  <a:srgbClr val="181818"/>
                </a:solidFill>
                <a:effectLst/>
                <a:ea typeface="Times New Roman" panose="02020603050405020304" pitchFamily="18" charset="0"/>
                <a:cs typeface="Times New Roman" panose="02020603050405020304" pitchFamily="18" charset="0"/>
              </a:rPr>
              <a:t>	</a:t>
            </a:r>
            <a:r>
              <a:rPr lang="en-GB" sz="2400" b="1" dirty="0">
                <a:solidFill>
                  <a:srgbClr val="181818"/>
                </a:solidFill>
                <a:effectLst/>
                <a:ea typeface="Times New Roman" panose="02020603050405020304" pitchFamily="18" charset="0"/>
                <a:cs typeface="Times New Roman" panose="02020603050405020304" pitchFamily="18" charset="0"/>
              </a:rPr>
              <a:t>r</a:t>
            </a:r>
            <a:r>
              <a:rPr lang="en-GB" sz="2400" dirty="0">
                <a:solidFill>
                  <a:srgbClr val="181818"/>
                </a:solidFill>
                <a:effectLst/>
                <a:ea typeface="Times New Roman" panose="02020603050405020304" pitchFamily="18" charset="0"/>
                <a:cs typeface="Times New Roman" panose="02020603050405020304" pitchFamily="18" charset="0"/>
              </a:rPr>
              <a:t> = to </a:t>
            </a:r>
            <a:r>
              <a:rPr lang="en-GB" sz="2400" b="1" dirty="0">
                <a:solidFill>
                  <a:srgbClr val="000000"/>
                </a:solidFill>
                <a:effectLst/>
                <a:ea typeface="Times New Roman" panose="02020603050405020304" pitchFamily="18" charset="0"/>
                <a:cs typeface="Times New Roman" panose="02020603050405020304" pitchFamily="18" charset="0"/>
              </a:rPr>
              <a:t>read</a:t>
            </a:r>
            <a:r>
              <a:rPr lang="en-GB" sz="2400" dirty="0">
                <a:solidFill>
                  <a:srgbClr val="000000"/>
                </a:solidFill>
                <a:effectLst/>
                <a:ea typeface="Times New Roman" panose="02020603050405020304" pitchFamily="18" charset="0"/>
                <a:cs typeface="Times New Roman" panose="02020603050405020304" pitchFamily="18" charset="0"/>
              </a:rPr>
              <a:t> the file. </a:t>
            </a:r>
            <a:r>
              <a:rPr lang="en-GB" sz="2400" b="1" dirty="0">
                <a:solidFill>
                  <a:srgbClr val="181818"/>
                </a:solidFill>
                <a:effectLst/>
                <a:ea typeface="Times New Roman" panose="02020603050405020304" pitchFamily="18" charset="0"/>
                <a:cs typeface="Times New Roman" panose="02020603050405020304" pitchFamily="18" charset="0"/>
              </a:rPr>
              <a:t>w</a:t>
            </a:r>
            <a:r>
              <a:rPr lang="en-GB" sz="2400" dirty="0">
                <a:solidFill>
                  <a:srgbClr val="181818"/>
                </a:solidFill>
                <a:effectLst/>
                <a:ea typeface="Times New Roman" panose="02020603050405020304" pitchFamily="18" charset="0"/>
                <a:cs typeface="Times New Roman" panose="02020603050405020304" pitchFamily="18" charset="0"/>
              </a:rPr>
              <a:t> = to </a:t>
            </a:r>
            <a:r>
              <a:rPr lang="en-GB" sz="2400" b="1" dirty="0">
                <a:solidFill>
                  <a:srgbClr val="000000"/>
                </a:solidFill>
                <a:effectLst/>
                <a:ea typeface="Times New Roman" panose="02020603050405020304" pitchFamily="18" charset="0"/>
                <a:cs typeface="Times New Roman" panose="02020603050405020304" pitchFamily="18" charset="0"/>
              </a:rPr>
              <a:t>write</a:t>
            </a:r>
            <a:r>
              <a:rPr lang="en-GB" sz="2400" dirty="0">
                <a:solidFill>
                  <a:srgbClr val="000000"/>
                </a:solidFill>
                <a:effectLst/>
                <a:ea typeface="Times New Roman" panose="02020603050405020304" pitchFamily="18" charset="0"/>
                <a:cs typeface="Times New Roman" panose="02020603050405020304" pitchFamily="18" charset="0"/>
              </a:rPr>
              <a:t> to the file. </a:t>
            </a:r>
            <a:r>
              <a:rPr lang="en-GB" sz="2400" b="1" dirty="0">
                <a:solidFill>
                  <a:srgbClr val="000000"/>
                </a:solidFill>
                <a:effectLst/>
                <a:ea typeface="Times New Roman" panose="02020603050405020304" pitchFamily="18" charset="0"/>
                <a:cs typeface="Times New Roman" panose="02020603050405020304" pitchFamily="18" charset="0"/>
              </a:rPr>
              <a:t>x</a:t>
            </a:r>
            <a:r>
              <a:rPr lang="en-GB" sz="2400" dirty="0">
                <a:solidFill>
                  <a:srgbClr val="000000"/>
                </a:solidFill>
                <a:effectLst/>
                <a:ea typeface="Times New Roman" panose="02020603050405020304" pitchFamily="18" charset="0"/>
                <a:cs typeface="Times New Roman" panose="02020603050405020304" pitchFamily="18" charset="0"/>
              </a:rPr>
              <a:t> = to </a:t>
            </a:r>
            <a:r>
              <a:rPr lang="en-GB" sz="2400" b="1" dirty="0">
                <a:solidFill>
                  <a:srgbClr val="000000"/>
                </a:solidFill>
                <a:effectLst/>
                <a:ea typeface="Times New Roman" panose="02020603050405020304" pitchFamily="18" charset="0"/>
                <a:cs typeface="Times New Roman" panose="02020603050405020304" pitchFamily="18" charset="0"/>
              </a:rPr>
              <a:t>execute</a:t>
            </a:r>
            <a:r>
              <a:rPr lang="en-GB" sz="2400" dirty="0">
                <a:solidFill>
                  <a:srgbClr val="000000"/>
                </a:solidFill>
                <a:effectLst/>
                <a:ea typeface="Times New Roman" panose="02020603050405020304" pitchFamily="18" charset="0"/>
                <a:cs typeface="Times New Roman" panose="02020603050405020304" pitchFamily="18" charset="0"/>
              </a:rPr>
              <a:t> the file.</a:t>
            </a:r>
          </a:p>
          <a:p>
            <a:pPr>
              <a:lnSpc>
                <a:spcPct val="100000"/>
              </a:lnSpc>
              <a:spcBef>
                <a:spcPts val="600"/>
              </a:spcBef>
            </a:pPr>
            <a:r>
              <a:rPr lang="en-GB" sz="2400" dirty="0"/>
              <a:t>The </a:t>
            </a:r>
            <a:r>
              <a:rPr lang="en-GB" sz="2400" b="1" dirty="0">
                <a:highlight>
                  <a:srgbClr val="FFFF00"/>
                </a:highlight>
              </a:rPr>
              <a:t>symbolic permission method </a:t>
            </a:r>
            <a:r>
              <a:rPr lang="en-GB" sz="2400" dirty="0"/>
              <a:t>allows us to </a:t>
            </a:r>
            <a:r>
              <a:rPr lang="en-GB" sz="2400" dirty="0">
                <a:highlight>
                  <a:srgbClr val="FFFF00"/>
                </a:highlight>
              </a:rPr>
              <a:t>set permissions rights using symbols</a:t>
            </a:r>
            <a:r>
              <a:rPr lang="en-GB" sz="2400" dirty="0"/>
              <a:t>.</a:t>
            </a:r>
            <a:endParaRPr lang="en-GB" sz="2400" dirty="0">
              <a:effectLst/>
              <a:ea typeface="Calibri" panose="020F0502020204030204" pitchFamily="34" charset="0"/>
              <a:cs typeface="Times New Roman" panose="02020603050405020304" pitchFamily="18" charset="0"/>
            </a:endParaRPr>
          </a:p>
          <a:p>
            <a:pPr>
              <a:lnSpc>
                <a:spcPct val="100000"/>
              </a:lnSpc>
              <a:spcBef>
                <a:spcPts val="600"/>
              </a:spcBef>
            </a:pPr>
            <a:r>
              <a:rPr lang="en-GB" sz="2400" dirty="0">
                <a:ea typeface="Calibri" panose="020F0502020204030204" pitchFamily="34" charset="0"/>
                <a:cs typeface="Times New Roman" panose="02020603050405020304" pitchFamily="18" charset="0"/>
              </a:rPr>
              <a:t>We</a:t>
            </a:r>
            <a:r>
              <a:rPr lang="en-GB" sz="2400" dirty="0">
                <a:effectLst/>
                <a:ea typeface="Calibri" panose="020F0502020204030204" pitchFamily="34" charset="0"/>
                <a:cs typeface="Times New Roman" panose="02020603050405020304" pitchFamily="18" charset="0"/>
              </a:rPr>
              <a:t> can change permissions by </a:t>
            </a:r>
            <a:r>
              <a:rPr lang="en-GB" sz="2400" dirty="0">
                <a:ea typeface="Calibri" panose="020F0502020204030204" pitchFamily="34" charset="0"/>
                <a:cs typeface="Times New Roman" panose="02020603050405020304" pitchFamily="18" charset="0"/>
              </a:rPr>
              <a:t>using the</a:t>
            </a:r>
            <a:r>
              <a:rPr lang="en-GB" sz="2400" dirty="0">
                <a:effectLst/>
                <a:ea typeface="Calibri" panose="020F0502020204030204" pitchFamily="34" charset="0"/>
                <a:cs typeface="Times New Roman" panose="02020603050405020304" pitchFamily="18" charset="0"/>
              </a:rPr>
              <a:t> add </a:t>
            </a:r>
            <a:r>
              <a:rPr lang="en-GB" sz="2400" b="1" dirty="0">
                <a:effectLst/>
                <a:ea typeface="Calibri" panose="020F0502020204030204" pitchFamily="34" charset="0"/>
                <a:cs typeface="Times New Roman" panose="02020603050405020304" pitchFamily="18" charset="0"/>
              </a:rPr>
              <a:t>(+)</a:t>
            </a:r>
            <a:r>
              <a:rPr lang="en-GB" sz="2400" dirty="0">
                <a:effectLst/>
                <a:ea typeface="Calibri" panose="020F0502020204030204" pitchFamily="34" charset="0"/>
                <a:cs typeface="Times New Roman" panose="02020603050405020304" pitchFamily="18" charset="0"/>
              </a:rPr>
              <a:t> or minus </a:t>
            </a:r>
            <a:r>
              <a:rPr lang="en-GB" sz="2400" b="1" dirty="0">
                <a:effectLst/>
                <a:ea typeface="Calibri" panose="020F0502020204030204" pitchFamily="34" charset="0"/>
                <a:cs typeface="Times New Roman" panose="02020603050405020304" pitchFamily="18" charset="0"/>
              </a:rPr>
              <a:t>(-) </a:t>
            </a:r>
            <a:r>
              <a:rPr lang="en-GB" sz="2400" dirty="0">
                <a:effectLst/>
                <a:ea typeface="Calibri" panose="020F0502020204030204" pitchFamily="34" charset="0"/>
                <a:cs typeface="Times New Roman" panose="02020603050405020304" pitchFamily="18" charset="0"/>
              </a:rPr>
              <a:t>symbols</a:t>
            </a:r>
            <a:r>
              <a:rPr lang="en-GB" sz="2400" b="1" dirty="0">
                <a:effectLst/>
                <a:ea typeface="Calibri" panose="020F0502020204030204" pitchFamily="34" charset="0"/>
                <a:cs typeface="Times New Roman" panose="02020603050405020304" pitchFamily="18" charset="0"/>
              </a:rPr>
              <a:t> </a:t>
            </a:r>
            <a:br>
              <a:rPr lang="en-GB" sz="2400" b="1" dirty="0">
                <a:effectLst/>
                <a:ea typeface="Calibri" panose="020F0502020204030204" pitchFamily="34" charset="0"/>
                <a:cs typeface="Times New Roman" panose="02020603050405020304" pitchFamily="18" charset="0"/>
              </a:rPr>
            </a:br>
            <a:r>
              <a:rPr lang="en-GB" sz="2400" dirty="0">
                <a:effectLst/>
                <a:ea typeface="Calibri" panose="020F0502020204030204" pitchFamily="34" charset="0"/>
                <a:cs typeface="Times New Roman" panose="02020603050405020304" pitchFamily="18" charset="0"/>
              </a:rPr>
              <a:t>with the</a:t>
            </a:r>
            <a:r>
              <a:rPr lang="en-GB" sz="2400" b="1" dirty="0">
                <a:effectLst/>
                <a:ea typeface="Calibri" panose="020F0502020204030204" pitchFamily="34" charset="0"/>
                <a:cs typeface="Times New Roman" panose="02020603050405020304" pitchFamily="18" charset="0"/>
              </a:rPr>
              <a:t> </a:t>
            </a:r>
            <a:r>
              <a:rPr lang="en-GB" sz="2400" b="1" dirty="0">
                <a:ea typeface="Calibri" panose="020F0502020204030204" pitchFamily="34" charset="0"/>
                <a:cs typeface="Times New Roman" panose="02020603050405020304" pitchFamily="18" charset="0"/>
              </a:rPr>
              <a:t>User(u), Group(g), Other(o) permission sets </a:t>
            </a:r>
            <a:br>
              <a:rPr lang="en-GB" sz="2400" b="1" dirty="0">
                <a:ea typeface="Calibri" panose="020F0502020204030204" pitchFamily="34" charset="0"/>
                <a:cs typeface="Times New Roman" panose="02020603050405020304" pitchFamily="18" charset="0"/>
              </a:rPr>
            </a:br>
            <a:r>
              <a:rPr lang="en-GB" sz="2400" b="1" dirty="0">
                <a:ea typeface="Calibri" panose="020F0502020204030204" pitchFamily="34" charset="0"/>
                <a:cs typeface="Times New Roman" panose="02020603050405020304" pitchFamily="18" charset="0"/>
              </a:rPr>
              <a:t>&amp; </a:t>
            </a:r>
            <a:r>
              <a:rPr lang="en-GB" sz="2400" b="1" dirty="0">
                <a:effectLst/>
                <a:ea typeface="Calibri" panose="020F0502020204030204" pitchFamily="34" charset="0"/>
                <a:cs typeface="Times New Roman" panose="02020603050405020304" pitchFamily="18" charset="0"/>
              </a:rPr>
              <a:t>read(r)</a:t>
            </a:r>
            <a:r>
              <a:rPr lang="en-GB" sz="2400" dirty="0">
                <a:effectLst/>
                <a:ea typeface="Calibri" panose="020F0502020204030204" pitchFamily="34" charset="0"/>
                <a:cs typeface="Times New Roman" panose="02020603050405020304" pitchFamily="18" charset="0"/>
              </a:rPr>
              <a:t>, </a:t>
            </a:r>
            <a:r>
              <a:rPr lang="en-GB" sz="2400" b="1" dirty="0">
                <a:effectLst/>
                <a:ea typeface="Calibri" panose="020F0502020204030204" pitchFamily="34" charset="0"/>
                <a:cs typeface="Times New Roman" panose="02020603050405020304" pitchFamily="18" charset="0"/>
              </a:rPr>
              <a:t>write(w)</a:t>
            </a:r>
            <a:r>
              <a:rPr lang="en-GB" sz="2400" dirty="0">
                <a:effectLst/>
                <a:ea typeface="Calibri" panose="020F0502020204030204" pitchFamily="34" charset="0"/>
                <a:cs typeface="Times New Roman" panose="02020603050405020304" pitchFamily="18" charset="0"/>
              </a:rPr>
              <a:t>, and </a:t>
            </a:r>
            <a:r>
              <a:rPr lang="en-GB" sz="2400" b="1" dirty="0">
                <a:effectLst/>
                <a:ea typeface="Calibri" panose="020F0502020204030204" pitchFamily="34" charset="0"/>
                <a:cs typeface="Times New Roman" panose="02020603050405020304" pitchFamily="18" charset="0"/>
              </a:rPr>
              <a:t>execute(x)</a:t>
            </a:r>
            <a:r>
              <a:rPr lang="en-GB" sz="2400" dirty="0">
                <a:effectLst/>
                <a:ea typeface="Calibri" panose="020F0502020204030204" pitchFamily="34" charset="0"/>
                <a:cs typeface="Times New Roman" panose="02020603050405020304" pitchFamily="18" charset="0"/>
              </a:rPr>
              <a:t> permissions.</a:t>
            </a:r>
          </a:p>
          <a:p>
            <a:pPr marL="457215" lvl="1" indent="0">
              <a:lnSpc>
                <a:spcPct val="100000"/>
              </a:lnSpc>
              <a:spcBef>
                <a:spcPts val="600"/>
              </a:spcBef>
              <a:buNone/>
            </a:pPr>
            <a:r>
              <a:rPr lang="en-GB" b="1" i="0" dirty="0">
                <a:solidFill>
                  <a:srgbClr val="202124"/>
                </a:solidFill>
                <a:effectLst/>
                <a:highlight>
                  <a:srgbClr val="FFFF00"/>
                </a:highlight>
              </a:rPr>
              <a:t>To change permissions,</a:t>
            </a:r>
            <a:r>
              <a:rPr lang="en-GB" b="1" i="0" dirty="0">
                <a:solidFill>
                  <a:srgbClr val="202124"/>
                </a:solidFill>
                <a:effectLst/>
              </a:rPr>
              <a:t> we can use the following:</a:t>
            </a:r>
            <a:endParaRPr lang="en-GB" b="0" i="0" dirty="0">
              <a:solidFill>
                <a:srgbClr val="202124"/>
              </a:solidFill>
              <a:effectLst/>
            </a:endParaRPr>
          </a:p>
          <a:p>
            <a:pPr lvl="1">
              <a:lnSpc>
                <a:spcPct val="100000"/>
              </a:lnSpc>
              <a:spcBef>
                <a:spcPts val="600"/>
              </a:spcBef>
              <a:buFont typeface="+mj-lt"/>
              <a:buAutoNum type="arabicPeriod"/>
            </a:pPr>
            <a:r>
              <a:rPr lang="en-GB" b="1" i="0" dirty="0">
                <a:solidFill>
                  <a:srgbClr val="202124"/>
                </a:solidFill>
                <a:effectLst/>
                <a:highlight>
                  <a:srgbClr val="FFFF00"/>
                </a:highlight>
              </a:rPr>
              <a:t> </a:t>
            </a:r>
            <a:r>
              <a:rPr lang="en-GB" b="1" i="0" dirty="0" err="1">
                <a:solidFill>
                  <a:srgbClr val="202124"/>
                </a:solidFill>
                <a:effectLst/>
                <a:highlight>
                  <a:srgbClr val="FFFF00"/>
                </a:highlight>
              </a:rPr>
              <a:t>chmod</a:t>
            </a:r>
            <a:r>
              <a:rPr lang="en-GB" b="0" i="0" dirty="0">
                <a:solidFill>
                  <a:srgbClr val="202124"/>
                </a:solidFill>
                <a:effectLst/>
                <a:highlight>
                  <a:srgbClr val="FFFF00"/>
                </a:highlight>
              </a:rPr>
              <a:t> </a:t>
            </a:r>
            <a:r>
              <a:rPr lang="en-US" b="1" i="0" dirty="0" err="1">
                <a:solidFill>
                  <a:srgbClr val="000000"/>
                </a:solidFill>
                <a:effectLst/>
                <a:highlight>
                  <a:srgbClr val="FFFF00"/>
                </a:highlight>
              </a:rPr>
              <a:t>ugo+rwx</a:t>
            </a:r>
            <a:r>
              <a:rPr lang="en-US" b="0" i="0" dirty="0">
                <a:solidFill>
                  <a:srgbClr val="000000"/>
                </a:solidFill>
                <a:effectLst/>
                <a:highlight>
                  <a:srgbClr val="FFFF00"/>
                </a:highlight>
              </a:rPr>
              <a:t> </a:t>
            </a:r>
            <a:r>
              <a:rPr lang="en-US" b="1" dirty="0">
                <a:solidFill>
                  <a:srgbClr val="000000"/>
                </a:solidFill>
                <a:highlight>
                  <a:srgbClr val="FFFF00"/>
                </a:highlight>
              </a:rPr>
              <a:t>file</a:t>
            </a:r>
            <a:r>
              <a:rPr lang="en-US" b="1" i="0" dirty="0">
                <a:solidFill>
                  <a:srgbClr val="000000"/>
                </a:solidFill>
                <a:effectLst/>
                <a:highlight>
                  <a:srgbClr val="FFFF00"/>
                </a:highlight>
              </a:rPr>
              <a:t>name</a:t>
            </a:r>
            <a:r>
              <a:rPr lang="en-US" b="0" i="0" dirty="0">
                <a:solidFill>
                  <a:srgbClr val="000000"/>
                </a:solidFill>
                <a:effectLst/>
                <a:highlight>
                  <a:srgbClr val="FFFF00"/>
                </a:highlight>
              </a:rPr>
              <a:t> </a:t>
            </a:r>
            <a:r>
              <a:rPr lang="en-US" b="0" i="0" dirty="0">
                <a:solidFill>
                  <a:srgbClr val="000000"/>
                </a:solidFill>
                <a:effectLst/>
                <a:latin typeface="PS Commons"/>
              </a:rPr>
              <a:t>to give read, write, and execute to everyone. </a:t>
            </a:r>
          </a:p>
          <a:p>
            <a:pPr lvl="1">
              <a:lnSpc>
                <a:spcPct val="100000"/>
              </a:lnSpc>
              <a:spcBef>
                <a:spcPts val="600"/>
              </a:spcBef>
              <a:buFont typeface="+mj-lt"/>
              <a:buAutoNum type="arabicPeriod"/>
            </a:pPr>
            <a:r>
              <a:rPr lang="en-GB" b="1" i="0" dirty="0">
                <a:solidFill>
                  <a:srgbClr val="202124"/>
                </a:solidFill>
                <a:effectLst/>
              </a:rPr>
              <a:t> </a:t>
            </a:r>
            <a:r>
              <a:rPr lang="en-GB" b="1" i="0" dirty="0" err="1">
                <a:solidFill>
                  <a:srgbClr val="202124"/>
                </a:solidFill>
                <a:effectLst/>
                <a:highlight>
                  <a:srgbClr val="FFFF00"/>
                </a:highlight>
              </a:rPr>
              <a:t>chmod</a:t>
            </a:r>
            <a:r>
              <a:rPr lang="en-GB" b="0" i="0" dirty="0">
                <a:solidFill>
                  <a:srgbClr val="202124"/>
                </a:solidFill>
                <a:effectLst/>
                <a:highlight>
                  <a:srgbClr val="FFFF00"/>
                </a:highlight>
              </a:rPr>
              <a:t> </a:t>
            </a:r>
            <a:r>
              <a:rPr lang="en-GB" b="1" i="0" dirty="0">
                <a:solidFill>
                  <a:srgbClr val="202124"/>
                </a:solidFill>
                <a:effectLst/>
                <a:highlight>
                  <a:srgbClr val="FFFF00"/>
                </a:highlight>
              </a:rPr>
              <a:t>go-</a:t>
            </a:r>
            <a:r>
              <a:rPr lang="en-GB" b="1" i="0" dirty="0" err="1">
                <a:solidFill>
                  <a:srgbClr val="202124"/>
                </a:solidFill>
                <a:effectLst/>
                <a:highlight>
                  <a:srgbClr val="FFFF00"/>
                </a:highlight>
              </a:rPr>
              <a:t>wx</a:t>
            </a:r>
            <a:r>
              <a:rPr lang="en-GB" b="1" i="0" dirty="0">
                <a:solidFill>
                  <a:srgbClr val="202124"/>
                </a:solidFill>
                <a:effectLst/>
                <a:highlight>
                  <a:srgbClr val="FFFF00"/>
                </a:highlight>
              </a:rPr>
              <a:t> filename </a:t>
            </a:r>
            <a:r>
              <a:rPr lang="en-GB" b="0" i="0" dirty="0">
                <a:solidFill>
                  <a:srgbClr val="202124"/>
                </a:solidFill>
                <a:effectLst/>
              </a:rPr>
              <a:t>- to remove write and executable </a:t>
            </a:r>
            <a:r>
              <a:rPr lang="en-GB" i="0" dirty="0">
                <a:solidFill>
                  <a:srgbClr val="202124"/>
                </a:solidFill>
                <a:effectLst/>
              </a:rPr>
              <a:t>permissions from group and other users.</a:t>
            </a:r>
          </a:p>
          <a:p>
            <a:pPr marL="342912" indent="-342912">
              <a:lnSpc>
                <a:spcPct val="100000"/>
              </a:lnSpc>
              <a:spcBef>
                <a:spcPts val="600"/>
              </a:spcBef>
              <a:tabLst>
                <a:tab pos="457217" algn="l"/>
              </a:tabLst>
            </a:pPr>
            <a:endParaRPr lang="en-GB" sz="2400" dirty="0"/>
          </a:p>
        </p:txBody>
      </p:sp>
      <p:sp>
        <p:nvSpPr>
          <p:cNvPr id="3" name="TextBox 2">
            <a:extLst>
              <a:ext uri="{FF2B5EF4-FFF2-40B4-BE49-F238E27FC236}">
                <a16:creationId xmlns:a16="http://schemas.microsoft.com/office/drawing/2014/main" id="{B3B251E9-D7B2-43A3-8570-3764EAC1848A}"/>
              </a:ext>
            </a:extLst>
          </p:cNvPr>
          <p:cNvSpPr txBox="1"/>
          <p:nvPr/>
        </p:nvSpPr>
        <p:spPr>
          <a:xfrm>
            <a:off x="-3" y="6488666"/>
            <a:ext cx="4579144" cy="369332"/>
          </a:xfrm>
          <a:prstGeom prst="rect">
            <a:avLst/>
          </a:prstGeom>
          <a:noFill/>
        </p:spPr>
        <p:txBody>
          <a:bodyPr wrap="square" rtlCol="0">
            <a:spAutoFit/>
          </a:bodyPr>
          <a:lstStyle/>
          <a:p>
            <a:r>
              <a:rPr lang="en-GB" dirty="0"/>
              <a:t>Bg. For further examples, please </a:t>
            </a:r>
            <a:r>
              <a:rPr lang="en-GB" dirty="0">
                <a:hlinkClick r:id="rId3"/>
              </a:rPr>
              <a:t>click-here</a:t>
            </a:r>
            <a:r>
              <a:rPr lang="en-GB" dirty="0"/>
              <a:t>.</a:t>
            </a:r>
          </a:p>
        </p:txBody>
      </p:sp>
    </p:spTree>
    <p:extLst>
      <p:ext uri="{BB962C8B-B14F-4D97-AF65-F5344CB8AC3E}">
        <p14:creationId xmlns:p14="http://schemas.microsoft.com/office/powerpoint/2010/main" val="3583478903"/>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1"/>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1"/>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1"/>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300" y="-1"/>
            <a:ext cx="4076699" cy="1590741"/>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1"/>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2" y="-1"/>
            <a:ext cx="11732645"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1"/>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247440" y="365318"/>
            <a:ext cx="11485207" cy="1033669"/>
          </a:xfrm>
        </p:spPr>
        <p:txBody>
          <a:bodyPr>
            <a:normAutofit/>
          </a:bodyPr>
          <a:lstStyle/>
          <a:p>
            <a:r>
              <a:rPr lang="en-GB" b="1" dirty="0">
                <a:solidFill>
                  <a:srgbClr val="FFFFFF"/>
                </a:solidFill>
              </a:rPr>
              <a:t>Changing Permissions: Numeric method</a:t>
            </a: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247441" y="1725816"/>
            <a:ext cx="11682622" cy="5034606"/>
          </a:xfrm>
        </p:spPr>
        <p:txBody>
          <a:bodyPr>
            <a:normAutofit fontScale="92500" lnSpcReduction="10000"/>
          </a:bodyPr>
          <a:lstStyle/>
          <a:p>
            <a:r>
              <a:rPr lang="en-GB" b="0" i="0" dirty="0">
                <a:solidFill>
                  <a:srgbClr val="111111"/>
                </a:solidFill>
                <a:effectLst/>
                <a:latin typeface="Inter"/>
              </a:rPr>
              <a:t>The numeric</a:t>
            </a:r>
            <a:r>
              <a:rPr lang="en-GB" dirty="0">
                <a:solidFill>
                  <a:srgbClr val="111111"/>
                </a:solidFill>
                <a:latin typeface="Inter"/>
              </a:rPr>
              <a:t>/</a:t>
            </a:r>
            <a:r>
              <a:rPr lang="en-GB" b="0" i="0" dirty="0">
                <a:solidFill>
                  <a:srgbClr val="111111"/>
                </a:solidFill>
                <a:effectLst/>
                <a:latin typeface="Inter"/>
              </a:rPr>
              <a:t>octal/absolute method is another method for changing permissions and is represented by </a:t>
            </a:r>
            <a:r>
              <a:rPr lang="en-GB" b="0" i="0" dirty="0">
                <a:solidFill>
                  <a:srgbClr val="111111"/>
                </a:solidFill>
                <a:effectLst/>
                <a:highlight>
                  <a:srgbClr val="FFFF00"/>
                </a:highlight>
                <a:latin typeface="Inter"/>
              </a:rPr>
              <a:t>3 numbers</a:t>
            </a:r>
            <a:r>
              <a:rPr lang="en-GB" b="0" i="0" dirty="0">
                <a:solidFill>
                  <a:srgbClr val="111111"/>
                </a:solidFill>
                <a:effectLst/>
                <a:latin typeface="Inter"/>
              </a:rPr>
              <a:t>, one for each permission group.</a:t>
            </a:r>
          </a:p>
          <a:p>
            <a:r>
              <a:rPr lang="en-GB" sz="2800" dirty="0">
                <a:effectLst/>
                <a:ea typeface="Calibri" panose="020F0502020204030204" pitchFamily="34" charset="0"/>
                <a:cs typeface="Times New Roman" panose="02020603050405020304" pitchFamily="18" charset="0"/>
              </a:rPr>
              <a:t>The numbers are: </a:t>
            </a:r>
            <a:r>
              <a:rPr lang="en-GB" b="1" dirty="0">
                <a:effectLst/>
                <a:highlight>
                  <a:srgbClr val="FFFF00"/>
                </a:highlight>
                <a:ea typeface="Calibri" panose="020F0502020204030204" pitchFamily="34" charset="0"/>
                <a:cs typeface="Times New Roman" panose="02020603050405020304" pitchFamily="18" charset="0"/>
              </a:rPr>
              <a:t>4 for </a:t>
            </a:r>
            <a:r>
              <a:rPr lang="en-GB" b="1" dirty="0">
                <a:effectLst/>
                <a:highlight>
                  <a:srgbClr val="FFFF00"/>
                </a:highlight>
                <a:ea typeface="Times New Roman" panose="02020603050405020304" pitchFamily="18" charset="0"/>
                <a:cs typeface="Times New Roman" panose="02020603050405020304" pitchFamily="18" charset="0"/>
              </a:rPr>
              <a:t>(r) read</a:t>
            </a:r>
            <a:r>
              <a:rPr lang="en-GB" b="1" dirty="0">
                <a:effectLst/>
                <a:ea typeface="Times New Roman" panose="02020603050405020304" pitchFamily="18" charset="0"/>
                <a:cs typeface="Times New Roman" panose="02020603050405020304" pitchFamily="18" charset="0"/>
              </a:rPr>
              <a:t>, </a:t>
            </a:r>
            <a:r>
              <a:rPr lang="en-GB" b="1" dirty="0">
                <a:effectLst/>
                <a:highlight>
                  <a:srgbClr val="FFFF00"/>
                </a:highlight>
                <a:ea typeface="Times New Roman" panose="02020603050405020304" pitchFamily="18" charset="0"/>
                <a:cs typeface="Times New Roman" panose="02020603050405020304" pitchFamily="18" charset="0"/>
              </a:rPr>
              <a:t>2 for (w) write,</a:t>
            </a:r>
            <a:r>
              <a:rPr lang="en-GB" b="1" dirty="0">
                <a:effectLst/>
                <a:ea typeface="Times New Roman" panose="02020603050405020304" pitchFamily="18" charset="0"/>
                <a:cs typeface="Times New Roman" panose="02020603050405020304" pitchFamily="18" charset="0"/>
              </a:rPr>
              <a:t> </a:t>
            </a:r>
            <a:r>
              <a:rPr lang="en-GB" b="1" dirty="0">
                <a:effectLst/>
                <a:highlight>
                  <a:srgbClr val="FFFF00"/>
                </a:highlight>
                <a:ea typeface="Times New Roman" panose="02020603050405020304" pitchFamily="18" charset="0"/>
                <a:cs typeface="Times New Roman" panose="02020603050405020304" pitchFamily="18" charset="0"/>
              </a:rPr>
              <a:t>1 for execute (x)</a:t>
            </a:r>
            <a:r>
              <a:rPr lang="en-GB" b="1" dirty="0">
                <a:highlight>
                  <a:srgbClr val="FFFF00"/>
                </a:highlight>
                <a:ea typeface="Times New Roman" panose="02020603050405020304" pitchFamily="18" charset="0"/>
                <a:cs typeface="Times New Roman" panose="02020603050405020304" pitchFamily="18" charset="0"/>
              </a:rPr>
              <a:t>, </a:t>
            </a:r>
            <a:br>
              <a:rPr lang="en-GB" b="1" dirty="0">
                <a:highlight>
                  <a:srgbClr val="FFFF00"/>
                </a:highlight>
                <a:ea typeface="Times New Roman" panose="02020603050405020304" pitchFamily="18" charset="0"/>
                <a:cs typeface="Times New Roman" panose="02020603050405020304" pitchFamily="18" charset="0"/>
              </a:rPr>
            </a:br>
            <a:r>
              <a:rPr lang="en-GB" dirty="0">
                <a:ea typeface="Times New Roman" panose="02020603050405020304" pitchFamily="18" charset="0"/>
                <a:cs typeface="Times New Roman" panose="02020603050405020304" pitchFamily="18" charset="0"/>
              </a:rPr>
              <a:t>or 0 for no permissions.</a:t>
            </a:r>
            <a:endParaRPr lang="en-GB" i="0" dirty="0">
              <a:solidFill>
                <a:srgbClr val="111111"/>
              </a:solidFill>
              <a:effectLst/>
            </a:endParaRPr>
          </a:p>
          <a:p>
            <a:r>
              <a:rPr lang="en-GB" sz="2800" dirty="0">
                <a:effectLst/>
                <a:ea typeface="Calibri" panose="020F0502020204030204" pitchFamily="34" charset="0"/>
                <a:cs typeface="Times New Roman" panose="02020603050405020304" pitchFamily="18" charset="0"/>
              </a:rPr>
              <a:t>We specify the numbers in the order of: </a:t>
            </a:r>
            <a:r>
              <a:rPr lang="en-GB" sz="2800" b="1" dirty="0">
                <a:effectLst/>
                <a:ea typeface="Calibri" panose="020F0502020204030204" pitchFamily="34" charset="0"/>
                <a:cs typeface="Times New Roman" panose="02020603050405020304" pitchFamily="18" charset="0"/>
              </a:rPr>
              <a:t>user</a:t>
            </a:r>
            <a:r>
              <a:rPr lang="en-GB" sz="2800" dirty="0">
                <a:effectLst/>
                <a:ea typeface="Calibri" panose="020F0502020204030204" pitchFamily="34" charset="0"/>
                <a:cs typeface="Times New Roman" panose="02020603050405020304" pitchFamily="18" charset="0"/>
              </a:rPr>
              <a:t> (owner), </a:t>
            </a:r>
            <a:r>
              <a:rPr lang="en-GB" sz="2800" b="1" dirty="0">
                <a:effectLst/>
                <a:ea typeface="Calibri" panose="020F0502020204030204" pitchFamily="34" charset="0"/>
                <a:cs typeface="Times New Roman" panose="02020603050405020304" pitchFamily="18" charset="0"/>
              </a:rPr>
              <a:t>group</a:t>
            </a:r>
            <a:r>
              <a:rPr lang="en-GB" sz="2800" dirty="0">
                <a:effectLst/>
                <a:ea typeface="Calibri" panose="020F0502020204030204" pitchFamily="34" charset="0"/>
                <a:cs typeface="Times New Roman" panose="02020603050405020304" pitchFamily="18" charset="0"/>
              </a:rPr>
              <a:t>, and </a:t>
            </a:r>
            <a:r>
              <a:rPr lang="en-GB" sz="2800" b="1" dirty="0">
                <a:effectLst/>
                <a:ea typeface="Calibri" panose="020F0502020204030204" pitchFamily="34" charset="0"/>
                <a:cs typeface="Times New Roman" panose="02020603050405020304" pitchFamily="18" charset="0"/>
              </a:rPr>
              <a:t>other</a:t>
            </a:r>
            <a:r>
              <a:rPr lang="en-GB" sz="2800" dirty="0">
                <a:effectLst/>
                <a:ea typeface="Calibri" panose="020F0502020204030204" pitchFamily="34" charset="0"/>
                <a:cs typeface="Times New Roman" panose="02020603050405020304" pitchFamily="18" charset="0"/>
              </a:rPr>
              <a:t>.</a:t>
            </a:r>
            <a:endParaRPr lang="en-GB" b="0" i="0" dirty="0">
              <a:solidFill>
                <a:srgbClr val="111111"/>
              </a:solidFill>
              <a:effectLst/>
              <a:latin typeface="Inter"/>
            </a:endParaRPr>
          </a:p>
          <a:p>
            <a:r>
              <a:rPr lang="en-GB" dirty="0">
                <a:solidFill>
                  <a:srgbClr val="111111"/>
                </a:solidFill>
                <a:latin typeface="Inter"/>
              </a:rPr>
              <a:t>With </a:t>
            </a:r>
            <a:r>
              <a:rPr lang="en-GB" b="0" i="0" dirty="0">
                <a:solidFill>
                  <a:srgbClr val="111111"/>
                </a:solidFill>
                <a:effectLst/>
                <a:latin typeface="Inter"/>
              </a:rPr>
              <a:t>the </a:t>
            </a:r>
            <a:r>
              <a:rPr lang="en-GB" b="1" i="0" dirty="0">
                <a:solidFill>
                  <a:srgbClr val="111111"/>
                </a:solidFill>
                <a:effectLst/>
                <a:latin typeface="Inter"/>
              </a:rPr>
              <a:t>octal method</a:t>
            </a:r>
            <a:r>
              <a:rPr lang="en-GB" b="0" i="0" dirty="0">
                <a:solidFill>
                  <a:srgbClr val="111111"/>
                </a:solidFill>
                <a:effectLst/>
                <a:latin typeface="Inter"/>
              </a:rPr>
              <a:t>, we add the 3 permission numbers for each permission-group (User, Group, Other) and then arrange them as a </a:t>
            </a:r>
            <a:r>
              <a:rPr lang="en-GB" dirty="0">
                <a:solidFill>
                  <a:srgbClr val="111111"/>
                </a:solidFill>
                <a:latin typeface="Inter"/>
              </a:rPr>
              <a:t>3</a:t>
            </a:r>
            <a:r>
              <a:rPr lang="en-GB" b="0" i="0" dirty="0">
                <a:solidFill>
                  <a:srgbClr val="111111"/>
                </a:solidFill>
                <a:effectLst/>
                <a:latin typeface="Inter"/>
              </a:rPr>
              <a:t>-digit number</a:t>
            </a:r>
            <a:r>
              <a:rPr lang="en-GB" dirty="0">
                <a:solidFill>
                  <a:srgbClr val="111111"/>
                </a:solidFill>
                <a:latin typeface="Inter"/>
              </a:rPr>
              <a:t>.</a:t>
            </a:r>
          </a:p>
          <a:p>
            <a:r>
              <a:rPr lang="en-GB" sz="2800" b="1" dirty="0">
                <a:effectLst/>
                <a:highlight>
                  <a:srgbClr val="FFFF00"/>
                </a:highlight>
                <a:ea typeface="Calibri" panose="020F0502020204030204" pitchFamily="34" charset="0"/>
                <a:cs typeface="Times New Roman" panose="02020603050405020304" pitchFamily="18" charset="0"/>
              </a:rPr>
              <a:t>Each number is the sum of the values we specify for read, write, and execute. </a:t>
            </a:r>
            <a:r>
              <a:rPr lang="en-GB" sz="2800" dirty="0">
                <a:effectLst/>
                <a:ea typeface="Calibri" panose="020F0502020204030204" pitchFamily="34" charset="0"/>
                <a:cs typeface="Times New Roman" panose="02020603050405020304" pitchFamily="18" charset="0"/>
              </a:rPr>
              <a:t>E.g. </a:t>
            </a:r>
            <a:r>
              <a:rPr lang="en-GB" sz="2800" dirty="0">
                <a:effectLst/>
                <a:highlight>
                  <a:srgbClr val="FFFF00"/>
                </a:highlight>
                <a:ea typeface="Calibri" panose="020F0502020204030204" pitchFamily="34" charset="0"/>
                <a:cs typeface="Times New Roman" panose="02020603050405020304" pitchFamily="18" charset="0"/>
              </a:rPr>
              <a:t>4+2+1 = 7. </a:t>
            </a:r>
          </a:p>
          <a:p>
            <a:r>
              <a:rPr lang="en-GB" sz="2800" dirty="0">
                <a:effectLst/>
                <a:ea typeface="Calibri" panose="020F0502020204030204" pitchFamily="34" charset="0"/>
                <a:cs typeface="Times New Roman" panose="02020603050405020304" pitchFamily="18" charset="0"/>
              </a:rPr>
              <a:t>We use the </a:t>
            </a:r>
            <a:r>
              <a:rPr lang="en-GB" sz="2800" b="1" dirty="0" err="1">
                <a:effectLst/>
                <a:highlight>
                  <a:srgbClr val="FFFF00"/>
                </a:highlight>
                <a:ea typeface="Calibri" panose="020F0502020204030204" pitchFamily="34" charset="0"/>
                <a:cs typeface="Times New Roman" panose="02020603050405020304" pitchFamily="18" charset="0"/>
              </a:rPr>
              <a:t>chmod</a:t>
            </a:r>
            <a:r>
              <a:rPr lang="en-GB" sz="2800" b="1" dirty="0">
                <a:effectLst/>
                <a:highlight>
                  <a:srgbClr val="FFFF00"/>
                </a:highlight>
                <a:ea typeface="Calibri" panose="020F0502020204030204" pitchFamily="34" charset="0"/>
                <a:cs typeface="Times New Roman" panose="02020603050405020304" pitchFamily="18" charset="0"/>
              </a:rPr>
              <a:t> command</a:t>
            </a:r>
            <a:r>
              <a:rPr lang="en-GB" sz="2800" b="1" dirty="0">
                <a:effectLst/>
                <a:ea typeface="Calibri" panose="020F0502020204030204" pitchFamily="34" charset="0"/>
                <a:cs typeface="Times New Roman" panose="02020603050405020304" pitchFamily="18" charset="0"/>
              </a:rPr>
              <a:t> </a:t>
            </a:r>
            <a:r>
              <a:rPr lang="en-GB" sz="2800" dirty="0">
                <a:effectLst/>
                <a:ea typeface="Calibri" panose="020F0502020204030204" pitchFamily="34" charset="0"/>
                <a:cs typeface="Times New Roman" panose="02020603050405020304" pitchFamily="18" charset="0"/>
              </a:rPr>
              <a:t>and </a:t>
            </a:r>
            <a:r>
              <a:rPr lang="en-GB" sz="2800" b="1" dirty="0">
                <a:effectLst/>
                <a:highlight>
                  <a:srgbClr val="FFFF00"/>
                </a:highlight>
                <a:ea typeface="Calibri" panose="020F0502020204030204" pitchFamily="34" charset="0"/>
                <a:cs typeface="Times New Roman" panose="02020603050405020304" pitchFamily="18" charset="0"/>
              </a:rPr>
              <a:t>specify a set of three numbers</a:t>
            </a:r>
            <a:r>
              <a:rPr lang="en-GB" sz="2800" b="1" dirty="0">
                <a:effectLst/>
                <a:ea typeface="Calibri" panose="020F0502020204030204" pitchFamily="34" charset="0"/>
                <a:cs typeface="Times New Roman" panose="02020603050405020304" pitchFamily="18" charset="0"/>
              </a:rPr>
              <a:t> </a:t>
            </a:r>
            <a:r>
              <a:rPr lang="en-GB" sz="2800" dirty="0">
                <a:effectLst/>
                <a:ea typeface="Calibri" panose="020F0502020204030204" pitchFamily="34" charset="0"/>
                <a:cs typeface="Times New Roman" panose="02020603050405020304" pitchFamily="18" charset="0"/>
              </a:rPr>
              <a:t>to set permissions. E.g. </a:t>
            </a:r>
            <a:r>
              <a:rPr lang="en-GB" sz="2800" b="1" dirty="0" err="1">
                <a:solidFill>
                  <a:srgbClr val="181818"/>
                </a:solidFill>
                <a:effectLst/>
                <a:ea typeface="Times New Roman" panose="02020603050405020304" pitchFamily="18" charset="0"/>
                <a:cs typeface="Times New Roman" panose="02020603050405020304" pitchFamily="18" charset="0"/>
              </a:rPr>
              <a:t>chmod</a:t>
            </a:r>
            <a:r>
              <a:rPr lang="en-GB" sz="2800" b="1" dirty="0">
                <a:solidFill>
                  <a:srgbClr val="181818"/>
                </a:solidFill>
                <a:effectLst/>
                <a:ea typeface="Times New Roman" panose="02020603050405020304" pitchFamily="18" charset="0"/>
                <a:cs typeface="Times New Roman" panose="02020603050405020304" pitchFamily="18" charset="0"/>
              </a:rPr>
              <a:t> </a:t>
            </a:r>
            <a:r>
              <a:rPr lang="en-GB" sz="2800" b="1" dirty="0">
                <a:solidFill>
                  <a:srgbClr val="181818"/>
                </a:solidFill>
                <a:effectLst/>
                <a:highlight>
                  <a:srgbClr val="FFFF00"/>
                </a:highlight>
                <a:ea typeface="Times New Roman" panose="02020603050405020304" pitchFamily="18" charset="0"/>
                <a:cs typeface="Times New Roman" panose="02020603050405020304" pitchFamily="18" charset="0"/>
              </a:rPr>
              <a:t>777</a:t>
            </a:r>
            <a:r>
              <a:rPr lang="en-GB" sz="2800" b="1" dirty="0">
                <a:solidFill>
                  <a:srgbClr val="181818"/>
                </a:solidFill>
                <a:effectLst/>
                <a:ea typeface="Times New Roman" panose="02020603050405020304" pitchFamily="18" charset="0"/>
                <a:cs typeface="Times New Roman" panose="02020603050405020304" pitchFamily="18" charset="0"/>
              </a:rPr>
              <a:t> testfile.txt</a:t>
            </a:r>
            <a:endParaRPr lang="en-GB" sz="2800" dirty="0">
              <a:effectLst/>
              <a:ea typeface="Calibri" panose="020F0502020204030204" pitchFamily="34" charset="0"/>
              <a:cs typeface="Times New Roman" panose="02020603050405020304" pitchFamily="18" charset="0"/>
            </a:endParaRPr>
          </a:p>
          <a:p>
            <a:r>
              <a:rPr lang="en-GB" sz="2800" dirty="0">
                <a:effectLst/>
                <a:highlight>
                  <a:srgbClr val="FFFF00"/>
                </a:highlight>
                <a:ea typeface="Calibri" panose="020F0502020204030204" pitchFamily="34" charset="0"/>
                <a:cs typeface="Times New Roman" panose="02020603050405020304" pitchFamily="18" charset="0"/>
              </a:rPr>
              <a:t>777 = The first number is for the User, Group &amp; Others </a:t>
            </a:r>
            <a:r>
              <a:rPr lang="en-GB" sz="2800" dirty="0">
                <a:effectLst/>
                <a:highlight>
                  <a:srgbClr val="FFFF00"/>
                </a:highlight>
                <a:ea typeface="Times New Roman" panose="02020603050405020304" pitchFamily="18" charset="0"/>
                <a:cs typeface="Times New Roman" panose="02020603050405020304" pitchFamily="18" charset="0"/>
              </a:rPr>
              <a:t>can do everything: read, write, and execute. Everyone can do everything. </a:t>
            </a:r>
            <a:endParaRPr lang="en-GB" dirty="0"/>
          </a:p>
          <a:p>
            <a:pPr>
              <a:lnSpc>
                <a:spcPct val="100000"/>
              </a:lnSpc>
              <a:spcBef>
                <a:spcPts val="600"/>
              </a:spcBef>
            </a:pPr>
            <a:endParaRPr lang="en-GB" sz="2800" dirty="0"/>
          </a:p>
          <a:p>
            <a:pPr marL="342912" indent="-342912">
              <a:lnSpc>
                <a:spcPct val="110000"/>
              </a:lnSpc>
              <a:spcBef>
                <a:spcPts val="0"/>
              </a:spcBef>
              <a:spcAft>
                <a:spcPts val="600"/>
              </a:spcAft>
              <a:tabLst>
                <a:tab pos="457217" algn="l"/>
              </a:tabLst>
            </a:pPr>
            <a:endParaRPr lang="en-GB" dirty="0"/>
          </a:p>
        </p:txBody>
      </p:sp>
    </p:spTree>
    <p:extLst>
      <p:ext uri="{BB962C8B-B14F-4D97-AF65-F5344CB8AC3E}">
        <p14:creationId xmlns:p14="http://schemas.microsoft.com/office/powerpoint/2010/main" val="621293661"/>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771ADBD3-39D2-BFE6-DEB7-2543F0057271}"/>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1636E40-E97B-A9D2-3717-DE10FD55D3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1"/>
          </a:p>
        </p:txBody>
      </p:sp>
      <p:sp>
        <p:nvSpPr>
          <p:cNvPr id="10" name="Rectangle 9">
            <a:extLst>
              <a:ext uri="{FF2B5EF4-FFF2-40B4-BE49-F238E27FC236}">
                <a16:creationId xmlns:a16="http://schemas.microsoft.com/office/drawing/2014/main" id="{CA5AA8F7-F771-57C0-832D-62F11DEA5B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1"/>
          </a:p>
        </p:txBody>
      </p:sp>
      <p:sp>
        <p:nvSpPr>
          <p:cNvPr id="12" name="Rectangle 11">
            <a:extLst>
              <a:ext uri="{FF2B5EF4-FFF2-40B4-BE49-F238E27FC236}">
                <a16:creationId xmlns:a16="http://schemas.microsoft.com/office/drawing/2014/main" id="{BDEB3F11-7A5A-6A29-A5C7-4320F81A56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1"/>
          </a:p>
        </p:txBody>
      </p:sp>
      <p:sp>
        <p:nvSpPr>
          <p:cNvPr id="14" name="Rectangle 13">
            <a:extLst>
              <a:ext uri="{FF2B5EF4-FFF2-40B4-BE49-F238E27FC236}">
                <a16:creationId xmlns:a16="http://schemas.microsoft.com/office/drawing/2014/main" id="{C77E009A-B068-4658-0445-634C649C68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300" y="-1"/>
            <a:ext cx="4076699" cy="1590741"/>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1"/>
          </a:p>
        </p:txBody>
      </p:sp>
      <p:sp>
        <p:nvSpPr>
          <p:cNvPr id="16" name="Rectangle 15">
            <a:extLst>
              <a:ext uri="{FF2B5EF4-FFF2-40B4-BE49-F238E27FC236}">
                <a16:creationId xmlns:a16="http://schemas.microsoft.com/office/drawing/2014/main" id="{F0CB476A-FDE8-D019-EC3C-8F9A76C748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2" y="-1"/>
            <a:ext cx="11732645"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1"/>
          </a:p>
        </p:txBody>
      </p:sp>
      <p:sp>
        <p:nvSpPr>
          <p:cNvPr id="2" name="Title 1">
            <a:extLst>
              <a:ext uri="{FF2B5EF4-FFF2-40B4-BE49-F238E27FC236}">
                <a16:creationId xmlns:a16="http://schemas.microsoft.com/office/drawing/2014/main" id="{486F95E8-4AA6-7C66-4BA6-8014911A87AE}"/>
              </a:ext>
            </a:extLst>
          </p:cNvPr>
          <p:cNvSpPr>
            <a:spLocks noGrp="1"/>
          </p:cNvSpPr>
          <p:nvPr>
            <p:ph type="title"/>
          </p:nvPr>
        </p:nvSpPr>
        <p:spPr>
          <a:xfrm>
            <a:off x="247441" y="278534"/>
            <a:ext cx="11485207" cy="1033669"/>
          </a:xfrm>
        </p:spPr>
        <p:txBody>
          <a:bodyPr>
            <a:normAutofit/>
          </a:bodyPr>
          <a:lstStyle/>
          <a:p>
            <a:r>
              <a:rPr lang="en-GB" sz="6000" b="1" dirty="0">
                <a:solidFill>
                  <a:srgbClr val="FFFFFF"/>
                </a:solidFill>
              </a:rPr>
              <a:t>Bg. </a:t>
            </a:r>
            <a:r>
              <a:rPr lang="en-GB" b="1" dirty="0">
                <a:solidFill>
                  <a:srgbClr val="FFFFFF"/>
                </a:solidFill>
              </a:rPr>
              <a:t>Numeric method explanation </a:t>
            </a:r>
            <a:r>
              <a:rPr lang="en-GB" b="1" dirty="0" err="1">
                <a:solidFill>
                  <a:srgbClr val="FFFFFF"/>
                </a:solidFill>
              </a:rPr>
              <a:t>cont</a:t>
            </a:r>
            <a:r>
              <a:rPr lang="en-GB" b="1" dirty="0">
                <a:solidFill>
                  <a:srgbClr val="FFFFFF"/>
                </a:solidFill>
              </a:rPr>
              <a:t>…</a:t>
            </a:r>
          </a:p>
        </p:txBody>
      </p:sp>
      <p:sp>
        <p:nvSpPr>
          <p:cNvPr id="15" name="Content Placeholder 2">
            <a:extLst>
              <a:ext uri="{FF2B5EF4-FFF2-40B4-BE49-F238E27FC236}">
                <a16:creationId xmlns:a16="http://schemas.microsoft.com/office/drawing/2014/main" id="{0F84C7A0-8B14-183C-7C65-579AD7F4F933}"/>
              </a:ext>
            </a:extLst>
          </p:cNvPr>
          <p:cNvSpPr>
            <a:spLocks noGrp="1"/>
          </p:cNvSpPr>
          <p:nvPr>
            <p:ph idx="1"/>
          </p:nvPr>
        </p:nvSpPr>
        <p:spPr>
          <a:xfrm>
            <a:off x="247441" y="1725816"/>
            <a:ext cx="11682622" cy="5034606"/>
          </a:xfrm>
        </p:spPr>
        <p:txBody>
          <a:bodyPr>
            <a:normAutofit fontScale="77500" lnSpcReduction="20000"/>
          </a:bodyPr>
          <a:lstStyle/>
          <a:p>
            <a:r>
              <a:rPr lang="en-GB" sz="3300" dirty="0">
                <a:ea typeface="Calibri" panose="020F0502020204030204" pitchFamily="34" charset="0"/>
                <a:cs typeface="Times New Roman" panose="02020603050405020304" pitchFamily="18" charset="0"/>
              </a:rPr>
              <a:t>In the numeric method, the permission numbers are: </a:t>
            </a:r>
          </a:p>
          <a:p>
            <a:pPr lvl="1"/>
            <a:r>
              <a:rPr lang="en-GB" sz="3300" b="1" dirty="0">
                <a:ea typeface="Calibri" panose="020F0502020204030204" pitchFamily="34" charset="0"/>
                <a:cs typeface="Times New Roman" panose="02020603050405020304" pitchFamily="18" charset="0"/>
              </a:rPr>
              <a:t>4 for </a:t>
            </a:r>
            <a:r>
              <a:rPr lang="en-GB" sz="3300" b="1" dirty="0">
                <a:ea typeface="Times New Roman" panose="02020603050405020304" pitchFamily="18" charset="0"/>
                <a:cs typeface="Times New Roman" panose="02020603050405020304" pitchFamily="18" charset="0"/>
              </a:rPr>
              <a:t>(r) read</a:t>
            </a:r>
          </a:p>
          <a:p>
            <a:pPr lvl="1"/>
            <a:r>
              <a:rPr lang="en-GB" sz="3300" b="1" dirty="0">
                <a:ea typeface="Times New Roman" panose="02020603050405020304" pitchFamily="18" charset="0"/>
                <a:cs typeface="Times New Roman" panose="02020603050405020304" pitchFamily="18" charset="0"/>
              </a:rPr>
              <a:t>2 for (w) write</a:t>
            </a:r>
          </a:p>
          <a:p>
            <a:pPr lvl="1"/>
            <a:r>
              <a:rPr lang="en-GB" sz="3300" b="1" dirty="0">
                <a:ea typeface="Times New Roman" panose="02020603050405020304" pitchFamily="18" charset="0"/>
                <a:cs typeface="Times New Roman" panose="02020603050405020304" pitchFamily="18" charset="0"/>
              </a:rPr>
              <a:t>1 for execute (x)</a:t>
            </a:r>
          </a:p>
          <a:p>
            <a:pPr lvl="1"/>
            <a:r>
              <a:rPr lang="en-GB" sz="3600" b="1" dirty="0">
                <a:ea typeface="Times New Roman" panose="02020603050405020304" pitchFamily="18" charset="0"/>
                <a:cs typeface="Times New Roman" panose="02020603050405020304" pitchFamily="18" charset="0"/>
              </a:rPr>
              <a:t>0 </a:t>
            </a:r>
            <a:r>
              <a:rPr lang="en-GB" sz="3600" dirty="0">
                <a:ea typeface="Times New Roman" panose="02020603050405020304" pitchFamily="18" charset="0"/>
                <a:cs typeface="Times New Roman" panose="02020603050405020304" pitchFamily="18" charset="0"/>
              </a:rPr>
              <a:t>for no permissions.</a:t>
            </a:r>
            <a:endParaRPr lang="en-GB" sz="3600" dirty="0">
              <a:solidFill>
                <a:srgbClr val="111111"/>
              </a:solidFill>
            </a:endParaRPr>
          </a:p>
          <a:p>
            <a:r>
              <a:rPr lang="en-GB" sz="3300" dirty="0">
                <a:solidFill>
                  <a:srgbClr val="111111"/>
                </a:solidFill>
              </a:rPr>
              <a:t>We then add the permission numbers we want for each permission-group (User, Group, Other). </a:t>
            </a:r>
            <a:r>
              <a:rPr lang="en-GB" sz="3300" b="1" dirty="0">
                <a:effectLst/>
                <a:ea typeface="Calibri" panose="020F0502020204030204" pitchFamily="34" charset="0"/>
                <a:cs typeface="Times New Roman" panose="02020603050405020304" pitchFamily="18" charset="0"/>
              </a:rPr>
              <a:t>Each number is the sum of the values we specify for read, write, and execute. </a:t>
            </a:r>
            <a:r>
              <a:rPr lang="en-GB" sz="3300" dirty="0">
                <a:effectLst/>
                <a:ea typeface="Calibri" panose="020F0502020204030204" pitchFamily="34" charset="0"/>
                <a:cs typeface="Times New Roman" panose="02020603050405020304" pitchFamily="18" charset="0"/>
              </a:rPr>
              <a:t>E.g. 4+2+1 = 7. </a:t>
            </a:r>
          </a:p>
          <a:p>
            <a:r>
              <a:rPr lang="en-GB" sz="3300" dirty="0">
                <a:solidFill>
                  <a:srgbClr val="111111"/>
                </a:solidFill>
              </a:rPr>
              <a:t>W</a:t>
            </a:r>
            <a:r>
              <a:rPr lang="en-GB" sz="3300" dirty="0">
                <a:ea typeface="Calibri" panose="020F0502020204030204" pitchFamily="34" charset="0"/>
                <a:cs typeface="Times New Roman" panose="02020603050405020304" pitchFamily="18" charset="0"/>
              </a:rPr>
              <a:t>e specify a number for the: </a:t>
            </a:r>
          </a:p>
          <a:p>
            <a:pPr lvl="1"/>
            <a:r>
              <a:rPr lang="en-GB" sz="2800" b="1" dirty="0">
                <a:ea typeface="Calibri" panose="020F0502020204030204" pitchFamily="34" charset="0"/>
                <a:cs typeface="Times New Roman" panose="02020603050405020304" pitchFamily="18" charset="0"/>
              </a:rPr>
              <a:t>User</a:t>
            </a:r>
            <a:r>
              <a:rPr lang="en-GB" sz="2800" dirty="0">
                <a:ea typeface="Calibri" panose="020F0502020204030204" pitchFamily="34" charset="0"/>
                <a:cs typeface="Times New Roman" panose="02020603050405020304" pitchFamily="18" charset="0"/>
              </a:rPr>
              <a:t> (owner): </a:t>
            </a:r>
            <a:r>
              <a:rPr lang="en-GB" sz="2800" b="1" dirty="0">
                <a:ea typeface="Calibri" panose="020F0502020204030204" pitchFamily="34" charset="0"/>
                <a:cs typeface="Times New Roman" panose="02020603050405020304" pitchFamily="18" charset="0"/>
              </a:rPr>
              <a:t>7</a:t>
            </a:r>
          </a:p>
          <a:p>
            <a:pPr lvl="1"/>
            <a:r>
              <a:rPr lang="en-GB" sz="2800" b="1" dirty="0">
                <a:ea typeface="Calibri" panose="020F0502020204030204" pitchFamily="34" charset="0"/>
                <a:cs typeface="Times New Roman" panose="02020603050405020304" pitchFamily="18" charset="0"/>
              </a:rPr>
              <a:t>Group: 7</a:t>
            </a:r>
            <a:endParaRPr lang="en-GB" sz="2800" dirty="0">
              <a:ea typeface="Calibri" panose="020F0502020204030204" pitchFamily="34" charset="0"/>
              <a:cs typeface="Times New Roman" panose="02020603050405020304" pitchFamily="18" charset="0"/>
            </a:endParaRPr>
          </a:p>
          <a:p>
            <a:pPr lvl="1"/>
            <a:r>
              <a:rPr lang="en-GB" sz="2800" dirty="0">
                <a:ea typeface="Calibri" panose="020F0502020204030204" pitchFamily="34" charset="0"/>
                <a:cs typeface="Times New Roman" panose="02020603050405020304" pitchFamily="18" charset="0"/>
              </a:rPr>
              <a:t>and </a:t>
            </a:r>
            <a:r>
              <a:rPr lang="en-GB" sz="2800" b="1" dirty="0">
                <a:ea typeface="Calibri" panose="020F0502020204030204" pitchFamily="34" charset="0"/>
                <a:cs typeface="Times New Roman" panose="02020603050405020304" pitchFamily="18" charset="0"/>
              </a:rPr>
              <a:t>Other: 7</a:t>
            </a:r>
            <a:endParaRPr lang="en-GB" sz="3300" dirty="0">
              <a:effectLst/>
              <a:ea typeface="Calibri" panose="020F0502020204030204" pitchFamily="34" charset="0"/>
              <a:cs typeface="Times New Roman" panose="02020603050405020304" pitchFamily="18" charset="0"/>
            </a:endParaRPr>
          </a:p>
          <a:p>
            <a:r>
              <a:rPr lang="en-GB" sz="3300" dirty="0">
                <a:effectLst/>
                <a:ea typeface="Calibri" panose="020F0502020204030204" pitchFamily="34" charset="0"/>
                <a:cs typeface="Times New Roman" panose="02020603050405020304" pitchFamily="18" charset="0"/>
              </a:rPr>
              <a:t>777: 7-7-7 = The first 7 is for the User, the second 7 for the Group &amp; the third 7 is for </a:t>
            </a:r>
            <a:r>
              <a:rPr lang="en-GB" sz="3300" dirty="0" err="1">
                <a:effectLst/>
                <a:ea typeface="Calibri" panose="020F0502020204030204" pitchFamily="34" charset="0"/>
                <a:cs typeface="Times New Roman" panose="02020603050405020304" pitchFamily="18" charset="0"/>
              </a:rPr>
              <a:t>Others.Using</a:t>
            </a:r>
            <a:r>
              <a:rPr lang="en-GB" sz="3300" dirty="0">
                <a:effectLst/>
                <a:ea typeface="Calibri" panose="020F0502020204030204" pitchFamily="34" charset="0"/>
                <a:cs typeface="Times New Roman" panose="02020603050405020304" pitchFamily="18" charset="0"/>
              </a:rPr>
              <a:t> ‘7’ all </a:t>
            </a:r>
            <a:r>
              <a:rPr lang="en-GB" sz="3300" dirty="0">
                <a:effectLst/>
                <a:ea typeface="Times New Roman" panose="02020603050405020304" pitchFamily="18" charset="0"/>
                <a:cs typeface="Times New Roman" panose="02020603050405020304" pitchFamily="18" charset="0"/>
              </a:rPr>
              <a:t>can do everything: read, write, and execute. Everyone can do everything. </a:t>
            </a:r>
            <a:endParaRPr lang="en-GB" sz="3300" dirty="0"/>
          </a:p>
          <a:p>
            <a:pPr marL="342912" indent="-342912">
              <a:lnSpc>
                <a:spcPct val="110000"/>
              </a:lnSpc>
              <a:spcBef>
                <a:spcPts val="0"/>
              </a:spcBef>
              <a:spcAft>
                <a:spcPts val="600"/>
              </a:spcAft>
              <a:tabLst>
                <a:tab pos="457217" algn="l"/>
              </a:tabLst>
            </a:pPr>
            <a:endParaRPr lang="en-GB" dirty="0"/>
          </a:p>
        </p:txBody>
      </p:sp>
    </p:spTree>
    <p:extLst>
      <p:ext uri="{BB962C8B-B14F-4D97-AF65-F5344CB8AC3E}">
        <p14:creationId xmlns:p14="http://schemas.microsoft.com/office/powerpoint/2010/main" val="3049247439"/>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1"/>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1"/>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1"/>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300" y="-1"/>
            <a:ext cx="4076699" cy="1590741"/>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1"/>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2" y="-1"/>
            <a:ext cx="11732645"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1"/>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182033" y="372055"/>
            <a:ext cx="11242624" cy="1033669"/>
          </a:xfrm>
          <a:noFill/>
        </p:spPr>
        <p:txBody>
          <a:bodyPr>
            <a:normAutofit/>
          </a:bodyPr>
          <a:lstStyle/>
          <a:p>
            <a:r>
              <a:rPr lang="en-GB" sz="5400" b="1" dirty="0">
                <a:solidFill>
                  <a:schemeClr val="bg1"/>
                </a:solidFill>
              </a:rPr>
              <a:t>Bg. </a:t>
            </a:r>
            <a:r>
              <a:rPr lang="en-GB" b="1" dirty="0">
                <a:solidFill>
                  <a:schemeClr val="bg1"/>
                </a:solidFill>
              </a:rPr>
              <a:t>Visual Guide to: </a:t>
            </a:r>
            <a:r>
              <a:rPr lang="en-GB" b="1" dirty="0">
                <a:solidFill>
                  <a:schemeClr val="bg1"/>
                </a:solidFill>
                <a:effectLst/>
                <a:ea typeface="Calibri" panose="020F0502020204030204" pitchFamily="34" charset="0"/>
                <a:cs typeface="Times New Roman" panose="02020603050405020304" pitchFamily="18" charset="0"/>
              </a:rPr>
              <a:t>Numeric form</a:t>
            </a:r>
            <a:endParaRPr lang="en-GB" b="1" dirty="0">
              <a:solidFill>
                <a:schemeClr val="bg1"/>
              </a:solidFill>
              <a:highlight>
                <a:srgbClr val="FFFF00"/>
              </a:highlight>
            </a:endParaRP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182033" y="1703473"/>
            <a:ext cx="11847574" cy="5034606"/>
          </a:xfrm>
          <a:noFill/>
        </p:spPr>
        <p:txBody>
          <a:bodyPr>
            <a:noAutofit/>
          </a:bodyPr>
          <a:lstStyle/>
          <a:p>
            <a:pPr marL="0" lvl="0" indent="0">
              <a:lnSpc>
                <a:spcPct val="100000"/>
              </a:lnSpc>
              <a:spcBef>
                <a:spcPts val="0"/>
              </a:spcBef>
              <a:spcAft>
                <a:spcPts val="600"/>
              </a:spcAft>
              <a:buNone/>
              <a:tabLst>
                <a:tab pos="1055370" algn="l"/>
              </a:tabLst>
            </a:pPr>
            <a:endParaRPr lang="en-GB" dirty="0">
              <a:effectLst/>
              <a:ea typeface="Calibri" panose="020F0502020204030204" pitchFamily="34" charset="0"/>
              <a:cs typeface="Times New Roman" panose="02020603050405020304" pitchFamily="18" charset="0"/>
            </a:endParaRPr>
          </a:p>
          <a:p>
            <a:pPr marL="0" lvl="0" indent="0">
              <a:lnSpc>
                <a:spcPct val="100000"/>
              </a:lnSpc>
              <a:spcBef>
                <a:spcPts val="0"/>
              </a:spcBef>
              <a:spcAft>
                <a:spcPts val="600"/>
              </a:spcAft>
              <a:buNone/>
            </a:pPr>
            <a:endParaRPr lang="en-GB" sz="2000" dirty="0">
              <a:solidFill>
                <a:srgbClr val="181818"/>
              </a:solidFill>
              <a:effectLst/>
              <a:ea typeface="Calibri" panose="020F0502020204030204" pitchFamily="34" charset="0"/>
              <a:cs typeface="Times New Roman" panose="02020603050405020304" pitchFamily="18" charset="0"/>
            </a:endParaRPr>
          </a:p>
        </p:txBody>
      </p:sp>
      <p:pic>
        <p:nvPicPr>
          <p:cNvPr id="9" name="Picture 8" descr="A picture containing icon&#10;&#10;Description automatically generated">
            <a:extLst>
              <a:ext uri="{FF2B5EF4-FFF2-40B4-BE49-F238E27FC236}">
                <a16:creationId xmlns:a16="http://schemas.microsoft.com/office/drawing/2014/main" id="{FA0E3C3A-35D3-404A-821F-37279FE0AFB8}"/>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1094282" y="1814967"/>
            <a:ext cx="9771872" cy="4670978"/>
          </a:xfrm>
          <a:prstGeom prst="rect">
            <a:avLst/>
          </a:prstGeom>
        </p:spPr>
      </p:pic>
      <p:sp>
        <p:nvSpPr>
          <p:cNvPr id="11" name="TextBox 10">
            <a:extLst>
              <a:ext uri="{FF2B5EF4-FFF2-40B4-BE49-F238E27FC236}">
                <a16:creationId xmlns:a16="http://schemas.microsoft.com/office/drawing/2014/main" id="{A271E64B-A447-4C2A-B971-4D097167ACDC}"/>
              </a:ext>
            </a:extLst>
          </p:cNvPr>
          <p:cNvSpPr txBox="1"/>
          <p:nvPr/>
        </p:nvSpPr>
        <p:spPr>
          <a:xfrm>
            <a:off x="9150829" y="6707070"/>
            <a:ext cx="2878778" cy="184666"/>
          </a:xfrm>
          <a:prstGeom prst="rect">
            <a:avLst/>
          </a:prstGeom>
          <a:noFill/>
        </p:spPr>
        <p:txBody>
          <a:bodyPr wrap="square" rtlCol="0">
            <a:spAutoFit/>
          </a:bodyPr>
          <a:lstStyle/>
          <a:p>
            <a:pPr algn="ctr"/>
            <a:r>
              <a:rPr lang="en-GB" sz="600" dirty="0">
                <a:hlinkClick r:id="rId4" tooltip="https://ravexina.ir/linux-notes/File%20&amp;%20Directories%20Permissions.html"/>
              </a:rPr>
              <a:t>This Photo</a:t>
            </a:r>
            <a:r>
              <a:rPr lang="en-GB" sz="600" dirty="0"/>
              <a:t> by Unknown Author is licensed under </a:t>
            </a:r>
            <a:r>
              <a:rPr lang="en-GB" sz="600" dirty="0">
                <a:hlinkClick r:id="rId5" tooltip="https://creativecommons.org/licenses/by-nc-sa/3.0/"/>
              </a:rPr>
              <a:t>CC BY-SA-NC</a:t>
            </a:r>
            <a:endParaRPr lang="en-GB" sz="600" dirty="0"/>
          </a:p>
        </p:txBody>
      </p:sp>
    </p:spTree>
    <p:extLst>
      <p:ext uri="{BB962C8B-B14F-4D97-AF65-F5344CB8AC3E}">
        <p14:creationId xmlns:p14="http://schemas.microsoft.com/office/powerpoint/2010/main" val="1002794133"/>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1"/>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1"/>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1"/>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300" y="-1"/>
            <a:ext cx="4076699" cy="1590741"/>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1"/>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2" y="-1"/>
            <a:ext cx="11732645"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1"/>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459349" y="337314"/>
            <a:ext cx="10581233" cy="1033669"/>
          </a:xfrm>
        </p:spPr>
        <p:txBody>
          <a:bodyPr>
            <a:normAutofit/>
          </a:bodyPr>
          <a:lstStyle/>
          <a:p>
            <a:r>
              <a:rPr lang="en-GB" sz="4000" b="1" dirty="0">
                <a:solidFill>
                  <a:srgbClr val="FFFFFF"/>
                </a:solidFill>
              </a:rPr>
              <a:t>Changing File Permissions: Numeric method</a:t>
            </a: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526047" y="1703722"/>
            <a:ext cx="11072829" cy="4573510"/>
          </a:xfrm>
        </p:spPr>
        <p:txBody>
          <a:bodyPr>
            <a:normAutofit/>
          </a:bodyPr>
          <a:lstStyle/>
          <a:p>
            <a:r>
              <a:rPr lang="en-GB" sz="3200" b="1" dirty="0">
                <a:effectLst/>
                <a:highlight>
                  <a:srgbClr val="FFFF00"/>
                </a:highlight>
                <a:ea typeface="Calibri" panose="020F0502020204030204" pitchFamily="34" charset="0"/>
                <a:cs typeface="Times New Roman" panose="02020603050405020304" pitchFamily="18" charset="0"/>
              </a:rPr>
              <a:t>4</a:t>
            </a:r>
            <a:r>
              <a:rPr lang="en-GB" sz="3200" b="1" dirty="0">
                <a:effectLst/>
                <a:ea typeface="Calibri" panose="020F0502020204030204" pitchFamily="34" charset="0"/>
                <a:cs typeface="Times New Roman" panose="02020603050405020304" pitchFamily="18" charset="0"/>
              </a:rPr>
              <a:t> </a:t>
            </a:r>
            <a:r>
              <a:rPr lang="en-GB" sz="3200" dirty="0">
                <a:effectLst/>
                <a:ea typeface="Calibri" panose="020F0502020204030204" pitchFamily="34" charset="0"/>
                <a:cs typeface="Times New Roman" panose="02020603050405020304" pitchFamily="18" charset="0"/>
              </a:rPr>
              <a:t>for</a:t>
            </a:r>
            <a:r>
              <a:rPr lang="en-GB" sz="3200" b="1" dirty="0">
                <a:effectLst/>
                <a:ea typeface="Calibri" panose="020F0502020204030204" pitchFamily="34" charset="0"/>
                <a:cs typeface="Times New Roman" panose="02020603050405020304" pitchFamily="18" charset="0"/>
              </a:rPr>
              <a:t> </a:t>
            </a:r>
            <a:r>
              <a:rPr lang="en-GB" sz="3200" b="1" dirty="0">
                <a:effectLst/>
                <a:ea typeface="Times New Roman" panose="02020603050405020304" pitchFamily="18" charset="0"/>
                <a:cs typeface="Times New Roman" panose="02020603050405020304" pitchFamily="18" charset="0"/>
              </a:rPr>
              <a:t>read </a:t>
            </a:r>
            <a:r>
              <a:rPr lang="en-GB" sz="3200" b="1" dirty="0">
                <a:ea typeface="Times New Roman" panose="02020603050405020304" pitchFamily="18" charset="0"/>
                <a:cs typeface="Times New Roman" panose="02020603050405020304" pitchFamily="18" charset="0"/>
              </a:rPr>
              <a:t>(r)</a:t>
            </a:r>
            <a:r>
              <a:rPr lang="en-GB" sz="3200" b="1" dirty="0">
                <a:effectLst/>
                <a:ea typeface="Times New Roman" panose="02020603050405020304" pitchFamily="18" charset="0"/>
                <a:cs typeface="Times New Roman" panose="02020603050405020304" pitchFamily="18" charset="0"/>
              </a:rPr>
              <a:t>, </a:t>
            </a:r>
            <a:r>
              <a:rPr lang="en-GB" sz="3200" b="1" dirty="0">
                <a:effectLst/>
                <a:highlight>
                  <a:srgbClr val="FFFF00"/>
                </a:highlight>
                <a:ea typeface="Times New Roman" panose="02020603050405020304" pitchFamily="18" charset="0"/>
                <a:cs typeface="Times New Roman" panose="02020603050405020304" pitchFamily="18" charset="0"/>
              </a:rPr>
              <a:t>2</a:t>
            </a:r>
            <a:r>
              <a:rPr lang="en-GB" sz="3200" b="1" dirty="0">
                <a:effectLst/>
                <a:ea typeface="Times New Roman" panose="02020603050405020304" pitchFamily="18" charset="0"/>
                <a:cs typeface="Times New Roman" panose="02020603050405020304" pitchFamily="18" charset="0"/>
              </a:rPr>
              <a:t> </a:t>
            </a:r>
            <a:r>
              <a:rPr lang="en-GB" sz="3200" dirty="0">
                <a:effectLst/>
                <a:ea typeface="Times New Roman" panose="02020603050405020304" pitchFamily="18" charset="0"/>
                <a:cs typeface="Times New Roman" panose="02020603050405020304" pitchFamily="18" charset="0"/>
              </a:rPr>
              <a:t>for</a:t>
            </a:r>
            <a:r>
              <a:rPr lang="en-GB" sz="3200" b="1" dirty="0">
                <a:effectLst/>
                <a:ea typeface="Times New Roman" panose="02020603050405020304" pitchFamily="18" charset="0"/>
                <a:cs typeface="Times New Roman" panose="02020603050405020304" pitchFamily="18" charset="0"/>
              </a:rPr>
              <a:t> write </a:t>
            </a:r>
            <a:r>
              <a:rPr lang="en-GB" sz="3200" b="1" dirty="0">
                <a:ea typeface="Times New Roman" panose="02020603050405020304" pitchFamily="18" charset="0"/>
                <a:cs typeface="Times New Roman" panose="02020603050405020304" pitchFamily="18" charset="0"/>
              </a:rPr>
              <a:t>(w) </a:t>
            </a:r>
            <a:r>
              <a:rPr lang="en-GB" sz="3200" b="1" dirty="0">
                <a:effectLst/>
                <a:ea typeface="Times New Roman" panose="02020603050405020304" pitchFamily="18" charset="0"/>
                <a:cs typeface="Times New Roman" panose="02020603050405020304" pitchFamily="18" charset="0"/>
              </a:rPr>
              <a:t>and </a:t>
            </a:r>
            <a:r>
              <a:rPr lang="en-GB" sz="3200" b="1" dirty="0">
                <a:effectLst/>
                <a:highlight>
                  <a:srgbClr val="FFFF00"/>
                </a:highlight>
                <a:ea typeface="Times New Roman" panose="02020603050405020304" pitchFamily="18" charset="0"/>
                <a:cs typeface="Times New Roman" panose="02020603050405020304" pitchFamily="18" charset="0"/>
              </a:rPr>
              <a:t>1</a:t>
            </a:r>
            <a:r>
              <a:rPr lang="en-GB" sz="3200" b="1" dirty="0">
                <a:effectLst/>
                <a:ea typeface="Times New Roman" panose="02020603050405020304" pitchFamily="18" charset="0"/>
                <a:cs typeface="Times New Roman" panose="02020603050405020304" pitchFamily="18" charset="0"/>
              </a:rPr>
              <a:t> </a:t>
            </a:r>
            <a:r>
              <a:rPr lang="en-GB" sz="3200" dirty="0">
                <a:effectLst/>
                <a:ea typeface="Times New Roman" panose="02020603050405020304" pitchFamily="18" charset="0"/>
                <a:cs typeface="Times New Roman" panose="02020603050405020304" pitchFamily="18" charset="0"/>
              </a:rPr>
              <a:t>for</a:t>
            </a:r>
            <a:r>
              <a:rPr lang="en-GB" sz="3200" b="1" dirty="0">
                <a:effectLst/>
                <a:ea typeface="Times New Roman" panose="02020603050405020304" pitchFamily="18" charset="0"/>
                <a:cs typeface="Times New Roman" panose="02020603050405020304" pitchFamily="18" charset="0"/>
              </a:rPr>
              <a:t> execute (x)</a:t>
            </a:r>
            <a:r>
              <a:rPr lang="en-GB" sz="3200" dirty="0">
                <a:effectLst/>
                <a:ea typeface="Times New Roman" panose="02020603050405020304" pitchFamily="18" charset="0"/>
                <a:cs typeface="Times New Roman" panose="02020603050405020304" pitchFamily="18" charset="0"/>
              </a:rPr>
              <a:t>.</a:t>
            </a:r>
          </a:p>
          <a:p>
            <a:r>
              <a:rPr lang="en-GB" sz="3200" dirty="0"/>
              <a:t>For example, t</a:t>
            </a:r>
            <a:r>
              <a:rPr lang="en-GB" sz="3200" dirty="0">
                <a:solidFill>
                  <a:srgbClr val="181818"/>
                </a:solidFill>
                <a:effectLst/>
                <a:ea typeface="Times New Roman" panose="02020603050405020304" pitchFamily="18" charset="0"/>
                <a:cs typeface="Times New Roman" panose="02020603050405020304" pitchFamily="18" charset="0"/>
              </a:rPr>
              <a:t>o grant the:</a:t>
            </a:r>
            <a:endParaRPr lang="en-GB" sz="3200" dirty="0"/>
          </a:p>
          <a:p>
            <a:pPr lvl="1"/>
            <a:r>
              <a:rPr lang="en-GB" sz="3200" b="1" dirty="0">
                <a:solidFill>
                  <a:srgbClr val="181818"/>
                </a:solidFill>
                <a:effectLst/>
                <a:ea typeface="Times New Roman" panose="02020603050405020304" pitchFamily="18" charset="0"/>
                <a:cs typeface="Times New Roman" panose="02020603050405020304" pitchFamily="18" charset="0"/>
              </a:rPr>
              <a:t>User: </a:t>
            </a:r>
            <a:r>
              <a:rPr lang="en-GB" sz="3200" dirty="0">
                <a:solidFill>
                  <a:srgbClr val="181818"/>
                </a:solidFill>
                <a:effectLst/>
                <a:ea typeface="Times New Roman" panose="02020603050405020304" pitchFamily="18" charset="0"/>
                <a:cs typeface="Times New Roman" panose="02020603050405020304" pitchFamily="18" charset="0"/>
              </a:rPr>
              <a:t>read, write, and execute permissions we use</a:t>
            </a:r>
            <a:r>
              <a:rPr lang="en-GB" sz="3200" b="1" dirty="0">
                <a:solidFill>
                  <a:srgbClr val="181818"/>
                </a:solidFill>
                <a:ea typeface="Times New Roman" panose="02020603050405020304" pitchFamily="18" charset="0"/>
                <a:cs typeface="Times New Roman" panose="02020603050405020304" pitchFamily="18" charset="0"/>
              </a:rPr>
              <a:t>: </a:t>
            </a:r>
            <a:r>
              <a:rPr lang="en-GB" sz="3200" dirty="0">
                <a:solidFill>
                  <a:srgbClr val="181818"/>
                </a:solidFill>
                <a:effectLst/>
                <a:ea typeface="Times New Roman" panose="02020603050405020304" pitchFamily="18" charset="0"/>
                <a:cs typeface="Times New Roman" panose="02020603050405020304" pitchFamily="18" charset="0"/>
              </a:rPr>
              <a:t>4+2+1=</a:t>
            </a:r>
            <a:r>
              <a:rPr lang="en-GB" sz="3200" b="1" dirty="0">
                <a:solidFill>
                  <a:srgbClr val="181818"/>
                </a:solidFill>
                <a:effectLst/>
                <a:highlight>
                  <a:srgbClr val="FFFF00"/>
                </a:highlight>
                <a:ea typeface="Times New Roman" panose="02020603050405020304" pitchFamily="18" charset="0"/>
                <a:cs typeface="Times New Roman" panose="02020603050405020304" pitchFamily="18" charset="0"/>
              </a:rPr>
              <a:t>7</a:t>
            </a:r>
            <a:r>
              <a:rPr lang="en-GB" sz="3200" b="1" dirty="0">
                <a:solidFill>
                  <a:srgbClr val="181818"/>
                </a:solidFill>
                <a:highlight>
                  <a:srgbClr val="FFFF00"/>
                </a:highlight>
                <a:ea typeface="Times New Roman" panose="02020603050405020304" pitchFamily="18" charset="0"/>
                <a:cs typeface="Times New Roman" panose="02020603050405020304" pitchFamily="18" charset="0"/>
              </a:rPr>
              <a:t>;</a:t>
            </a:r>
          </a:p>
          <a:p>
            <a:pPr lvl="1"/>
            <a:r>
              <a:rPr lang="en-GB" sz="3200" b="1" dirty="0">
                <a:solidFill>
                  <a:srgbClr val="181818"/>
                </a:solidFill>
                <a:ea typeface="Times New Roman" panose="02020603050405020304" pitchFamily="18" charset="0"/>
                <a:cs typeface="Times New Roman" panose="02020603050405020304" pitchFamily="18" charset="0"/>
              </a:rPr>
              <a:t>Group</a:t>
            </a:r>
            <a:r>
              <a:rPr lang="en-GB" sz="3200" dirty="0">
                <a:solidFill>
                  <a:srgbClr val="181818"/>
                </a:solidFill>
                <a:ea typeface="Times New Roman" panose="02020603050405020304" pitchFamily="18" charset="0"/>
                <a:cs typeface="Times New Roman" panose="02020603050405020304" pitchFamily="18" charset="0"/>
              </a:rPr>
              <a:t>: R</a:t>
            </a:r>
            <a:r>
              <a:rPr lang="en-GB" sz="3200" dirty="0">
                <a:solidFill>
                  <a:srgbClr val="181818"/>
                </a:solidFill>
                <a:effectLst/>
                <a:ea typeface="Times New Roman" panose="02020603050405020304" pitchFamily="18" charset="0"/>
                <a:cs typeface="Times New Roman" panose="02020603050405020304" pitchFamily="18" charset="0"/>
              </a:rPr>
              <a:t>ead &amp; execute permissions to users in the group </a:t>
            </a:r>
            <a:r>
              <a:rPr lang="en-GB" sz="3200" dirty="0">
                <a:effectLst/>
                <a:ea typeface="Times New Roman" panose="02020603050405020304" pitchFamily="18" charset="0"/>
                <a:cs typeface="Times New Roman" panose="02020603050405020304" pitchFamily="18" charset="0"/>
              </a:rPr>
              <a:t>(cannot modify). </a:t>
            </a:r>
            <a:r>
              <a:rPr lang="en-GB" sz="3200" dirty="0">
                <a:solidFill>
                  <a:srgbClr val="181818"/>
                </a:solidFill>
                <a:effectLst/>
                <a:ea typeface="Times New Roman" panose="02020603050405020304" pitchFamily="18" charset="0"/>
                <a:cs typeface="Times New Roman" panose="02020603050405020304" pitchFamily="18" charset="0"/>
              </a:rPr>
              <a:t>: 4+0+1=</a:t>
            </a:r>
            <a:r>
              <a:rPr lang="en-GB" sz="3200" b="1" dirty="0">
                <a:solidFill>
                  <a:srgbClr val="181818"/>
                </a:solidFill>
                <a:effectLst/>
                <a:highlight>
                  <a:srgbClr val="FFFF00"/>
                </a:highlight>
                <a:ea typeface="Times New Roman" panose="02020603050405020304" pitchFamily="18" charset="0"/>
                <a:cs typeface="Times New Roman" panose="02020603050405020304" pitchFamily="18" charset="0"/>
              </a:rPr>
              <a:t>5</a:t>
            </a:r>
            <a:r>
              <a:rPr lang="en-GB" sz="3200" b="1" dirty="0">
                <a:solidFill>
                  <a:srgbClr val="181818"/>
                </a:solidFill>
                <a:highlight>
                  <a:srgbClr val="FFFF00"/>
                </a:highlight>
                <a:ea typeface="Times New Roman" panose="02020603050405020304" pitchFamily="18" charset="0"/>
                <a:cs typeface="Times New Roman" panose="02020603050405020304" pitchFamily="18" charset="0"/>
              </a:rPr>
              <a:t>;</a:t>
            </a:r>
            <a:endParaRPr lang="en-GB" sz="3200" dirty="0">
              <a:solidFill>
                <a:srgbClr val="181818"/>
              </a:solidFill>
              <a:highlight>
                <a:srgbClr val="FFFF00"/>
              </a:highlight>
              <a:ea typeface="Times New Roman" panose="02020603050405020304" pitchFamily="18" charset="0"/>
              <a:cs typeface="Times New Roman" panose="02020603050405020304" pitchFamily="18" charset="0"/>
            </a:endParaRPr>
          </a:p>
          <a:p>
            <a:pPr lvl="1"/>
            <a:r>
              <a:rPr lang="en-GB" sz="3200" b="1" dirty="0">
                <a:solidFill>
                  <a:srgbClr val="181818"/>
                </a:solidFill>
                <a:ea typeface="Times New Roman" panose="02020603050405020304" pitchFamily="18" charset="0"/>
                <a:cs typeface="Times New Roman" panose="02020603050405020304" pitchFamily="18" charset="0"/>
              </a:rPr>
              <a:t>Others</a:t>
            </a:r>
            <a:r>
              <a:rPr lang="en-GB" sz="3200" dirty="0">
                <a:solidFill>
                  <a:srgbClr val="181818"/>
                </a:solidFill>
                <a:ea typeface="Times New Roman" panose="02020603050405020304" pitchFamily="18" charset="0"/>
                <a:cs typeface="Times New Roman" panose="02020603050405020304" pitchFamily="18" charset="0"/>
              </a:rPr>
              <a:t>: R</a:t>
            </a:r>
            <a:r>
              <a:rPr lang="en-GB" sz="3200" dirty="0">
                <a:solidFill>
                  <a:srgbClr val="181818"/>
                </a:solidFill>
                <a:effectLst/>
                <a:ea typeface="Times New Roman" panose="02020603050405020304" pitchFamily="18" charset="0"/>
                <a:cs typeface="Times New Roman" panose="02020603050405020304" pitchFamily="18" charset="0"/>
              </a:rPr>
              <a:t>ead &amp; execute permissions to </a:t>
            </a:r>
            <a:r>
              <a:rPr lang="en-GB" sz="3200" dirty="0">
                <a:solidFill>
                  <a:srgbClr val="181818"/>
                </a:solidFill>
                <a:ea typeface="Times New Roman" panose="02020603050405020304" pitchFamily="18" charset="0"/>
                <a:cs typeface="Times New Roman" panose="02020603050405020304" pitchFamily="18" charset="0"/>
              </a:rPr>
              <a:t>other </a:t>
            </a:r>
            <a:r>
              <a:rPr lang="en-GB" sz="3200" dirty="0">
                <a:solidFill>
                  <a:srgbClr val="181818"/>
                </a:solidFill>
                <a:effectLst/>
                <a:ea typeface="Times New Roman" panose="02020603050405020304" pitchFamily="18" charset="0"/>
                <a:cs typeface="Times New Roman" panose="02020603050405020304" pitchFamily="18" charset="0"/>
              </a:rPr>
              <a:t>users </a:t>
            </a:r>
            <a:r>
              <a:rPr lang="en-GB" sz="3200" dirty="0">
                <a:effectLst/>
                <a:ea typeface="Times New Roman" panose="02020603050405020304" pitchFamily="18" charset="0"/>
                <a:cs typeface="Times New Roman" panose="02020603050405020304" pitchFamily="18" charset="0"/>
              </a:rPr>
              <a:t>(cannot modify)</a:t>
            </a:r>
            <a:r>
              <a:rPr lang="en-GB" sz="3200" dirty="0">
                <a:solidFill>
                  <a:srgbClr val="181818"/>
                </a:solidFill>
                <a:effectLst/>
                <a:ea typeface="Times New Roman" panose="02020603050405020304" pitchFamily="18" charset="0"/>
                <a:cs typeface="Times New Roman" panose="02020603050405020304" pitchFamily="18" charset="0"/>
              </a:rPr>
              <a:t>: 4+0+1=</a:t>
            </a:r>
            <a:r>
              <a:rPr lang="en-GB" sz="3200" b="1" dirty="0">
                <a:solidFill>
                  <a:srgbClr val="181818"/>
                </a:solidFill>
                <a:effectLst/>
                <a:highlight>
                  <a:srgbClr val="FFFF00"/>
                </a:highlight>
                <a:ea typeface="Times New Roman" panose="02020603050405020304" pitchFamily="18" charset="0"/>
                <a:cs typeface="Times New Roman" panose="02020603050405020304" pitchFamily="18" charset="0"/>
              </a:rPr>
              <a:t>5</a:t>
            </a:r>
            <a:r>
              <a:rPr lang="en-GB" sz="3200" b="1" dirty="0">
                <a:solidFill>
                  <a:srgbClr val="181818"/>
                </a:solidFill>
                <a:highlight>
                  <a:srgbClr val="FFFF00"/>
                </a:highlight>
                <a:ea typeface="Times New Roman" panose="02020603050405020304" pitchFamily="18" charset="0"/>
                <a:cs typeface="Times New Roman" panose="02020603050405020304" pitchFamily="18" charset="0"/>
              </a:rPr>
              <a:t>;</a:t>
            </a:r>
            <a:endParaRPr lang="en-GB" sz="3200" dirty="0">
              <a:solidFill>
                <a:srgbClr val="181818"/>
              </a:solidFill>
              <a:effectLst/>
              <a:ea typeface="Times New Roman" panose="02020603050405020304" pitchFamily="18" charset="0"/>
              <a:cs typeface="Times New Roman" panose="02020603050405020304" pitchFamily="18" charset="0"/>
            </a:endParaRPr>
          </a:p>
          <a:p>
            <a:pPr marL="1257318" lvl="2" indent="-342900">
              <a:lnSpc>
                <a:spcPct val="100000"/>
              </a:lnSpc>
              <a:spcBef>
                <a:spcPts val="0"/>
              </a:spcBef>
              <a:spcAft>
                <a:spcPts val="600"/>
              </a:spcAft>
              <a:buFont typeface="Wingdings" panose="05000000000000000000" pitchFamily="2" charset="2"/>
              <a:buChar char="Ø"/>
              <a:tabLst>
                <a:tab pos="1055370" algn="l"/>
              </a:tabLst>
            </a:pPr>
            <a:r>
              <a:rPr lang="en-GB" sz="3200" dirty="0">
                <a:solidFill>
                  <a:srgbClr val="181818"/>
                </a:solidFill>
                <a:effectLst/>
                <a:ea typeface="Times New Roman" panose="02020603050405020304" pitchFamily="18" charset="0"/>
                <a:cs typeface="Times New Roman" panose="02020603050405020304" pitchFamily="18" charset="0"/>
              </a:rPr>
              <a:t>We would use: </a:t>
            </a:r>
            <a:r>
              <a:rPr lang="en-GB" sz="3200" b="1" dirty="0" err="1">
                <a:solidFill>
                  <a:srgbClr val="181818"/>
                </a:solidFill>
                <a:effectLst/>
                <a:ea typeface="Times New Roman" panose="02020603050405020304" pitchFamily="18" charset="0"/>
                <a:cs typeface="Times New Roman" panose="02020603050405020304" pitchFamily="18" charset="0"/>
              </a:rPr>
              <a:t>chmod</a:t>
            </a:r>
            <a:r>
              <a:rPr lang="en-GB" sz="3200" b="1" dirty="0">
                <a:solidFill>
                  <a:srgbClr val="181818"/>
                </a:solidFill>
                <a:effectLst/>
                <a:ea typeface="Times New Roman" panose="02020603050405020304" pitchFamily="18" charset="0"/>
                <a:cs typeface="Times New Roman" panose="02020603050405020304" pitchFamily="18" charset="0"/>
              </a:rPr>
              <a:t> </a:t>
            </a:r>
            <a:r>
              <a:rPr lang="en-GB" sz="3200" b="1" dirty="0">
                <a:solidFill>
                  <a:srgbClr val="181818"/>
                </a:solidFill>
                <a:effectLst/>
                <a:highlight>
                  <a:srgbClr val="FFFF00"/>
                </a:highlight>
                <a:ea typeface="Times New Roman" panose="02020603050405020304" pitchFamily="18" charset="0"/>
                <a:cs typeface="Times New Roman" panose="02020603050405020304" pitchFamily="18" charset="0"/>
              </a:rPr>
              <a:t>755</a:t>
            </a:r>
            <a:r>
              <a:rPr lang="en-GB" sz="3200" b="1" dirty="0">
                <a:solidFill>
                  <a:srgbClr val="181818"/>
                </a:solidFill>
                <a:effectLst/>
                <a:ea typeface="Times New Roman" panose="02020603050405020304" pitchFamily="18" charset="0"/>
                <a:cs typeface="Times New Roman" panose="02020603050405020304" pitchFamily="18" charset="0"/>
              </a:rPr>
              <a:t> testfile.txt</a:t>
            </a:r>
            <a:endParaRPr lang="en-GB" sz="3200" dirty="0">
              <a:effectLst/>
              <a:ea typeface="Calibri" panose="020F0502020204030204" pitchFamily="34" charset="0"/>
              <a:cs typeface="Times New Roman" panose="02020603050405020304" pitchFamily="18" charset="0"/>
            </a:endParaRPr>
          </a:p>
          <a:p>
            <a:endParaRPr lang="en-GB" dirty="0"/>
          </a:p>
          <a:p>
            <a:endParaRPr lang="en-GB" sz="3200" dirty="0">
              <a:effectLst/>
              <a:ea typeface="Calibri" panose="020F0502020204030204" pitchFamily="34" charset="0"/>
              <a:cs typeface="Times New Roman" panose="02020603050405020304" pitchFamily="18" charset="0"/>
            </a:endParaRPr>
          </a:p>
          <a:p>
            <a:endParaRPr lang="en-GB" sz="3200" dirty="0"/>
          </a:p>
          <a:p>
            <a:pPr>
              <a:lnSpc>
                <a:spcPct val="100000"/>
              </a:lnSpc>
              <a:spcBef>
                <a:spcPts val="600"/>
              </a:spcBef>
            </a:pPr>
            <a:endParaRPr lang="en-GB" sz="3200" dirty="0"/>
          </a:p>
          <a:p>
            <a:pPr marL="342912" indent="-342912">
              <a:lnSpc>
                <a:spcPct val="110000"/>
              </a:lnSpc>
              <a:spcBef>
                <a:spcPts val="0"/>
              </a:spcBef>
              <a:spcAft>
                <a:spcPts val="600"/>
              </a:spcAft>
              <a:tabLst>
                <a:tab pos="457217" algn="l"/>
              </a:tabLst>
            </a:pPr>
            <a:endParaRPr lang="en-GB" sz="3200" dirty="0"/>
          </a:p>
        </p:txBody>
      </p:sp>
    </p:spTree>
    <p:extLst>
      <p:ext uri="{BB962C8B-B14F-4D97-AF65-F5344CB8AC3E}">
        <p14:creationId xmlns:p14="http://schemas.microsoft.com/office/powerpoint/2010/main" val="3381891747"/>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1"/>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1"/>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1"/>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300" y="-1"/>
            <a:ext cx="4076699" cy="1590741"/>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1"/>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2" y="-1"/>
            <a:ext cx="11732645"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1"/>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172211" y="321324"/>
            <a:ext cx="9506361" cy="1033669"/>
          </a:xfrm>
          <a:solidFill>
            <a:schemeClr val="bg1">
              <a:lumMod val="95000"/>
            </a:schemeClr>
          </a:solidFill>
        </p:spPr>
        <p:txBody>
          <a:bodyPr>
            <a:normAutofit/>
          </a:bodyPr>
          <a:lstStyle/>
          <a:p>
            <a:r>
              <a:rPr lang="en-GB" sz="5400" b="1" dirty="0"/>
              <a:t>Bg. </a:t>
            </a:r>
            <a:r>
              <a:rPr lang="en-GB" sz="4000" b="1" dirty="0">
                <a:solidFill>
                  <a:schemeClr val="bg1">
                    <a:lumMod val="50000"/>
                  </a:schemeClr>
                </a:solidFill>
              </a:rPr>
              <a:t>Overview: </a:t>
            </a:r>
            <a:r>
              <a:rPr lang="en-GB" sz="4000" b="1" dirty="0">
                <a:effectLst/>
                <a:ea typeface="Calibri" panose="020F0502020204030204" pitchFamily="34" charset="0"/>
                <a:cs typeface="Times New Roman" panose="02020603050405020304" pitchFamily="18" charset="0"/>
              </a:rPr>
              <a:t>Absolute/Octal/Numeric form</a:t>
            </a:r>
            <a:endParaRPr lang="en-GB" sz="4000" b="1" dirty="0">
              <a:solidFill>
                <a:schemeClr val="bg1">
                  <a:lumMod val="50000"/>
                </a:schemeClr>
              </a:solidFill>
              <a:highlight>
                <a:srgbClr val="FFFF00"/>
              </a:highlight>
            </a:endParaRP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172211" y="1590734"/>
            <a:ext cx="11847574" cy="5175825"/>
          </a:xfrm>
          <a:solidFill>
            <a:schemeClr val="bg1">
              <a:lumMod val="85000"/>
            </a:schemeClr>
          </a:solidFill>
        </p:spPr>
        <p:txBody>
          <a:bodyPr>
            <a:noAutofit/>
          </a:bodyPr>
          <a:lstStyle/>
          <a:p>
            <a:pPr>
              <a:lnSpc>
                <a:spcPct val="100000"/>
              </a:lnSpc>
              <a:spcBef>
                <a:spcPts val="0"/>
              </a:spcBef>
              <a:spcAft>
                <a:spcPts val="600"/>
              </a:spcAft>
              <a:tabLst>
                <a:tab pos="1054100" algn="l"/>
                <a:tab pos="3857625" algn="l"/>
              </a:tabLst>
            </a:pPr>
            <a:r>
              <a:rPr lang="en-GB" sz="2600" dirty="0">
                <a:solidFill>
                  <a:srgbClr val="181818"/>
                </a:solidFill>
                <a:effectLst/>
                <a:ea typeface="Times New Roman" panose="02020603050405020304" pitchFamily="18" charset="0"/>
                <a:cs typeface="Times New Roman" panose="02020603050405020304" pitchFamily="18" charset="0"/>
              </a:rPr>
              <a:t>Overview of several examples :</a:t>
            </a:r>
            <a:endParaRPr lang="en-GB" sz="2600" dirty="0">
              <a:effectLst/>
              <a:ea typeface="Calibri" panose="020F0502020204030204" pitchFamily="34" charset="0"/>
              <a:cs typeface="Times New Roman" panose="02020603050405020304" pitchFamily="18" charset="0"/>
            </a:endParaRPr>
          </a:p>
          <a:p>
            <a:pPr marL="1143000" lvl="2" indent="-228600">
              <a:lnSpc>
                <a:spcPct val="100000"/>
              </a:lnSpc>
              <a:spcBef>
                <a:spcPts val="0"/>
              </a:spcBef>
              <a:spcAft>
                <a:spcPts val="600"/>
              </a:spcAft>
              <a:buFont typeface="Wingdings" panose="05000000000000000000" pitchFamily="2" charset="2"/>
              <a:buChar char=""/>
              <a:tabLst>
                <a:tab pos="1055370" algn="l"/>
              </a:tabLst>
            </a:pPr>
            <a:r>
              <a:rPr lang="en-GB" sz="2600" b="1" dirty="0">
                <a:effectLst/>
                <a:ea typeface="Times New Roman" panose="02020603050405020304" pitchFamily="18" charset="0"/>
                <a:cs typeface="Times New Roman" panose="02020603050405020304" pitchFamily="18" charset="0"/>
              </a:rPr>
              <a:t>777</a:t>
            </a:r>
            <a:r>
              <a:rPr lang="en-GB" sz="2600" dirty="0">
                <a:effectLst/>
                <a:ea typeface="Times New Roman" panose="02020603050405020304" pitchFamily="18" charset="0"/>
                <a:cs typeface="Times New Roman" panose="02020603050405020304" pitchFamily="18" charset="0"/>
              </a:rPr>
              <a:t> = anyone can do anything, read, write, and execute.</a:t>
            </a:r>
            <a:endParaRPr lang="en-GB" sz="2600" dirty="0">
              <a:effectLst/>
              <a:ea typeface="Calibri" panose="020F0502020204030204" pitchFamily="34" charset="0"/>
              <a:cs typeface="Times New Roman" panose="02020603050405020304" pitchFamily="18" charset="0"/>
            </a:endParaRPr>
          </a:p>
          <a:p>
            <a:pPr marL="1143000" lvl="2" indent="-228600">
              <a:lnSpc>
                <a:spcPct val="100000"/>
              </a:lnSpc>
              <a:spcBef>
                <a:spcPts val="0"/>
              </a:spcBef>
              <a:spcAft>
                <a:spcPts val="600"/>
              </a:spcAft>
              <a:buFont typeface="Wingdings" panose="05000000000000000000" pitchFamily="2" charset="2"/>
              <a:buChar char=""/>
              <a:tabLst>
                <a:tab pos="1055370" algn="l"/>
              </a:tabLst>
            </a:pPr>
            <a:r>
              <a:rPr lang="en-GB" sz="2600" b="1" dirty="0">
                <a:effectLst/>
                <a:ea typeface="Times New Roman" panose="02020603050405020304" pitchFamily="18" charset="0"/>
                <a:cs typeface="Times New Roman" panose="02020603050405020304" pitchFamily="18" charset="0"/>
              </a:rPr>
              <a:t>755</a:t>
            </a:r>
            <a:r>
              <a:rPr lang="en-GB" sz="2600" dirty="0">
                <a:effectLst/>
                <a:ea typeface="Times New Roman" panose="02020603050405020304" pitchFamily="18" charset="0"/>
                <a:cs typeface="Times New Roman" panose="02020603050405020304" pitchFamily="18" charset="0"/>
              </a:rPr>
              <a:t> = you can do anything, others can only read and execute (cannot modify).</a:t>
            </a:r>
            <a:endParaRPr lang="en-GB" sz="2600" dirty="0">
              <a:effectLst/>
              <a:ea typeface="Calibri" panose="020F0502020204030204" pitchFamily="34" charset="0"/>
              <a:cs typeface="Times New Roman" panose="02020603050405020304" pitchFamily="18" charset="0"/>
            </a:endParaRPr>
          </a:p>
          <a:p>
            <a:pPr marL="1143000" lvl="2" indent="-228600">
              <a:lnSpc>
                <a:spcPct val="100000"/>
              </a:lnSpc>
              <a:spcBef>
                <a:spcPts val="0"/>
              </a:spcBef>
              <a:spcAft>
                <a:spcPts val="600"/>
              </a:spcAft>
              <a:buFont typeface="Wingdings" panose="05000000000000000000" pitchFamily="2" charset="2"/>
              <a:buChar char=""/>
              <a:tabLst>
                <a:tab pos="1055370" algn="l"/>
              </a:tabLst>
            </a:pPr>
            <a:r>
              <a:rPr lang="en-GB" sz="2600" b="1" dirty="0">
                <a:effectLst/>
                <a:ea typeface="Times New Roman" panose="02020603050405020304" pitchFamily="18" charset="0"/>
                <a:cs typeface="Times New Roman" panose="02020603050405020304" pitchFamily="18" charset="0"/>
              </a:rPr>
              <a:t>644</a:t>
            </a:r>
            <a:r>
              <a:rPr lang="en-GB" sz="2600" dirty="0">
                <a:effectLst/>
                <a:ea typeface="Times New Roman" panose="02020603050405020304" pitchFamily="18" charset="0"/>
                <a:cs typeface="Times New Roman" panose="02020603050405020304" pitchFamily="18" charset="0"/>
              </a:rPr>
              <a:t> = you can read and write, others can only read.</a:t>
            </a:r>
            <a:endParaRPr lang="en-GB" sz="2600" dirty="0">
              <a:effectLst/>
              <a:ea typeface="Calibri" panose="020F0502020204030204" pitchFamily="34" charset="0"/>
              <a:cs typeface="Times New Roman" panose="02020603050405020304" pitchFamily="18" charset="0"/>
            </a:endParaRPr>
          </a:p>
          <a:p>
            <a:pPr marL="0" lvl="0" indent="0">
              <a:lnSpc>
                <a:spcPct val="100000"/>
              </a:lnSpc>
              <a:spcBef>
                <a:spcPts val="0"/>
              </a:spcBef>
              <a:spcAft>
                <a:spcPts val="600"/>
              </a:spcAft>
              <a:buNone/>
            </a:pPr>
            <a:r>
              <a:rPr lang="en-GB" sz="2600" b="1" u="sng" dirty="0">
                <a:solidFill>
                  <a:srgbClr val="181818"/>
                </a:solidFill>
                <a:effectLst/>
                <a:ea typeface="Calibri" panose="020F0502020204030204" pitchFamily="34" charset="0"/>
                <a:cs typeface="Times New Roman" panose="02020603050405020304" pitchFamily="18" charset="0"/>
              </a:rPr>
              <a:t>Further examples:</a:t>
            </a:r>
          </a:p>
          <a:p>
            <a:r>
              <a:rPr lang="en-GB" sz="2600" dirty="0"/>
              <a:t>A file that only allows the owner to read and write and everyone else only read would look like this </a:t>
            </a:r>
            <a:r>
              <a:rPr lang="en-GB" sz="2600" b="1" dirty="0"/>
              <a:t>-</a:t>
            </a:r>
            <a:r>
              <a:rPr lang="en-GB" sz="2600" b="1" dirty="0" err="1"/>
              <a:t>rw</a:t>
            </a:r>
            <a:r>
              <a:rPr lang="en-GB" sz="2600" b="1" dirty="0"/>
              <a:t>-r--r-- or 644</a:t>
            </a:r>
            <a:r>
              <a:rPr lang="en-GB" sz="2600" dirty="0"/>
              <a:t>.</a:t>
            </a:r>
          </a:p>
          <a:p>
            <a:r>
              <a:rPr lang="en-GB" sz="2600" dirty="0"/>
              <a:t>4 + 2 (Read-only + Write-only) = 6, 4 = 4 (Read-only), 4 = 4 (Read-only)</a:t>
            </a:r>
          </a:p>
          <a:p>
            <a:r>
              <a:rPr lang="en-GB" sz="2600" dirty="0"/>
              <a:t>To set a file's permissions to read, write, and execute for the user/owner, read and execute permissions for the group, and no access for all other users (equivalent -</a:t>
            </a:r>
            <a:r>
              <a:rPr lang="en-GB" sz="2600" dirty="0" err="1"/>
              <a:t>rwxr</a:t>
            </a:r>
            <a:r>
              <a:rPr lang="en-GB" sz="2600" dirty="0"/>
              <a:t>-x--- ), we use: </a:t>
            </a:r>
            <a:r>
              <a:rPr lang="en-GB" sz="2600" b="1" dirty="0" err="1"/>
              <a:t>chmod</a:t>
            </a:r>
            <a:r>
              <a:rPr lang="en-GB" sz="2600" b="1" dirty="0"/>
              <a:t> 750 newfile.txt</a:t>
            </a:r>
            <a:r>
              <a:rPr lang="en-GB" sz="2600" dirty="0"/>
              <a:t>.</a:t>
            </a:r>
          </a:p>
          <a:p>
            <a:pPr marL="0" lvl="0" indent="0">
              <a:lnSpc>
                <a:spcPct val="100000"/>
              </a:lnSpc>
              <a:spcBef>
                <a:spcPts val="0"/>
              </a:spcBef>
              <a:spcAft>
                <a:spcPts val="600"/>
              </a:spcAft>
              <a:buNone/>
            </a:pPr>
            <a:endParaRPr lang="en-GB" sz="2200" dirty="0">
              <a:solidFill>
                <a:srgbClr val="181818"/>
              </a:solidFill>
              <a:effectLst/>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1611131541"/>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3C958883-F2B1-B23F-565E-236846D23D9D}"/>
              </a:ext>
            </a:extLst>
          </p:cNvPr>
          <p:cNvSpPr txBox="1"/>
          <p:nvPr/>
        </p:nvSpPr>
        <p:spPr>
          <a:xfrm>
            <a:off x="0" y="0"/>
            <a:ext cx="12192000" cy="1138773"/>
          </a:xfrm>
          <a:prstGeom prst="rect">
            <a:avLst/>
          </a:prstGeom>
          <a:solidFill>
            <a:srgbClr val="002060"/>
          </a:solidFill>
        </p:spPr>
        <p:txBody>
          <a:bodyPr wrap="square">
            <a:spAutoFit/>
          </a:bodyPr>
          <a:lstStyle/>
          <a:p>
            <a:r>
              <a:rPr lang="en-GB" sz="4400" dirty="0">
                <a:solidFill>
                  <a:schemeClr val="bg1"/>
                </a:solidFill>
                <a:effectLst/>
                <a:latin typeface="+mj-lt"/>
                <a:ea typeface="DengXian" panose="02010600030101010101" pitchFamily="2" charset="-122"/>
                <a:cs typeface="Times New Roman" panose="02020603050405020304" pitchFamily="18" charset="0"/>
              </a:rPr>
              <a:t>Managing Users &amp; Groups with: </a:t>
            </a:r>
            <a:r>
              <a:rPr lang="en-GB" sz="4400" dirty="0" err="1">
                <a:effectLst/>
                <a:highlight>
                  <a:srgbClr val="FFFF00"/>
                </a:highlight>
                <a:latin typeface="+mj-lt"/>
                <a:ea typeface="DengXian" panose="02010600030101010101" pitchFamily="2" charset="-122"/>
                <a:cs typeface="Times New Roman" panose="02020603050405020304" pitchFamily="18" charset="0"/>
              </a:rPr>
              <a:t>adduser</a:t>
            </a:r>
            <a:r>
              <a:rPr lang="en-GB" sz="4400" dirty="0">
                <a:effectLst/>
                <a:highlight>
                  <a:srgbClr val="FFFF00"/>
                </a:highlight>
                <a:latin typeface="+mj-lt"/>
                <a:ea typeface="DengXian" panose="02010600030101010101" pitchFamily="2" charset="-122"/>
                <a:cs typeface="Times New Roman" panose="02020603050405020304" pitchFamily="18" charset="0"/>
              </a:rPr>
              <a:t> &amp; </a:t>
            </a:r>
            <a:r>
              <a:rPr lang="en-GB" sz="4400" dirty="0" err="1">
                <a:effectLst/>
                <a:highlight>
                  <a:srgbClr val="FFFF00"/>
                </a:highlight>
                <a:latin typeface="+mj-lt"/>
                <a:ea typeface="DengXian" panose="02010600030101010101" pitchFamily="2" charset="-122"/>
                <a:cs typeface="Times New Roman" panose="02020603050405020304" pitchFamily="18" charset="0"/>
              </a:rPr>
              <a:t>addgroup</a:t>
            </a:r>
            <a:br>
              <a:rPr lang="en-GB" sz="2400" b="1" dirty="0">
                <a:solidFill>
                  <a:srgbClr val="FFFFFF"/>
                </a:solidFill>
                <a:latin typeface="+mj-lt"/>
              </a:rPr>
            </a:br>
            <a:r>
              <a:rPr lang="en-GB" sz="2400" b="1" dirty="0">
                <a:solidFill>
                  <a:srgbClr val="FFFF00"/>
                </a:solidFill>
                <a:latin typeface="+mj-lt"/>
              </a:rPr>
              <a:t>We will try this in the tutorial. Use either VM, Bellard-Fedora, Google Console or your own WSL.</a:t>
            </a:r>
            <a:endParaRPr lang="en-GB" sz="2400" dirty="0">
              <a:latin typeface="+mj-lt"/>
            </a:endParaRPr>
          </a:p>
        </p:txBody>
      </p:sp>
      <p:sp>
        <p:nvSpPr>
          <p:cNvPr id="6" name="Content Placeholder 5">
            <a:extLst>
              <a:ext uri="{FF2B5EF4-FFF2-40B4-BE49-F238E27FC236}">
                <a16:creationId xmlns:a16="http://schemas.microsoft.com/office/drawing/2014/main" id="{2C6628DD-99BC-5707-B4F6-83972F0B9E6C}"/>
              </a:ext>
            </a:extLst>
          </p:cNvPr>
          <p:cNvSpPr>
            <a:spLocks noGrp="1"/>
          </p:cNvSpPr>
          <p:nvPr>
            <p:ph idx="1"/>
          </p:nvPr>
        </p:nvSpPr>
        <p:spPr>
          <a:xfrm>
            <a:off x="0" y="1138773"/>
            <a:ext cx="11930063" cy="4351338"/>
          </a:xfrm>
        </p:spPr>
        <p:txBody>
          <a:bodyPr>
            <a:noAutofit/>
          </a:bodyPr>
          <a:lstStyle/>
          <a:p>
            <a:pPr marL="0" indent="0">
              <a:lnSpc>
                <a:spcPct val="100000"/>
              </a:lnSpc>
              <a:spcBef>
                <a:spcPts val="0"/>
              </a:spcBef>
              <a:spcAft>
                <a:spcPts val="300"/>
              </a:spcAft>
              <a:buNone/>
              <a:tabLst>
                <a:tab pos="2344420" algn="l"/>
              </a:tabLst>
            </a:pPr>
            <a:r>
              <a:rPr lang="en-GB" sz="1800" kern="100" dirty="0">
                <a:effectLst/>
                <a:latin typeface="Calibri" panose="020F0502020204030204" pitchFamily="34" charset="0"/>
                <a:ea typeface="DengXian" panose="02010600030101010101" pitchFamily="2" charset="-122"/>
                <a:cs typeface="Times New Roman" panose="02020603050405020304" pitchFamily="18" charset="0"/>
              </a:rPr>
              <a:t>Note: </a:t>
            </a:r>
            <a:r>
              <a:rPr lang="en-GB" sz="1800" b="1" kern="100" dirty="0">
                <a:effectLst/>
                <a:latin typeface="Calibri" panose="020F0502020204030204" pitchFamily="34" charset="0"/>
                <a:ea typeface="DengXian" panose="02010600030101010101" pitchFamily="2" charset="-122"/>
                <a:cs typeface="Times New Roman" panose="02020603050405020304" pitchFamily="18" charset="0"/>
              </a:rPr>
              <a:t>If you are #root (Super user)</a:t>
            </a:r>
            <a:r>
              <a:rPr lang="en-GB" sz="1800" kern="100" dirty="0">
                <a:effectLst/>
                <a:latin typeface="Calibri" panose="020F0502020204030204" pitchFamily="34" charset="0"/>
                <a:ea typeface="DengXian" panose="02010600030101010101" pitchFamily="2" charset="-122"/>
                <a:cs typeface="Times New Roman" panose="02020603050405020304" pitchFamily="18" charset="0"/>
              </a:rPr>
              <a:t> there is no </a:t>
            </a:r>
            <a:r>
              <a:rPr lang="en-GB" sz="1800" b="1" kern="100" dirty="0">
                <a:effectLst/>
                <a:latin typeface="Calibri" panose="020F0502020204030204" pitchFamily="34" charset="0"/>
                <a:ea typeface="DengXian" panose="02010600030101010101" pitchFamily="2" charset="-122"/>
                <a:cs typeface="Times New Roman" panose="02020603050405020304" pitchFamily="18" charset="0"/>
              </a:rPr>
              <a:t>need</a:t>
            </a:r>
            <a:r>
              <a:rPr lang="en-GB" sz="1800" kern="100" dirty="0">
                <a:effectLst/>
                <a:latin typeface="Calibri" panose="020F0502020204030204" pitchFamily="34" charset="0"/>
                <a:ea typeface="DengXian" panose="02010600030101010101" pitchFamily="2" charset="-122"/>
                <a:cs typeface="Times New Roman" panose="02020603050405020304" pitchFamily="18" charset="0"/>
              </a:rPr>
              <a:t> to input the ‘</a:t>
            </a:r>
            <a:r>
              <a:rPr lang="en-GB" sz="1800" kern="100" dirty="0" err="1">
                <a:effectLst/>
                <a:latin typeface="Calibri" panose="020F0502020204030204" pitchFamily="34" charset="0"/>
                <a:ea typeface="DengXian" panose="02010600030101010101" pitchFamily="2" charset="-122"/>
                <a:cs typeface="Times New Roman" panose="02020603050405020304" pitchFamily="18" charset="0"/>
              </a:rPr>
              <a:t>sudo</a:t>
            </a:r>
            <a:r>
              <a:rPr lang="en-GB" sz="1800" kern="100" dirty="0">
                <a:effectLst/>
                <a:latin typeface="Calibri" panose="020F0502020204030204" pitchFamily="34" charset="0"/>
                <a:ea typeface="DengXian" panose="02010600030101010101" pitchFamily="2" charset="-122"/>
                <a:cs typeface="Times New Roman" panose="02020603050405020304" pitchFamily="18" charset="0"/>
              </a:rPr>
              <a:t>’ commands below. But it will start work if you do.</a:t>
            </a:r>
          </a:p>
          <a:p>
            <a:pPr marL="342900" indent="-342900">
              <a:lnSpc>
                <a:spcPct val="100000"/>
              </a:lnSpc>
              <a:spcBef>
                <a:spcPts val="0"/>
              </a:spcBef>
              <a:spcAft>
                <a:spcPts val="300"/>
              </a:spcAft>
              <a:buFont typeface="Symbol" panose="05050102010706020507" pitchFamily="18" charset="2"/>
              <a:buChar char=""/>
            </a:pPr>
            <a:r>
              <a:rPr lang="en-GB" sz="2000" b="1" kern="100" dirty="0" err="1">
                <a:effectLst/>
                <a:highlight>
                  <a:srgbClr val="FFFF00"/>
                </a:highlight>
                <a:ea typeface="DengXian" panose="02010600030101010101" pitchFamily="2" charset="-122"/>
                <a:cs typeface="Times New Roman" panose="02020603050405020304" pitchFamily="18" charset="0"/>
              </a:rPr>
              <a:t>sudo</a:t>
            </a:r>
            <a:r>
              <a:rPr lang="en-GB" sz="2000" b="1" kern="100" dirty="0">
                <a:effectLst/>
                <a:highlight>
                  <a:srgbClr val="FFFF00"/>
                </a:highlight>
                <a:ea typeface="DengXian" panose="02010600030101010101" pitchFamily="2" charset="-122"/>
                <a:cs typeface="Times New Roman" panose="02020603050405020304" pitchFamily="18" charset="0"/>
              </a:rPr>
              <a:t> </a:t>
            </a:r>
            <a:r>
              <a:rPr lang="en-GB" sz="2000" b="1" kern="100" dirty="0" err="1">
                <a:effectLst/>
                <a:highlight>
                  <a:srgbClr val="FFFF00"/>
                </a:highlight>
                <a:ea typeface="DengXian" panose="02010600030101010101" pitchFamily="2" charset="-122"/>
                <a:cs typeface="Times New Roman" panose="02020603050405020304" pitchFamily="18" charset="0"/>
              </a:rPr>
              <a:t>adduser</a:t>
            </a:r>
            <a:r>
              <a:rPr lang="en-GB" sz="2000" kern="100" dirty="0">
                <a:effectLst/>
                <a:highlight>
                  <a:srgbClr val="FFFF00"/>
                </a:highlight>
                <a:ea typeface="DengXian" panose="02010600030101010101" pitchFamily="2" charset="-122"/>
                <a:cs typeface="Times New Roman" panose="02020603050405020304" pitchFamily="18" charset="0"/>
              </a:rPr>
              <a:t> </a:t>
            </a:r>
            <a:r>
              <a:rPr lang="en-GB" sz="2000" b="1" kern="100" dirty="0">
                <a:effectLst/>
                <a:highlight>
                  <a:srgbClr val="FFFF00"/>
                </a:highlight>
                <a:ea typeface="DengXian" panose="02010600030101010101" pitchFamily="2" charset="-122"/>
                <a:cs typeface="Times New Roman" panose="02020603050405020304" pitchFamily="18" charset="0"/>
              </a:rPr>
              <a:t>username</a:t>
            </a:r>
            <a:r>
              <a:rPr lang="en-GB" sz="2000" b="1" kern="100" dirty="0">
                <a:ea typeface="DengXian" panose="02010600030101010101" pitchFamily="2" charset="-122"/>
                <a:cs typeface="Times New Roman" panose="02020603050405020304" pitchFamily="18" charset="0"/>
              </a:rPr>
              <a:t>:</a:t>
            </a:r>
            <a:r>
              <a:rPr lang="en-GB" sz="2000" dirty="0">
                <a:effectLst/>
                <a:ea typeface="Calibri" panose="020F0502020204030204" pitchFamily="34" charset="0"/>
                <a:cs typeface="Times New Roman" panose="02020603050405020304" pitchFamily="18" charset="0"/>
              </a:rPr>
              <a:t> </a:t>
            </a:r>
            <a:r>
              <a:rPr lang="en-GB" sz="2000" dirty="0">
                <a:effectLst/>
                <a:ea typeface="DengXian" panose="02010600030101010101" pitchFamily="2" charset="-122"/>
                <a:cs typeface="Times New Roman" panose="02020603050405020304" pitchFamily="18" charset="0"/>
              </a:rPr>
              <a:t> Adds a user to the system.</a:t>
            </a:r>
            <a:endParaRPr lang="en-GB" sz="2000" b="1" kern="100" dirty="0">
              <a:effectLst/>
              <a:ea typeface="DengXian" panose="02010600030101010101" pitchFamily="2" charset="-122"/>
              <a:cs typeface="Times New Roman" panose="02020603050405020304" pitchFamily="18" charset="0"/>
            </a:endParaRPr>
          </a:p>
          <a:p>
            <a:pPr marL="342900" lvl="0" indent="-342900">
              <a:lnSpc>
                <a:spcPct val="100000"/>
              </a:lnSpc>
              <a:spcBef>
                <a:spcPts val="0"/>
              </a:spcBef>
              <a:spcAft>
                <a:spcPts val="300"/>
              </a:spcAft>
              <a:buFont typeface="Symbol" panose="05050102010706020507" pitchFamily="18" charset="2"/>
              <a:buChar char=""/>
            </a:pPr>
            <a:r>
              <a:rPr lang="en-GB" sz="2000" b="1" kern="100" dirty="0">
                <a:effectLst/>
                <a:highlight>
                  <a:srgbClr val="FFFF00"/>
                </a:highlight>
                <a:ea typeface="DengXian" panose="02010600030101010101" pitchFamily="2" charset="-122"/>
                <a:cs typeface="Times New Roman" panose="02020603050405020304" pitchFamily="18" charset="0"/>
              </a:rPr>
              <a:t>cat /etc/passwd</a:t>
            </a:r>
            <a:r>
              <a:rPr lang="en-GB" sz="2000" kern="100" dirty="0">
                <a:effectLst/>
                <a:highlight>
                  <a:srgbClr val="FFFF00"/>
                </a:highlight>
                <a:ea typeface="DengXian" panose="02010600030101010101" pitchFamily="2" charset="-122"/>
                <a:cs typeface="Times New Roman" panose="02020603050405020304" pitchFamily="18" charset="0"/>
              </a:rPr>
              <a:t> </a:t>
            </a:r>
            <a:r>
              <a:rPr lang="en-GB" sz="2000" kern="100" dirty="0">
                <a:effectLst/>
                <a:ea typeface="DengXian" panose="02010600030101010101" pitchFamily="2" charset="-122"/>
                <a:cs typeface="Times New Roman" panose="02020603050405020304" pitchFamily="18" charset="0"/>
              </a:rPr>
              <a:t>Or </a:t>
            </a:r>
            <a:r>
              <a:rPr lang="en-GB" sz="2000" b="1" kern="100" dirty="0" err="1">
                <a:effectLst/>
                <a:ea typeface="DengXian" panose="02010600030101010101" pitchFamily="2" charset="-122"/>
                <a:cs typeface="Times New Roman" panose="02020603050405020304" pitchFamily="18" charset="0"/>
              </a:rPr>
              <a:t>getent</a:t>
            </a:r>
            <a:r>
              <a:rPr lang="en-GB" sz="2000" b="1" kern="100" dirty="0">
                <a:effectLst/>
                <a:ea typeface="DengXian" panose="02010600030101010101" pitchFamily="2" charset="-122"/>
                <a:cs typeface="Times New Roman" panose="02020603050405020304" pitchFamily="18" charset="0"/>
              </a:rPr>
              <a:t> passwd:</a:t>
            </a:r>
            <a:r>
              <a:rPr lang="en-GB" sz="2000" kern="100" dirty="0">
                <a:effectLst/>
                <a:ea typeface="DengXian" panose="02010600030101010101" pitchFamily="2" charset="-122"/>
                <a:cs typeface="Times New Roman" panose="02020603050405020304" pitchFamily="18" charset="0"/>
              </a:rPr>
              <a:t> to view all users on the system.</a:t>
            </a:r>
          </a:p>
          <a:p>
            <a:pPr marL="342900" indent="-342900">
              <a:lnSpc>
                <a:spcPct val="100000"/>
              </a:lnSpc>
              <a:spcBef>
                <a:spcPts val="0"/>
              </a:spcBef>
              <a:spcAft>
                <a:spcPts val="300"/>
              </a:spcAft>
              <a:buFont typeface="Symbol" panose="05050102010706020507" pitchFamily="18" charset="2"/>
              <a:buChar char=""/>
            </a:pPr>
            <a:r>
              <a:rPr lang="en-GB" sz="2000" b="1" kern="100" dirty="0" err="1">
                <a:highlight>
                  <a:srgbClr val="FFFF00"/>
                </a:highlight>
                <a:ea typeface="DengXian" panose="02010600030101010101" pitchFamily="2" charset="-122"/>
                <a:cs typeface="Times New Roman" panose="02020603050405020304" pitchFamily="18" charset="0"/>
              </a:rPr>
              <a:t>sudo</a:t>
            </a:r>
            <a:r>
              <a:rPr lang="en-GB" sz="2000" kern="100" dirty="0">
                <a:highlight>
                  <a:srgbClr val="FFFF00"/>
                </a:highlight>
                <a:ea typeface="DengXian" panose="02010600030101010101" pitchFamily="2" charset="-122"/>
                <a:cs typeface="Times New Roman" panose="02020603050405020304" pitchFamily="18" charset="0"/>
              </a:rPr>
              <a:t> </a:t>
            </a:r>
            <a:r>
              <a:rPr lang="en-GB" sz="2000" b="1" kern="100" dirty="0" err="1">
                <a:highlight>
                  <a:srgbClr val="FFFF00"/>
                </a:highlight>
                <a:ea typeface="DengXian" panose="02010600030101010101" pitchFamily="2" charset="-122"/>
                <a:cs typeface="Times New Roman" panose="02020603050405020304" pitchFamily="18" charset="0"/>
              </a:rPr>
              <a:t>userdel</a:t>
            </a:r>
            <a:r>
              <a:rPr lang="en-GB" sz="2000" kern="100" dirty="0">
                <a:highlight>
                  <a:srgbClr val="FFFF00"/>
                </a:highlight>
                <a:ea typeface="DengXian" panose="02010600030101010101" pitchFamily="2" charset="-122"/>
                <a:cs typeface="Times New Roman" panose="02020603050405020304" pitchFamily="18" charset="0"/>
              </a:rPr>
              <a:t> </a:t>
            </a:r>
            <a:r>
              <a:rPr lang="en-GB" sz="2000" b="1" kern="100" dirty="0">
                <a:highlight>
                  <a:srgbClr val="FFFF00"/>
                </a:highlight>
                <a:ea typeface="DengXian" panose="02010600030101010101" pitchFamily="2" charset="-122"/>
                <a:cs typeface="Times New Roman" panose="02020603050405020304" pitchFamily="18" charset="0"/>
              </a:rPr>
              <a:t>username</a:t>
            </a:r>
            <a:r>
              <a:rPr lang="en-GB" sz="2000" kern="100" dirty="0">
                <a:highlight>
                  <a:srgbClr val="FFFF00"/>
                </a:highlight>
                <a:ea typeface="DengXian" panose="02010600030101010101" pitchFamily="2" charset="-122"/>
                <a:cs typeface="Times New Roman" panose="02020603050405020304" pitchFamily="18" charset="0"/>
              </a:rPr>
              <a:t>: to delete a user.</a:t>
            </a:r>
            <a:endParaRPr lang="en-GB" sz="2000" b="1" kern="100" dirty="0">
              <a:effectLst/>
              <a:ea typeface="DengXian" panose="02010600030101010101" pitchFamily="2" charset="-122"/>
              <a:cs typeface="Times New Roman" panose="02020603050405020304" pitchFamily="18" charset="0"/>
            </a:endParaRPr>
          </a:p>
          <a:p>
            <a:pPr marL="342900" indent="-342900">
              <a:lnSpc>
                <a:spcPct val="100000"/>
              </a:lnSpc>
              <a:spcBef>
                <a:spcPts val="0"/>
              </a:spcBef>
              <a:spcAft>
                <a:spcPts val="300"/>
              </a:spcAft>
              <a:buFont typeface="Symbol" panose="05050102010706020507" pitchFamily="18" charset="2"/>
              <a:buChar char=""/>
            </a:pPr>
            <a:r>
              <a:rPr lang="en-GB" sz="2000" b="1" kern="100" dirty="0" err="1">
                <a:effectLst/>
                <a:ea typeface="DengXian" panose="02010600030101010101" pitchFamily="2" charset="-122"/>
                <a:cs typeface="Times New Roman" panose="02020603050405020304" pitchFamily="18" charset="0"/>
              </a:rPr>
              <a:t>sudo</a:t>
            </a:r>
            <a:r>
              <a:rPr lang="en-GB" sz="2000" b="1" kern="100" dirty="0">
                <a:ea typeface="DengXian" panose="02010600030101010101" pitchFamily="2" charset="-122"/>
                <a:cs typeface="Times New Roman" panose="02020603050405020304" pitchFamily="18" charset="0"/>
              </a:rPr>
              <a:t> </a:t>
            </a:r>
            <a:r>
              <a:rPr lang="en-GB" sz="2000" b="1" kern="100" dirty="0" err="1">
                <a:effectLst/>
                <a:ea typeface="DengXian" panose="02010600030101010101" pitchFamily="2" charset="-122"/>
                <a:cs typeface="Times New Roman" panose="02020603050405020304" pitchFamily="18" charset="0"/>
              </a:rPr>
              <a:t>addgroup</a:t>
            </a:r>
            <a:r>
              <a:rPr lang="en-GB" sz="2000" kern="100" dirty="0">
                <a:effectLst/>
                <a:ea typeface="DengXian" panose="02010600030101010101" pitchFamily="2" charset="-122"/>
                <a:cs typeface="Times New Roman" panose="02020603050405020304" pitchFamily="18" charset="0"/>
              </a:rPr>
              <a:t> </a:t>
            </a:r>
            <a:r>
              <a:rPr lang="en-GB" sz="2000" b="1" kern="100" dirty="0">
                <a:ea typeface="DengXian" panose="02010600030101010101" pitchFamily="2" charset="-122"/>
                <a:cs typeface="Times New Roman" panose="02020603050405020304" pitchFamily="18" charset="0"/>
              </a:rPr>
              <a:t>staff</a:t>
            </a:r>
            <a:r>
              <a:rPr lang="en-GB" sz="2000" kern="100" dirty="0">
                <a:effectLst/>
                <a:ea typeface="DengXian" panose="02010600030101010101" pitchFamily="2" charset="-122"/>
                <a:cs typeface="Times New Roman" panose="02020603050405020304" pitchFamily="18" charset="0"/>
              </a:rPr>
              <a:t> or </a:t>
            </a:r>
            <a:r>
              <a:rPr lang="en-GB" sz="2000" b="1" kern="100" dirty="0" err="1">
                <a:effectLst/>
                <a:ea typeface="DengXian" panose="02010600030101010101" pitchFamily="2" charset="-122"/>
                <a:cs typeface="Times New Roman" panose="02020603050405020304" pitchFamily="18" charset="0"/>
              </a:rPr>
              <a:t>sudo</a:t>
            </a:r>
            <a:r>
              <a:rPr lang="en-GB" sz="2000" b="1" kern="100" dirty="0">
                <a:ea typeface="DengXian" panose="02010600030101010101" pitchFamily="2" charset="-122"/>
                <a:cs typeface="Times New Roman" panose="02020603050405020304" pitchFamily="18" charset="0"/>
              </a:rPr>
              <a:t> </a:t>
            </a:r>
            <a:r>
              <a:rPr lang="en-GB" sz="2000" b="1" kern="100" dirty="0" err="1">
                <a:effectLst/>
                <a:ea typeface="DengXian" panose="02010600030101010101" pitchFamily="2" charset="-122"/>
                <a:cs typeface="Times New Roman" panose="02020603050405020304" pitchFamily="18" charset="0"/>
              </a:rPr>
              <a:t>groupadd</a:t>
            </a:r>
            <a:r>
              <a:rPr lang="en-GB" sz="2000" kern="100" dirty="0">
                <a:effectLst/>
                <a:ea typeface="DengXian" panose="02010600030101010101" pitchFamily="2" charset="-122"/>
                <a:cs typeface="Times New Roman" panose="02020603050405020304" pitchFamily="18" charset="0"/>
              </a:rPr>
              <a:t> </a:t>
            </a:r>
            <a:r>
              <a:rPr lang="en-GB" sz="2000" b="1" kern="100" dirty="0">
                <a:ea typeface="DengXian" panose="02010600030101010101" pitchFamily="2" charset="-122"/>
                <a:cs typeface="Times New Roman" panose="02020603050405020304" pitchFamily="18" charset="0"/>
              </a:rPr>
              <a:t>staff:</a:t>
            </a:r>
            <a:r>
              <a:rPr lang="en-GB" sz="2000" kern="100" dirty="0">
                <a:effectLst/>
                <a:ea typeface="DengXian" panose="02010600030101010101" pitchFamily="2" charset="-122"/>
                <a:cs typeface="Times New Roman" panose="02020603050405020304" pitchFamily="18" charset="0"/>
              </a:rPr>
              <a:t> to create a staff group.</a:t>
            </a:r>
          </a:p>
          <a:p>
            <a:pPr marL="342900" indent="-342900">
              <a:lnSpc>
                <a:spcPct val="100000"/>
              </a:lnSpc>
              <a:spcBef>
                <a:spcPts val="0"/>
              </a:spcBef>
              <a:spcAft>
                <a:spcPts val="300"/>
              </a:spcAft>
              <a:buFont typeface="Symbol" panose="05050102010706020507" pitchFamily="18" charset="2"/>
              <a:buChar char=""/>
            </a:pPr>
            <a:r>
              <a:rPr lang="en-GB" sz="2000" b="1" kern="100" dirty="0">
                <a:effectLst/>
                <a:ea typeface="DengXian" panose="02010600030101010101" pitchFamily="2" charset="-122"/>
                <a:cs typeface="Times New Roman" panose="02020603050405020304" pitchFamily="18" charset="0"/>
              </a:rPr>
              <a:t>cat /etc/group</a:t>
            </a:r>
            <a:r>
              <a:rPr lang="en-GB" sz="2000" b="1" kern="100" dirty="0">
                <a:ea typeface="DengXian" panose="02010600030101010101" pitchFamily="2" charset="-122"/>
                <a:cs typeface="Times New Roman" panose="02020603050405020304" pitchFamily="18" charset="0"/>
              </a:rPr>
              <a:t>:</a:t>
            </a:r>
            <a:r>
              <a:rPr lang="en-GB" sz="2000" kern="100" dirty="0">
                <a:effectLst/>
                <a:ea typeface="DengXian" panose="02010600030101010101" pitchFamily="2" charset="-122"/>
                <a:cs typeface="Times New Roman" panose="02020603050405020304" pitchFamily="18" charset="0"/>
              </a:rPr>
              <a:t> to view all groups on the system.</a:t>
            </a:r>
          </a:p>
          <a:p>
            <a:pPr marL="342900" indent="-342900">
              <a:lnSpc>
                <a:spcPct val="100000"/>
              </a:lnSpc>
              <a:spcBef>
                <a:spcPts val="0"/>
              </a:spcBef>
              <a:spcAft>
                <a:spcPts val="300"/>
              </a:spcAft>
              <a:buFont typeface="Symbol" panose="05050102010706020507" pitchFamily="18" charset="2"/>
              <a:buChar char=""/>
            </a:pPr>
            <a:r>
              <a:rPr lang="en-GB" sz="2000" b="1" dirty="0" err="1">
                <a:ea typeface="DengXian" panose="02010600030101010101" pitchFamily="2" charset="-122"/>
                <a:cs typeface="Times New Roman" panose="02020603050405020304" pitchFamily="18" charset="0"/>
              </a:rPr>
              <a:t>s</a:t>
            </a:r>
            <a:r>
              <a:rPr lang="en-GB" sz="2000" b="1" dirty="0" err="1">
                <a:effectLst/>
                <a:ea typeface="DengXian" panose="02010600030101010101" pitchFamily="2" charset="-122"/>
                <a:cs typeface="Times New Roman" panose="02020603050405020304" pitchFamily="18" charset="0"/>
              </a:rPr>
              <a:t>udo</a:t>
            </a:r>
            <a:r>
              <a:rPr lang="en-GB" sz="2000" b="1" dirty="0">
                <a:effectLst/>
                <a:ea typeface="DengXian" panose="02010600030101010101" pitchFamily="2" charset="-122"/>
                <a:cs typeface="Times New Roman" panose="02020603050405020304" pitchFamily="18" charset="0"/>
              </a:rPr>
              <a:t> </a:t>
            </a:r>
            <a:r>
              <a:rPr lang="en-GB" sz="2000" b="1" dirty="0" err="1">
                <a:effectLst/>
                <a:ea typeface="DengXian" panose="02010600030101010101" pitchFamily="2" charset="-122"/>
                <a:cs typeface="Times New Roman" panose="02020603050405020304" pitchFamily="18" charset="0"/>
              </a:rPr>
              <a:t>adduser</a:t>
            </a:r>
            <a:r>
              <a:rPr lang="en-GB" sz="2000" b="1" dirty="0">
                <a:effectLst/>
                <a:ea typeface="DengXian" panose="02010600030101010101" pitchFamily="2" charset="-122"/>
                <a:cs typeface="Times New Roman" panose="02020603050405020304" pitchFamily="18" charset="0"/>
              </a:rPr>
              <a:t> username </a:t>
            </a:r>
            <a:r>
              <a:rPr lang="en-GB" sz="2000" b="1" dirty="0" err="1">
                <a:effectLst/>
                <a:ea typeface="DengXian" panose="02010600030101010101" pitchFamily="2" charset="-122"/>
                <a:cs typeface="Times New Roman" panose="02020603050405020304" pitchFamily="18" charset="0"/>
              </a:rPr>
              <a:t>groupname</a:t>
            </a:r>
            <a:r>
              <a:rPr lang="en-GB" sz="2000" dirty="0">
                <a:effectLst/>
                <a:ea typeface="DengXian" panose="02010600030101010101" pitchFamily="2" charset="-122"/>
                <a:cs typeface="Times New Roman" panose="02020603050405020304" pitchFamily="18" charset="0"/>
              </a:rPr>
              <a:t>: to add a user to a group. </a:t>
            </a:r>
          </a:p>
          <a:p>
            <a:pPr marL="800115" lvl="1" indent="-342900">
              <a:lnSpc>
                <a:spcPct val="100000"/>
              </a:lnSpc>
              <a:spcBef>
                <a:spcPts val="0"/>
              </a:spcBef>
              <a:spcAft>
                <a:spcPts val="300"/>
              </a:spcAft>
              <a:buFont typeface="Symbol" panose="05050102010706020507" pitchFamily="18" charset="2"/>
              <a:buChar char=""/>
            </a:pPr>
            <a:r>
              <a:rPr lang="en-GB" sz="2000" dirty="0">
                <a:effectLst/>
                <a:ea typeface="DengXian" panose="02010600030101010101" pitchFamily="2" charset="-122"/>
                <a:cs typeface="Times New Roman" panose="02020603050405020304" pitchFamily="18" charset="0"/>
              </a:rPr>
              <a:t>Or: </a:t>
            </a:r>
            <a:r>
              <a:rPr lang="en-GB" sz="2000" b="1" dirty="0" err="1">
                <a:effectLst/>
                <a:ea typeface="DengXian" panose="02010600030101010101" pitchFamily="2" charset="-122"/>
                <a:cs typeface="Times New Roman" panose="02020603050405020304" pitchFamily="18" charset="0"/>
              </a:rPr>
              <a:t>adduser</a:t>
            </a:r>
            <a:r>
              <a:rPr lang="en-GB" sz="2000" b="1" dirty="0">
                <a:effectLst/>
                <a:ea typeface="DengXian" panose="02010600030101010101" pitchFamily="2" charset="-122"/>
                <a:cs typeface="Times New Roman" panose="02020603050405020304" pitchFamily="18" charset="0"/>
              </a:rPr>
              <a:t> </a:t>
            </a:r>
            <a:r>
              <a:rPr lang="en-GB" sz="2000" b="1" dirty="0" err="1">
                <a:effectLst/>
                <a:ea typeface="DengXian" panose="02010600030101010101" pitchFamily="2" charset="-122"/>
                <a:cs typeface="Times New Roman" panose="02020603050405020304" pitchFamily="18" charset="0"/>
              </a:rPr>
              <a:t>groupname</a:t>
            </a:r>
            <a:r>
              <a:rPr lang="en-GB" sz="2000" b="1" dirty="0">
                <a:ea typeface="DengXian" panose="02010600030101010101" pitchFamily="2" charset="-122"/>
                <a:cs typeface="Times New Roman" panose="02020603050405020304" pitchFamily="18" charset="0"/>
              </a:rPr>
              <a:t> </a:t>
            </a:r>
            <a:r>
              <a:rPr lang="en-GB" sz="2000" b="1" dirty="0">
                <a:effectLst/>
                <a:ea typeface="DengXian" panose="02010600030101010101" pitchFamily="2" charset="-122"/>
                <a:cs typeface="Times New Roman" panose="02020603050405020304" pitchFamily="18" charset="0"/>
              </a:rPr>
              <a:t>username </a:t>
            </a:r>
            <a:r>
              <a:rPr lang="en-GB" sz="2000" dirty="0">
                <a:effectLst/>
                <a:ea typeface="DengXian" panose="02010600030101010101" pitchFamily="2" charset="-122"/>
                <a:cs typeface="Times New Roman" panose="02020603050405020304" pitchFamily="18" charset="0"/>
              </a:rPr>
              <a:t>Or: </a:t>
            </a:r>
            <a:r>
              <a:rPr lang="en-GB" sz="2000" b="1" dirty="0" err="1">
                <a:effectLst/>
                <a:ea typeface="DengXian" panose="02010600030101010101" pitchFamily="2" charset="-122"/>
                <a:cs typeface="Times New Roman" panose="02020603050405020304" pitchFamily="18" charset="0"/>
              </a:rPr>
              <a:t>usermod</a:t>
            </a:r>
            <a:r>
              <a:rPr lang="en-GB" sz="2000" b="1" dirty="0">
                <a:effectLst/>
                <a:ea typeface="DengXian" panose="02010600030101010101" pitchFamily="2" charset="-122"/>
                <a:cs typeface="Times New Roman" panose="02020603050405020304" pitchFamily="18" charset="0"/>
              </a:rPr>
              <a:t> –a -G </a:t>
            </a:r>
            <a:r>
              <a:rPr lang="en-GB" sz="2000" dirty="0">
                <a:effectLst/>
                <a:ea typeface="DengXian" panose="02010600030101010101" pitchFamily="2" charset="-122"/>
                <a:cs typeface="Times New Roman" panose="02020603050405020304" pitchFamily="18" charset="0"/>
              </a:rPr>
              <a:t>username </a:t>
            </a:r>
            <a:r>
              <a:rPr lang="en-GB" sz="2000" dirty="0" err="1">
                <a:effectLst/>
                <a:ea typeface="DengXian" panose="02010600030101010101" pitchFamily="2" charset="-122"/>
                <a:cs typeface="Times New Roman" panose="02020603050405020304" pitchFamily="18" charset="0"/>
              </a:rPr>
              <a:t>groupname</a:t>
            </a:r>
            <a:endParaRPr lang="en-GB" sz="2000" dirty="0">
              <a:effectLst/>
              <a:ea typeface="DengXian" panose="02010600030101010101" pitchFamily="2" charset="-122"/>
              <a:cs typeface="Times New Roman" panose="02020603050405020304" pitchFamily="18" charset="0"/>
            </a:endParaRPr>
          </a:p>
          <a:p>
            <a:pPr marL="342900" indent="-342900">
              <a:lnSpc>
                <a:spcPct val="100000"/>
              </a:lnSpc>
              <a:spcBef>
                <a:spcPts val="0"/>
              </a:spcBef>
              <a:spcAft>
                <a:spcPts val="300"/>
              </a:spcAft>
              <a:buFont typeface="Symbol" panose="05050102010706020507" pitchFamily="18" charset="2"/>
              <a:buChar char=""/>
            </a:pPr>
            <a:r>
              <a:rPr lang="en-GB" sz="2000" b="1" kern="100" dirty="0">
                <a:ea typeface="DengXian" panose="02010600030101010101" pitchFamily="2" charset="-122"/>
                <a:cs typeface="Times New Roman" panose="02020603050405020304" pitchFamily="18" charset="0"/>
              </a:rPr>
              <a:t>groups username: </a:t>
            </a:r>
            <a:r>
              <a:rPr lang="en-US" sz="2000" b="0" i="0" dirty="0">
                <a:solidFill>
                  <a:srgbClr val="001D35"/>
                </a:solidFill>
                <a:effectLst/>
              </a:rPr>
              <a:t>To see which groups the user </a:t>
            </a:r>
            <a:r>
              <a:rPr lang="en-US" sz="2000" dirty="0">
                <a:solidFill>
                  <a:srgbClr val="001D35"/>
                </a:solidFill>
              </a:rPr>
              <a:t>belongs to.</a:t>
            </a:r>
          </a:p>
          <a:p>
            <a:pPr marL="342900" indent="-342900">
              <a:lnSpc>
                <a:spcPct val="100000"/>
              </a:lnSpc>
              <a:spcBef>
                <a:spcPts val="0"/>
              </a:spcBef>
              <a:spcAft>
                <a:spcPts val="300"/>
              </a:spcAft>
              <a:buFont typeface="Symbol" panose="05050102010706020507" pitchFamily="18" charset="2"/>
              <a:buChar char=""/>
            </a:pPr>
            <a:r>
              <a:rPr lang="en-US" sz="2000" b="1" kern="100" dirty="0" err="1">
                <a:solidFill>
                  <a:srgbClr val="001D35"/>
                </a:solidFill>
                <a:ea typeface="DengXian" panose="02010600030101010101" pitchFamily="2" charset="-122"/>
                <a:cs typeface="Times New Roman" panose="02020603050405020304" pitchFamily="18" charset="0"/>
              </a:rPr>
              <a:t>s</a:t>
            </a:r>
            <a:r>
              <a:rPr lang="en-US" sz="2000" b="1" kern="100" dirty="0" err="1">
                <a:solidFill>
                  <a:srgbClr val="001D35"/>
                </a:solidFill>
                <a:effectLst/>
                <a:ea typeface="DengXian" panose="02010600030101010101" pitchFamily="2" charset="-122"/>
                <a:cs typeface="Times New Roman" panose="02020603050405020304" pitchFamily="18" charset="0"/>
              </a:rPr>
              <a:t>udo</a:t>
            </a:r>
            <a:r>
              <a:rPr lang="en-US" sz="2000" b="1" kern="100" dirty="0">
                <a:solidFill>
                  <a:srgbClr val="001D35"/>
                </a:solidFill>
                <a:effectLst/>
                <a:ea typeface="DengXian" panose="02010600030101010101" pitchFamily="2" charset="-122"/>
                <a:cs typeface="Times New Roman" panose="02020603050405020304" pitchFamily="18" charset="0"/>
              </a:rPr>
              <a:t> </a:t>
            </a:r>
            <a:r>
              <a:rPr lang="en-US" sz="2000" b="1" kern="100" dirty="0" err="1">
                <a:solidFill>
                  <a:srgbClr val="001D35"/>
                </a:solidFill>
                <a:effectLst/>
                <a:ea typeface="DengXian" panose="02010600030101010101" pitchFamily="2" charset="-122"/>
                <a:cs typeface="Times New Roman" panose="02020603050405020304" pitchFamily="18" charset="0"/>
              </a:rPr>
              <a:t>gpasswd</a:t>
            </a:r>
            <a:r>
              <a:rPr lang="en-US" sz="2000" b="1" kern="100" dirty="0">
                <a:solidFill>
                  <a:srgbClr val="001D35"/>
                </a:solidFill>
                <a:effectLst/>
                <a:ea typeface="DengXian" panose="02010600030101010101" pitchFamily="2" charset="-122"/>
                <a:cs typeface="Times New Roman" panose="02020603050405020304" pitchFamily="18" charset="0"/>
              </a:rPr>
              <a:t> –d username </a:t>
            </a:r>
            <a:r>
              <a:rPr lang="en-US" sz="2000" b="1" kern="100" dirty="0" err="1">
                <a:solidFill>
                  <a:srgbClr val="001D35"/>
                </a:solidFill>
                <a:effectLst/>
                <a:ea typeface="DengXian" panose="02010600030101010101" pitchFamily="2" charset="-122"/>
                <a:cs typeface="Times New Roman" panose="02020603050405020304" pitchFamily="18" charset="0"/>
              </a:rPr>
              <a:t>groupname</a:t>
            </a:r>
            <a:r>
              <a:rPr lang="en-US" sz="2000" kern="100" dirty="0">
                <a:solidFill>
                  <a:srgbClr val="001D35"/>
                </a:solidFill>
                <a:effectLst/>
                <a:ea typeface="DengXian" panose="02010600030101010101" pitchFamily="2" charset="-122"/>
                <a:cs typeface="Times New Roman" panose="02020603050405020304" pitchFamily="18" charset="0"/>
              </a:rPr>
              <a:t>: To remove a user from a group.</a:t>
            </a:r>
          </a:p>
          <a:p>
            <a:pPr marL="800115" lvl="1" indent="-342900">
              <a:lnSpc>
                <a:spcPct val="100000"/>
              </a:lnSpc>
              <a:spcBef>
                <a:spcPts val="0"/>
              </a:spcBef>
              <a:spcAft>
                <a:spcPts val="300"/>
              </a:spcAft>
              <a:buFont typeface="Symbol" panose="05050102010706020507" pitchFamily="18" charset="2"/>
              <a:buChar char=""/>
            </a:pPr>
            <a:r>
              <a:rPr lang="en-US" sz="2000" kern="100" dirty="0">
                <a:solidFill>
                  <a:srgbClr val="001D35"/>
                </a:solidFill>
                <a:ea typeface="DengXian" panose="02010600030101010101" pitchFamily="2" charset="-122"/>
                <a:cs typeface="Times New Roman" panose="02020603050405020304" pitchFamily="18" charset="0"/>
              </a:rPr>
              <a:t>Or: </a:t>
            </a:r>
            <a:r>
              <a:rPr lang="en-US" sz="2000" b="1" kern="100" dirty="0" err="1">
                <a:solidFill>
                  <a:srgbClr val="001D35"/>
                </a:solidFill>
                <a:ea typeface="DengXian" panose="02010600030101010101" pitchFamily="2" charset="-122"/>
                <a:cs typeface="Times New Roman" panose="02020603050405020304" pitchFamily="18" charset="0"/>
              </a:rPr>
              <a:t>sudo</a:t>
            </a:r>
            <a:r>
              <a:rPr lang="en-US" sz="2000" b="1" kern="100" dirty="0">
                <a:solidFill>
                  <a:srgbClr val="001D35"/>
                </a:solidFill>
                <a:ea typeface="DengXian" panose="02010600030101010101" pitchFamily="2" charset="-122"/>
                <a:cs typeface="Times New Roman" panose="02020603050405020304" pitchFamily="18" charset="0"/>
              </a:rPr>
              <a:t> </a:t>
            </a:r>
            <a:r>
              <a:rPr lang="en-US" sz="2000" b="1" kern="100" dirty="0" err="1">
                <a:solidFill>
                  <a:srgbClr val="001D35"/>
                </a:solidFill>
                <a:ea typeface="DengXian" panose="02010600030101010101" pitchFamily="2" charset="-122"/>
                <a:cs typeface="Times New Roman" panose="02020603050405020304" pitchFamily="18" charset="0"/>
              </a:rPr>
              <a:t>deluser</a:t>
            </a:r>
            <a:r>
              <a:rPr lang="en-US" sz="2000" b="1" kern="100" dirty="0">
                <a:solidFill>
                  <a:srgbClr val="001D35"/>
                </a:solidFill>
                <a:ea typeface="DengXian" panose="02010600030101010101" pitchFamily="2" charset="-122"/>
                <a:cs typeface="Times New Roman" panose="02020603050405020304" pitchFamily="18" charset="0"/>
              </a:rPr>
              <a:t> username </a:t>
            </a:r>
            <a:r>
              <a:rPr lang="en-US" sz="2000" b="1" kern="100" dirty="0" err="1">
                <a:solidFill>
                  <a:srgbClr val="001D35"/>
                </a:solidFill>
                <a:ea typeface="DengXian" panose="02010600030101010101" pitchFamily="2" charset="-122"/>
                <a:cs typeface="Times New Roman" panose="02020603050405020304" pitchFamily="18" charset="0"/>
              </a:rPr>
              <a:t>groupname</a:t>
            </a:r>
            <a:r>
              <a:rPr lang="en-US" sz="2000" b="1" kern="100" dirty="0">
                <a:solidFill>
                  <a:srgbClr val="001D35"/>
                </a:solidFill>
                <a:ea typeface="DengXian" panose="02010600030101010101" pitchFamily="2" charset="-122"/>
                <a:cs typeface="Times New Roman" panose="02020603050405020304" pitchFamily="18" charset="0"/>
              </a:rPr>
              <a:t> </a:t>
            </a:r>
            <a:r>
              <a:rPr lang="en-US" sz="2000" kern="100" dirty="0">
                <a:solidFill>
                  <a:srgbClr val="001D35"/>
                </a:solidFill>
                <a:effectLst/>
                <a:ea typeface="DengXian" panose="02010600030101010101" pitchFamily="2" charset="-122"/>
                <a:cs typeface="Times New Roman" panose="02020603050405020304" pitchFamily="18" charset="0"/>
              </a:rPr>
              <a:t>Or: </a:t>
            </a:r>
            <a:r>
              <a:rPr lang="pt-BR" sz="2000" b="1" kern="100" dirty="0">
                <a:solidFill>
                  <a:srgbClr val="001D35"/>
                </a:solidFill>
                <a:effectLst/>
                <a:ea typeface="DengXian" panose="02010600030101010101" pitchFamily="2" charset="-122"/>
                <a:cs typeface="Times New Roman" panose="02020603050405020304" pitchFamily="18" charset="0"/>
              </a:rPr>
              <a:t>sudo usermod </a:t>
            </a:r>
            <a:r>
              <a:rPr lang="pt-BR" sz="2000" kern="100" dirty="0">
                <a:solidFill>
                  <a:srgbClr val="001D35"/>
                </a:solidFill>
                <a:effectLst/>
                <a:ea typeface="DengXian" panose="02010600030101010101" pitchFamily="2" charset="-122"/>
                <a:cs typeface="Times New Roman" panose="02020603050405020304" pitchFamily="18" charset="0"/>
              </a:rPr>
              <a:t>-r -G groupname username</a:t>
            </a:r>
            <a:endParaRPr lang="en-US" sz="2000" kern="100" dirty="0">
              <a:solidFill>
                <a:srgbClr val="001D35"/>
              </a:solidFill>
              <a:effectLst/>
              <a:ea typeface="DengXian" panose="02010600030101010101" pitchFamily="2" charset="-122"/>
              <a:cs typeface="Times New Roman" panose="02020603050405020304" pitchFamily="18" charset="0"/>
            </a:endParaRPr>
          </a:p>
          <a:p>
            <a:pPr marL="342900" indent="-342900">
              <a:lnSpc>
                <a:spcPct val="100000"/>
              </a:lnSpc>
              <a:spcBef>
                <a:spcPts val="0"/>
              </a:spcBef>
              <a:spcAft>
                <a:spcPts val="300"/>
              </a:spcAft>
              <a:buFont typeface="Symbol" panose="05050102010706020507" pitchFamily="18" charset="2"/>
              <a:buChar char=""/>
            </a:pPr>
            <a:r>
              <a:rPr lang="en-GB" sz="2000" b="1" dirty="0" err="1">
                <a:ea typeface="DengXian" panose="02010600030101010101" pitchFamily="2" charset="-122"/>
                <a:cs typeface="Times New Roman" panose="02020603050405020304" pitchFamily="18" charset="0"/>
              </a:rPr>
              <a:t>s</a:t>
            </a:r>
            <a:r>
              <a:rPr lang="en-GB" sz="2000" b="1" dirty="0" err="1">
                <a:effectLst/>
                <a:ea typeface="DengXian" panose="02010600030101010101" pitchFamily="2" charset="-122"/>
                <a:cs typeface="Times New Roman" panose="02020603050405020304" pitchFamily="18" charset="0"/>
              </a:rPr>
              <a:t>udo</a:t>
            </a:r>
            <a:r>
              <a:rPr lang="en-GB" sz="2000" b="1" dirty="0">
                <a:effectLst/>
                <a:ea typeface="DengXian" panose="02010600030101010101" pitchFamily="2" charset="-122"/>
                <a:cs typeface="Times New Roman" panose="02020603050405020304" pitchFamily="18" charset="0"/>
              </a:rPr>
              <a:t> </a:t>
            </a:r>
            <a:r>
              <a:rPr lang="en-GB" sz="2000" b="1" dirty="0" err="1">
                <a:effectLst/>
                <a:ea typeface="DengXian" panose="02010600030101010101" pitchFamily="2" charset="-122"/>
                <a:cs typeface="Times New Roman" panose="02020603050405020304" pitchFamily="18" charset="0"/>
              </a:rPr>
              <a:t>groupdel</a:t>
            </a:r>
            <a:r>
              <a:rPr lang="en-GB" sz="2000" b="1" dirty="0">
                <a:effectLst/>
                <a:ea typeface="DengXian" panose="02010600030101010101" pitchFamily="2" charset="-122"/>
                <a:cs typeface="Times New Roman" panose="02020603050405020304" pitchFamily="18" charset="0"/>
              </a:rPr>
              <a:t> </a:t>
            </a:r>
            <a:r>
              <a:rPr lang="en-GB" sz="2000" b="1" dirty="0" err="1">
                <a:effectLst/>
                <a:ea typeface="DengXian" panose="02010600030101010101" pitchFamily="2" charset="-122"/>
                <a:cs typeface="Times New Roman" panose="02020603050405020304" pitchFamily="18" charset="0"/>
              </a:rPr>
              <a:t>groupname</a:t>
            </a:r>
            <a:r>
              <a:rPr lang="en-GB" sz="2000" dirty="0">
                <a:effectLst/>
                <a:ea typeface="DengXian" panose="02010600030101010101" pitchFamily="2" charset="-122"/>
                <a:cs typeface="Times New Roman" panose="02020603050405020304" pitchFamily="18" charset="0"/>
              </a:rPr>
              <a:t>:</a:t>
            </a:r>
            <a:r>
              <a:rPr lang="en-GB" sz="2000" b="1" dirty="0">
                <a:effectLst/>
                <a:ea typeface="DengXian" panose="02010600030101010101" pitchFamily="2" charset="-122"/>
                <a:cs typeface="Times New Roman" panose="02020603050405020304" pitchFamily="18" charset="0"/>
              </a:rPr>
              <a:t> </a:t>
            </a:r>
            <a:r>
              <a:rPr lang="en-GB" sz="2000" dirty="0">
                <a:effectLst/>
                <a:ea typeface="DengXian" panose="02010600030101010101" pitchFamily="2" charset="-122"/>
                <a:cs typeface="Times New Roman" panose="02020603050405020304" pitchFamily="18" charset="0"/>
              </a:rPr>
              <a:t>to delete a group from the system. </a:t>
            </a:r>
            <a:endParaRPr lang="en-GB" sz="2000" kern="100" dirty="0">
              <a:effectLst/>
              <a:ea typeface="DengXian" panose="02010600030101010101" pitchFamily="2" charset="-122"/>
              <a:cs typeface="Times New Roman" panose="02020603050405020304" pitchFamily="18" charset="0"/>
            </a:endParaRPr>
          </a:p>
          <a:p>
            <a:pPr marL="342900" indent="-342900">
              <a:lnSpc>
                <a:spcPct val="100000"/>
              </a:lnSpc>
              <a:spcBef>
                <a:spcPts val="0"/>
              </a:spcBef>
              <a:spcAft>
                <a:spcPts val="300"/>
              </a:spcAft>
              <a:buFont typeface="Symbol" panose="05050102010706020507" pitchFamily="18" charset="2"/>
              <a:buChar char=""/>
            </a:pPr>
            <a:r>
              <a:rPr lang="en-GB" sz="2000" b="1" kern="100" dirty="0">
                <a:effectLst/>
                <a:ea typeface="DengXian" panose="02010600030101010101" pitchFamily="2" charset="-122"/>
                <a:cs typeface="Times New Roman" panose="02020603050405020304" pitchFamily="18" charset="0"/>
              </a:rPr>
              <a:t>Su</a:t>
            </a:r>
            <a:r>
              <a:rPr lang="en-GB" sz="2000" kern="100" dirty="0">
                <a:effectLst/>
                <a:ea typeface="DengXian" panose="02010600030101010101" pitchFamily="2" charset="-122"/>
                <a:cs typeface="Times New Roman" panose="02020603050405020304" pitchFamily="18" charset="0"/>
              </a:rPr>
              <a:t> </a:t>
            </a:r>
            <a:r>
              <a:rPr lang="en-GB" sz="2000" b="1" kern="100" dirty="0">
                <a:effectLst/>
                <a:ea typeface="DengXian" panose="02010600030101010101" pitchFamily="2" charset="-122"/>
                <a:cs typeface="Times New Roman" panose="02020603050405020304" pitchFamily="18" charset="0"/>
              </a:rPr>
              <a:t>–</a:t>
            </a:r>
            <a:r>
              <a:rPr lang="en-GB" sz="2000" kern="100" dirty="0">
                <a:effectLst/>
                <a:ea typeface="DengXian" panose="02010600030101010101" pitchFamily="2" charset="-122"/>
                <a:cs typeface="Times New Roman" panose="02020603050405020304" pitchFamily="18" charset="0"/>
              </a:rPr>
              <a:t> </a:t>
            </a:r>
            <a:r>
              <a:rPr lang="en-GB" sz="2000" b="1" kern="100" dirty="0">
                <a:effectLst/>
                <a:ea typeface="DengXian" panose="02010600030101010101" pitchFamily="2" charset="-122"/>
                <a:cs typeface="Times New Roman" panose="02020603050405020304" pitchFamily="18" charset="0"/>
              </a:rPr>
              <a:t>username:</a:t>
            </a:r>
            <a:r>
              <a:rPr lang="en-GB" sz="2000" kern="100" dirty="0">
                <a:effectLst/>
                <a:ea typeface="DengXian" panose="02010600030101010101" pitchFamily="2" charset="-122"/>
                <a:cs typeface="Times New Roman" panose="02020603050405020304" pitchFamily="18" charset="0"/>
              </a:rPr>
              <a:t> command allows use to switch into another user account. </a:t>
            </a:r>
            <a:r>
              <a:rPr lang="en-GB" sz="2000" b="1" kern="100" dirty="0" err="1">
                <a:ea typeface="DengXian" panose="02010600030101010101" pitchFamily="2" charset="-122"/>
                <a:cs typeface="Times New Roman" panose="02020603050405020304" pitchFamily="18" charset="0"/>
              </a:rPr>
              <a:t>s</a:t>
            </a:r>
            <a:r>
              <a:rPr lang="en-GB" sz="2000" b="1" kern="100" dirty="0" err="1">
                <a:effectLst/>
                <a:ea typeface="DengXian" panose="02010600030101010101" pitchFamily="2" charset="-122"/>
                <a:cs typeface="Times New Roman" panose="02020603050405020304" pitchFamily="18" charset="0"/>
              </a:rPr>
              <a:t>u</a:t>
            </a:r>
            <a:r>
              <a:rPr lang="en-GB" sz="2000" b="1" kern="100" dirty="0">
                <a:effectLst/>
                <a:ea typeface="DengXian" panose="02010600030101010101" pitchFamily="2" charset="-122"/>
                <a:cs typeface="Times New Roman" panose="02020603050405020304" pitchFamily="18" charset="0"/>
              </a:rPr>
              <a:t> – </a:t>
            </a:r>
            <a:r>
              <a:rPr lang="en-GB" sz="2000" kern="100" dirty="0">
                <a:effectLst/>
                <a:ea typeface="DengXian" panose="02010600030101010101" pitchFamily="2" charset="-122"/>
                <a:cs typeface="Times New Roman" panose="02020603050405020304" pitchFamily="18" charset="0"/>
              </a:rPr>
              <a:t>no username to login to root.</a:t>
            </a:r>
          </a:p>
          <a:p>
            <a:pPr marL="800115" lvl="1" indent="-342900">
              <a:lnSpc>
                <a:spcPct val="100000"/>
              </a:lnSpc>
              <a:spcBef>
                <a:spcPts val="0"/>
              </a:spcBef>
              <a:spcAft>
                <a:spcPts val="300"/>
              </a:spcAft>
              <a:buFont typeface="Symbol" panose="05050102010706020507" pitchFamily="18" charset="2"/>
              <a:buChar char=""/>
            </a:pPr>
            <a:r>
              <a:rPr lang="en-GB" sz="1800" kern="100" dirty="0">
                <a:effectLst/>
                <a:ea typeface="DengXian" panose="02010600030101010101" pitchFamily="2" charset="-122"/>
                <a:cs typeface="Times New Roman" panose="02020603050405020304" pitchFamily="18" charset="0"/>
              </a:rPr>
              <a:t>You normally need to know the user’s password to login to their account. Unless you’re root.</a:t>
            </a:r>
            <a:endParaRPr lang="en-GB" sz="2000" b="1" dirty="0">
              <a:ea typeface="DengXian" panose="02010600030101010101" pitchFamily="2" charset="-122"/>
              <a:cs typeface="Times New Roman" panose="02020603050405020304" pitchFamily="18" charset="0"/>
            </a:endParaRPr>
          </a:p>
          <a:p>
            <a:pPr marL="342900" indent="-342900">
              <a:lnSpc>
                <a:spcPct val="100000"/>
              </a:lnSpc>
              <a:spcBef>
                <a:spcPts val="0"/>
              </a:spcBef>
              <a:spcAft>
                <a:spcPts val="300"/>
              </a:spcAft>
              <a:buFont typeface="Symbol" panose="05050102010706020507" pitchFamily="18" charset="2"/>
              <a:buChar char=""/>
            </a:pPr>
            <a:r>
              <a:rPr lang="en-GB" sz="2000" b="1" dirty="0">
                <a:ea typeface="DengXian" panose="02010600030101010101" pitchFamily="2" charset="-122"/>
                <a:cs typeface="Times New Roman" panose="02020603050405020304" pitchFamily="18" charset="0"/>
              </a:rPr>
              <a:t>l</a:t>
            </a:r>
            <a:r>
              <a:rPr lang="en-GB" sz="2000" b="1" dirty="0">
                <a:effectLst/>
                <a:ea typeface="DengXian" panose="02010600030101010101" pitchFamily="2" charset="-122"/>
                <a:cs typeface="Times New Roman" panose="02020603050405020304" pitchFamily="18" charset="0"/>
              </a:rPr>
              <a:t>ogout</a:t>
            </a:r>
            <a:r>
              <a:rPr lang="en-GB" sz="2000" b="1" kern="100" dirty="0">
                <a:effectLst/>
                <a:ea typeface="DengXian" panose="02010600030101010101" pitchFamily="2" charset="-122"/>
                <a:cs typeface="Times New Roman" panose="02020603050405020304" pitchFamily="18" charset="0"/>
              </a:rPr>
              <a:t> </a:t>
            </a:r>
            <a:r>
              <a:rPr lang="en-GB" sz="2000" kern="100" dirty="0">
                <a:effectLst/>
                <a:ea typeface="DengXian" panose="02010600030101010101" pitchFamily="2" charset="-122"/>
                <a:cs typeface="Times New Roman" panose="02020603050405020304" pitchFamily="18" charset="0"/>
              </a:rPr>
              <a:t>or </a:t>
            </a:r>
            <a:r>
              <a:rPr lang="en-GB" sz="2000" b="1" kern="100" dirty="0">
                <a:effectLst/>
                <a:ea typeface="DengXian" panose="02010600030101010101" pitchFamily="2" charset="-122"/>
                <a:cs typeface="Times New Roman" panose="02020603050405020304" pitchFamily="18" charset="0"/>
              </a:rPr>
              <a:t>exit: </a:t>
            </a:r>
            <a:r>
              <a:rPr lang="en-GB" sz="2000" kern="100" dirty="0">
                <a:effectLst/>
                <a:ea typeface="DengXian" panose="02010600030101010101" pitchFamily="2" charset="-122"/>
                <a:cs typeface="Times New Roman" panose="02020603050405020304" pitchFamily="18" charset="0"/>
              </a:rPr>
              <a:t>to log out of a</a:t>
            </a:r>
            <a:r>
              <a:rPr lang="en-GB" sz="2000" b="1" kern="100" dirty="0">
                <a:effectLst/>
                <a:ea typeface="DengXian" panose="02010600030101010101" pitchFamily="2" charset="-122"/>
                <a:cs typeface="Times New Roman" panose="02020603050405020304" pitchFamily="18" charset="0"/>
              </a:rPr>
              <a:t> </a:t>
            </a:r>
            <a:r>
              <a:rPr lang="en-GB" sz="2000" kern="100" dirty="0">
                <a:effectLst/>
                <a:ea typeface="DengXian" panose="02010600030101010101" pitchFamily="2" charset="-122"/>
                <a:cs typeface="Times New Roman" panose="02020603050405020304" pitchFamily="18" charset="0"/>
              </a:rPr>
              <a:t>users account and return to root.</a:t>
            </a:r>
          </a:p>
          <a:p>
            <a:pPr marL="342900" indent="-342900">
              <a:lnSpc>
                <a:spcPct val="100000"/>
              </a:lnSpc>
              <a:spcBef>
                <a:spcPts val="0"/>
              </a:spcBef>
              <a:spcAft>
                <a:spcPts val="300"/>
              </a:spcAft>
              <a:buFont typeface="Symbol" panose="05050102010706020507" pitchFamily="18" charset="2"/>
              <a:buChar char=""/>
            </a:pPr>
            <a:r>
              <a:rPr lang="en-GB" sz="2000" b="1" kern="100" dirty="0" err="1">
                <a:effectLst/>
                <a:ea typeface="DengXian" panose="02010600030101010101" pitchFamily="2" charset="-122"/>
                <a:cs typeface="Times New Roman" panose="02020603050405020304" pitchFamily="18" charset="0"/>
              </a:rPr>
              <a:t>Whoami</a:t>
            </a:r>
            <a:r>
              <a:rPr lang="en-GB" sz="2000" b="1" kern="100" dirty="0">
                <a:effectLst/>
                <a:ea typeface="DengXian" panose="02010600030101010101" pitchFamily="2" charset="-122"/>
                <a:cs typeface="Times New Roman" panose="02020603050405020304" pitchFamily="18" charset="0"/>
              </a:rPr>
              <a:t>:</a:t>
            </a:r>
            <a:r>
              <a:rPr lang="en-GB" sz="2000" kern="100" dirty="0">
                <a:effectLst/>
                <a:ea typeface="DengXian" panose="02010600030101010101" pitchFamily="2" charset="-122"/>
                <a:cs typeface="Times New Roman" panose="02020603050405020304" pitchFamily="18" charset="0"/>
              </a:rPr>
              <a:t> to view your username.</a:t>
            </a:r>
          </a:p>
          <a:p>
            <a:pPr marL="0" indent="0">
              <a:lnSpc>
                <a:spcPct val="100000"/>
              </a:lnSpc>
              <a:spcBef>
                <a:spcPts val="0"/>
              </a:spcBef>
              <a:spcAft>
                <a:spcPts val="300"/>
              </a:spcAft>
              <a:buNone/>
            </a:pPr>
            <a:r>
              <a:rPr lang="en-GB" sz="1600" kern="100" dirty="0">
                <a:effectLst/>
                <a:ea typeface="DengXian" panose="02010600030101010101" pitchFamily="2" charset="-122"/>
                <a:cs typeface="Times New Roman" panose="02020603050405020304" pitchFamily="18" charset="0"/>
              </a:rPr>
              <a:t>For further information on managing users, see the handout on Moodle titled: </a:t>
            </a:r>
            <a:r>
              <a:rPr lang="en-US" sz="1600" b="1" kern="100" dirty="0">
                <a:effectLst/>
                <a:ea typeface="DengXian" panose="02010600030101010101" pitchFamily="2" charset="-122"/>
                <a:cs typeface="Times New Roman" panose="02020603050405020304" pitchFamily="18" charset="0"/>
              </a:rPr>
              <a:t>OS 4 - Handout - Managing Users and Groups</a:t>
            </a:r>
            <a:r>
              <a:rPr lang="en-US" sz="1600" kern="100" dirty="0">
                <a:effectLst/>
                <a:ea typeface="DengXian" panose="02010600030101010101" pitchFamily="2" charset="-122"/>
                <a:cs typeface="Times New Roman" panose="02020603050405020304" pitchFamily="18" charset="0"/>
              </a:rPr>
              <a:t>.</a:t>
            </a:r>
            <a:endParaRPr lang="en-GB" sz="1600" kern="100" dirty="0">
              <a:effectLst/>
              <a:ea typeface="DengXian" panose="02010600030101010101" pitchFamily="2" charset="-122"/>
              <a:cs typeface="Times New Roman" panose="02020603050405020304" pitchFamily="18" charset="0"/>
            </a:endParaRPr>
          </a:p>
          <a:p>
            <a:pPr marL="342900" indent="-342900">
              <a:lnSpc>
                <a:spcPct val="100000"/>
              </a:lnSpc>
              <a:spcBef>
                <a:spcPts val="0"/>
              </a:spcBef>
              <a:spcAft>
                <a:spcPts val="300"/>
              </a:spcAft>
              <a:buFont typeface="Symbol" panose="05050102010706020507" pitchFamily="18" charset="2"/>
              <a:buChar char=""/>
            </a:pPr>
            <a:endParaRPr lang="en-GB" sz="1800" kern="100" dirty="0">
              <a:effectLst/>
              <a:latin typeface="Calibri" panose="020F0502020204030204" pitchFamily="34" charset="0"/>
              <a:ea typeface="DengXian" panose="02010600030101010101" pitchFamily="2" charset="-122"/>
              <a:cs typeface="Times New Roman" panose="02020603050405020304" pitchFamily="18" charset="0"/>
            </a:endParaRPr>
          </a:p>
          <a:p>
            <a:pPr marL="342900" indent="-342900">
              <a:lnSpc>
                <a:spcPct val="100000"/>
              </a:lnSpc>
              <a:spcBef>
                <a:spcPts val="0"/>
              </a:spcBef>
              <a:spcAft>
                <a:spcPts val="300"/>
              </a:spcAft>
              <a:buFont typeface="Symbol" panose="05050102010706020507" pitchFamily="18" charset="2"/>
              <a:buChar char=""/>
            </a:pPr>
            <a:endParaRPr lang="en-GB" sz="1800" kern="100" dirty="0">
              <a:effectLst/>
              <a:latin typeface="Calibri" panose="020F0502020204030204" pitchFamily="34" charset="0"/>
              <a:ea typeface="DengXian" panose="02010600030101010101" pitchFamily="2" charset="-122"/>
              <a:cs typeface="Times New Roman" panose="02020603050405020304" pitchFamily="18" charset="0"/>
            </a:endParaRPr>
          </a:p>
          <a:p>
            <a:pPr marL="342900" lvl="0" indent="-342900">
              <a:lnSpc>
                <a:spcPct val="100000"/>
              </a:lnSpc>
              <a:spcBef>
                <a:spcPts val="0"/>
              </a:spcBef>
              <a:spcAft>
                <a:spcPts val="300"/>
              </a:spcAft>
              <a:buFont typeface="Symbol" panose="05050102010706020507" pitchFamily="18" charset="2"/>
              <a:buChar char=""/>
            </a:pPr>
            <a:endParaRPr lang="en-GB" sz="2400" dirty="0">
              <a:effectLst/>
              <a:ea typeface="Calibri" panose="020F0502020204030204" pitchFamily="34" charset="0"/>
              <a:cs typeface="Times New Roman" panose="02020603050405020304" pitchFamily="18" charset="0"/>
            </a:endParaRPr>
          </a:p>
        </p:txBody>
      </p:sp>
      <p:sp>
        <p:nvSpPr>
          <p:cNvPr id="2" name="TextBox 1">
            <a:extLst>
              <a:ext uri="{FF2B5EF4-FFF2-40B4-BE49-F238E27FC236}">
                <a16:creationId xmlns:a16="http://schemas.microsoft.com/office/drawing/2014/main" id="{6E502688-6624-6D97-5B76-6AC386366D01}"/>
              </a:ext>
            </a:extLst>
          </p:cNvPr>
          <p:cNvSpPr txBox="1"/>
          <p:nvPr/>
        </p:nvSpPr>
        <p:spPr>
          <a:xfrm>
            <a:off x="7949348" y="1538626"/>
            <a:ext cx="4111683" cy="1015663"/>
          </a:xfrm>
          <a:prstGeom prst="rect">
            <a:avLst/>
          </a:prstGeom>
          <a:noFill/>
          <a:ln>
            <a:solidFill>
              <a:srgbClr val="002060"/>
            </a:solidFill>
          </a:ln>
        </p:spPr>
        <p:txBody>
          <a:bodyPr wrap="square">
            <a:spAutoFit/>
          </a:bodyPr>
          <a:lstStyle/>
          <a:p>
            <a:r>
              <a:rPr lang="en-GB" sz="2000" b="1" dirty="0">
                <a:highlight>
                  <a:srgbClr val="FFFF00"/>
                </a:highlight>
              </a:rPr>
              <a:t>No colon needed: </a:t>
            </a:r>
            <a:r>
              <a:rPr lang="en-GB" sz="2000" dirty="0"/>
              <a:t>Do not input the ‘:’ colon as part of the command. Used for illustration purposes only.</a:t>
            </a:r>
          </a:p>
        </p:txBody>
      </p:sp>
      <p:sp>
        <p:nvSpPr>
          <p:cNvPr id="3" name="TextBox 2">
            <a:extLst>
              <a:ext uri="{FF2B5EF4-FFF2-40B4-BE49-F238E27FC236}">
                <a16:creationId xmlns:a16="http://schemas.microsoft.com/office/drawing/2014/main" id="{6EBF9B77-40A8-5EF6-0DBB-EF3F096A4D0C}"/>
              </a:ext>
            </a:extLst>
          </p:cNvPr>
          <p:cNvSpPr txBox="1"/>
          <p:nvPr/>
        </p:nvSpPr>
        <p:spPr>
          <a:xfrm>
            <a:off x="8844198" y="2575778"/>
            <a:ext cx="3216834" cy="1477328"/>
          </a:xfrm>
          <a:prstGeom prst="rect">
            <a:avLst/>
          </a:prstGeom>
          <a:noFill/>
          <a:ln>
            <a:solidFill>
              <a:srgbClr val="002060"/>
            </a:solidFill>
          </a:ln>
        </p:spPr>
        <p:txBody>
          <a:bodyPr wrap="square">
            <a:spAutoFit/>
          </a:bodyPr>
          <a:lstStyle/>
          <a:p>
            <a:r>
              <a:rPr lang="en-GB" b="1" dirty="0">
                <a:highlight>
                  <a:srgbClr val="FFFF00"/>
                </a:highlight>
              </a:rPr>
              <a:t>Bellard Linux: </a:t>
            </a:r>
            <a:r>
              <a:rPr lang="en-GB" dirty="0"/>
              <a:t>Nearly all commands work. Except to remove a user from a group. Browser-based </a:t>
            </a:r>
            <a:r>
              <a:rPr lang="en-GB" dirty="0" err="1"/>
              <a:t>bellard</a:t>
            </a:r>
            <a:r>
              <a:rPr lang="en-GB" dirty="0"/>
              <a:t> is useful for testing but has limitations.</a:t>
            </a:r>
          </a:p>
        </p:txBody>
      </p:sp>
    </p:spTree>
    <p:extLst>
      <p:ext uri="{BB962C8B-B14F-4D97-AF65-F5344CB8AC3E}">
        <p14:creationId xmlns:p14="http://schemas.microsoft.com/office/powerpoint/2010/main" val="3563138853"/>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26F2CF-1794-28E8-AEB5-9B0EE6BBC28F}"/>
              </a:ext>
            </a:extLst>
          </p:cNvPr>
          <p:cNvSpPr>
            <a:spLocks noGrp="1"/>
          </p:cNvSpPr>
          <p:nvPr>
            <p:ph type="title"/>
          </p:nvPr>
        </p:nvSpPr>
        <p:spPr>
          <a:xfrm>
            <a:off x="0" y="0"/>
            <a:ext cx="12192000" cy="1325563"/>
          </a:xfrm>
          <a:solidFill>
            <a:srgbClr val="002060"/>
          </a:solidFill>
          <a:ln>
            <a:solidFill>
              <a:srgbClr val="002060"/>
            </a:solidFill>
          </a:ln>
        </p:spPr>
        <p:txBody>
          <a:bodyPr>
            <a:normAutofit/>
          </a:bodyPr>
          <a:lstStyle/>
          <a:p>
            <a:r>
              <a:rPr lang="en-GB" sz="6000" dirty="0">
                <a:solidFill>
                  <a:schemeClr val="bg1"/>
                </a:solidFill>
              </a:rPr>
              <a:t>Bg. </a:t>
            </a:r>
            <a:r>
              <a:rPr lang="en-GB" sz="4800" dirty="0">
                <a:solidFill>
                  <a:schemeClr val="bg1"/>
                </a:solidFill>
              </a:rPr>
              <a:t>Standard format for New Usernames:</a:t>
            </a:r>
          </a:p>
        </p:txBody>
      </p:sp>
      <p:sp>
        <p:nvSpPr>
          <p:cNvPr id="3" name="Content Placeholder 2">
            <a:extLst>
              <a:ext uri="{FF2B5EF4-FFF2-40B4-BE49-F238E27FC236}">
                <a16:creationId xmlns:a16="http://schemas.microsoft.com/office/drawing/2014/main" id="{1A16E854-2B19-F5E4-8161-573EA58E10E2}"/>
              </a:ext>
            </a:extLst>
          </p:cNvPr>
          <p:cNvSpPr>
            <a:spLocks noGrp="1"/>
          </p:cNvSpPr>
          <p:nvPr>
            <p:ph idx="1"/>
          </p:nvPr>
        </p:nvSpPr>
        <p:spPr>
          <a:xfrm>
            <a:off x="583758" y="1674551"/>
            <a:ext cx="10515600" cy="4351338"/>
          </a:xfrm>
        </p:spPr>
        <p:txBody>
          <a:bodyPr/>
          <a:lstStyle/>
          <a:p>
            <a:r>
              <a:rPr lang="en-US" dirty="0"/>
              <a:t>A standard Linux new user username typically consists of lowercase letters, numbers, and hyphens, usually following the format of "</a:t>
            </a:r>
            <a:r>
              <a:rPr lang="en-US" dirty="0" err="1"/>
              <a:t>firstname_lastname</a:t>
            </a:r>
            <a:r>
              <a:rPr lang="en-US" dirty="0"/>
              <a:t>" or "</a:t>
            </a:r>
            <a:r>
              <a:rPr lang="en-US" dirty="0" err="1"/>
              <a:t>initials_department</a:t>
            </a:r>
            <a:r>
              <a:rPr lang="en-US" dirty="0"/>
              <a:t>“</a:t>
            </a:r>
          </a:p>
          <a:p>
            <a:r>
              <a:rPr lang="en-US" dirty="0"/>
              <a:t>For example: "</a:t>
            </a:r>
            <a:r>
              <a:rPr lang="en-US" dirty="0" err="1"/>
              <a:t>john_doe</a:t>
            </a:r>
            <a:r>
              <a:rPr lang="en-US" dirty="0"/>
              <a:t>" or "</a:t>
            </a:r>
            <a:r>
              <a:rPr lang="en-US" dirty="0" err="1"/>
              <a:t>jd_it</a:t>
            </a:r>
            <a:r>
              <a:rPr lang="en-US" dirty="0"/>
              <a:t>" </a:t>
            </a:r>
          </a:p>
          <a:p>
            <a:r>
              <a:rPr lang="en-US" dirty="0"/>
              <a:t>While adhering to length limitations (usually around 30 characters) and avoiding spaces or special characters other than hyphens.</a:t>
            </a:r>
            <a:endParaRPr lang="en-GB" dirty="0"/>
          </a:p>
          <a:p>
            <a:r>
              <a:rPr lang="en-GB" dirty="0"/>
              <a:t>If you encounter a problem when adding a user due to a naming restriction. </a:t>
            </a:r>
            <a:r>
              <a:rPr lang="en-US" dirty="0"/>
              <a:t>To create a user anyway, you can use the:</a:t>
            </a:r>
            <a:br>
              <a:rPr lang="en-US" dirty="0"/>
            </a:br>
            <a:r>
              <a:rPr lang="en-US" dirty="0"/>
              <a:t> </a:t>
            </a:r>
            <a:r>
              <a:rPr lang="en-US" b="1" dirty="0"/>
              <a:t>--force-</a:t>
            </a:r>
            <a:r>
              <a:rPr lang="en-US" b="1" dirty="0" err="1"/>
              <a:t>badname</a:t>
            </a:r>
            <a:r>
              <a:rPr lang="en-US" b="1" dirty="0"/>
              <a:t> </a:t>
            </a:r>
            <a:r>
              <a:rPr lang="en-US" dirty="0"/>
              <a:t>option with the </a:t>
            </a:r>
            <a:r>
              <a:rPr lang="en-US" dirty="0" err="1"/>
              <a:t>adduser</a:t>
            </a:r>
            <a:r>
              <a:rPr lang="en-US" dirty="0"/>
              <a:t> command.</a:t>
            </a:r>
          </a:p>
          <a:p>
            <a:endParaRPr lang="en-GB" dirty="0"/>
          </a:p>
          <a:p>
            <a:endParaRPr lang="en-GB" dirty="0"/>
          </a:p>
        </p:txBody>
      </p:sp>
    </p:spTree>
    <p:extLst>
      <p:ext uri="{BB962C8B-B14F-4D97-AF65-F5344CB8AC3E}">
        <p14:creationId xmlns:p14="http://schemas.microsoft.com/office/powerpoint/2010/main" val="1300640618"/>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D6B9CC-56AC-42DC-BC5E-08217544A5B5}"/>
              </a:ext>
            </a:extLst>
          </p:cNvPr>
          <p:cNvSpPr>
            <a:spLocks noGrp="1"/>
          </p:cNvSpPr>
          <p:nvPr>
            <p:ph type="title"/>
          </p:nvPr>
        </p:nvSpPr>
        <p:spPr>
          <a:xfrm>
            <a:off x="523880" y="350838"/>
            <a:ext cx="10963270" cy="1325563"/>
          </a:xfrm>
          <a:solidFill>
            <a:schemeClr val="bg1">
              <a:lumMod val="65000"/>
            </a:schemeClr>
          </a:solidFill>
        </p:spPr>
        <p:txBody>
          <a:bodyPr>
            <a:normAutofit/>
          </a:bodyPr>
          <a:lstStyle/>
          <a:p>
            <a:r>
              <a:rPr lang="en-GB" sz="5400" b="1" dirty="0">
                <a:solidFill>
                  <a:schemeClr val="bg1"/>
                </a:solidFill>
              </a:rPr>
              <a:t>Bg. </a:t>
            </a:r>
            <a:r>
              <a:rPr lang="en-GB" b="1" dirty="0">
                <a:solidFill>
                  <a:schemeClr val="bg1"/>
                </a:solidFill>
              </a:rPr>
              <a:t>Changing Ownership with </a:t>
            </a:r>
            <a:r>
              <a:rPr lang="en-GB" b="1" dirty="0" err="1">
                <a:solidFill>
                  <a:schemeClr val="bg1"/>
                </a:solidFill>
              </a:rPr>
              <a:t>chgrp</a:t>
            </a:r>
            <a:r>
              <a:rPr lang="en-GB" b="1" dirty="0">
                <a:solidFill>
                  <a:schemeClr val="bg1"/>
                </a:solidFill>
              </a:rPr>
              <a:t> &amp; </a:t>
            </a:r>
            <a:r>
              <a:rPr lang="en-GB" b="1" dirty="0" err="1">
                <a:solidFill>
                  <a:schemeClr val="bg1"/>
                </a:solidFill>
              </a:rPr>
              <a:t>chown</a:t>
            </a:r>
            <a:endParaRPr lang="en-GB" b="1" dirty="0">
              <a:solidFill>
                <a:schemeClr val="bg1"/>
              </a:solidFill>
            </a:endParaRPr>
          </a:p>
        </p:txBody>
      </p:sp>
      <p:sp>
        <p:nvSpPr>
          <p:cNvPr id="3" name="Content Placeholder 2">
            <a:extLst>
              <a:ext uri="{FF2B5EF4-FFF2-40B4-BE49-F238E27FC236}">
                <a16:creationId xmlns:a16="http://schemas.microsoft.com/office/drawing/2014/main" id="{F0313695-1F61-4F7D-895A-76598E994303}"/>
              </a:ext>
            </a:extLst>
          </p:cNvPr>
          <p:cNvSpPr>
            <a:spLocks noGrp="1"/>
          </p:cNvSpPr>
          <p:nvPr>
            <p:ph idx="1"/>
          </p:nvPr>
        </p:nvSpPr>
        <p:spPr>
          <a:xfrm>
            <a:off x="523880" y="1839913"/>
            <a:ext cx="10515600" cy="4351338"/>
          </a:xfrm>
          <a:ln w="28575">
            <a:solidFill>
              <a:schemeClr val="bg1">
                <a:lumMod val="75000"/>
              </a:schemeClr>
            </a:solidFill>
          </a:ln>
        </p:spPr>
        <p:txBody>
          <a:bodyPr>
            <a:normAutofit fontScale="92500" lnSpcReduction="20000"/>
          </a:bodyPr>
          <a:lstStyle/>
          <a:p>
            <a:r>
              <a:rPr lang="en-GB" b="0" i="0" dirty="0">
                <a:solidFill>
                  <a:srgbClr val="111111"/>
                </a:solidFill>
                <a:effectLst/>
                <a:latin typeface="Inter"/>
              </a:rPr>
              <a:t>The term ‘</a:t>
            </a:r>
            <a:r>
              <a:rPr lang="en-GB" b="1" i="0" dirty="0">
                <a:solidFill>
                  <a:srgbClr val="111111"/>
                </a:solidFill>
                <a:effectLst/>
                <a:latin typeface="Inter"/>
              </a:rPr>
              <a:t>Ownership’</a:t>
            </a:r>
            <a:r>
              <a:rPr lang="en-GB" b="0" i="0" dirty="0">
                <a:solidFill>
                  <a:srgbClr val="111111"/>
                </a:solidFill>
                <a:effectLst/>
                <a:latin typeface="Inter"/>
              </a:rPr>
              <a:t> refers to who owns a file. </a:t>
            </a:r>
          </a:p>
          <a:p>
            <a:r>
              <a:rPr lang="en-GB" b="1" dirty="0"/>
              <a:t>The user who creates </a:t>
            </a:r>
            <a:r>
              <a:rPr lang="en-GB" dirty="0"/>
              <a:t>a file and directory </a:t>
            </a:r>
            <a:r>
              <a:rPr lang="en-GB" b="1" dirty="0"/>
              <a:t>is by default the owner </a:t>
            </a:r>
            <a:r>
              <a:rPr lang="en-GB" dirty="0"/>
              <a:t>of that file or directory.</a:t>
            </a:r>
          </a:p>
          <a:p>
            <a:r>
              <a:rPr lang="en-GB" b="1" dirty="0"/>
              <a:t>A User/owner</a:t>
            </a:r>
            <a:r>
              <a:rPr lang="en-GB" dirty="0"/>
              <a:t> </a:t>
            </a:r>
            <a:r>
              <a:rPr lang="en-GB" b="1" dirty="0"/>
              <a:t>can change the group that owns a file </a:t>
            </a:r>
            <a:r>
              <a:rPr lang="en-GB" dirty="0"/>
              <a:t>using the ‘</a:t>
            </a:r>
            <a:r>
              <a:rPr lang="en-GB" b="1" dirty="0" err="1"/>
              <a:t>chgrp</a:t>
            </a:r>
            <a:r>
              <a:rPr lang="en-GB" b="1" dirty="0"/>
              <a:t>’</a:t>
            </a:r>
            <a:r>
              <a:rPr lang="en-GB" dirty="0"/>
              <a:t> command. </a:t>
            </a:r>
            <a:br>
              <a:rPr lang="en-GB" dirty="0"/>
            </a:br>
            <a:r>
              <a:rPr lang="en-GB" dirty="0"/>
              <a:t>Use: </a:t>
            </a:r>
            <a:r>
              <a:rPr lang="en-GB" b="1" dirty="0" err="1"/>
              <a:t>chgrp</a:t>
            </a:r>
            <a:r>
              <a:rPr lang="en-GB" b="1" dirty="0"/>
              <a:t> </a:t>
            </a:r>
            <a:r>
              <a:rPr lang="en-GB" b="1" dirty="0" err="1"/>
              <a:t>groupname</a:t>
            </a:r>
            <a:r>
              <a:rPr lang="en-GB" b="1" dirty="0"/>
              <a:t> filename </a:t>
            </a:r>
            <a:r>
              <a:rPr lang="en-GB" dirty="0"/>
              <a:t>or </a:t>
            </a:r>
            <a:r>
              <a:rPr lang="en-GB" b="1" dirty="0" err="1"/>
              <a:t>chgrp</a:t>
            </a:r>
            <a:r>
              <a:rPr lang="en-GB" b="1" dirty="0"/>
              <a:t> </a:t>
            </a:r>
            <a:r>
              <a:rPr lang="en-GB" b="1" dirty="0" err="1"/>
              <a:t>groupname</a:t>
            </a:r>
            <a:r>
              <a:rPr lang="en-GB" b="1" dirty="0"/>
              <a:t> </a:t>
            </a:r>
            <a:r>
              <a:rPr lang="en-GB" b="1" dirty="0" err="1"/>
              <a:t>foldername</a:t>
            </a:r>
            <a:r>
              <a:rPr lang="en-GB" b="1" dirty="0"/>
              <a:t>.</a:t>
            </a:r>
            <a:r>
              <a:rPr lang="en-GB" dirty="0"/>
              <a:t> </a:t>
            </a:r>
          </a:p>
          <a:p>
            <a:r>
              <a:rPr lang="en-GB" b="1" dirty="0"/>
              <a:t>Only root can change the user who owns a file </a:t>
            </a:r>
            <a:r>
              <a:rPr lang="en-GB" dirty="0"/>
              <a:t>or directory, using the ‘</a:t>
            </a:r>
            <a:r>
              <a:rPr lang="en-GB" b="1" dirty="0" err="1"/>
              <a:t>chown</a:t>
            </a:r>
            <a:r>
              <a:rPr lang="en-GB" b="1" dirty="0"/>
              <a:t>’ </a:t>
            </a:r>
            <a:r>
              <a:rPr lang="en-GB" dirty="0"/>
              <a:t>command. </a:t>
            </a:r>
            <a:br>
              <a:rPr lang="en-GB" dirty="0"/>
            </a:br>
            <a:r>
              <a:rPr lang="en-GB" dirty="0"/>
              <a:t>Use: </a:t>
            </a:r>
            <a:r>
              <a:rPr lang="en-GB" b="1" dirty="0" err="1"/>
              <a:t>chown</a:t>
            </a:r>
            <a:r>
              <a:rPr lang="en-GB" b="1" dirty="0"/>
              <a:t> name filename </a:t>
            </a:r>
            <a:r>
              <a:rPr lang="en-GB" dirty="0"/>
              <a:t>or </a:t>
            </a:r>
            <a:r>
              <a:rPr lang="en-GB" b="1" dirty="0" err="1"/>
              <a:t>chown</a:t>
            </a:r>
            <a:r>
              <a:rPr lang="en-GB" b="1" dirty="0"/>
              <a:t> name </a:t>
            </a:r>
            <a:r>
              <a:rPr lang="en-GB" b="1" dirty="0" err="1"/>
              <a:t>foldername</a:t>
            </a:r>
            <a:r>
              <a:rPr lang="en-GB" dirty="0"/>
              <a:t>.</a:t>
            </a:r>
          </a:p>
          <a:p>
            <a:pPr marL="0" indent="0">
              <a:buNone/>
            </a:pPr>
            <a:r>
              <a:rPr lang="en-GB" dirty="0"/>
              <a:t>For more information about the </a:t>
            </a:r>
            <a:r>
              <a:rPr lang="en-GB" b="1" dirty="0" err="1"/>
              <a:t>chgrp</a:t>
            </a:r>
            <a:r>
              <a:rPr lang="en-GB" dirty="0"/>
              <a:t> (change group) command please </a:t>
            </a:r>
            <a:r>
              <a:rPr lang="en-GB" dirty="0">
                <a:hlinkClick r:id="rId2"/>
              </a:rPr>
              <a:t>click-here</a:t>
            </a:r>
            <a:r>
              <a:rPr lang="en-GB" dirty="0"/>
              <a:t>, and for more information about the </a:t>
            </a:r>
            <a:r>
              <a:rPr lang="en-GB" b="1" dirty="0" err="1"/>
              <a:t>chown</a:t>
            </a:r>
            <a:r>
              <a:rPr lang="en-GB" dirty="0"/>
              <a:t> (change </a:t>
            </a:r>
            <a:r>
              <a:rPr lang="en-GB" dirty="0" err="1"/>
              <a:t>owernership</a:t>
            </a:r>
            <a:r>
              <a:rPr lang="en-GB" dirty="0"/>
              <a:t>) command please </a:t>
            </a:r>
            <a:r>
              <a:rPr lang="en-GB" dirty="0">
                <a:hlinkClick r:id="rId3"/>
              </a:rPr>
              <a:t>click-here</a:t>
            </a:r>
            <a:r>
              <a:rPr lang="en-GB" dirty="0"/>
              <a:t>.</a:t>
            </a:r>
          </a:p>
        </p:txBody>
      </p:sp>
    </p:spTree>
    <p:extLst>
      <p:ext uri="{BB962C8B-B14F-4D97-AF65-F5344CB8AC3E}">
        <p14:creationId xmlns:p14="http://schemas.microsoft.com/office/powerpoint/2010/main" val="4228722207"/>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D0B8D792-6181-E16C-EE9A-A004A02CAD50}"/>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5F95ECAE-89D9-6B19-A113-5C2FA68995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1"/>
          </a:p>
        </p:txBody>
      </p:sp>
      <p:sp>
        <p:nvSpPr>
          <p:cNvPr id="10" name="Rectangle 9">
            <a:extLst>
              <a:ext uri="{FF2B5EF4-FFF2-40B4-BE49-F238E27FC236}">
                <a16:creationId xmlns:a16="http://schemas.microsoft.com/office/drawing/2014/main" id="{30C5B65E-4D43-B130-8FA7-DEAE3C86F9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1"/>
          </a:p>
        </p:txBody>
      </p:sp>
      <p:sp>
        <p:nvSpPr>
          <p:cNvPr id="12" name="Rectangle 11">
            <a:extLst>
              <a:ext uri="{FF2B5EF4-FFF2-40B4-BE49-F238E27FC236}">
                <a16:creationId xmlns:a16="http://schemas.microsoft.com/office/drawing/2014/main" id="{D371032B-D25B-C438-C9C9-4DC69FC911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1"/>
          </a:p>
        </p:txBody>
      </p:sp>
      <p:sp>
        <p:nvSpPr>
          <p:cNvPr id="14" name="Rectangle 13">
            <a:extLst>
              <a:ext uri="{FF2B5EF4-FFF2-40B4-BE49-F238E27FC236}">
                <a16:creationId xmlns:a16="http://schemas.microsoft.com/office/drawing/2014/main" id="{F7606AD0-713D-9EE0-640C-6325B67ED1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300" y="-1"/>
            <a:ext cx="4076699" cy="1590741"/>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1"/>
          </a:p>
        </p:txBody>
      </p:sp>
      <p:sp>
        <p:nvSpPr>
          <p:cNvPr id="16" name="Rectangle 15">
            <a:extLst>
              <a:ext uri="{FF2B5EF4-FFF2-40B4-BE49-F238E27FC236}">
                <a16:creationId xmlns:a16="http://schemas.microsoft.com/office/drawing/2014/main" id="{24EB5815-0710-CF12-29A4-D17CD976CA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2" y="-1"/>
            <a:ext cx="11732645"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1"/>
          </a:p>
        </p:txBody>
      </p:sp>
      <p:sp>
        <p:nvSpPr>
          <p:cNvPr id="2" name="Title 1">
            <a:extLst>
              <a:ext uri="{FF2B5EF4-FFF2-40B4-BE49-F238E27FC236}">
                <a16:creationId xmlns:a16="http://schemas.microsoft.com/office/drawing/2014/main" id="{00FAA692-A8B0-CD7A-EAFC-3704A2EB5675}"/>
              </a:ext>
            </a:extLst>
          </p:cNvPr>
          <p:cNvSpPr>
            <a:spLocks noGrp="1"/>
          </p:cNvSpPr>
          <p:nvPr>
            <p:ph type="title"/>
          </p:nvPr>
        </p:nvSpPr>
        <p:spPr>
          <a:xfrm>
            <a:off x="323618" y="278534"/>
            <a:ext cx="10581233" cy="1033669"/>
          </a:xfrm>
        </p:spPr>
        <p:txBody>
          <a:bodyPr>
            <a:normAutofit/>
          </a:bodyPr>
          <a:lstStyle/>
          <a:p>
            <a:r>
              <a:rPr lang="en-GB" sz="6000" b="1" dirty="0">
                <a:solidFill>
                  <a:schemeClr val="bg1"/>
                </a:solidFill>
                <a:effectLst/>
                <a:latin typeface="+mj-lt"/>
                <a:ea typeface="DengXian" panose="02010600030101010101" pitchFamily="2" charset="-122"/>
                <a:cs typeface="Times New Roman" panose="02020603050405020304" pitchFamily="18" charset="0"/>
              </a:rPr>
              <a:t>Bg. </a:t>
            </a:r>
            <a:r>
              <a:rPr lang="en-GB" sz="4000" dirty="0">
                <a:solidFill>
                  <a:schemeClr val="bg1"/>
                </a:solidFill>
                <a:effectLst/>
                <a:latin typeface="+mj-lt"/>
                <a:ea typeface="DengXian" panose="02010600030101010101" pitchFamily="2" charset="-122"/>
                <a:cs typeface="Times New Roman" panose="02020603050405020304" pitchFamily="18" charset="0"/>
              </a:rPr>
              <a:t>Primary &amp; Secondary Groups in Linux</a:t>
            </a:r>
            <a:endParaRPr lang="en-GB" sz="2000" b="1" dirty="0">
              <a:solidFill>
                <a:srgbClr val="FFFFFF"/>
              </a:solidFill>
              <a:effectLst/>
              <a:latin typeface="+mj-lt"/>
              <a:ea typeface="DengXian" panose="02010600030101010101" pitchFamily="2" charset="-122"/>
              <a:cs typeface="Times New Roman" panose="02020603050405020304" pitchFamily="18" charset="0"/>
            </a:endParaRPr>
          </a:p>
        </p:txBody>
      </p:sp>
      <p:sp>
        <p:nvSpPr>
          <p:cNvPr id="15" name="Content Placeholder 2">
            <a:extLst>
              <a:ext uri="{FF2B5EF4-FFF2-40B4-BE49-F238E27FC236}">
                <a16:creationId xmlns:a16="http://schemas.microsoft.com/office/drawing/2014/main" id="{C401A7ED-E9E5-BC68-69D9-03D53ABABCAC}"/>
              </a:ext>
            </a:extLst>
          </p:cNvPr>
          <p:cNvSpPr>
            <a:spLocks noGrp="1"/>
          </p:cNvSpPr>
          <p:nvPr>
            <p:ph idx="1"/>
          </p:nvPr>
        </p:nvSpPr>
        <p:spPr>
          <a:xfrm>
            <a:off x="526047" y="1703722"/>
            <a:ext cx="11072829" cy="4573510"/>
          </a:xfrm>
        </p:spPr>
        <p:txBody>
          <a:bodyPr>
            <a:normAutofit fontScale="85000" lnSpcReduction="20000"/>
          </a:bodyPr>
          <a:lstStyle/>
          <a:p>
            <a:pPr marL="0" indent="0">
              <a:lnSpc>
                <a:spcPct val="115000"/>
              </a:lnSpc>
              <a:spcAft>
                <a:spcPts val="800"/>
              </a:spcAft>
              <a:buNone/>
            </a:pPr>
            <a:r>
              <a:rPr lang="en-GB" sz="2800" kern="100" dirty="0">
                <a:latin typeface="Aptos" panose="020B0004020202020204" pitchFamily="34" charset="0"/>
                <a:ea typeface="DengXian" panose="02010600030101010101" pitchFamily="2" charset="-122"/>
                <a:cs typeface="Times New Roman" panose="02020603050405020304" pitchFamily="18" charset="0"/>
              </a:rPr>
              <a:t>I</a:t>
            </a:r>
            <a:r>
              <a:rPr lang="en-GB" sz="2800" kern="100" dirty="0">
                <a:effectLst/>
                <a:latin typeface="Aptos" panose="020B0004020202020204" pitchFamily="34" charset="0"/>
                <a:ea typeface="DengXian" panose="02010600030101010101" pitchFamily="2" charset="-122"/>
                <a:cs typeface="Times New Roman" panose="02020603050405020304" pitchFamily="18" charset="0"/>
              </a:rPr>
              <a:t>n Linux, when you create a new user, a group with the same name as the username is automatically created, making that group the user's </a:t>
            </a:r>
            <a:r>
              <a:rPr lang="en-GB" sz="2800" b="1" kern="100" dirty="0">
                <a:effectLst/>
                <a:latin typeface="Aptos" panose="020B0004020202020204" pitchFamily="34" charset="0"/>
                <a:ea typeface="DengXian" panose="02010600030101010101" pitchFamily="2" charset="-122"/>
                <a:cs typeface="Times New Roman" panose="02020603050405020304" pitchFamily="18" charset="0"/>
              </a:rPr>
              <a:t>primary group</a:t>
            </a:r>
            <a:r>
              <a:rPr lang="en-GB" sz="2800" kern="100" dirty="0">
                <a:effectLst/>
                <a:latin typeface="Aptos" panose="020B0004020202020204" pitchFamily="34" charset="0"/>
                <a:ea typeface="DengXian" panose="02010600030101010101" pitchFamily="2" charset="-122"/>
                <a:cs typeface="Times New Roman" panose="02020603050405020304" pitchFamily="18" charset="0"/>
              </a:rPr>
              <a:t>, essentially giving every new user their own unique group by default. </a:t>
            </a:r>
          </a:p>
          <a:p>
            <a:pPr marL="342900" lvl="0" indent="-342900">
              <a:lnSpc>
                <a:spcPct val="115000"/>
              </a:lnSpc>
              <a:spcAft>
                <a:spcPts val="800"/>
              </a:spcAft>
              <a:buSzPts val="1000"/>
              <a:buFont typeface="Symbol" panose="05050102010706020507" pitchFamily="18" charset="2"/>
              <a:buChar char=""/>
              <a:tabLst>
                <a:tab pos="457200" algn="l"/>
              </a:tabLst>
            </a:pPr>
            <a:r>
              <a:rPr lang="en-GB" sz="2800" b="1" kern="100" dirty="0">
                <a:effectLst/>
                <a:latin typeface="Aptos" panose="020B0004020202020204" pitchFamily="34" charset="0"/>
                <a:ea typeface="DengXian" panose="02010600030101010101" pitchFamily="2" charset="-122"/>
                <a:cs typeface="Times New Roman" panose="02020603050405020304" pitchFamily="18" charset="0"/>
              </a:rPr>
              <a:t>Primary group: </a:t>
            </a:r>
            <a:r>
              <a:rPr lang="en-GB" sz="2800" kern="100" dirty="0">
                <a:effectLst/>
                <a:latin typeface="Aptos" panose="020B0004020202020204" pitchFamily="34" charset="0"/>
                <a:ea typeface="DengXian" panose="02010600030101010101" pitchFamily="2" charset="-122"/>
                <a:cs typeface="Times New Roman" panose="02020603050405020304" pitchFamily="18" charset="0"/>
              </a:rPr>
              <a:t>Each user has one primary group which is usually created with the same name as the user when the account is created. </a:t>
            </a:r>
          </a:p>
          <a:p>
            <a:pPr marL="342900" lvl="0" indent="-342900">
              <a:lnSpc>
                <a:spcPct val="115000"/>
              </a:lnSpc>
              <a:spcAft>
                <a:spcPts val="800"/>
              </a:spcAft>
              <a:buSzPts val="1000"/>
              <a:buFont typeface="Symbol" panose="05050102010706020507" pitchFamily="18" charset="2"/>
              <a:buChar char=""/>
              <a:tabLst>
                <a:tab pos="457200" algn="l"/>
              </a:tabLst>
            </a:pPr>
            <a:r>
              <a:rPr lang="en-GB" sz="2800" b="1" kern="100" dirty="0">
                <a:effectLst/>
                <a:latin typeface="Aptos" panose="020B0004020202020204" pitchFamily="34" charset="0"/>
                <a:ea typeface="DengXian" panose="02010600030101010101" pitchFamily="2" charset="-122"/>
                <a:cs typeface="Times New Roman" panose="02020603050405020304" pitchFamily="18" charset="0"/>
              </a:rPr>
              <a:t>Secondary groups: </a:t>
            </a:r>
            <a:r>
              <a:rPr lang="en-GB" sz="2800" kern="100" dirty="0">
                <a:effectLst/>
                <a:latin typeface="Aptos" panose="020B0004020202020204" pitchFamily="34" charset="0"/>
                <a:ea typeface="DengXian" panose="02010600030101010101" pitchFamily="2" charset="-122"/>
                <a:cs typeface="Times New Roman" panose="02020603050405020304" pitchFamily="18" charset="0"/>
              </a:rPr>
              <a:t>Users can also be added to additional groups called secondary groups, allowing them to access files and resources associated with those groups. </a:t>
            </a:r>
          </a:p>
          <a:p>
            <a:pPr marL="342900" lvl="0" indent="-342900">
              <a:lnSpc>
                <a:spcPct val="115000"/>
              </a:lnSpc>
              <a:spcAft>
                <a:spcPts val="800"/>
              </a:spcAft>
              <a:buSzPts val="1000"/>
              <a:buFont typeface="Symbol" panose="05050102010706020507" pitchFamily="18" charset="2"/>
              <a:buChar char=""/>
              <a:tabLst>
                <a:tab pos="457200" algn="l"/>
              </a:tabLst>
            </a:pPr>
            <a:r>
              <a:rPr lang="en-GB" sz="2800" b="1" kern="100" dirty="0">
                <a:effectLst/>
                <a:latin typeface="Aptos" panose="020B0004020202020204" pitchFamily="34" charset="0"/>
                <a:ea typeface="DengXian" panose="02010600030101010101" pitchFamily="2" charset="-122"/>
                <a:cs typeface="Times New Roman" panose="02020603050405020304" pitchFamily="18" charset="0"/>
              </a:rPr>
              <a:t>File permissions: </a:t>
            </a:r>
            <a:r>
              <a:rPr lang="en-GB" sz="2800" kern="100" dirty="0">
                <a:effectLst/>
                <a:latin typeface="Aptos" panose="020B0004020202020204" pitchFamily="34" charset="0"/>
                <a:ea typeface="DengXian" panose="02010600030101010101" pitchFamily="2" charset="-122"/>
                <a:cs typeface="Times New Roman" panose="02020603050405020304" pitchFamily="18" charset="0"/>
              </a:rPr>
              <a:t>When a user creates a file, the owner is the user and the group is the user's primary group.</a:t>
            </a:r>
          </a:p>
          <a:p>
            <a:pPr marL="0" indent="0">
              <a:buNone/>
            </a:pPr>
            <a:endParaRPr lang="en-GB" dirty="0"/>
          </a:p>
          <a:p>
            <a:endParaRPr lang="en-GB" sz="3200" dirty="0">
              <a:effectLst/>
              <a:ea typeface="Calibri" panose="020F0502020204030204" pitchFamily="34" charset="0"/>
              <a:cs typeface="Times New Roman" panose="02020603050405020304" pitchFamily="18" charset="0"/>
            </a:endParaRPr>
          </a:p>
          <a:p>
            <a:endParaRPr lang="en-GB" sz="3200" dirty="0"/>
          </a:p>
          <a:p>
            <a:pPr>
              <a:lnSpc>
                <a:spcPct val="100000"/>
              </a:lnSpc>
              <a:spcBef>
                <a:spcPts val="600"/>
              </a:spcBef>
            </a:pPr>
            <a:endParaRPr lang="en-GB" sz="3200" dirty="0"/>
          </a:p>
          <a:p>
            <a:pPr marL="342912" indent="-342912">
              <a:lnSpc>
                <a:spcPct val="110000"/>
              </a:lnSpc>
              <a:spcBef>
                <a:spcPts val="0"/>
              </a:spcBef>
              <a:spcAft>
                <a:spcPts val="600"/>
              </a:spcAft>
              <a:tabLst>
                <a:tab pos="457217" algn="l"/>
              </a:tabLst>
            </a:pPr>
            <a:endParaRPr lang="en-GB" sz="3200" dirty="0"/>
          </a:p>
        </p:txBody>
      </p:sp>
    </p:spTree>
    <p:extLst>
      <p:ext uri="{BB962C8B-B14F-4D97-AF65-F5344CB8AC3E}">
        <p14:creationId xmlns:p14="http://schemas.microsoft.com/office/powerpoint/2010/main" val="1101602549"/>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2B99BA-D528-C755-A9CF-7A22F34E1FD3}"/>
              </a:ext>
            </a:extLst>
          </p:cNvPr>
          <p:cNvSpPr>
            <a:spLocks noGrp="1"/>
          </p:cNvSpPr>
          <p:nvPr>
            <p:ph type="title"/>
          </p:nvPr>
        </p:nvSpPr>
        <p:spPr>
          <a:xfrm>
            <a:off x="0" y="0"/>
            <a:ext cx="12192000" cy="724486"/>
          </a:xfrm>
          <a:solidFill>
            <a:srgbClr val="002060"/>
          </a:solidFill>
        </p:spPr>
        <p:txBody>
          <a:bodyPr>
            <a:normAutofit/>
          </a:bodyPr>
          <a:lstStyle/>
          <a:p>
            <a:r>
              <a:rPr lang="en-GB" sz="4400" dirty="0">
                <a:solidFill>
                  <a:schemeClr val="bg1"/>
                </a:solidFill>
                <a:effectLst/>
                <a:latin typeface="+mn-lt"/>
                <a:ea typeface="DengXian" panose="02010600030101010101" pitchFamily="2" charset="-122"/>
                <a:cs typeface="Times New Roman" panose="02020603050405020304" pitchFamily="18" charset="0"/>
              </a:rPr>
              <a:t>Automation: Scheduling tasks with </a:t>
            </a:r>
            <a:r>
              <a:rPr lang="en-GB" dirty="0">
                <a:highlight>
                  <a:srgbClr val="FFFF00"/>
                </a:highlight>
                <a:latin typeface="+mn-lt"/>
              </a:rPr>
              <a:t>Cron command</a:t>
            </a:r>
          </a:p>
        </p:txBody>
      </p:sp>
      <p:sp>
        <p:nvSpPr>
          <p:cNvPr id="3" name="Content Placeholder 2">
            <a:extLst>
              <a:ext uri="{FF2B5EF4-FFF2-40B4-BE49-F238E27FC236}">
                <a16:creationId xmlns:a16="http://schemas.microsoft.com/office/drawing/2014/main" id="{9CFBA209-DE90-9447-3506-95591B16F31F}"/>
              </a:ext>
            </a:extLst>
          </p:cNvPr>
          <p:cNvSpPr>
            <a:spLocks noGrp="1"/>
          </p:cNvSpPr>
          <p:nvPr>
            <p:ph idx="1"/>
          </p:nvPr>
        </p:nvSpPr>
        <p:spPr>
          <a:xfrm>
            <a:off x="-1" y="724486"/>
            <a:ext cx="9400923" cy="5648179"/>
          </a:xfrm>
        </p:spPr>
        <p:txBody>
          <a:bodyPr>
            <a:normAutofit/>
          </a:bodyPr>
          <a:lstStyle/>
          <a:p>
            <a:pPr marL="342900" lvl="0" indent="-342900">
              <a:lnSpc>
                <a:spcPct val="100000"/>
              </a:lnSpc>
              <a:spcBef>
                <a:spcPts val="0"/>
              </a:spcBef>
              <a:spcAft>
                <a:spcPts val="300"/>
              </a:spcAft>
              <a:buFont typeface="Symbol" panose="05050102010706020507" pitchFamily="18" charset="2"/>
              <a:buChar char=""/>
            </a:pPr>
            <a:r>
              <a:rPr lang="en-GB" sz="2000" kern="100" dirty="0">
                <a:effectLst/>
                <a:latin typeface="Aptos" panose="020B0004020202020204" pitchFamily="34" charset="0"/>
                <a:ea typeface="DengXian" panose="02010600030101010101" pitchFamily="2" charset="-122"/>
                <a:cs typeface="Times New Roman" panose="02020603050405020304" pitchFamily="18" charset="0"/>
              </a:rPr>
              <a:t>The </a:t>
            </a:r>
            <a:r>
              <a:rPr lang="en-GB" sz="2000" b="1" kern="100" dirty="0" err="1">
                <a:effectLst/>
                <a:highlight>
                  <a:srgbClr val="FFFF00"/>
                </a:highlight>
                <a:latin typeface="Aptos" panose="020B0004020202020204" pitchFamily="34" charset="0"/>
                <a:ea typeface="DengXian" panose="02010600030101010101" pitchFamily="2" charset="-122"/>
                <a:cs typeface="Times New Roman" panose="02020603050405020304" pitchFamily="18" charset="0"/>
              </a:rPr>
              <a:t>cron</a:t>
            </a:r>
            <a:r>
              <a:rPr lang="en-GB" sz="2000" kern="100" dirty="0">
                <a:effectLst/>
                <a:latin typeface="Aptos" panose="020B0004020202020204" pitchFamily="34" charset="0"/>
                <a:ea typeface="DengXian" panose="02010600030101010101" pitchFamily="2" charset="-122"/>
                <a:cs typeface="Times New Roman" panose="02020603050405020304" pitchFamily="18" charset="0"/>
              </a:rPr>
              <a:t> command is a </a:t>
            </a:r>
            <a:r>
              <a:rPr lang="en-GB" sz="2000" b="1" kern="100" dirty="0">
                <a:effectLst/>
                <a:latin typeface="Aptos" panose="020B0004020202020204" pitchFamily="34" charset="0"/>
                <a:ea typeface="DengXian" panose="02010600030101010101" pitchFamily="2" charset="-122"/>
                <a:cs typeface="Times New Roman" panose="02020603050405020304" pitchFamily="18" charset="0"/>
              </a:rPr>
              <a:t>job scheduler command </a:t>
            </a:r>
            <a:r>
              <a:rPr lang="en-GB" sz="2000" kern="100" dirty="0">
                <a:effectLst/>
                <a:latin typeface="Aptos" panose="020B0004020202020204" pitchFamily="34" charset="0"/>
                <a:ea typeface="DengXian" panose="02010600030101010101" pitchFamily="2" charset="-122"/>
                <a:cs typeface="Times New Roman" panose="02020603050405020304" pitchFamily="18" charset="0"/>
              </a:rPr>
              <a:t>that automates tasks by running commands or shell scripts at specific times. </a:t>
            </a:r>
          </a:p>
          <a:p>
            <a:pPr marL="342900" lvl="0" indent="-342900">
              <a:lnSpc>
                <a:spcPct val="100000"/>
              </a:lnSpc>
              <a:spcBef>
                <a:spcPts val="0"/>
              </a:spcBef>
              <a:spcAft>
                <a:spcPts val="300"/>
              </a:spcAft>
              <a:buFont typeface="Symbol" panose="05050102010706020507" pitchFamily="18" charset="2"/>
              <a:buChar char=""/>
            </a:pPr>
            <a:r>
              <a:rPr lang="en-GB" sz="2000" kern="100" dirty="0">
                <a:effectLst/>
                <a:latin typeface="Aptos" panose="020B0004020202020204" pitchFamily="34" charset="0"/>
                <a:ea typeface="DengXian" panose="02010600030101010101" pitchFamily="2" charset="-122"/>
                <a:cs typeface="Times New Roman" panose="02020603050405020304" pitchFamily="18" charset="0"/>
              </a:rPr>
              <a:t>It's often used for system maintenance and administration. </a:t>
            </a:r>
          </a:p>
          <a:p>
            <a:pPr marL="342900" lvl="0" indent="-342900">
              <a:lnSpc>
                <a:spcPct val="100000"/>
              </a:lnSpc>
              <a:spcBef>
                <a:spcPts val="0"/>
              </a:spcBef>
              <a:spcAft>
                <a:spcPts val="300"/>
              </a:spcAft>
              <a:buFont typeface="Symbol" panose="05050102010706020507" pitchFamily="18" charset="2"/>
              <a:buChar char=""/>
            </a:pPr>
            <a:r>
              <a:rPr lang="en-GB" sz="2000" kern="100" dirty="0">
                <a:effectLst/>
                <a:latin typeface="Aptos" panose="020B0004020202020204" pitchFamily="34" charset="0"/>
                <a:ea typeface="DengXian" panose="02010600030101010101" pitchFamily="2" charset="-122"/>
                <a:cs typeface="Times New Roman" panose="02020603050405020304" pitchFamily="18" charset="0"/>
              </a:rPr>
              <a:t>We can </a:t>
            </a:r>
            <a:r>
              <a:rPr lang="en-GB" sz="2000" b="1" kern="100" dirty="0">
                <a:effectLst/>
                <a:latin typeface="Aptos" panose="020B0004020202020204" pitchFamily="34" charset="0"/>
                <a:ea typeface="DengXian" panose="02010600030101010101" pitchFamily="2" charset="-122"/>
                <a:cs typeface="Times New Roman" panose="02020603050405020304" pitchFamily="18" charset="0"/>
              </a:rPr>
              <a:t>create </a:t>
            </a:r>
            <a:r>
              <a:rPr lang="en-GB" sz="2000" b="1" kern="100" dirty="0" err="1">
                <a:effectLst/>
                <a:latin typeface="Aptos" panose="020B0004020202020204" pitchFamily="34" charset="0"/>
                <a:ea typeface="DengXian" panose="02010600030101010101" pitchFamily="2" charset="-122"/>
                <a:cs typeface="Times New Roman" panose="02020603050405020304" pitchFamily="18" charset="0"/>
              </a:rPr>
              <a:t>cron</a:t>
            </a:r>
            <a:r>
              <a:rPr lang="en-GB" sz="2000" b="1" kern="100" dirty="0">
                <a:effectLst/>
                <a:latin typeface="Aptos" panose="020B0004020202020204" pitchFamily="34" charset="0"/>
                <a:ea typeface="DengXian" panose="02010600030101010101" pitchFamily="2" charset="-122"/>
                <a:cs typeface="Times New Roman" panose="02020603050405020304" pitchFamily="18" charset="0"/>
              </a:rPr>
              <a:t> jobs </a:t>
            </a:r>
            <a:r>
              <a:rPr lang="en-GB" sz="2000" kern="100" dirty="0">
                <a:effectLst/>
                <a:latin typeface="Aptos" panose="020B0004020202020204" pitchFamily="34" charset="0"/>
                <a:ea typeface="DengXian" panose="02010600030101010101" pitchFamily="2" charset="-122"/>
                <a:cs typeface="Times New Roman" panose="02020603050405020304" pitchFamily="18" charset="0"/>
              </a:rPr>
              <a:t>using the </a:t>
            </a:r>
            <a:r>
              <a:rPr lang="en-GB" sz="2000" b="1" kern="100" dirty="0">
                <a:effectLst/>
                <a:highlight>
                  <a:srgbClr val="FFFF00"/>
                </a:highlight>
                <a:latin typeface="Aptos" panose="020B0004020202020204" pitchFamily="34" charset="0"/>
                <a:ea typeface="DengXian" panose="02010600030101010101" pitchFamily="2" charset="-122"/>
                <a:cs typeface="Times New Roman" panose="02020603050405020304" pitchFamily="18" charset="0"/>
              </a:rPr>
              <a:t>crontab</a:t>
            </a:r>
            <a:r>
              <a:rPr lang="en-GB" sz="2000" kern="100" dirty="0">
                <a:effectLst/>
                <a:highlight>
                  <a:srgbClr val="FFFF00"/>
                </a:highlight>
                <a:latin typeface="Aptos" panose="020B0004020202020204" pitchFamily="34" charset="0"/>
                <a:ea typeface="DengXian" panose="02010600030101010101" pitchFamily="2" charset="-122"/>
                <a:cs typeface="Times New Roman" panose="02020603050405020304" pitchFamily="18" charset="0"/>
              </a:rPr>
              <a:t> </a:t>
            </a:r>
            <a:r>
              <a:rPr lang="en-GB" sz="2000" b="1" kern="100" dirty="0">
                <a:effectLst/>
                <a:highlight>
                  <a:srgbClr val="FFFF00"/>
                </a:highlight>
                <a:latin typeface="Aptos" panose="020B0004020202020204" pitchFamily="34" charset="0"/>
                <a:ea typeface="DengXian" panose="02010600030101010101" pitchFamily="2" charset="-122"/>
                <a:cs typeface="Times New Roman" panose="02020603050405020304" pitchFamily="18" charset="0"/>
              </a:rPr>
              <a:t>command</a:t>
            </a:r>
            <a:r>
              <a:rPr lang="en-GB" sz="2000" kern="100" dirty="0">
                <a:effectLst/>
                <a:highlight>
                  <a:srgbClr val="FFFF00"/>
                </a:highlight>
                <a:latin typeface="Aptos" panose="020B0004020202020204" pitchFamily="34" charset="0"/>
                <a:ea typeface="DengXian" panose="02010600030101010101" pitchFamily="2" charset="-122"/>
                <a:cs typeface="Times New Roman" panose="02020603050405020304" pitchFamily="18" charset="0"/>
              </a:rPr>
              <a:t> </a:t>
            </a:r>
            <a:r>
              <a:rPr lang="en-GB" sz="2000" kern="100" dirty="0">
                <a:effectLst/>
                <a:latin typeface="Aptos" panose="020B0004020202020204" pitchFamily="34" charset="0"/>
                <a:ea typeface="DengXian" panose="02010600030101010101" pitchFamily="2" charset="-122"/>
                <a:cs typeface="Times New Roman" panose="02020603050405020304" pitchFamily="18" charset="0"/>
              </a:rPr>
              <a:t>with the </a:t>
            </a:r>
            <a:r>
              <a:rPr lang="en-GB" sz="2000" b="1" kern="100" dirty="0">
                <a:effectLst/>
                <a:highlight>
                  <a:srgbClr val="FFFF00"/>
                </a:highlight>
                <a:latin typeface="Aptos" panose="020B0004020202020204" pitchFamily="34" charset="0"/>
                <a:ea typeface="DengXian" panose="02010600030101010101" pitchFamily="2" charset="-122"/>
                <a:cs typeface="Times New Roman" panose="02020603050405020304" pitchFamily="18" charset="0"/>
              </a:rPr>
              <a:t>-e flag</a:t>
            </a:r>
            <a:r>
              <a:rPr lang="en-GB" sz="2000" kern="100" dirty="0">
                <a:effectLst/>
                <a:latin typeface="Aptos" panose="020B0004020202020204" pitchFamily="34" charset="0"/>
                <a:ea typeface="DengXian" panose="02010600030101010101" pitchFamily="2" charset="-122"/>
                <a:cs typeface="Times New Roman" panose="02020603050405020304" pitchFamily="18" charset="0"/>
              </a:rPr>
              <a:t>.</a:t>
            </a:r>
          </a:p>
          <a:p>
            <a:pPr marL="342900" lvl="0" indent="-342900">
              <a:lnSpc>
                <a:spcPct val="100000"/>
              </a:lnSpc>
              <a:spcBef>
                <a:spcPts val="0"/>
              </a:spcBef>
              <a:spcAft>
                <a:spcPts val="300"/>
              </a:spcAft>
              <a:buFont typeface="Symbol" panose="05050102010706020507" pitchFamily="18" charset="2"/>
              <a:buChar char=""/>
            </a:pPr>
            <a:r>
              <a:rPr lang="en-GB" sz="2000" kern="100" dirty="0">
                <a:effectLst/>
                <a:latin typeface="Aptos" panose="020B0004020202020204" pitchFamily="34" charset="0"/>
                <a:ea typeface="DengXian" panose="02010600030101010101" pitchFamily="2" charset="-122"/>
                <a:cs typeface="Times New Roman" panose="02020603050405020304" pitchFamily="18" charset="0"/>
              </a:rPr>
              <a:t>This allows us to edit the crontab file &amp; create a </a:t>
            </a:r>
            <a:r>
              <a:rPr lang="en-GB" sz="2000" b="1" kern="100" dirty="0">
                <a:effectLst/>
                <a:highlight>
                  <a:srgbClr val="FFFF00"/>
                </a:highlight>
                <a:latin typeface="Aptos" panose="020B0004020202020204" pitchFamily="34" charset="0"/>
                <a:ea typeface="DengXian" panose="02010600030101010101" pitchFamily="2" charset="-122"/>
                <a:cs typeface="Times New Roman" panose="02020603050405020304" pitchFamily="18" charset="0"/>
              </a:rPr>
              <a:t>cronjob</a:t>
            </a:r>
            <a:r>
              <a:rPr lang="en-GB" sz="2000" kern="100" dirty="0">
                <a:effectLst/>
                <a:latin typeface="Aptos" panose="020B0004020202020204" pitchFamily="34" charset="0"/>
                <a:ea typeface="DengXian" panose="02010600030101010101" pitchFamily="2" charset="-122"/>
                <a:cs typeface="Times New Roman" panose="02020603050405020304" pitchFamily="18" charset="0"/>
              </a:rPr>
              <a:t>.</a:t>
            </a:r>
          </a:p>
          <a:p>
            <a:pPr marL="342900" lvl="0" indent="-342900">
              <a:lnSpc>
                <a:spcPct val="100000"/>
              </a:lnSpc>
              <a:spcBef>
                <a:spcPts val="0"/>
              </a:spcBef>
              <a:spcAft>
                <a:spcPts val="300"/>
              </a:spcAft>
              <a:buFont typeface="Symbol" panose="05050102010706020507" pitchFamily="18" charset="2"/>
              <a:buChar char=""/>
            </a:pPr>
            <a:r>
              <a:rPr lang="en-GB" sz="2000" kern="100" dirty="0">
                <a:effectLst/>
                <a:latin typeface="Aptos" panose="020B0004020202020204" pitchFamily="34" charset="0"/>
                <a:ea typeface="DengXian" panose="02010600030101010101" pitchFamily="2" charset="-122"/>
                <a:cs typeface="Times New Roman" panose="02020603050405020304" pitchFamily="18" charset="0"/>
              </a:rPr>
              <a:t>Cron is used for: Back-ups, Creating and sending scheduled reports, Verifying if a service is accessible, Downloading files and more.</a:t>
            </a:r>
          </a:p>
          <a:p>
            <a:pPr marL="342900" lvl="0" indent="-342900">
              <a:lnSpc>
                <a:spcPct val="100000"/>
              </a:lnSpc>
              <a:spcBef>
                <a:spcPts val="0"/>
              </a:spcBef>
              <a:spcAft>
                <a:spcPts val="300"/>
              </a:spcAft>
              <a:buFont typeface="Symbol" panose="05050102010706020507" pitchFamily="18" charset="2"/>
              <a:buChar char=""/>
            </a:pPr>
            <a:r>
              <a:rPr lang="en-GB" sz="2000" kern="100" dirty="0">
                <a:effectLst/>
                <a:latin typeface="Aptos" panose="020B0004020202020204" pitchFamily="34" charset="0"/>
                <a:ea typeface="DengXian" panose="02010600030101010101" pitchFamily="2" charset="-122"/>
                <a:cs typeface="Times New Roman" panose="02020603050405020304" pitchFamily="18" charset="0"/>
              </a:rPr>
              <a:t>We can setup a cronjob to run at a specific time or we can use the @ symbol to schedule jobs to run at set intervals e.g. @hourly.</a:t>
            </a:r>
          </a:p>
          <a:p>
            <a:pPr marL="342900" lvl="0" indent="-342900">
              <a:lnSpc>
                <a:spcPct val="100000"/>
              </a:lnSpc>
              <a:spcBef>
                <a:spcPts val="0"/>
              </a:spcBef>
              <a:spcAft>
                <a:spcPts val="300"/>
              </a:spcAft>
              <a:buFont typeface="Symbol" panose="05050102010706020507" pitchFamily="18" charset="2"/>
              <a:buChar char=""/>
            </a:pPr>
            <a:r>
              <a:rPr lang="en-GB" sz="2000" b="1" kern="100" dirty="0" err="1">
                <a:effectLst/>
                <a:latin typeface="Aptos" panose="020B0004020202020204" pitchFamily="34" charset="0"/>
                <a:ea typeface="DengXian" panose="02010600030101010101" pitchFamily="2" charset="-122"/>
                <a:cs typeface="Times New Roman" panose="02020603050405020304" pitchFamily="18" charset="0"/>
              </a:rPr>
              <a:t>cron</a:t>
            </a:r>
            <a:r>
              <a:rPr lang="en-GB" sz="2000" kern="100" dirty="0">
                <a:effectLst/>
                <a:latin typeface="Aptos" panose="020B0004020202020204" pitchFamily="34" charset="0"/>
                <a:ea typeface="DengXian" panose="02010600030101010101" pitchFamily="2" charset="-122"/>
                <a:cs typeface="Times New Roman" panose="02020603050405020304" pitchFamily="18" charset="0"/>
              </a:rPr>
              <a:t> is the name of the </a:t>
            </a:r>
            <a:r>
              <a:rPr lang="en-GB" sz="2000" b="1" kern="100" dirty="0">
                <a:effectLst/>
                <a:latin typeface="Aptos" panose="020B0004020202020204" pitchFamily="34" charset="0"/>
                <a:ea typeface="DengXian" panose="02010600030101010101" pitchFamily="2" charset="-122"/>
                <a:cs typeface="Times New Roman" panose="02020603050405020304" pitchFamily="18" charset="0"/>
              </a:rPr>
              <a:t>tool. crontab</a:t>
            </a:r>
            <a:r>
              <a:rPr lang="en-GB" sz="2000" kern="100" dirty="0">
                <a:effectLst/>
                <a:latin typeface="Aptos" panose="020B0004020202020204" pitchFamily="34" charset="0"/>
                <a:ea typeface="DengXian" panose="02010600030101010101" pitchFamily="2" charset="-122"/>
                <a:cs typeface="Times New Roman" panose="02020603050405020304" pitchFamily="18" charset="0"/>
              </a:rPr>
              <a:t> is the </a:t>
            </a:r>
            <a:r>
              <a:rPr lang="en-GB" sz="2000" b="1" kern="100" dirty="0">
                <a:effectLst/>
                <a:latin typeface="Aptos" panose="020B0004020202020204" pitchFamily="34" charset="0"/>
                <a:ea typeface="DengXian" panose="02010600030101010101" pitchFamily="2" charset="-122"/>
                <a:cs typeface="Times New Roman" panose="02020603050405020304" pitchFamily="18" charset="0"/>
              </a:rPr>
              <a:t>file</a:t>
            </a:r>
            <a:r>
              <a:rPr lang="en-GB" sz="2000" kern="100" dirty="0">
                <a:effectLst/>
                <a:latin typeface="Aptos" panose="020B0004020202020204" pitchFamily="34" charset="0"/>
                <a:ea typeface="DengXian" panose="02010600030101010101" pitchFamily="2" charset="-122"/>
                <a:cs typeface="Times New Roman" panose="02020603050405020304" pitchFamily="18" charset="0"/>
              </a:rPr>
              <a:t> that lists the jobs that </a:t>
            </a:r>
            <a:r>
              <a:rPr lang="en-GB" sz="2000" kern="100" dirty="0" err="1">
                <a:effectLst/>
                <a:latin typeface="Aptos" panose="020B0004020202020204" pitchFamily="34" charset="0"/>
                <a:ea typeface="DengXian" panose="02010600030101010101" pitchFamily="2" charset="-122"/>
                <a:cs typeface="Times New Roman" panose="02020603050405020304" pitchFamily="18" charset="0"/>
              </a:rPr>
              <a:t>cron</a:t>
            </a:r>
            <a:r>
              <a:rPr lang="en-GB" sz="2000" kern="100" dirty="0">
                <a:effectLst/>
                <a:latin typeface="Aptos" panose="020B0004020202020204" pitchFamily="34" charset="0"/>
                <a:ea typeface="DengXian" panose="02010600030101010101" pitchFamily="2" charset="-122"/>
                <a:cs typeface="Times New Roman" panose="02020603050405020304" pitchFamily="18" charset="0"/>
              </a:rPr>
              <a:t> will execute, and these jobs are called: </a:t>
            </a:r>
            <a:r>
              <a:rPr lang="en-GB" sz="2000" b="1" kern="100" dirty="0">
                <a:effectLst/>
                <a:latin typeface="Aptos" panose="020B0004020202020204" pitchFamily="34" charset="0"/>
                <a:ea typeface="DengXian" panose="02010600030101010101" pitchFamily="2" charset="-122"/>
                <a:cs typeface="Times New Roman" panose="02020603050405020304" pitchFamily="18" charset="0"/>
              </a:rPr>
              <a:t>cronjobs</a:t>
            </a:r>
            <a:r>
              <a:rPr lang="en-GB" sz="2000" kern="100" dirty="0">
                <a:effectLst/>
                <a:latin typeface="Aptos" panose="020B0004020202020204" pitchFamily="34" charset="0"/>
                <a:ea typeface="DengXian" panose="02010600030101010101" pitchFamily="2" charset="-122"/>
                <a:cs typeface="Times New Roman" panose="02020603050405020304" pitchFamily="18" charset="0"/>
              </a:rPr>
              <a:t>.</a:t>
            </a:r>
          </a:p>
        </p:txBody>
      </p:sp>
      <p:grpSp>
        <p:nvGrpSpPr>
          <p:cNvPr id="11" name="Group 10">
            <a:extLst>
              <a:ext uri="{FF2B5EF4-FFF2-40B4-BE49-F238E27FC236}">
                <a16:creationId xmlns:a16="http://schemas.microsoft.com/office/drawing/2014/main" id="{62C57F55-8B12-2CE8-CF65-EE42C214B60C}"/>
              </a:ext>
            </a:extLst>
          </p:cNvPr>
          <p:cNvGrpSpPr/>
          <p:nvPr/>
        </p:nvGrpSpPr>
        <p:grpSpPr>
          <a:xfrm>
            <a:off x="9311148" y="658189"/>
            <a:ext cx="2706914" cy="2964243"/>
            <a:chOff x="7612916" y="1375675"/>
            <a:chExt cx="3246226" cy="3599652"/>
          </a:xfrm>
        </p:grpSpPr>
        <p:pic>
          <p:nvPicPr>
            <p:cNvPr id="7" name="Graphic 6" descr="Monthly calendar with solid fill">
              <a:extLst>
                <a:ext uri="{FF2B5EF4-FFF2-40B4-BE49-F238E27FC236}">
                  <a16:creationId xmlns:a16="http://schemas.microsoft.com/office/drawing/2014/main" id="{E44E3096-59C0-34AE-B910-A578F14B3B2F}"/>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8515644" y="2631829"/>
              <a:ext cx="2343498" cy="2343498"/>
            </a:xfrm>
            <a:prstGeom prst="rect">
              <a:avLst/>
            </a:prstGeom>
          </p:spPr>
        </p:pic>
        <p:pic>
          <p:nvPicPr>
            <p:cNvPr id="9" name="Graphic 8" descr="Clock with solid fill">
              <a:extLst>
                <a:ext uri="{FF2B5EF4-FFF2-40B4-BE49-F238E27FC236}">
                  <a16:creationId xmlns:a16="http://schemas.microsoft.com/office/drawing/2014/main" id="{26AF865B-2C82-69A4-8054-30C47E09D27D}"/>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8515644" y="1375675"/>
              <a:ext cx="2343498" cy="2343498"/>
            </a:xfrm>
            <a:prstGeom prst="rect">
              <a:avLst/>
            </a:prstGeom>
          </p:spPr>
        </p:pic>
        <p:sp>
          <p:nvSpPr>
            <p:cNvPr id="10" name="Graphic 4" descr="Single gear with solid fill">
              <a:extLst>
                <a:ext uri="{FF2B5EF4-FFF2-40B4-BE49-F238E27FC236}">
                  <a16:creationId xmlns:a16="http://schemas.microsoft.com/office/drawing/2014/main" id="{4DD9A57C-D4D3-8168-11A9-75A2702C1DB2}"/>
                </a:ext>
              </a:extLst>
            </p:cNvPr>
            <p:cNvSpPr/>
            <p:nvPr/>
          </p:nvSpPr>
          <p:spPr>
            <a:xfrm>
              <a:off x="7612916" y="2160464"/>
              <a:ext cx="1805455" cy="1785524"/>
            </a:xfrm>
            <a:custGeom>
              <a:avLst/>
              <a:gdLst>
                <a:gd name="connsiteX0" fmla="*/ 745686 w 1493564"/>
                <a:gd name="connsiteY0" fmla="*/ 1008869 h 1491371"/>
                <a:gd name="connsiteX1" fmla="*/ 482502 w 1493564"/>
                <a:gd name="connsiteY1" fmla="*/ 745686 h 1491371"/>
                <a:gd name="connsiteX2" fmla="*/ 745686 w 1493564"/>
                <a:gd name="connsiteY2" fmla="*/ 482502 h 1491371"/>
                <a:gd name="connsiteX3" fmla="*/ 1008869 w 1493564"/>
                <a:gd name="connsiteY3" fmla="*/ 745686 h 1491371"/>
                <a:gd name="connsiteX4" fmla="*/ 745686 w 1493564"/>
                <a:gd name="connsiteY4" fmla="*/ 1008869 h 1491371"/>
                <a:gd name="connsiteX5" fmla="*/ 1337848 w 1493564"/>
                <a:gd name="connsiteY5" fmla="*/ 581196 h 1491371"/>
                <a:gd name="connsiteX6" fmla="*/ 1280825 w 1493564"/>
                <a:gd name="connsiteY6" fmla="*/ 445218 h 1491371"/>
                <a:gd name="connsiteX7" fmla="*/ 1335654 w 1493564"/>
                <a:gd name="connsiteY7" fmla="*/ 280729 h 1491371"/>
                <a:gd name="connsiteX8" fmla="*/ 1210642 w 1493564"/>
                <a:gd name="connsiteY8" fmla="*/ 155717 h 1491371"/>
                <a:gd name="connsiteX9" fmla="*/ 1046153 w 1493564"/>
                <a:gd name="connsiteY9" fmla="*/ 210547 h 1491371"/>
                <a:gd name="connsiteX10" fmla="*/ 907982 w 1493564"/>
                <a:gd name="connsiteY10" fmla="*/ 153523 h 1491371"/>
                <a:gd name="connsiteX11" fmla="*/ 833413 w 1493564"/>
                <a:gd name="connsiteY11" fmla="*/ 0 h 1491371"/>
                <a:gd name="connsiteX12" fmla="*/ 657958 w 1493564"/>
                <a:gd name="connsiteY12" fmla="*/ 0 h 1491371"/>
                <a:gd name="connsiteX13" fmla="*/ 581196 w 1493564"/>
                <a:gd name="connsiteY13" fmla="*/ 153523 h 1491371"/>
                <a:gd name="connsiteX14" fmla="*/ 445218 w 1493564"/>
                <a:gd name="connsiteY14" fmla="*/ 210547 h 1491371"/>
                <a:gd name="connsiteX15" fmla="*/ 280729 w 1493564"/>
                <a:gd name="connsiteY15" fmla="*/ 155717 h 1491371"/>
                <a:gd name="connsiteX16" fmla="*/ 155717 w 1493564"/>
                <a:gd name="connsiteY16" fmla="*/ 280729 h 1491371"/>
                <a:gd name="connsiteX17" fmla="*/ 210547 w 1493564"/>
                <a:gd name="connsiteY17" fmla="*/ 445218 h 1491371"/>
                <a:gd name="connsiteX18" fmla="*/ 153523 w 1493564"/>
                <a:gd name="connsiteY18" fmla="*/ 583389 h 1491371"/>
                <a:gd name="connsiteX19" fmla="*/ 0 w 1493564"/>
                <a:gd name="connsiteY19" fmla="*/ 657958 h 1491371"/>
                <a:gd name="connsiteX20" fmla="*/ 0 w 1493564"/>
                <a:gd name="connsiteY20" fmla="*/ 833413 h 1491371"/>
                <a:gd name="connsiteX21" fmla="*/ 153523 w 1493564"/>
                <a:gd name="connsiteY21" fmla="*/ 910175 h 1491371"/>
                <a:gd name="connsiteX22" fmla="*/ 210547 w 1493564"/>
                <a:gd name="connsiteY22" fmla="*/ 1046153 h 1491371"/>
                <a:gd name="connsiteX23" fmla="*/ 155717 w 1493564"/>
                <a:gd name="connsiteY23" fmla="*/ 1210642 h 1491371"/>
                <a:gd name="connsiteX24" fmla="*/ 280729 w 1493564"/>
                <a:gd name="connsiteY24" fmla="*/ 1335654 h 1491371"/>
                <a:gd name="connsiteX25" fmla="*/ 445218 w 1493564"/>
                <a:gd name="connsiteY25" fmla="*/ 1280825 h 1491371"/>
                <a:gd name="connsiteX26" fmla="*/ 583389 w 1493564"/>
                <a:gd name="connsiteY26" fmla="*/ 1337848 h 1491371"/>
                <a:gd name="connsiteX27" fmla="*/ 660151 w 1493564"/>
                <a:gd name="connsiteY27" fmla="*/ 1491371 h 1491371"/>
                <a:gd name="connsiteX28" fmla="*/ 835606 w 1493564"/>
                <a:gd name="connsiteY28" fmla="*/ 1491371 h 1491371"/>
                <a:gd name="connsiteX29" fmla="*/ 912368 w 1493564"/>
                <a:gd name="connsiteY29" fmla="*/ 1337848 h 1491371"/>
                <a:gd name="connsiteX30" fmla="*/ 1048346 w 1493564"/>
                <a:gd name="connsiteY30" fmla="*/ 1280825 h 1491371"/>
                <a:gd name="connsiteX31" fmla="*/ 1212836 w 1493564"/>
                <a:gd name="connsiteY31" fmla="*/ 1335654 h 1491371"/>
                <a:gd name="connsiteX32" fmla="*/ 1337848 w 1493564"/>
                <a:gd name="connsiteY32" fmla="*/ 1210642 h 1491371"/>
                <a:gd name="connsiteX33" fmla="*/ 1283018 w 1493564"/>
                <a:gd name="connsiteY33" fmla="*/ 1046153 h 1491371"/>
                <a:gd name="connsiteX34" fmla="*/ 1340041 w 1493564"/>
                <a:gd name="connsiteY34" fmla="*/ 907982 h 1491371"/>
                <a:gd name="connsiteX35" fmla="*/ 1493564 w 1493564"/>
                <a:gd name="connsiteY35" fmla="*/ 831220 h 1491371"/>
                <a:gd name="connsiteX36" fmla="*/ 1493564 w 1493564"/>
                <a:gd name="connsiteY36" fmla="*/ 655765 h 1491371"/>
                <a:gd name="connsiteX37" fmla="*/ 1337848 w 1493564"/>
                <a:gd name="connsiteY37" fmla="*/ 581196 h 14913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493564" h="1491371">
                  <a:moveTo>
                    <a:pt x="745686" y="1008869"/>
                  </a:moveTo>
                  <a:cubicBezTo>
                    <a:pt x="600935" y="1008869"/>
                    <a:pt x="482502" y="890436"/>
                    <a:pt x="482502" y="745686"/>
                  </a:cubicBezTo>
                  <a:cubicBezTo>
                    <a:pt x="482502" y="600935"/>
                    <a:pt x="600935" y="482502"/>
                    <a:pt x="745686" y="482502"/>
                  </a:cubicBezTo>
                  <a:cubicBezTo>
                    <a:pt x="890436" y="482502"/>
                    <a:pt x="1008869" y="600935"/>
                    <a:pt x="1008869" y="745686"/>
                  </a:cubicBezTo>
                  <a:cubicBezTo>
                    <a:pt x="1008869" y="890436"/>
                    <a:pt x="890436" y="1008869"/>
                    <a:pt x="745686" y="1008869"/>
                  </a:cubicBezTo>
                  <a:close/>
                  <a:moveTo>
                    <a:pt x="1337848" y="581196"/>
                  </a:moveTo>
                  <a:cubicBezTo>
                    <a:pt x="1324688" y="532946"/>
                    <a:pt x="1304950" y="486889"/>
                    <a:pt x="1280825" y="445218"/>
                  </a:cubicBezTo>
                  <a:lnTo>
                    <a:pt x="1335654" y="280729"/>
                  </a:lnTo>
                  <a:lnTo>
                    <a:pt x="1210642" y="155717"/>
                  </a:lnTo>
                  <a:lnTo>
                    <a:pt x="1046153" y="210547"/>
                  </a:lnTo>
                  <a:cubicBezTo>
                    <a:pt x="1002289" y="186421"/>
                    <a:pt x="956232" y="166683"/>
                    <a:pt x="907982" y="153523"/>
                  </a:cubicBezTo>
                  <a:lnTo>
                    <a:pt x="833413" y="0"/>
                  </a:lnTo>
                  <a:lnTo>
                    <a:pt x="657958" y="0"/>
                  </a:lnTo>
                  <a:lnTo>
                    <a:pt x="581196" y="153523"/>
                  </a:lnTo>
                  <a:cubicBezTo>
                    <a:pt x="532946" y="166683"/>
                    <a:pt x="486889" y="186421"/>
                    <a:pt x="445218" y="210547"/>
                  </a:cubicBezTo>
                  <a:lnTo>
                    <a:pt x="280729" y="155717"/>
                  </a:lnTo>
                  <a:lnTo>
                    <a:pt x="155717" y="280729"/>
                  </a:lnTo>
                  <a:lnTo>
                    <a:pt x="210547" y="445218"/>
                  </a:lnTo>
                  <a:cubicBezTo>
                    <a:pt x="186421" y="489082"/>
                    <a:pt x="166683" y="535139"/>
                    <a:pt x="153523" y="583389"/>
                  </a:cubicBezTo>
                  <a:lnTo>
                    <a:pt x="0" y="657958"/>
                  </a:lnTo>
                  <a:lnTo>
                    <a:pt x="0" y="833413"/>
                  </a:lnTo>
                  <a:lnTo>
                    <a:pt x="153523" y="910175"/>
                  </a:lnTo>
                  <a:cubicBezTo>
                    <a:pt x="166683" y="958425"/>
                    <a:pt x="186421" y="1004482"/>
                    <a:pt x="210547" y="1046153"/>
                  </a:cubicBezTo>
                  <a:lnTo>
                    <a:pt x="155717" y="1210642"/>
                  </a:lnTo>
                  <a:lnTo>
                    <a:pt x="280729" y="1335654"/>
                  </a:lnTo>
                  <a:lnTo>
                    <a:pt x="445218" y="1280825"/>
                  </a:lnTo>
                  <a:cubicBezTo>
                    <a:pt x="489082" y="1304950"/>
                    <a:pt x="535139" y="1324688"/>
                    <a:pt x="583389" y="1337848"/>
                  </a:cubicBezTo>
                  <a:lnTo>
                    <a:pt x="660151" y="1491371"/>
                  </a:lnTo>
                  <a:lnTo>
                    <a:pt x="835606" y="1491371"/>
                  </a:lnTo>
                  <a:lnTo>
                    <a:pt x="912368" y="1337848"/>
                  </a:lnTo>
                  <a:cubicBezTo>
                    <a:pt x="960618" y="1324688"/>
                    <a:pt x="1006676" y="1304950"/>
                    <a:pt x="1048346" y="1280825"/>
                  </a:cubicBezTo>
                  <a:lnTo>
                    <a:pt x="1212836" y="1335654"/>
                  </a:lnTo>
                  <a:lnTo>
                    <a:pt x="1337848" y="1210642"/>
                  </a:lnTo>
                  <a:lnTo>
                    <a:pt x="1283018" y="1046153"/>
                  </a:lnTo>
                  <a:cubicBezTo>
                    <a:pt x="1307143" y="1002289"/>
                    <a:pt x="1326882" y="956232"/>
                    <a:pt x="1340041" y="907982"/>
                  </a:cubicBezTo>
                  <a:lnTo>
                    <a:pt x="1493564" y="831220"/>
                  </a:lnTo>
                  <a:lnTo>
                    <a:pt x="1493564" y="655765"/>
                  </a:lnTo>
                  <a:lnTo>
                    <a:pt x="1337848" y="581196"/>
                  </a:lnTo>
                  <a:close/>
                </a:path>
              </a:pathLst>
            </a:custGeom>
            <a:solidFill>
              <a:srgbClr val="002060"/>
            </a:solidFill>
            <a:ln w="21927" cap="flat">
              <a:solidFill>
                <a:srgbClr val="FFFF00"/>
              </a:solidFill>
              <a:prstDash val="solid"/>
              <a:miter/>
            </a:ln>
          </p:spPr>
          <p:txBody>
            <a:bodyPr rtlCol="0" anchor="ctr"/>
            <a:lstStyle/>
            <a:p>
              <a:endParaRPr lang="en-GB"/>
            </a:p>
          </p:txBody>
        </p:sp>
      </p:grpSp>
      <p:pic>
        <p:nvPicPr>
          <p:cNvPr id="12" name="Picture 11">
            <a:extLst>
              <a:ext uri="{FF2B5EF4-FFF2-40B4-BE49-F238E27FC236}">
                <a16:creationId xmlns:a16="http://schemas.microsoft.com/office/drawing/2014/main" id="{91B070AF-AE77-2F0A-CEFF-4920B77DC167}"/>
              </a:ext>
            </a:extLst>
          </p:cNvPr>
          <p:cNvPicPr>
            <a:picLocks noChangeAspect="1"/>
          </p:cNvPicPr>
          <p:nvPr/>
        </p:nvPicPr>
        <p:blipFill>
          <a:blip r:embed="rId6"/>
          <a:stretch>
            <a:fillRect/>
          </a:stretch>
        </p:blipFill>
        <p:spPr>
          <a:xfrm>
            <a:off x="2764414" y="4392952"/>
            <a:ext cx="9163873" cy="2379640"/>
          </a:xfrm>
          <a:prstGeom prst="rect">
            <a:avLst/>
          </a:prstGeom>
        </p:spPr>
      </p:pic>
      <p:sp>
        <p:nvSpPr>
          <p:cNvPr id="14" name="TextBox 13">
            <a:extLst>
              <a:ext uri="{FF2B5EF4-FFF2-40B4-BE49-F238E27FC236}">
                <a16:creationId xmlns:a16="http://schemas.microsoft.com/office/drawing/2014/main" id="{E7ECC325-0276-954F-7873-0F98A93F74BF}"/>
              </a:ext>
            </a:extLst>
          </p:cNvPr>
          <p:cNvSpPr txBox="1"/>
          <p:nvPr/>
        </p:nvSpPr>
        <p:spPr>
          <a:xfrm>
            <a:off x="0" y="4337270"/>
            <a:ext cx="2764414" cy="1323439"/>
          </a:xfrm>
          <a:prstGeom prst="rect">
            <a:avLst/>
          </a:prstGeom>
          <a:noFill/>
        </p:spPr>
        <p:txBody>
          <a:bodyPr wrap="square">
            <a:spAutoFit/>
          </a:bodyPr>
          <a:lstStyle/>
          <a:p>
            <a:pPr marL="342900" indent="-342900">
              <a:lnSpc>
                <a:spcPct val="100000"/>
              </a:lnSpc>
              <a:spcBef>
                <a:spcPts val="0"/>
              </a:spcBef>
              <a:spcAft>
                <a:spcPts val="300"/>
              </a:spcAft>
              <a:buFont typeface="Symbol" panose="05050102010706020507" pitchFamily="18" charset="2"/>
              <a:buChar char=""/>
            </a:pPr>
            <a:r>
              <a:rPr lang="en-GB" sz="2000" kern="100" dirty="0">
                <a:effectLst/>
                <a:latin typeface="Aptos" panose="020B0004020202020204" pitchFamily="34" charset="0"/>
                <a:ea typeface="DengXian" panose="02010600030101010101" pitchFamily="2" charset="-122"/>
                <a:cs typeface="Times New Roman" panose="02020603050405020304" pitchFamily="18" charset="0"/>
              </a:rPr>
              <a:t>The name </a:t>
            </a:r>
            <a:r>
              <a:rPr lang="en-GB" sz="2000" kern="100" dirty="0" err="1">
                <a:effectLst/>
                <a:latin typeface="Aptos" panose="020B0004020202020204" pitchFamily="34" charset="0"/>
                <a:ea typeface="DengXian" panose="02010600030101010101" pitchFamily="2" charset="-122"/>
                <a:cs typeface="Times New Roman" panose="02020603050405020304" pitchFamily="18" charset="0"/>
              </a:rPr>
              <a:t>cron</a:t>
            </a:r>
            <a:r>
              <a:rPr lang="en-GB" sz="2000" kern="100" dirty="0">
                <a:effectLst/>
                <a:latin typeface="Aptos" panose="020B0004020202020204" pitchFamily="34" charset="0"/>
                <a:ea typeface="DengXian" panose="02010600030101010101" pitchFamily="2" charset="-122"/>
                <a:cs typeface="Times New Roman" panose="02020603050405020304" pitchFamily="18" charset="0"/>
              </a:rPr>
              <a:t> comes from </a:t>
            </a:r>
            <a:r>
              <a:rPr lang="en-GB" sz="2000" b="1" kern="100" dirty="0">
                <a:effectLst/>
                <a:highlight>
                  <a:srgbClr val="FFFF00"/>
                </a:highlight>
                <a:latin typeface="Aptos" panose="020B0004020202020204" pitchFamily="34" charset="0"/>
                <a:ea typeface="DengXian" panose="02010600030101010101" pitchFamily="2" charset="-122"/>
                <a:cs typeface="Times New Roman" panose="02020603050405020304" pitchFamily="18" charset="0"/>
              </a:rPr>
              <a:t>Chronos</a:t>
            </a:r>
            <a:r>
              <a:rPr lang="en-GB" sz="2000" kern="100" dirty="0">
                <a:effectLst/>
                <a:latin typeface="Aptos" panose="020B0004020202020204" pitchFamily="34" charset="0"/>
                <a:ea typeface="DengXian" panose="02010600030101010101" pitchFamily="2" charset="-122"/>
                <a:cs typeface="Times New Roman" panose="02020603050405020304" pitchFamily="18" charset="0"/>
              </a:rPr>
              <a:t>, the Greek word for time.</a:t>
            </a:r>
          </a:p>
        </p:txBody>
      </p:sp>
    </p:spTree>
    <p:extLst>
      <p:ext uri="{BB962C8B-B14F-4D97-AF65-F5344CB8AC3E}">
        <p14:creationId xmlns:p14="http://schemas.microsoft.com/office/powerpoint/2010/main" val="2002081103"/>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2B9FB4B-3863-6C1A-A760-2D4F1744B42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CB83642-8FF3-4656-EE40-AF28A5CBEDD3}"/>
              </a:ext>
            </a:extLst>
          </p:cNvPr>
          <p:cNvSpPr>
            <a:spLocks noGrp="1"/>
          </p:cNvSpPr>
          <p:nvPr>
            <p:ph type="title"/>
          </p:nvPr>
        </p:nvSpPr>
        <p:spPr>
          <a:xfrm>
            <a:off x="0" y="0"/>
            <a:ext cx="12192000" cy="991772"/>
          </a:xfrm>
          <a:solidFill>
            <a:srgbClr val="002060"/>
          </a:solidFill>
        </p:spPr>
        <p:txBody>
          <a:bodyPr>
            <a:normAutofit fontScale="90000"/>
          </a:bodyPr>
          <a:lstStyle/>
          <a:p>
            <a:r>
              <a:rPr lang="en-GB" sz="4400" dirty="0">
                <a:solidFill>
                  <a:schemeClr val="bg1"/>
                </a:solidFill>
                <a:effectLst/>
                <a:latin typeface="+mn-lt"/>
                <a:ea typeface="DengXian" panose="02010600030101010101" pitchFamily="2" charset="-122"/>
                <a:cs typeface="Times New Roman" panose="02020603050405020304" pitchFamily="18" charset="0"/>
              </a:rPr>
              <a:t> The </a:t>
            </a:r>
            <a:r>
              <a:rPr lang="en-GB" dirty="0">
                <a:highlight>
                  <a:srgbClr val="FFFF00"/>
                </a:highlight>
                <a:latin typeface="+mn-lt"/>
              </a:rPr>
              <a:t>Crontab command</a:t>
            </a:r>
            <a:br>
              <a:rPr lang="en-GB" dirty="0">
                <a:highlight>
                  <a:srgbClr val="FFFF00"/>
                </a:highlight>
                <a:latin typeface="+mn-lt"/>
              </a:rPr>
            </a:br>
            <a:r>
              <a:rPr lang="en-GB" sz="2700" b="1" dirty="0">
                <a:solidFill>
                  <a:srgbClr val="FFFF00"/>
                </a:solidFill>
                <a:latin typeface="+mj-lt"/>
              </a:rPr>
              <a:t>We will try this in the tutorial. Use VM</a:t>
            </a:r>
            <a:r>
              <a:rPr lang="en-GB" sz="2700" b="1" dirty="0">
                <a:solidFill>
                  <a:srgbClr val="FFFF00"/>
                </a:solidFill>
              </a:rPr>
              <a:t> WSL</a:t>
            </a:r>
            <a:r>
              <a:rPr lang="en-GB" sz="2700" b="1" dirty="0">
                <a:solidFill>
                  <a:srgbClr val="FFFF00"/>
                </a:solidFill>
                <a:latin typeface="+mj-lt"/>
              </a:rPr>
              <a:t> or BYOD WSL.</a:t>
            </a:r>
            <a:endParaRPr lang="en-GB" dirty="0">
              <a:highlight>
                <a:srgbClr val="FFFF00"/>
              </a:highlight>
              <a:latin typeface="+mn-lt"/>
            </a:endParaRPr>
          </a:p>
        </p:txBody>
      </p:sp>
      <p:sp>
        <p:nvSpPr>
          <p:cNvPr id="3" name="Content Placeholder 2">
            <a:extLst>
              <a:ext uri="{FF2B5EF4-FFF2-40B4-BE49-F238E27FC236}">
                <a16:creationId xmlns:a16="http://schemas.microsoft.com/office/drawing/2014/main" id="{63698D9B-F774-CEF4-9EE0-E891181F4FC0}"/>
              </a:ext>
            </a:extLst>
          </p:cNvPr>
          <p:cNvSpPr>
            <a:spLocks noGrp="1"/>
          </p:cNvSpPr>
          <p:nvPr>
            <p:ph idx="1"/>
          </p:nvPr>
        </p:nvSpPr>
        <p:spPr>
          <a:xfrm>
            <a:off x="158266" y="1209821"/>
            <a:ext cx="12033734" cy="5648179"/>
          </a:xfrm>
        </p:spPr>
        <p:txBody>
          <a:bodyPr>
            <a:normAutofit fontScale="85000" lnSpcReduction="10000"/>
          </a:bodyPr>
          <a:lstStyle/>
          <a:p>
            <a:r>
              <a:rPr lang="en-GB" sz="2600" b="1" dirty="0">
                <a:highlight>
                  <a:srgbClr val="FFFF00"/>
                </a:highlight>
              </a:rPr>
              <a:t>cat /etc/crontab</a:t>
            </a:r>
            <a:r>
              <a:rPr lang="en-GB" sz="2600" b="1" dirty="0"/>
              <a:t>:</a:t>
            </a:r>
            <a:r>
              <a:rPr lang="en-GB" sz="2600" dirty="0"/>
              <a:t> to view the crontab file</a:t>
            </a:r>
          </a:p>
          <a:p>
            <a:pPr lvl="1"/>
            <a:r>
              <a:rPr lang="en-GB" sz="1900" dirty="0"/>
              <a:t>Each # line in the output is a comment with guidance.</a:t>
            </a:r>
          </a:p>
          <a:p>
            <a:pPr lvl="1"/>
            <a:r>
              <a:rPr lang="en-GB" sz="1900" dirty="0"/>
              <a:t>Each line that is not commented will be a cronjob.</a:t>
            </a:r>
          </a:p>
          <a:p>
            <a:r>
              <a:rPr lang="en-GB" sz="2600" dirty="0"/>
              <a:t>We can schedule a cronjob to run at a very specific time.</a:t>
            </a:r>
          </a:p>
          <a:p>
            <a:r>
              <a:rPr lang="en-GB" sz="2600" b="1" dirty="0">
                <a:highlight>
                  <a:srgbClr val="FFFF00"/>
                </a:highlight>
              </a:rPr>
              <a:t>crontab –l</a:t>
            </a:r>
            <a:r>
              <a:rPr lang="en-GB" sz="2600" b="1" dirty="0"/>
              <a:t>:</a:t>
            </a:r>
            <a:r>
              <a:rPr lang="en-GB" sz="2600" dirty="0"/>
              <a:t> ‘lowercase L’, displays the contents of the crontab file.</a:t>
            </a:r>
          </a:p>
          <a:p>
            <a:r>
              <a:rPr lang="en-GB" sz="2600" b="1" dirty="0">
                <a:highlight>
                  <a:srgbClr val="FFFF00"/>
                </a:highlight>
              </a:rPr>
              <a:t>crontab –e</a:t>
            </a:r>
            <a:r>
              <a:rPr lang="en-GB" sz="2600" dirty="0"/>
              <a:t>: allows us to </a:t>
            </a:r>
            <a:r>
              <a:rPr lang="en-GB" sz="2600" b="1" dirty="0"/>
              <a:t>e</a:t>
            </a:r>
            <a:r>
              <a:rPr lang="en-GB" sz="2600" dirty="0"/>
              <a:t>dit the crontab file to create a cronjob.</a:t>
            </a:r>
          </a:p>
          <a:p>
            <a:pPr lvl="1"/>
            <a:r>
              <a:rPr lang="en-GB" sz="1900" dirty="0"/>
              <a:t>Crontab with the –e option, creates a temporary (temp) crontab file that will save it to the crontab file when it is saved.</a:t>
            </a:r>
          </a:p>
          <a:p>
            <a:pPr lvl="1"/>
            <a:r>
              <a:rPr lang="en-GB" sz="1900" dirty="0"/>
              <a:t>The OS will ask you which text editor you would like to use to edit the crontab file with. This will set the default editor for future edits.</a:t>
            </a:r>
          </a:p>
          <a:p>
            <a:pPr lvl="1"/>
            <a:r>
              <a:rPr lang="en-GB" sz="1900" dirty="0"/>
              <a:t>Tip: To use the nano editor, use the curser keys to move around, and for the options listed at the bottom, use the </a:t>
            </a:r>
            <a:r>
              <a:rPr lang="en-GB" sz="1900" dirty="0" err="1"/>
              <a:t>ctrl+letter</a:t>
            </a:r>
            <a:r>
              <a:rPr lang="en-GB" sz="1900" dirty="0"/>
              <a:t> key. E.g. CTRL+O to save/write-out, enter, CTRL+X to exit.</a:t>
            </a:r>
          </a:p>
          <a:p>
            <a:pPr marL="514350" indent="-514350">
              <a:buFont typeface="+mj-lt"/>
              <a:buAutoNum type="arabicPeriod"/>
            </a:pPr>
            <a:r>
              <a:rPr lang="en-GB" sz="2600" b="1" dirty="0">
                <a:highlight>
                  <a:srgbClr val="FFFF00"/>
                </a:highlight>
              </a:rPr>
              <a:t>Example 1: </a:t>
            </a:r>
            <a:r>
              <a:rPr lang="en-US" sz="2600" dirty="0">
                <a:highlight>
                  <a:srgbClr val="FFFF00"/>
                </a:highlight>
              </a:rPr>
              <a:t>30 10 * * * echo "Cronjob test" &gt; /home/username/cron-test-file.txt</a:t>
            </a:r>
          </a:p>
          <a:p>
            <a:pPr marL="514350" indent="-514350">
              <a:buFont typeface="+mj-lt"/>
              <a:buAutoNum type="arabicPeriod"/>
            </a:pPr>
            <a:r>
              <a:rPr lang="en-GB" sz="2600" b="1" dirty="0">
                <a:highlight>
                  <a:srgbClr val="FFFF00"/>
                </a:highlight>
              </a:rPr>
              <a:t>Or Example 2: </a:t>
            </a:r>
            <a:r>
              <a:rPr lang="en-US" sz="2600" dirty="0">
                <a:highlight>
                  <a:srgbClr val="FFFF00"/>
                </a:highlight>
              </a:rPr>
              <a:t>@daily echo "Cronjob test" &gt; /home/username/cron-test-file.txt</a:t>
            </a:r>
          </a:p>
          <a:p>
            <a:pPr marL="514350" indent="-514350">
              <a:buFont typeface="+mj-lt"/>
              <a:buAutoNum type="arabicPeriod"/>
            </a:pPr>
            <a:r>
              <a:rPr lang="en-US" sz="2600" b="1" dirty="0">
                <a:highlight>
                  <a:srgbClr val="FFFF00"/>
                </a:highlight>
              </a:rPr>
              <a:t>Or Example 3: </a:t>
            </a:r>
            <a:r>
              <a:rPr lang="en-US" sz="2600" dirty="0">
                <a:highlight>
                  <a:srgbClr val="FFFF00"/>
                </a:highlight>
              </a:rPr>
              <a:t>@daily /path/to/script/scriptfile.sh</a:t>
            </a:r>
          </a:p>
          <a:p>
            <a:pPr lvl="1"/>
            <a:r>
              <a:rPr lang="en-US" sz="1900" b="1" dirty="0"/>
              <a:t>1. </a:t>
            </a:r>
            <a:r>
              <a:rPr lang="en-US" sz="1900" dirty="0"/>
              <a:t>This will set a new job to run at </a:t>
            </a:r>
            <a:r>
              <a:rPr lang="en-US" sz="1900" b="1" dirty="0">
                <a:highlight>
                  <a:srgbClr val="FFFF00"/>
                </a:highlight>
              </a:rPr>
              <a:t>10:30am</a:t>
            </a:r>
            <a:r>
              <a:rPr lang="en-US" sz="1900" dirty="0"/>
              <a:t> and will </a:t>
            </a:r>
            <a:r>
              <a:rPr lang="en-US" sz="1900" b="1" dirty="0"/>
              <a:t>create a new file ‘</a:t>
            </a:r>
            <a:r>
              <a:rPr lang="en-US" sz="1900" dirty="0"/>
              <a:t>cron-text-file.txt’ with the data “Test Cronjob" included.</a:t>
            </a:r>
          </a:p>
          <a:p>
            <a:pPr lvl="1"/>
            <a:r>
              <a:rPr lang="en-US" sz="1900" b="1" i="0" dirty="0">
                <a:effectLst/>
              </a:rPr>
              <a:t>Or 2: </a:t>
            </a:r>
            <a:r>
              <a:rPr lang="en-US" sz="1900" b="0" i="0" dirty="0">
                <a:effectLst/>
              </a:rPr>
              <a:t>@daily = runs typically at midnight (00:00 hours). </a:t>
            </a:r>
            <a:r>
              <a:rPr lang="en-US" sz="1900" dirty="0"/>
              <a:t>@daily </a:t>
            </a:r>
            <a:r>
              <a:rPr lang="en-US" sz="1900" b="0" i="0" dirty="0">
                <a:effectLst/>
              </a:rPr>
              <a:t>is the same as writing "0 0 * * *" in a crontab entry, which means run the task at minute 0, hour 0, on any day of the month, any month, and any day of the week.  </a:t>
            </a:r>
          </a:p>
          <a:p>
            <a:pPr lvl="1"/>
            <a:r>
              <a:rPr lang="en-US" sz="1900" dirty="0"/>
              <a:t>@weekly</a:t>
            </a:r>
            <a:r>
              <a:rPr lang="en-US" sz="1900" b="0" i="0" dirty="0">
                <a:effectLst/>
              </a:rPr>
              <a:t> will usually run at midnight on Sunday. @monthly will automatically run usually midnight on the first day of the month. @yearly will run once a year at midnight on January 1</a:t>
            </a:r>
            <a:r>
              <a:rPr lang="en-US" sz="1900" b="0" i="0" baseline="30000" dirty="0">
                <a:effectLst/>
              </a:rPr>
              <a:t>st</a:t>
            </a:r>
            <a:r>
              <a:rPr lang="en-US" sz="1900" b="0" i="0" dirty="0">
                <a:effectLst/>
              </a:rPr>
              <a:t>.</a:t>
            </a:r>
          </a:p>
          <a:p>
            <a:pPr lvl="1"/>
            <a:r>
              <a:rPr lang="en-US" sz="1900" b="1" dirty="0"/>
              <a:t>Or 3: </a:t>
            </a:r>
            <a:r>
              <a:rPr lang="en-US" sz="1900" dirty="0"/>
              <a:t>includes an </a:t>
            </a:r>
            <a:r>
              <a:rPr lang="en-US" sz="1900" b="0" i="0" dirty="0">
                <a:effectLst/>
              </a:rPr>
              <a:t>absolute path to a script file we want to execute. </a:t>
            </a:r>
            <a:endParaRPr lang="en-US" sz="1900" dirty="0"/>
          </a:p>
          <a:p>
            <a:pPr lvl="1"/>
            <a:endParaRPr lang="en-GB" sz="1800" dirty="0"/>
          </a:p>
        </p:txBody>
      </p:sp>
    </p:spTree>
    <p:extLst>
      <p:ext uri="{BB962C8B-B14F-4D97-AF65-F5344CB8AC3E}">
        <p14:creationId xmlns:p14="http://schemas.microsoft.com/office/powerpoint/2010/main" val="1896820063"/>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2">
            <a:extLst>
              <a:ext uri="{FF2B5EF4-FFF2-40B4-BE49-F238E27FC236}">
                <a16:creationId xmlns:a16="http://schemas.microsoft.com/office/drawing/2014/main" id="{32537891-9641-BFEF-6531-0586E04266BE}"/>
              </a:ext>
            </a:extLst>
          </p:cNvPr>
          <p:cNvSpPr>
            <a:spLocks noGrp="1"/>
          </p:cNvSpPr>
          <p:nvPr>
            <p:ph idx="1"/>
          </p:nvPr>
        </p:nvSpPr>
        <p:spPr>
          <a:xfrm>
            <a:off x="0" y="654148"/>
            <a:ext cx="10621108" cy="5648179"/>
          </a:xfrm>
        </p:spPr>
        <p:txBody>
          <a:bodyPr>
            <a:normAutofit/>
          </a:bodyPr>
          <a:lstStyle/>
          <a:p>
            <a:pPr marL="0" indent="0">
              <a:lnSpc>
                <a:spcPct val="100000"/>
              </a:lnSpc>
              <a:spcBef>
                <a:spcPts val="0"/>
              </a:spcBef>
              <a:spcAft>
                <a:spcPts val="300"/>
              </a:spcAft>
              <a:buNone/>
            </a:pPr>
            <a:r>
              <a:rPr lang="en-GB" sz="1800" kern="100" dirty="0">
                <a:effectLst/>
                <a:latin typeface="Aptos" panose="020B0004020202020204" pitchFamily="34" charset="0"/>
                <a:ea typeface="DengXian" panose="02010600030101010101" pitchFamily="2" charset="-122"/>
                <a:cs typeface="Times New Roman" panose="02020603050405020304" pitchFamily="18" charset="0"/>
              </a:rPr>
              <a:t>We can use crontab to schedule jobs to run at specific times, on specific days, or at specific intervals.</a:t>
            </a:r>
          </a:p>
          <a:p>
            <a:pPr>
              <a:lnSpc>
                <a:spcPct val="100000"/>
              </a:lnSpc>
              <a:spcBef>
                <a:spcPts val="0"/>
              </a:spcBef>
              <a:spcAft>
                <a:spcPts val="300"/>
              </a:spcAft>
            </a:pPr>
            <a:r>
              <a:rPr lang="en-GB" sz="1800" kern="100" dirty="0">
                <a:effectLst/>
                <a:latin typeface="Aptos" panose="020B0004020202020204" pitchFamily="34" charset="0"/>
                <a:ea typeface="DengXian" panose="02010600030101010101" pitchFamily="2" charset="-122"/>
                <a:cs typeface="Times New Roman" panose="02020603050405020304" pitchFamily="18" charset="0"/>
              </a:rPr>
              <a:t>The crontab syntax has five fields that specify the exact time for the job to run: </a:t>
            </a:r>
          </a:p>
          <a:p>
            <a:pPr>
              <a:lnSpc>
                <a:spcPct val="100000"/>
              </a:lnSpc>
              <a:spcBef>
                <a:spcPts val="0"/>
              </a:spcBef>
              <a:spcAft>
                <a:spcPts val="300"/>
              </a:spcAft>
            </a:pPr>
            <a:r>
              <a:rPr lang="en-GB" sz="1800" b="1" kern="100" dirty="0">
                <a:effectLst/>
                <a:latin typeface="Aptos" panose="020B0004020202020204" pitchFamily="34" charset="0"/>
                <a:ea typeface="DengXian" panose="02010600030101010101" pitchFamily="2" charset="-122"/>
                <a:cs typeface="Times New Roman" panose="02020603050405020304" pitchFamily="18" charset="0"/>
              </a:rPr>
              <a:t>M</a:t>
            </a:r>
            <a:r>
              <a:rPr lang="en-GB" sz="1800" kern="100" dirty="0">
                <a:effectLst/>
                <a:latin typeface="Aptos" panose="020B0004020202020204" pitchFamily="34" charset="0"/>
                <a:ea typeface="DengXian" panose="02010600030101010101" pitchFamily="2" charset="-122"/>
                <a:cs typeface="Times New Roman" panose="02020603050405020304" pitchFamily="18" charset="0"/>
              </a:rPr>
              <a:t>: Minute, </a:t>
            </a:r>
            <a:r>
              <a:rPr lang="en-GB" sz="1800" b="1" kern="100" dirty="0">
                <a:effectLst/>
                <a:latin typeface="Aptos" panose="020B0004020202020204" pitchFamily="34" charset="0"/>
                <a:ea typeface="DengXian" panose="02010600030101010101" pitchFamily="2" charset="-122"/>
                <a:cs typeface="Times New Roman" panose="02020603050405020304" pitchFamily="18" charset="0"/>
              </a:rPr>
              <a:t>H</a:t>
            </a:r>
            <a:r>
              <a:rPr lang="en-GB" sz="1800" kern="100" dirty="0">
                <a:effectLst/>
                <a:latin typeface="Aptos" panose="020B0004020202020204" pitchFamily="34" charset="0"/>
                <a:ea typeface="DengXian" panose="02010600030101010101" pitchFamily="2" charset="-122"/>
                <a:cs typeface="Times New Roman" panose="02020603050405020304" pitchFamily="18" charset="0"/>
              </a:rPr>
              <a:t>: Hour, </a:t>
            </a:r>
            <a:r>
              <a:rPr lang="en-GB" sz="1800" b="1" kern="100" dirty="0">
                <a:effectLst/>
                <a:latin typeface="Aptos" panose="020B0004020202020204" pitchFamily="34" charset="0"/>
                <a:ea typeface="DengXian" panose="02010600030101010101" pitchFamily="2" charset="-122"/>
                <a:cs typeface="Times New Roman" panose="02020603050405020304" pitchFamily="18" charset="0"/>
              </a:rPr>
              <a:t>DOM</a:t>
            </a:r>
            <a:r>
              <a:rPr lang="en-GB" sz="1800" kern="100" dirty="0">
                <a:effectLst/>
                <a:latin typeface="Aptos" panose="020B0004020202020204" pitchFamily="34" charset="0"/>
                <a:ea typeface="DengXian" panose="02010600030101010101" pitchFamily="2" charset="-122"/>
                <a:cs typeface="Times New Roman" panose="02020603050405020304" pitchFamily="18" charset="0"/>
              </a:rPr>
              <a:t>: Day of the month, </a:t>
            </a:r>
            <a:r>
              <a:rPr lang="en-GB" sz="1800" b="1" kern="100" dirty="0">
                <a:effectLst/>
                <a:latin typeface="Aptos" panose="020B0004020202020204" pitchFamily="34" charset="0"/>
                <a:ea typeface="DengXian" panose="02010600030101010101" pitchFamily="2" charset="-122"/>
                <a:cs typeface="Times New Roman" panose="02020603050405020304" pitchFamily="18" charset="0"/>
              </a:rPr>
              <a:t>MON</a:t>
            </a:r>
            <a:r>
              <a:rPr lang="en-GB" sz="1800" kern="100" dirty="0">
                <a:effectLst/>
                <a:latin typeface="Aptos" panose="020B0004020202020204" pitchFamily="34" charset="0"/>
                <a:ea typeface="DengXian" panose="02010600030101010101" pitchFamily="2" charset="-122"/>
                <a:cs typeface="Times New Roman" panose="02020603050405020304" pitchFamily="18" charset="0"/>
              </a:rPr>
              <a:t>: Month, </a:t>
            </a:r>
            <a:r>
              <a:rPr lang="en-GB" sz="1800" b="1" kern="100" dirty="0">
                <a:effectLst/>
                <a:latin typeface="Aptos" panose="020B0004020202020204" pitchFamily="34" charset="0"/>
                <a:ea typeface="DengXian" panose="02010600030101010101" pitchFamily="2" charset="-122"/>
                <a:cs typeface="Times New Roman" panose="02020603050405020304" pitchFamily="18" charset="0"/>
              </a:rPr>
              <a:t>DOW</a:t>
            </a:r>
            <a:r>
              <a:rPr lang="en-GB" sz="1800" kern="100" dirty="0">
                <a:effectLst/>
                <a:latin typeface="Aptos" panose="020B0004020202020204" pitchFamily="34" charset="0"/>
                <a:ea typeface="DengXian" panose="02010600030101010101" pitchFamily="2" charset="-122"/>
                <a:cs typeface="Times New Roman" panose="02020603050405020304" pitchFamily="18" charset="0"/>
              </a:rPr>
              <a:t>: Day of the week</a:t>
            </a:r>
          </a:p>
          <a:p>
            <a:pPr>
              <a:lnSpc>
                <a:spcPct val="100000"/>
              </a:lnSpc>
              <a:spcBef>
                <a:spcPts val="0"/>
              </a:spcBef>
              <a:spcAft>
                <a:spcPts val="300"/>
              </a:spcAft>
            </a:pPr>
            <a:r>
              <a:rPr lang="en-GB" sz="1800" kern="100" dirty="0">
                <a:effectLst/>
                <a:latin typeface="Aptos" panose="020B0004020202020204" pitchFamily="34" charset="0"/>
                <a:ea typeface="DengXian" panose="02010600030101010101" pitchFamily="2" charset="-122"/>
                <a:cs typeface="Times New Roman" panose="02020603050405020304" pitchFamily="18" charset="0"/>
              </a:rPr>
              <a:t>We can also use </a:t>
            </a:r>
            <a:r>
              <a:rPr lang="en-GB" sz="1800" kern="100" dirty="0">
                <a:effectLst/>
                <a:highlight>
                  <a:srgbClr val="FFFF00"/>
                </a:highlight>
                <a:latin typeface="Aptos" panose="020B0004020202020204" pitchFamily="34" charset="0"/>
                <a:ea typeface="DengXian" panose="02010600030101010101" pitchFamily="2" charset="-122"/>
                <a:cs typeface="Times New Roman" panose="02020603050405020304" pitchFamily="18" charset="0"/>
              </a:rPr>
              <a:t>special operators </a:t>
            </a:r>
            <a:r>
              <a:rPr lang="en-GB" sz="1800" kern="100" dirty="0">
                <a:effectLst/>
                <a:latin typeface="Aptos" panose="020B0004020202020204" pitchFamily="34" charset="0"/>
                <a:ea typeface="DengXian" panose="02010600030101010101" pitchFamily="2" charset="-122"/>
                <a:cs typeface="Times New Roman" panose="02020603050405020304" pitchFamily="18" charset="0"/>
              </a:rPr>
              <a:t>to schedule jobs at specific times, such as </a:t>
            </a:r>
            <a:r>
              <a:rPr lang="en-GB" sz="1800" b="1" kern="100" dirty="0">
                <a:effectLst/>
                <a:highlight>
                  <a:srgbClr val="FFFF00"/>
                </a:highlight>
                <a:latin typeface="Aptos" panose="020B0004020202020204" pitchFamily="34" charset="0"/>
                <a:ea typeface="DengXian" panose="02010600030101010101" pitchFamily="2" charset="-122"/>
                <a:cs typeface="Times New Roman" panose="02020603050405020304" pitchFamily="18" charset="0"/>
              </a:rPr>
              <a:t>@hourly</a:t>
            </a:r>
            <a:r>
              <a:rPr lang="en-GB" sz="1800" kern="100" dirty="0">
                <a:effectLst/>
                <a:latin typeface="Aptos" panose="020B0004020202020204" pitchFamily="34" charset="0"/>
                <a:ea typeface="DengXian" panose="02010600030101010101" pitchFamily="2" charset="-122"/>
                <a:cs typeface="Times New Roman" panose="02020603050405020304" pitchFamily="18" charset="0"/>
              </a:rPr>
              <a:t>, </a:t>
            </a:r>
            <a:r>
              <a:rPr lang="en-GB" sz="1800" b="1" kern="100" dirty="0">
                <a:effectLst/>
                <a:highlight>
                  <a:srgbClr val="FFFF00"/>
                </a:highlight>
                <a:latin typeface="Aptos" panose="020B0004020202020204" pitchFamily="34" charset="0"/>
                <a:ea typeface="DengXian" panose="02010600030101010101" pitchFamily="2" charset="-122"/>
                <a:cs typeface="Times New Roman" panose="02020603050405020304" pitchFamily="18" charset="0"/>
              </a:rPr>
              <a:t>@daily</a:t>
            </a:r>
            <a:r>
              <a:rPr lang="en-GB" sz="1800" b="1" kern="100" dirty="0">
                <a:effectLst/>
                <a:latin typeface="Aptos" panose="020B0004020202020204" pitchFamily="34" charset="0"/>
                <a:ea typeface="DengXian" panose="02010600030101010101" pitchFamily="2" charset="-122"/>
                <a:cs typeface="Times New Roman" panose="02020603050405020304" pitchFamily="18" charset="0"/>
              </a:rPr>
              <a:t>,</a:t>
            </a:r>
            <a:r>
              <a:rPr lang="en-GB" sz="1800" kern="100" dirty="0">
                <a:effectLst/>
                <a:latin typeface="Aptos" panose="020B0004020202020204" pitchFamily="34" charset="0"/>
                <a:ea typeface="DengXian" panose="02010600030101010101" pitchFamily="2" charset="-122"/>
                <a:cs typeface="Times New Roman" panose="02020603050405020304" pitchFamily="18" charset="0"/>
              </a:rPr>
              <a:t> </a:t>
            </a:r>
            <a:r>
              <a:rPr lang="en-GB" sz="1800" b="1" kern="100" dirty="0">
                <a:effectLst/>
                <a:highlight>
                  <a:srgbClr val="FFFF00"/>
                </a:highlight>
                <a:latin typeface="Aptos" panose="020B0004020202020204" pitchFamily="34" charset="0"/>
                <a:ea typeface="DengXian" panose="02010600030101010101" pitchFamily="2" charset="-122"/>
                <a:cs typeface="Times New Roman" panose="02020603050405020304" pitchFamily="18" charset="0"/>
              </a:rPr>
              <a:t>@monthly</a:t>
            </a:r>
            <a:r>
              <a:rPr lang="en-GB" sz="1800" kern="100" dirty="0">
                <a:effectLst/>
                <a:latin typeface="Aptos" panose="020B0004020202020204" pitchFamily="34" charset="0"/>
                <a:ea typeface="DengXian" panose="02010600030101010101" pitchFamily="2" charset="-122"/>
                <a:cs typeface="Times New Roman" panose="02020603050405020304" pitchFamily="18" charset="0"/>
              </a:rPr>
              <a:t>, </a:t>
            </a:r>
            <a:r>
              <a:rPr lang="en-GB" sz="1800" b="1" kern="100" dirty="0">
                <a:effectLst/>
                <a:highlight>
                  <a:srgbClr val="FFFF00"/>
                </a:highlight>
                <a:latin typeface="Aptos" panose="020B0004020202020204" pitchFamily="34" charset="0"/>
                <a:ea typeface="DengXian" panose="02010600030101010101" pitchFamily="2" charset="-122"/>
                <a:cs typeface="Times New Roman" panose="02020603050405020304" pitchFamily="18" charset="0"/>
              </a:rPr>
              <a:t>@yearly</a:t>
            </a:r>
            <a:r>
              <a:rPr lang="en-GB" sz="1800" kern="100" dirty="0">
                <a:effectLst/>
                <a:latin typeface="Aptos" panose="020B0004020202020204" pitchFamily="34" charset="0"/>
                <a:ea typeface="DengXian" panose="02010600030101010101" pitchFamily="2" charset="-122"/>
                <a:cs typeface="Times New Roman" panose="02020603050405020304" pitchFamily="18" charset="0"/>
              </a:rPr>
              <a:t>, or </a:t>
            </a:r>
            <a:r>
              <a:rPr lang="en-GB" sz="1800" b="1" kern="100" dirty="0">
                <a:effectLst/>
                <a:latin typeface="Aptos" panose="020B0004020202020204" pitchFamily="34" charset="0"/>
                <a:ea typeface="DengXian" panose="02010600030101010101" pitchFamily="2" charset="-122"/>
                <a:cs typeface="Times New Roman" panose="02020603050405020304" pitchFamily="18" charset="0"/>
              </a:rPr>
              <a:t>@reboot</a:t>
            </a:r>
            <a:r>
              <a:rPr lang="en-GB" sz="1800" kern="100" dirty="0">
                <a:effectLst/>
                <a:latin typeface="Aptos" panose="020B0004020202020204" pitchFamily="34" charset="0"/>
                <a:ea typeface="DengXian" panose="02010600030101010101" pitchFamily="2" charset="-122"/>
                <a:cs typeface="Times New Roman" panose="02020603050405020304" pitchFamily="18" charset="0"/>
              </a:rPr>
              <a:t>. </a:t>
            </a:r>
          </a:p>
          <a:p>
            <a:pPr marL="0" indent="0">
              <a:lnSpc>
                <a:spcPct val="100000"/>
              </a:lnSpc>
              <a:spcBef>
                <a:spcPts val="0"/>
              </a:spcBef>
              <a:spcAft>
                <a:spcPts val="300"/>
              </a:spcAft>
              <a:buNone/>
            </a:pPr>
            <a:r>
              <a:rPr lang="en-GB" sz="1800" kern="100" dirty="0">
                <a:effectLst/>
                <a:latin typeface="Aptos" panose="020B0004020202020204" pitchFamily="34" charset="0"/>
                <a:ea typeface="DengXian" panose="02010600030101010101" pitchFamily="2" charset="-122"/>
                <a:cs typeface="Times New Roman" panose="02020603050405020304" pitchFamily="18" charset="0"/>
              </a:rPr>
              <a:t>Here are some examples of using crontab:</a:t>
            </a:r>
          </a:p>
          <a:p>
            <a:pPr marL="342900" lvl="0" indent="-342900">
              <a:lnSpc>
                <a:spcPct val="100000"/>
              </a:lnSpc>
              <a:spcBef>
                <a:spcPts val="0"/>
              </a:spcBef>
              <a:spcAft>
                <a:spcPts val="300"/>
              </a:spcAft>
              <a:buSzPts val="1000"/>
              <a:buFont typeface="Symbol" panose="05050102010706020507" pitchFamily="18" charset="2"/>
              <a:buChar char=""/>
              <a:tabLst>
                <a:tab pos="457200" algn="l"/>
              </a:tabLst>
            </a:pPr>
            <a:r>
              <a:rPr lang="en-GB" sz="1800" b="1" kern="100" dirty="0">
                <a:effectLst/>
                <a:latin typeface="Aptos" panose="020B0004020202020204" pitchFamily="34" charset="0"/>
                <a:ea typeface="DengXian" panose="02010600030101010101" pitchFamily="2" charset="-122"/>
                <a:cs typeface="Times New Roman" panose="02020603050405020304" pitchFamily="18" charset="0"/>
              </a:rPr>
              <a:t>Run a job every 15 minutes: </a:t>
            </a:r>
            <a:r>
              <a:rPr lang="en-GB" sz="1800" kern="100" dirty="0">
                <a:effectLst/>
                <a:latin typeface="Aptos" panose="020B0004020202020204" pitchFamily="34" charset="0"/>
                <a:ea typeface="DengXian" panose="02010600030101010101" pitchFamily="2" charset="-122"/>
                <a:cs typeface="Times New Roman" panose="02020603050405020304" pitchFamily="18" charset="0"/>
              </a:rPr>
              <a:t>15 * * * * rm/home/</a:t>
            </a:r>
            <a:r>
              <a:rPr lang="en-GB" sz="1800" kern="100" dirty="0" err="1">
                <a:effectLst/>
                <a:latin typeface="Aptos" panose="020B0004020202020204" pitchFamily="34" charset="0"/>
                <a:ea typeface="DengXian" panose="02010600030101010101" pitchFamily="2" charset="-122"/>
                <a:cs typeface="Times New Roman" panose="02020603050405020304" pitchFamily="18" charset="0"/>
              </a:rPr>
              <a:t>someuser</a:t>
            </a:r>
            <a:r>
              <a:rPr lang="en-GB" sz="1800" kern="100" dirty="0">
                <a:effectLst/>
                <a:latin typeface="Aptos" panose="020B0004020202020204" pitchFamily="34" charset="0"/>
                <a:ea typeface="DengXian" panose="02010600030101010101" pitchFamily="2" charset="-122"/>
                <a:cs typeface="Times New Roman" panose="02020603050405020304" pitchFamily="18" charset="0"/>
              </a:rPr>
              <a:t>/</a:t>
            </a:r>
            <a:r>
              <a:rPr lang="en-GB" sz="1800" kern="100" dirty="0" err="1">
                <a:effectLst/>
                <a:latin typeface="Aptos" panose="020B0004020202020204" pitchFamily="34" charset="0"/>
                <a:ea typeface="DengXian" panose="02010600030101010101" pitchFamily="2" charset="-122"/>
                <a:cs typeface="Times New Roman" panose="02020603050405020304" pitchFamily="18" charset="0"/>
              </a:rPr>
              <a:t>tmp</a:t>
            </a:r>
            <a:r>
              <a:rPr lang="en-GB" sz="1800" kern="100" dirty="0">
                <a:effectLst/>
                <a:latin typeface="Aptos" panose="020B0004020202020204" pitchFamily="34" charset="0"/>
                <a:ea typeface="DengXian" panose="02010600030101010101" pitchFamily="2" charset="-122"/>
                <a:cs typeface="Times New Roman" panose="02020603050405020304" pitchFamily="18" charset="0"/>
              </a:rPr>
              <a:t>/* </a:t>
            </a:r>
            <a:br>
              <a:rPr lang="en-GB" sz="1800" kern="100" dirty="0">
                <a:effectLst/>
                <a:latin typeface="Aptos" panose="020B0004020202020204" pitchFamily="34" charset="0"/>
                <a:ea typeface="DengXian" panose="02010600030101010101" pitchFamily="2" charset="-122"/>
                <a:cs typeface="Times New Roman" panose="02020603050405020304" pitchFamily="18" charset="0"/>
              </a:rPr>
            </a:br>
            <a:r>
              <a:rPr lang="en-GB" sz="1800" kern="100" dirty="0">
                <a:effectLst/>
                <a:latin typeface="Aptos" panose="020B0004020202020204" pitchFamily="34" charset="0"/>
                <a:ea typeface="DengXian" panose="02010600030101010101" pitchFamily="2" charset="-122"/>
                <a:cs typeface="Times New Roman" panose="02020603050405020304" pitchFamily="18" charset="0"/>
              </a:rPr>
              <a:t>to remove temporary files every 15 minutes </a:t>
            </a:r>
          </a:p>
          <a:p>
            <a:pPr marL="342900" lvl="0" indent="-342900">
              <a:lnSpc>
                <a:spcPct val="100000"/>
              </a:lnSpc>
              <a:spcBef>
                <a:spcPts val="0"/>
              </a:spcBef>
              <a:spcAft>
                <a:spcPts val="300"/>
              </a:spcAft>
              <a:buSzPts val="1000"/>
              <a:buFont typeface="Symbol" panose="05050102010706020507" pitchFamily="18" charset="2"/>
              <a:buChar char=""/>
              <a:tabLst>
                <a:tab pos="457200" algn="l"/>
              </a:tabLst>
            </a:pPr>
            <a:r>
              <a:rPr lang="en-GB" sz="1800" b="1" kern="100" dirty="0">
                <a:effectLst/>
                <a:latin typeface="Aptos" panose="020B0004020202020204" pitchFamily="34" charset="0"/>
                <a:ea typeface="DengXian" panose="02010600030101010101" pitchFamily="2" charset="-122"/>
                <a:cs typeface="Times New Roman" panose="02020603050405020304" pitchFamily="18" charset="0"/>
              </a:rPr>
              <a:t>Run a job every day at midnight: </a:t>
            </a:r>
            <a:r>
              <a:rPr lang="en-GB" sz="1800" kern="100" dirty="0">
                <a:effectLst/>
                <a:latin typeface="Aptos" panose="020B0004020202020204" pitchFamily="34" charset="0"/>
                <a:ea typeface="DengXian" panose="02010600030101010101" pitchFamily="2" charset="-122"/>
                <a:cs typeface="Times New Roman" panose="02020603050405020304" pitchFamily="18" charset="0"/>
              </a:rPr>
              <a:t>0 0 * * * /path/to/script </a:t>
            </a:r>
            <a:br>
              <a:rPr lang="en-GB" sz="1800" kern="100" dirty="0">
                <a:effectLst/>
                <a:latin typeface="Aptos" panose="020B0004020202020204" pitchFamily="34" charset="0"/>
                <a:ea typeface="DengXian" panose="02010600030101010101" pitchFamily="2" charset="-122"/>
                <a:cs typeface="Times New Roman" panose="02020603050405020304" pitchFamily="18" charset="0"/>
              </a:rPr>
            </a:br>
            <a:r>
              <a:rPr lang="en-GB" sz="1800" kern="100" dirty="0">
                <a:effectLst/>
                <a:latin typeface="Aptos" panose="020B0004020202020204" pitchFamily="34" charset="0"/>
                <a:ea typeface="DengXian" panose="02010600030101010101" pitchFamily="2" charset="-122"/>
                <a:cs typeface="Times New Roman" panose="02020603050405020304" pitchFamily="18" charset="0"/>
              </a:rPr>
              <a:t>to run a job every day at midnight </a:t>
            </a:r>
          </a:p>
          <a:p>
            <a:pPr marL="342900" lvl="0" indent="-342900">
              <a:lnSpc>
                <a:spcPct val="100000"/>
              </a:lnSpc>
              <a:spcBef>
                <a:spcPts val="0"/>
              </a:spcBef>
              <a:spcAft>
                <a:spcPts val="300"/>
              </a:spcAft>
              <a:buSzPts val="1000"/>
              <a:buFont typeface="Symbol" panose="05050102010706020507" pitchFamily="18" charset="2"/>
              <a:buChar char=""/>
              <a:tabLst>
                <a:tab pos="457200" algn="l"/>
              </a:tabLst>
            </a:pPr>
            <a:r>
              <a:rPr lang="en-GB" sz="1800" b="1" kern="100" dirty="0">
                <a:effectLst/>
                <a:latin typeface="Aptos" panose="020B0004020202020204" pitchFamily="34" charset="0"/>
                <a:ea typeface="DengXian" panose="02010600030101010101" pitchFamily="2" charset="-122"/>
                <a:cs typeface="Times New Roman" panose="02020603050405020304" pitchFamily="18" charset="0"/>
              </a:rPr>
              <a:t>Run a job at the beginning of every month: </a:t>
            </a:r>
            <a:r>
              <a:rPr lang="en-GB" sz="1800" kern="100" dirty="0">
                <a:effectLst/>
                <a:latin typeface="Aptos" panose="020B0004020202020204" pitchFamily="34" charset="0"/>
                <a:ea typeface="DengXian" panose="02010600030101010101" pitchFamily="2" charset="-122"/>
                <a:cs typeface="Times New Roman" panose="02020603050405020304" pitchFamily="18" charset="0"/>
              </a:rPr>
              <a:t>@monthly cat /home/helloworld.sh </a:t>
            </a:r>
            <a:br>
              <a:rPr lang="en-GB" sz="1800" kern="100" dirty="0">
                <a:effectLst/>
                <a:latin typeface="Aptos" panose="020B0004020202020204" pitchFamily="34" charset="0"/>
                <a:ea typeface="DengXian" panose="02010600030101010101" pitchFamily="2" charset="-122"/>
                <a:cs typeface="Times New Roman" panose="02020603050405020304" pitchFamily="18" charset="0"/>
              </a:rPr>
            </a:br>
            <a:r>
              <a:rPr lang="en-GB" sz="1800" kern="100" dirty="0">
                <a:effectLst/>
                <a:latin typeface="Aptos" panose="020B0004020202020204" pitchFamily="34" charset="0"/>
                <a:ea typeface="DengXian" panose="02010600030101010101" pitchFamily="2" charset="-122"/>
                <a:cs typeface="Times New Roman" panose="02020603050405020304" pitchFamily="18" charset="0"/>
              </a:rPr>
              <a:t>to run a job at 12 AM on the first day of every month </a:t>
            </a:r>
          </a:p>
          <a:p>
            <a:pPr marL="342900" lvl="0" indent="-342900">
              <a:lnSpc>
                <a:spcPct val="100000"/>
              </a:lnSpc>
              <a:spcBef>
                <a:spcPts val="0"/>
              </a:spcBef>
              <a:spcAft>
                <a:spcPts val="300"/>
              </a:spcAft>
              <a:buSzPts val="1000"/>
              <a:buFont typeface="Symbol" panose="05050102010706020507" pitchFamily="18" charset="2"/>
              <a:buChar char=""/>
              <a:tabLst>
                <a:tab pos="457200" algn="l"/>
              </a:tabLst>
            </a:pPr>
            <a:r>
              <a:rPr lang="en-GB" sz="1800" b="1" kern="100" dirty="0">
                <a:effectLst/>
                <a:latin typeface="Aptos" panose="020B0004020202020204" pitchFamily="34" charset="0"/>
                <a:ea typeface="DengXian" panose="02010600030101010101" pitchFamily="2" charset="-122"/>
                <a:cs typeface="Times New Roman" panose="02020603050405020304" pitchFamily="18" charset="0"/>
              </a:rPr>
              <a:t>Run a job after every reboot: </a:t>
            </a:r>
            <a:r>
              <a:rPr lang="en-GB" sz="1800" kern="100" dirty="0">
                <a:effectLst/>
                <a:latin typeface="Aptos" panose="020B0004020202020204" pitchFamily="34" charset="0"/>
                <a:ea typeface="DengXian" panose="02010600030101010101" pitchFamily="2" charset="-122"/>
                <a:cs typeface="Times New Roman" panose="02020603050405020304" pitchFamily="18" charset="0"/>
              </a:rPr>
              <a:t>@reboot </a:t>
            </a:r>
            <a:br>
              <a:rPr lang="en-GB" sz="1800" kern="100" dirty="0">
                <a:effectLst/>
                <a:latin typeface="Aptos" panose="020B0004020202020204" pitchFamily="34" charset="0"/>
                <a:ea typeface="DengXian" panose="02010600030101010101" pitchFamily="2" charset="-122"/>
                <a:cs typeface="Times New Roman" panose="02020603050405020304" pitchFamily="18" charset="0"/>
              </a:rPr>
            </a:br>
            <a:r>
              <a:rPr lang="en-GB" sz="1800" kern="100" dirty="0">
                <a:effectLst/>
                <a:latin typeface="Aptos" panose="020B0004020202020204" pitchFamily="34" charset="0"/>
                <a:ea typeface="DengXian" panose="02010600030101010101" pitchFamily="2" charset="-122"/>
                <a:cs typeface="Times New Roman" panose="02020603050405020304" pitchFamily="18" charset="0"/>
              </a:rPr>
              <a:t>to run a job after every reboot </a:t>
            </a:r>
          </a:p>
          <a:p>
            <a:pPr marL="342900" lvl="0" indent="-342900">
              <a:lnSpc>
                <a:spcPct val="100000"/>
              </a:lnSpc>
              <a:spcBef>
                <a:spcPts val="0"/>
              </a:spcBef>
              <a:spcAft>
                <a:spcPts val="300"/>
              </a:spcAft>
              <a:buSzPts val="1000"/>
              <a:buFont typeface="Symbol" panose="05050102010706020507" pitchFamily="18" charset="2"/>
              <a:buChar char=""/>
              <a:tabLst>
                <a:tab pos="457200" algn="l"/>
              </a:tabLst>
            </a:pPr>
            <a:r>
              <a:rPr lang="en-GB" sz="1800" b="1" kern="100" dirty="0">
                <a:effectLst/>
                <a:latin typeface="Aptos" panose="020B0004020202020204" pitchFamily="34" charset="0"/>
                <a:ea typeface="DengXian" panose="02010600030101010101" pitchFamily="2" charset="-122"/>
                <a:cs typeface="Times New Roman" panose="02020603050405020304" pitchFamily="18" charset="0"/>
              </a:rPr>
              <a:t>Run a job on the 10th of June at 8:30 AM: </a:t>
            </a:r>
            <a:r>
              <a:rPr lang="en-GB" sz="1800" kern="100" dirty="0">
                <a:effectLst/>
                <a:latin typeface="Aptos" panose="020B0004020202020204" pitchFamily="34" charset="0"/>
                <a:ea typeface="DengXian" panose="02010600030101010101" pitchFamily="2" charset="-122"/>
                <a:cs typeface="Times New Roman" panose="02020603050405020304" pitchFamily="18" charset="0"/>
              </a:rPr>
              <a:t>30 08 10 06 * /home/maverick/full-backup </a:t>
            </a:r>
            <a:br>
              <a:rPr lang="en-GB" sz="1800" kern="100" dirty="0">
                <a:effectLst/>
                <a:latin typeface="Aptos" panose="020B0004020202020204" pitchFamily="34" charset="0"/>
                <a:ea typeface="DengXian" panose="02010600030101010101" pitchFamily="2" charset="-122"/>
                <a:cs typeface="Times New Roman" panose="02020603050405020304" pitchFamily="18" charset="0"/>
              </a:rPr>
            </a:br>
            <a:r>
              <a:rPr lang="en-GB" sz="1800" kern="100" dirty="0">
                <a:effectLst/>
                <a:latin typeface="Aptos" panose="020B0004020202020204" pitchFamily="34" charset="0"/>
                <a:ea typeface="DengXian" panose="02010600030101010101" pitchFamily="2" charset="-122"/>
                <a:cs typeface="Times New Roman" panose="02020603050405020304" pitchFamily="18" charset="0"/>
              </a:rPr>
              <a:t>to run a job on the 10th of June at 8:30 AM.</a:t>
            </a:r>
          </a:p>
        </p:txBody>
      </p:sp>
      <p:sp>
        <p:nvSpPr>
          <p:cNvPr id="5" name="Title 1">
            <a:extLst>
              <a:ext uri="{FF2B5EF4-FFF2-40B4-BE49-F238E27FC236}">
                <a16:creationId xmlns:a16="http://schemas.microsoft.com/office/drawing/2014/main" id="{CC42EFCF-354A-8EC2-639A-B3ED4DCDA4BD}"/>
              </a:ext>
            </a:extLst>
          </p:cNvPr>
          <p:cNvSpPr>
            <a:spLocks noGrp="1"/>
          </p:cNvSpPr>
          <p:nvPr>
            <p:ph type="title"/>
          </p:nvPr>
        </p:nvSpPr>
        <p:spPr>
          <a:xfrm>
            <a:off x="0" y="0"/>
            <a:ext cx="12192000" cy="654148"/>
          </a:xfrm>
          <a:solidFill>
            <a:srgbClr val="002060"/>
          </a:solidFill>
        </p:spPr>
        <p:txBody>
          <a:bodyPr>
            <a:normAutofit fontScale="90000"/>
          </a:bodyPr>
          <a:lstStyle/>
          <a:p>
            <a:r>
              <a:rPr lang="en-GB" sz="5400" dirty="0">
                <a:solidFill>
                  <a:schemeClr val="bg1"/>
                </a:solidFill>
                <a:effectLst/>
                <a:latin typeface="+mn-lt"/>
                <a:ea typeface="DengXian" panose="02010600030101010101" pitchFamily="2" charset="-122"/>
                <a:cs typeface="Times New Roman" panose="02020603050405020304" pitchFamily="18" charset="0"/>
              </a:rPr>
              <a:t>Bg. </a:t>
            </a:r>
            <a:r>
              <a:rPr lang="en-GB" sz="4400" dirty="0">
                <a:solidFill>
                  <a:schemeClr val="bg1"/>
                </a:solidFill>
                <a:effectLst/>
                <a:latin typeface="+mn-lt"/>
                <a:ea typeface="DengXian" panose="02010600030101010101" pitchFamily="2" charset="-122"/>
                <a:cs typeface="Times New Roman" panose="02020603050405020304" pitchFamily="18" charset="0"/>
              </a:rPr>
              <a:t>Example: Scheduling </a:t>
            </a:r>
            <a:r>
              <a:rPr lang="en-GB" dirty="0">
                <a:solidFill>
                  <a:schemeClr val="bg1"/>
                </a:solidFill>
                <a:latin typeface="+mn-lt"/>
              </a:rPr>
              <a:t>Crontab </a:t>
            </a:r>
            <a:r>
              <a:rPr lang="en-GB" sz="4400" dirty="0">
                <a:solidFill>
                  <a:schemeClr val="bg1"/>
                </a:solidFill>
                <a:effectLst/>
                <a:latin typeface="+mn-lt"/>
                <a:ea typeface="DengXian" panose="02010600030101010101" pitchFamily="2" charset="-122"/>
                <a:cs typeface="Times New Roman" panose="02020603050405020304" pitchFamily="18" charset="0"/>
              </a:rPr>
              <a:t>tasks</a:t>
            </a:r>
            <a:endParaRPr lang="en-GB" dirty="0">
              <a:solidFill>
                <a:schemeClr val="bg1"/>
              </a:solidFill>
              <a:latin typeface="+mn-lt"/>
            </a:endParaRPr>
          </a:p>
        </p:txBody>
      </p:sp>
      <p:sp>
        <p:nvSpPr>
          <p:cNvPr id="6" name="Content Placeholder 2">
            <a:extLst>
              <a:ext uri="{FF2B5EF4-FFF2-40B4-BE49-F238E27FC236}">
                <a16:creationId xmlns:a16="http://schemas.microsoft.com/office/drawing/2014/main" id="{9C6586D0-8A28-BFE2-A5E8-4709ACD560EC}"/>
              </a:ext>
            </a:extLst>
          </p:cNvPr>
          <p:cNvSpPr txBox="1">
            <a:spLocks/>
          </p:cNvSpPr>
          <p:nvPr/>
        </p:nvSpPr>
        <p:spPr>
          <a:xfrm>
            <a:off x="0" y="5491845"/>
            <a:ext cx="12033734" cy="1424013"/>
          </a:xfrm>
          <a:prstGeom prst="rect">
            <a:avLst/>
          </a:prstGeom>
        </p:spPr>
        <p:txBody>
          <a:bodyPr vert="horz" lIns="91440" tIns="45720" rIns="91440" bIns="45720" rtlCol="0">
            <a:normAutofit lnSpcReduction="10000"/>
          </a:bodyPr>
          <a:lstStyle>
            <a:lvl1pPr marL="228610" indent="-228610" algn="l" defTabSz="914434" rtl="0" eaLnBrk="1" latinLnBrk="0" hangingPunct="1">
              <a:lnSpc>
                <a:spcPct val="90000"/>
              </a:lnSpc>
              <a:spcBef>
                <a:spcPts val="1001"/>
              </a:spcBef>
              <a:buFont typeface="Arial" panose="020B0604020202020204" pitchFamily="34" charset="0"/>
              <a:buChar char="•"/>
              <a:defRPr sz="2800" kern="1200">
                <a:solidFill>
                  <a:schemeClr val="tx1"/>
                </a:solidFill>
                <a:latin typeface="+mn-lt"/>
                <a:ea typeface="+mn-ea"/>
                <a:cs typeface="+mn-cs"/>
              </a:defRPr>
            </a:lvl1pPr>
            <a:lvl2pPr marL="685825" indent="-228610" algn="l" defTabSz="914434"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43" indent="-228610" algn="l" defTabSz="914434"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61" indent="-228610" algn="l" defTabSz="914434" rtl="0" eaLnBrk="1" latinLnBrk="0" hangingPunct="1">
              <a:lnSpc>
                <a:spcPct val="90000"/>
              </a:lnSpc>
              <a:spcBef>
                <a:spcPts val="500"/>
              </a:spcBef>
              <a:buFont typeface="Arial" panose="020B0604020202020204" pitchFamily="34" charset="0"/>
              <a:buChar char="•"/>
              <a:defRPr sz="1801" kern="1200">
                <a:solidFill>
                  <a:schemeClr val="tx1"/>
                </a:solidFill>
                <a:latin typeface="+mn-lt"/>
                <a:ea typeface="+mn-ea"/>
                <a:cs typeface="+mn-cs"/>
              </a:defRPr>
            </a:lvl4pPr>
            <a:lvl5pPr marL="2057479" indent="-228610" algn="l" defTabSz="914434" rtl="0" eaLnBrk="1" latinLnBrk="0" hangingPunct="1">
              <a:lnSpc>
                <a:spcPct val="90000"/>
              </a:lnSpc>
              <a:spcBef>
                <a:spcPts val="500"/>
              </a:spcBef>
              <a:buFont typeface="Arial" panose="020B0604020202020204" pitchFamily="34" charset="0"/>
              <a:buChar char="•"/>
              <a:defRPr sz="1801" kern="1200">
                <a:solidFill>
                  <a:schemeClr val="tx1"/>
                </a:solidFill>
                <a:latin typeface="+mn-lt"/>
                <a:ea typeface="+mn-ea"/>
                <a:cs typeface="+mn-cs"/>
              </a:defRPr>
            </a:lvl5pPr>
            <a:lvl6pPr marL="2514696" indent="-228610" algn="l" defTabSz="914434" rtl="0" eaLnBrk="1" latinLnBrk="0" hangingPunct="1">
              <a:lnSpc>
                <a:spcPct val="90000"/>
              </a:lnSpc>
              <a:spcBef>
                <a:spcPts val="500"/>
              </a:spcBef>
              <a:buFont typeface="Arial" panose="020B0604020202020204" pitchFamily="34" charset="0"/>
              <a:buChar char="•"/>
              <a:defRPr sz="1801" kern="1200">
                <a:solidFill>
                  <a:schemeClr val="tx1"/>
                </a:solidFill>
                <a:latin typeface="+mn-lt"/>
                <a:ea typeface="+mn-ea"/>
                <a:cs typeface="+mn-cs"/>
              </a:defRPr>
            </a:lvl6pPr>
            <a:lvl7pPr marL="2971912" indent="-228610" algn="l" defTabSz="914434" rtl="0" eaLnBrk="1" latinLnBrk="0" hangingPunct="1">
              <a:lnSpc>
                <a:spcPct val="90000"/>
              </a:lnSpc>
              <a:spcBef>
                <a:spcPts val="500"/>
              </a:spcBef>
              <a:buFont typeface="Arial" panose="020B0604020202020204" pitchFamily="34" charset="0"/>
              <a:buChar char="•"/>
              <a:defRPr sz="1801" kern="1200">
                <a:solidFill>
                  <a:schemeClr val="tx1"/>
                </a:solidFill>
                <a:latin typeface="+mn-lt"/>
                <a:ea typeface="+mn-ea"/>
                <a:cs typeface="+mn-cs"/>
              </a:defRPr>
            </a:lvl7pPr>
            <a:lvl8pPr marL="3429130" indent="-228610" algn="l" defTabSz="914434" rtl="0" eaLnBrk="1" latinLnBrk="0" hangingPunct="1">
              <a:lnSpc>
                <a:spcPct val="90000"/>
              </a:lnSpc>
              <a:spcBef>
                <a:spcPts val="500"/>
              </a:spcBef>
              <a:buFont typeface="Arial" panose="020B0604020202020204" pitchFamily="34" charset="0"/>
              <a:buChar char="•"/>
              <a:defRPr sz="1801" kern="1200">
                <a:solidFill>
                  <a:schemeClr val="tx1"/>
                </a:solidFill>
                <a:latin typeface="+mn-lt"/>
                <a:ea typeface="+mn-ea"/>
                <a:cs typeface="+mn-cs"/>
              </a:defRPr>
            </a:lvl8pPr>
            <a:lvl9pPr marL="3886346" indent="-228610" algn="l" defTabSz="914434" rtl="0" eaLnBrk="1" latinLnBrk="0" hangingPunct="1">
              <a:lnSpc>
                <a:spcPct val="90000"/>
              </a:lnSpc>
              <a:spcBef>
                <a:spcPts val="500"/>
              </a:spcBef>
              <a:buFont typeface="Arial" panose="020B0604020202020204" pitchFamily="34" charset="0"/>
              <a:buChar char="•"/>
              <a:defRPr sz="1801" kern="1200">
                <a:solidFill>
                  <a:schemeClr val="tx1"/>
                </a:solidFill>
                <a:latin typeface="+mn-lt"/>
                <a:ea typeface="+mn-ea"/>
                <a:cs typeface="+mn-cs"/>
              </a:defRPr>
            </a:lvl9pPr>
          </a:lstStyle>
          <a:p>
            <a:r>
              <a:rPr lang="en-US" sz="2200" b="1" dirty="0" err="1"/>
              <a:t>sudo</a:t>
            </a:r>
            <a:r>
              <a:rPr lang="en-US" sz="2200" b="1" dirty="0"/>
              <a:t> crontab –u username -e</a:t>
            </a:r>
            <a:r>
              <a:rPr lang="en-US" sz="2200" dirty="0"/>
              <a:t>: To create a cronjob for another user.</a:t>
            </a:r>
          </a:p>
          <a:p>
            <a:pPr lvl="1"/>
            <a:r>
              <a:rPr lang="en-US" sz="1800" dirty="0"/>
              <a:t>Example: </a:t>
            </a:r>
            <a:r>
              <a:rPr lang="en-US" sz="1800" b="1" dirty="0" err="1"/>
              <a:t>sudo</a:t>
            </a:r>
            <a:r>
              <a:rPr lang="en-US" sz="1800" b="1" dirty="0"/>
              <a:t> crontab –u </a:t>
            </a:r>
            <a:r>
              <a:rPr lang="en-US" sz="1800" b="1" dirty="0" err="1"/>
              <a:t>steve</a:t>
            </a:r>
            <a:r>
              <a:rPr lang="en-US" sz="1800" b="1" dirty="0"/>
              <a:t> –e</a:t>
            </a:r>
          </a:p>
          <a:p>
            <a:pPr lvl="2"/>
            <a:r>
              <a:rPr lang="en-US" sz="1400" dirty="0"/>
              <a:t>30 22 20 02 * /</a:t>
            </a:r>
            <a:r>
              <a:rPr lang="en-US" sz="1400" dirty="0" err="1"/>
              <a:t>usr</a:t>
            </a:r>
            <a:r>
              <a:rPr lang="en-US" sz="1400" dirty="0"/>
              <a:t>/bin/echo “Cronjob for the user named </a:t>
            </a:r>
            <a:r>
              <a:rPr lang="en-US" sz="1400" dirty="0" err="1"/>
              <a:t>steve</a:t>
            </a:r>
            <a:r>
              <a:rPr lang="en-US" sz="1400" dirty="0"/>
              <a:t>” &gt; /home/</a:t>
            </a:r>
            <a:r>
              <a:rPr lang="en-US" sz="1400" dirty="0" err="1"/>
              <a:t>steve</a:t>
            </a:r>
            <a:r>
              <a:rPr lang="en-US" sz="1400" dirty="0"/>
              <a:t>/cronjob-test.txt</a:t>
            </a:r>
          </a:p>
          <a:p>
            <a:pPr lvl="2"/>
            <a:r>
              <a:rPr lang="en-US" sz="1400" dirty="0"/>
              <a:t>Here we set a cronjob to run at 10.30pm on the 20</a:t>
            </a:r>
            <a:r>
              <a:rPr lang="en-US" sz="1400" baseline="30000" dirty="0"/>
              <a:t>th</a:t>
            </a:r>
            <a:r>
              <a:rPr lang="en-US" sz="1400" dirty="0"/>
              <a:t> February</a:t>
            </a:r>
          </a:p>
          <a:p>
            <a:pPr lvl="2"/>
            <a:r>
              <a:rPr lang="en-US" sz="1400" dirty="0"/>
              <a:t>We also use the fully qualified path to the echo tool/program/file, we ensure the distro will be able to use it.</a:t>
            </a:r>
          </a:p>
          <a:p>
            <a:pPr lvl="1"/>
            <a:endParaRPr lang="en-US" sz="1800" dirty="0"/>
          </a:p>
          <a:p>
            <a:pPr lvl="1"/>
            <a:endParaRPr lang="en-GB" sz="1800" dirty="0"/>
          </a:p>
        </p:txBody>
      </p:sp>
      <p:grpSp>
        <p:nvGrpSpPr>
          <p:cNvPr id="16" name="Group 15">
            <a:extLst>
              <a:ext uri="{FF2B5EF4-FFF2-40B4-BE49-F238E27FC236}">
                <a16:creationId xmlns:a16="http://schemas.microsoft.com/office/drawing/2014/main" id="{FB235198-4D47-046C-BBA9-D87E6AA5D205}"/>
              </a:ext>
            </a:extLst>
          </p:cNvPr>
          <p:cNvGrpSpPr/>
          <p:nvPr/>
        </p:nvGrpSpPr>
        <p:grpSpPr>
          <a:xfrm>
            <a:off x="8660960" y="1823146"/>
            <a:ext cx="3246226" cy="3599652"/>
            <a:chOff x="7612916" y="1375675"/>
            <a:chExt cx="3246226" cy="3599652"/>
          </a:xfrm>
        </p:grpSpPr>
        <p:pic>
          <p:nvPicPr>
            <p:cNvPr id="17" name="Graphic 16" descr="Monthly calendar with solid fill">
              <a:extLst>
                <a:ext uri="{FF2B5EF4-FFF2-40B4-BE49-F238E27FC236}">
                  <a16:creationId xmlns:a16="http://schemas.microsoft.com/office/drawing/2014/main" id="{312A2F21-76FE-5366-D409-3B13EA93FB87}"/>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8515644" y="2631829"/>
              <a:ext cx="2343498" cy="2343498"/>
            </a:xfrm>
            <a:prstGeom prst="rect">
              <a:avLst/>
            </a:prstGeom>
          </p:spPr>
        </p:pic>
        <p:pic>
          <p:nvPicPr>
            <p:cNvPr id="18" name="Graphic 17" descr="Clock with solid fill">
              <a:extLst>
                <a:ext uri="{FF2B5EF4-FFF2-40B4-BE49-F238E27FC236}">
                  <a16:creationId xmlns:a16="http://schemas.microsoft.com/office/drawing/2014/main" id="{6C8DF096-8526-9956-AA3F-4B2ADDBDCED4}"/>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8515644" y="1375675"/>
              <a:ext cx="2343498" cy="2343498"/>
            </a:xfrm>
            <a:prstGeom prst="rect">
              <a:avLst/>
            </a:prstGeom>
          </p:spPr>
        </p:pic>
        <p:sp>
          <p:nvSpPr>
            <p:cNvPr id="19" name="Graphic 4" descr="Single gear with solid fill">
              <a:extLst>
                <a:ext uri="{FF2B5EF4-FFF2-40B4-BE49-F238E27FC236}">
                  <a16:creationId xmlns:a16="http://schemas.microsoft.com/office/drawing/2014/main" id="{4EEF021F-76D1-E0A7-4910-9BD45C0B7AA7}"/>
                </a:ext>
              </a:extLst>
            </p:cNvPr>
            <p:cNvSpPr/>
            <p:nvPr/>
          </p:nvSpPr>
          <p:spPr>
            <a:xfrm>
              <a:off x="7612916" y="2160464"/>
              <a:ext cx="1805455" cy="1785524"/>
            </a:xfrm>
            <a:custGeom>
              <a:avLst/>
              <a:gdLst>
                <a:gd name="connsiteX0" fmla="*/ 745686 w 1493564"/>
                <a:gd name="connsiteY0" fmla="*/ 1008869 h 1491371"/>
                <a:gd name="connsiteX1" fmla="*/ 482502 w 1493564"/>
                <a:gd name="connsiteY1" fmla="*/ 745686 h 1491371"/>
                <a:gd name="connsiteX2" fmla="*/ 745686 w 1493564"/>
                <a:gd name="connsiteY2" fmla="*/ 482502 h 1491371"/>
                <a:gd name="connsiteX3" fmla="*/ 1008869 w 1493564"/>
                <a:gd name="connsiteY3" fmla="*/ 745686 h 1491371"/>
                <a:gd name="connsiteX4" fmla="*/ 745686 w 1493564"/>
                <a:gd name="connsiteY4" fmla="*/ 1008869 h 1491371"/>
                <a:gd name="connsiteX5" fmla="*/ 1337848 w 1493564"/>
                <a:gd name="connsiteY5" fmla="*/ 581196 h 1491371"/>
                <a:gd name="connsiteX6" fmla="*/ 1280825 w 1493564"/>
                <a:gd name="connsiteY6" fmla="*/ 445218 h 1491371"/>
                <a:gd name="connsiteX7" fmla="*/ 1335654 w 1493564"/>
                <a:gd name="connsiteY7" fmla="*/ 280729 h 1491371"/>
                <a:gd name="connsiteX8" fmla="*/ 1210642 w 1493564"/>
                <a:gd name="connsiteY8" fmla="*/ 155717 h 1491371"/>
                <a:gd name="connsiteX9" fmla="*/ 1046153 w 1493564"/>
                <a:gd name="connsiteY9" fmla="*/ 210547 h 1491371"/>
                <a:gd name="connsiteX10" fmla="*/ 907982 w 1493564"/>
                <a:gd name="connsiteY10" fmla="*/ 153523 h 1491371"/>
                <a:gd name="connsiteX11" fmla="*/ 833413 w 1493564"/>
                <a:gd name="connsiteY11" fmla="*/ 0 h 1491371"/>
                <a:gd name="connsiteX12" fmla="*/ 657958 w 1493564"/>
                <a:gd name="connsiteY12" fmla="*/ 0 h 1491371"/>
                <a:gd name="connsiteX13" fmla="*/ 581196 w 1493564"/>
                <a:gd name="connsiteY13" fmla="*/ 153523 h 1491371"/>
                <a:gd name="connsiteX14" fmla="*/ 445218 w 1493564"/>
                <a:gd name="connsiteY14" fmla="*/ 210547 h 1491371"/>
                <a:gd name="connsiteX15" fmla="*/ 280729 w 1493564"/>
                <a:gd name="connsiteY15" fmla="*/ 155717 h 1491371"/>
                <a:gd name="connsiteX16" fmla="*/ 155717 w 1493564"/>
                <a:gd name="connsiteY16" fmla="*/ 280729 h 1491371"/>
                <a:gd name="connsiteX17" fmla="*/ 210547 w 1493564"/>
                <a:gd name="connsiteY17" fmla="*/ 445218 h 1491371"/>
                <a:gd name="connsiteX18" fmla="*/ 153523 w 1493564"/>
                <a:gd name="connsiteY18" fmla="*/ 583389 h 1491371"/>
                <a:gd name="connsiteX19" fmla="*/ 0 w 1493564"/>
                <a:gd name="connsiteY19" fmla="*/ 657958 h 1491371"/>
                <a:gd name="connsiteX20" fmla="*/ 0 w 1493564"/>
                <a:gd name="connsiteY20" fmla="*/ 833413 h 1491371"/>
                <a:gd name="connsiteX21" fmla="*/ 153523 w 1493564"/>
                <a:gd name="connsiteY21" fmla="*/ 910175 h 1491371"/>
                <a:gd name="connsiteX22" fmla="*/ 210547 w 1493564"/>
                <a:gd name="connsiteY22" fmla="*/ 1046153 h 1491371"/>
                <a:gd name="connsiteX23" fmla="*/ 155717 w 1493564"/>
                <a:gd name="connsiteY23" fmla="*/ 1210642 h 1491371"/>
                <a:gd name="connsiteX24" fmla="*/ 280729 w 1493564"/>
                <a:gd name="connsiteY24" fmla="*/ 1335654 h 1491371"/>
                <a:gd name="connsiteX25" fmla="*/ 445218 w 1493564"/>
                <a:gd name="connsiteY25" fmla="*/ 1280825 h 1491371"/>
                <a:gd name="connsiteX26" fmla="*/ 583389 w 1493564"/>
                <a:gd name="connsiteY26" fmla="*/ 1337848 h 1491371"/>
                <a:gd name="connsiteX27" fmla="*/ 660151 w 1493564"/>
                <a:gd name="connsiteY27" fmla="*/ 1491371 h 1491371"/>
                <a:gd name="connsiteX28" fmla="*/ 835606 w 1493564"/>
                <a:gd name="connsiteY28" fmla="*/ 1491371 h 1491371"/>
                <a:gd name="connsiteX29" fmla="*/ 912368 w 1493564"/>
                <a:gd name="connsiteY29" fmla="*/ 1337848 h 1491371"/>
                <a:gd name="connsiteX30" fmla="*/ 1048346 w 1493564"/>
                <a:gd name="connsiteY30" fmla="*/ 1280825 h 1491371"/>
                <a:gd name="connsiteX31" fmla="*/ 1212836 w 1493564"/>
                <a:gd name="connsiteY31" fmla="*/ 1335654 h 1491371"/>
                <a:gd name="connsiteX32" fmla="*/ 1337848 w 1493564"/>
                <a:gd name="connsiteY32" fmla="*/ 1210642 h 1491371"/>
                <a:gd name="connsiteX33" fmla="*/ 1283018 w 1493564"/>
                <a:gd name="connsiteY33" fmla="*/ 1046153 h 1491371"/>
                <a:gd name="connsiteX34" fmla="*/ 1340041 w 1493564"/>
                <a:gd name="connsiteY34" fmla="*/ 907982 h 1491371"/>
                <a:gd name="connsiteX35" fmla="*/ 1493564 w 1493564"/>
                <a:gd name="connsiteY35" fmla="*/ 831220 h 1491371"/>
                <a:gd name="connsiteX36" fmla="*/ 1493564 w 1493564"/>
                <a:gd name="connsiteY36" fmla="*/ 655765 h 1491371"/>
                <a:gd name="connsiteX37" fmla="*/ 1337848 w 1493564"/>
                <a:gd name="connsiteY37" fmla="*/ 581196 h 14913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493564" h="1491371">
                  <a:moveTo>
                    <a:pt x="745686" y="1008869"/>
                  </a:moveTo>
                  <a:cubicBezTo>
                    <a:pt x="600935" y="1008869"/>
                    <a:pt x="482502" y="890436"/>
                    <a:pt x="482502" y="745686"/>
                  </a:cubicBezTo>
                  <a:cubicBezTo>
                    <a:pt x="482502" y="600935"/>
                    <a:pt x="600935" y="482502"/>
                    <a:pt x="745686" y="482502"/>
                  </a:cubicBezTo>
                  <a:cubicBezTo>
                    <a:pt x="890436" y="482502"/>
                    <a:pt x="1008869" y="600935"/>
                    <a:pt x="1008869" y="745686"/>
                  </a:cubicBezTo>
                  <a:cubicBezTo>
                    <a:pt x="1008869" y="890436"/>
                    <a:pt x="890436" y="1008869"/>
                    <a:pt x="745686" y="1008869"/>
                  </a:cubicBezTo>
                  <a:close/>
                  <a:moveTo>
                    <a:pt x="1337848" y="581196"/>
                  </a:moveTo>
                  <a:cubicBezTo>
                    <a:pt x="1324688" y="532946"/>
                    <a:pt x="1304950" y="486889"/>
                    <a:pt x="1280825" y="445218"/>
                  </a:cubicBezTo>
                  <a:lnTo>
                    <a:pt x="1335654" y="280729"/>
                  </a:lnTo>
                  <a:lnTo>
                    <a:pt x="1210642" y="155717"/>
                  </a:lnTo>
                  <a:lnTo>
                    <a:pt x="1046153" y="210547"/>
                  </a:lnTo>
                  <a:cubicBezTo>
                    <a:pt x="1002289" y="186421"/>
                    <a:pt x="956232" y="166683"/>
                    <a:pt x="907982" y="153523"/>
                  </a:cubicBezTo>
                  <a:lnTo>
                    <a:pt x="833413" y="0"/>
                  </a:lnTo>
                  <a:lnTo>
                    <a:pt x="657958" y="0"/>
                  </a:lnTo>
                  <a:lnTo>
                    <a:pt x="581196" y="153523"/>
                  </a:lnTo>
                  <a:cubicBezTo>
                    <a:pt x="532946" y="166683"/>
                    <a:pt x="486889" y="186421"/>
                    <a:pt x="445218" y="210547"/>
                  </a:cubicBezTo>
                  <a:lnTo>
                    <a:pt x="280729" y="155717"/>
                  </a:lnTo>
                  <a:lnTo>
                    <a:pt x="155717" y="280729"/>
                  </a:lnTo>
                  <a:lnTo>
                    <a:pt x="210547" y="445218"/>
                  </a:lnTo>
                  <a:cubicBezTo>
                    <a:pt x="186421" y="489082"/>
                    <a:pt x="166683" y="535139"/>
                    <a:pt x="153523" y="583389"/>
                  </a:cubicBezTo>
                  <a:lnTo>
                    <a:pt x="0" y="657958"/>
                  </a:lnTo>
                  <a:lnTo>
                    <a:pt x="0" y="833413"/>
                  </a:lnTo>
                  <a:lnTo>
                    <a:pt x="153523" y="910175"/>
                  </a:lnTo>
                  <a:cubicBezTo>
                    <a:pt x="166683" y="958425"/>
                    <a:pt x="186421" y="1004482"/>
                    <a:pt x="210547" y="1046153"/>
                  </a:cubicBezTo>
                  <a:lnTo>
                    <a:pt x="155717" y="1210642"/>
                  </a:lnTo>
                  <a:lnTo>
                    <a:pt x="280729" y="1335654"/>
                  </a:lnTo>
                  <a:lnTo>
                    <a:pt x="445218" y="1280825"/>
                  </a:lnTo>
                  <a:cubicBezTo>
                    <a:pt x="489082" y="1304950"/>
                    <a:pt x="535139" y="1324688"/>
                    <a:pt x="583389" y="1337848"/>
                  </a:cubicBezTo>
                  <a:lnTo>
                    <a:pt x="660151" y="1491371"/>
                  </a:lnTo>
                  <a:lnTo>
                    <a:pt x="835606" y="1491371"/>
                  </a:lnTo>
                  <a:lnTo>
                    <a:pt x="912368" y="1337848"/>
                  </a:lnTo>
                  <a:cubicBezTo>
                    <a:pt x="960618" y="1324688"/>
                    <a:pt x="1006676" y="1304950"/>
                    <a:pt x="1048346" y="1280825"/>
                  </a:cubicBezTo>
                  <a:lnTo>
                    <a:pt x="1212836" y="1335654"/>
                  </a:lnTo>
                  <a:lnTo>
                    <a:pt x="1337848" y="1210642"/>
                  </a:lnTo>
                  <a:lnTo>
                    <a:pt x="1283018" y="1046153"/>
                  </a:lnTo>
                  <a:cubicBezTo>
                    <a:pt x="1307143" y="1002289"/>
                    <a:pt x="1326882" y="956232"/>
                    <a:pt x="1340041" y="907982"/>
                  </a:cubicBezTo>
                  <a:lnTo>
                    <a:pt x="1493564" y="831220"/>
                  </a:lnTo>
                  <a:lnTo>
                    <a:pt x="1493564" y="655765"/>
                  </a:lnTo>
                  <a:lnTo>
                    <a:pt x="1337848" y="581196"/>
                  </a:lnTo>
                  <a:close/>
                </a:path>
              </a:pathLst>
            </a:custGeom>
            <a:solidFill>
              <a:srgbClr val="002060"/>
            </a:solidFill>
            <a:ln w="21927" cap="flat">
              <a:solidFill>
                <a:srgbClr val="FFFF00"/>
              </a:solidFill>
              <a:prstDash val="solid"/>
              <a:miter/>
            </a:ln>
          </p:spPr>
          <p:txBody>
            <a:bodyPr rtlCol="0" anchor="ctr"/>
            <a:lstStyle/>
            <a:p>
              <a:endParaRPr lang="en-GB"/>
            </a:p>
          </p:txBody>
        </p:sp>
      </p:grpSp>
    </p:spTree>
    <p:extLst>
      <p:ext uri="{BB962C8B-B14F-4D97-AF65-F5344CB8AC3E}">
        <p14:creationId xmlns:p14="http://schemas.microsoft.com/office/powerpoint/2010/main" val="1560809410"/>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A6CAF9B-2B8F-C96B-72C0-1BC3F0494F2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8862EA0-CF05-2680-BEE3-13CA37EBE869}"/>
              </a:ext>
            </a:extLst>
          </p:cNvPr>
          <p:cNvSpPr>
            <a:spLocks noGrp="1"/>
          </p:cNvSpPr>
          <p:nvPr>
            <p:ph type="title"/>
          </p:nvPr>
        </p:nvSpPr>
        <p:spPr>
          <a:xfrm>
            <a:off x="0" y="-1"/>
            <a:ext cx="12192000" cy="1209821"/>
          </a:xfrm>
          <a:solidFill>
            <a:srgbClr val="002060"/>
          </a:solidFill>
        </p:spPr>
        <p:txBody>
          <a:bodyPr>
            <a:normAutofit/>
          </a:bodyPr>
          <a:lstStyle/>
          <a:p>
            <a:r>
              <a:rPr lang="en-GB" sz="4400" dirty="0">
                <a:solidFill>
                  <a:schemeClr val="bg1"/>
                </a:solidFill>
                <a:effectLst/>
                <a:latin typeface="+mn-lt"/>
                <a:ea typeface="DengXian" panose="02010600030101010101" pitchFamily="2" charset="-122"/>
                <a:cs typeface="Times New Roman" panose="02020603050405020304" pitchFamily="18" charset="0"/>
              </a:rPr>
              <a:t>Creating back-ups with: </a:t>
            </a:r>
            <a:r>
              <a:rPr lang="en-GB" dirty="0">
                <a:highlight>
                  <a:srgbClr val="FFFF00"/>
                </a:highlight>
                <a:latin typeface="+mn-lt"/>
              </a:rPr>
              <a:t>Crontab &amp; Tar command</a:t>
            </a:r>
          </a:p>
        </p:txBody>
      </p:sp>
      <p:sp>
        <p:nvSpPr>
          <p:cNvPr id="3" name="Content Placeholder 2">
            <a:extLst>
              <a:ext uri="{FF2B5EF4-FFF2-40B4-BE49-F238E27FC236}">
                <a16:creationId xmlns:a16="http://schemas.microsoft.com/office/drawing/2014/main" id="{5B87D9B5-DF3B-43C5-EDB7-BA4A194C4728}"/>
              </a:ext>
            </a:extLst>
          </p:cNvPr>
          <p:cNvSpPr>
            <a:spLocks noGrp="1"/>
          </p:cNvSpPr>
          <p:nvPr>
            <p:ph idx="1"/>
          </p:nvPr>
        </p:nvSpPr>
        <p:spPr>
          <a:xfrm>
            <a:off x="158266" y="1209821"/>
            <a:ext cx="12033734" cy="5648179"/>
          </a:xfrm>
        </p:spPr>
        <p:txBody>
          <a:bodyPr>
            <a:normAutofit/>
          </a:bodyPr>
          <a:lstStyle/>
          <a:p>
            <a:pPr marL="0" indent="0">
              <a:lnSpc>
                <a:spcPct val="100000"/>
              </a:lnSpc>
              <a:spcBef>
                <a:spcPts val="0"/>
              </a:spcBef>
              <a:spcAft>
                <a:spcPts val="600"/>
              </a:spcAft>
              <a:buNone/>
            </a:pPr>
            <a:r>
              <a:rPr lang="en-GB" sz="3600" b="1" dirty="0">
                <a:highlight>
                  <a:srgbClr val="FFFF00"/>
                </a:highlight>
              </a:rPr>
              <a:t>Use the VM WSL or BYOD WSL / Linux:</a:t>
            </a:r>
          </a:p>
          <a:p>
            <a:pPr marL="342900" lvl="0" indent="-342900">
              <a:lnSpc>
                <a:spcPct val="100000"/>
              </a:lnSpc>
              <a:spcBef>
                <a:spcPts val="0"/>
              </a:spcBef>
              <a:spcAft>
                <a:spcPts val="600"/>
              </a:spcAft>
              <a:buFont typeface="Arial" panose="020B0604020202020204" pitchFamily="34" charset="0"/>
              <a:buChar char="•"/>
              <a:tabLst>
                <a:tab pos="457200" algn="l"/>
              </a:tabLst>
            </a:pPr>
            <a:r>
              <a:rPr lang="en-GB" sz="2400" b="1" kern="100" dirty="0">
                <a:effectLst/>
                <a:latin typeface="Aptos" panose="020B0004020202020204" pitchFamily="34" charset="0"/>
                <a:ea typeface="DengXian" panose="02010600030101010101" pitchFamily="2" charset="-122"/>
                <a:cs typeface="Times New Roman" panose="02020603050405020304" pitchFamily="18" charset="0"/>
              </a:rPr>
              <a:t>tar</a:t>
            </a:r>
            <a:r>
              <a:rPr lang="en-GB" sz="2400" kern="100" dirty="0">
                <a:effectLst/>
                <a:latin typeface="Aptos" panose="020B0004020202020204" pitchFamily="34" charset="0"/>
                <a:ea typeface="DengXian" panose="02010600030101010101" pitchFamily="2" charset="-122"/>
                <a:cs typeface="Times New Roman" panose="02020603050405020304" pitchFamily="18" charset="0"/>
              </a:rPr>
              <a:t> stands for ‘</a:t>
            </a:r>
            <a:r>
              <a:rPr lang="en-GB" sz="2400" b="1" kern="100" dirty="0">
                <a:effectLst/>
                <a:latin typeface="Aptos" panose="020B0004020202020204" pitchFamily="34" charset="0"/>
                <a:ea typeface="DengXian" panose="02010600030101010101" pitchFamily="2" charset="-122"/>
                <a:cs typeface="Times New Roman" panose="02020603050405020304" pitchFamily="18" charset="0"/>
              </a:rPr>
              <a:t>tape archive</a:t>
            </a:r>
            <a:r>
              <a:rPr lang="en-GB" sz="2400" kern="100" dirty="0">
                <a:effectLst/>
                <a:latin typeface="Aptos" panose="020B0004020202020204" pitchFamily="34" charset="0"/>
                <a:ea typeface="DengXian" panose="02010600030101010101" pitchFamily="2" charset="-122"/>
                <a:cs typeface="Times New Roman" panose="02020603050405020304" pitchFamily="18" charset="0"/>
              </a:rPr>
              <a:t>’ and is a command to create, view, and extract archive files.</a:t>
            </a:r>
          </a:p>
          <a:p>
            <a:pPr marL="342900" lvl="0" indent="-342900">
              <a:lnSpc>
                <a:spcPct val="100000"/>
              </a:lnSpc>
              <a:spcBef>
                <a:spcPts val="0"/>
              </a:spcBef>
              <a:spcAft>
                <a:spcPts val="600"/>
              </a:spcAft>
              <a:buFont typeface="Arial" panose="020B0604020202020204" pitchFamily="34" charset="0"/>
              <a:buChar char="•"/>
              <a:tabLst>
                <a:tab pos="457200" algn="l"/>
              </a:tabLst>
            </a:pPr>
            <a:r>
              <a:rPr lang="en-GB" sz="2400" kern="100" dirty="0">
                <a:effectLst/>
                <a:latin typeface="Aptos" panose="020B0004020202020204" pitchFamily="34" charset="0"/>
                <a:ea typeface="DengXian" panose="02010600030101010101" pitchFamily="2" charset="-122"/>
                <a:cs typeface="Times New Roman" panose="02020603050405020304" pitchFamily="18" charset="0"/>
              </a:rPr>
              <a:t>It bundles multiple files and can compress them into a single archive file and is often used for </a:t>
            </a:r>
            <a:r>
              <a:rPr lang="en-GB" sz="2400" b="1" kern="100" dirty="0">
                <a:effectLst/>
                <a:latin typeface="Aptos" panose="020B0004020202020204" pitchFamily="34" charset="0"/>
                <a:ea typeface="DengXian" panose="02010600030101010101" pitchFamily="2" charset="-122"/>
                <a:cs typeface="Times New Roman" panose="02020603050405020304" pitchFamily="18" charset="0"/>
              </a:rPr>
              <a:t>backup purposes</a:t>
            </a:r>
            <a:r>
              <a:rPr lang="en-GB" sz="2400" kern="100" dirty="0">
                <a:effectLst/>
                <a:latin typeface="Aptos" panose="020B0004020202020204" pitchFamily="34" charset="0"/>
                <a:ea typeface="DengXian" panose="02010600030101010101" pitchFamily="2" charset="-122"/>
                <a:cs typeface="Times New Roman" panose="02020603050405020304" pitchFamily="18" charset="0"/>
              </a:rPr>
              <a:t>. Like zip files in windows.</a:t>
            </a:r>
          </a:p>
          <a:p>
            <a:pPr marL="342900" lvl="0" indent="-342900">
              <a:lnSpc>
                <a:spcPct val="100000"/>
              </a:lnSpc>
              <a:spcBef>
                <a:spcPts val="0"/>
              </a:spcBef>
              <a:spcAft>
                <a:spcPts val="600"/>
              </a:spcAft>
              <a:buFont typeface="Arial" panose="020B0604020202020204" pitchFamily="34" charset="0"/>
              <a:buChar char="•"/>
              <a:tabLst>
                <a:tab pos="457200" algn="l"/>
              </a:tabLst>
            </a:pPr>
            <a:r>
              <a:rPr lang="en-GB" sz="2400" kern="100" dirty="0">
                <a:latin typeface="Aptos" panose="020B0004020202020204" pitchFamily="34" charset="0"/>
                <a:ea typeface="DengXian" panose="02010600030101010101" pitchFamily="2" charset="-122"/>
                <a:cs typeface="Times New Roman" panose="02020603050405020304" pitchFamily="18" charset="0"/>
              </a:rPr>
              <a:t>We can use the </a:t>
            </a:r>
            <a:r>
              <a:rPr lang="en-GB" sz="2400" b="1" kern="100" dirty="0">
                <a:highlight>
                  <a:srgbClr val="FFFF00"/>
                </a:highlight>
                <a:latin typeface="Aptos" panose="020B0004020202020204" pitchFamily="34" charset="0"/>
                <a:ea typeface="DengXian" panose="02010600030101010101" pitchFamily="2" charset="-122"/>
                <a:cs typeface="Times New Roman" panose="02020603050405020304" pitchFamily="18" charset="0"/>
              </a:rPr>
              <a:t>crontab and tar commands together </a:t>
            </a:r>
            <a:r>
              <a:rPr lang="en-GB" sz="2400" kern="100" dirty="0">
                <a:latin typeface="Aptos" panose="020B0004020202020204" pitchFamily="34" charset="0"/>
                <a:ea typeface="DengXian" panose="02010600030101010101" pitchFamily="2" charset="-122"/>
                <a:cs typeface="Times New Roman" panose="02020603050405020304" pitchFamily="18" charset="0"/>
              </a:rPr>
              <a:t>to </a:t>
            </a:r>
            <a:r>
              <a:rPr lang="en-GB" sz="2400" b="1" kern="100" dirty="0">
                <a:highlight>
                  <a:srgbClr val="FFFF00"/>
                </a:highlight>
                <a:latin typeface="Aptos" panose="020B0004020202020204" pitchFamily="34" charset="0"/>
                <a:ea typeface="DengXian" panose="02010600030101010101" pitchFamily="2" charset="-122"/>
                <a:cs typeface="Times New Roman" panose="02020603050405020304" pitchFamily="18" charset="0"/>
              </a:rPr>
              <a:t>schedule automatic back-ups</a:t>
            </a:r>
            <a:r>
              <a:rPr lang="en-GB" sz="2400" kern="100" dirty="0">
                <a:latin typeface="Aptos" panose="020B0004020202020204" pitchFamily="34" charset="0"/>
                <a:ea typeface="DengXian" panose="02010600030101010101" pitchFamily="2" charset="-122"/>
                <a:cs typeface="Times New Roman" panose="02020603050405020304" pitchFamily="18" charset="0"/>
              </a:rPr>
              <a:t>. For example:</a:t>
            </a:r>
          </a:p>
          <a:p>
            <a:pPr marL="342900" indent="-342900">
              <a:lnSpc>
                <a:spcPct val="100000"/>
              </a:lnSpc>
              <a:spcBef>
                <a:spcPts val="0"/>
              </a:spcBef>
              <a:spcAft>
                <a:spcPts val="600"/>
              </a:spcAft>
              <a:tabLst>
                <a:tab pos="457200" algn="l"/>
              </a:tabLst>
            </a:pPr>
            <a:r>
              <a:rPr lang="en-GB" sz="2400" kern="100" dirty="0">
                <a:effectLst/>
                <a:highlight>
                  <a:srgbClr val="FFFF00"/>
                </a:highlight>
                <a:latin typeface="Aptos" panose="020B0004020202020204" pitchFamily="34" charset="0"/>
                <a:ea typeface="DengXian" panose="02010600030101010101" pitchFamily="2" charset="-122"/>
                <a:cs typeface="Times New Roman" panose="02020603050405020304" pitchFamily="18" charset="0"/>
              </a:rPr>
              <a:t>The cronjob below scheduled a tar back-up to occur at 30minutes passed 10pm, and compressed (-</a:t>
            </a:r>
            <a:r>
              <a:rPr lang="en-GB" sz="2400" kern="100" dirty="0" err="1">
                <a:effectLst/>
                <a:highlight>
                  <a:srgbClr val="FFFF00"/>
                </a:highlight>
                <a:latin typeface="Aptos" panose="020B0004020202020204" pitchFamily="34" charset="0"/>
                <a:ea typeface="DengXian" panose="02010600030101010101" pitchFamily="2" charset="-122"/>
                <a:cs typeface="Times New Roman" panose="02020603050405020304" pitchFamily="18" charset="0"/>
              </a:rPr>
              <a:t>cvf</a:t>
            </a:r>
            <a:r>
              <a:rPr lang="en-GB" sz="2400" kern="100" dirty="0">
                <a:effectLst/>
                <a:highlight>
                  <a:srgbClr val="FFFF00"/>
                </a:highlight>
                <a:latin typeface="Aptos" panose="020B0004020202020204" pitchFamily="34" charset="0"/>
                <a:ea typeface="DengXian" panose="02010600030101010101" pitchFamily="2" charset="-122"/>
                <a:cs typeface="Times New Roman" panose="02020603050405020304" pitchFamily="18" charset="0"/>
              </a:rPr>
              <a:t>) all files &amp; directories in the /home/</a:t>
            </a:r>
            <a:r>
              <a:rPr lang="en-GB" sz="2400" kern="100" dirty="0" err="1">
                <a:effectLst/>
                <a:highlight>
                  <a:srgbClr val="FFFF00"/>
                </a:highlight>
                <a:latin typeface="Aptos" panose="020B0004020202020204" pitchFamily="34" charset="0"/>
                <a:ea typeface="DengXian" panose="02010600030101010101" pitchFamily="2" charset="-122"/>
                <a:cs typeface="Times New Roman" panose="02020603050405020304" pitchFamily="18" charset="0"/>
              </a:rPr>
              <a:t>jamesxw</a:t>
            </a:r>
            <a:r>
              <a:rPr lang="en-GB" sz="2400" kern="100" dirty="0">
                <a:effectLst/>
                <a:highlight>
                  <a:srgbClr val="FFFF00"/>
                </a:highlight>
                <a:latin typeface="Aptos" panose="020B0004020202020204" pitchFamily="34" charset="0"/>
                <a:ea typeface="DengXian" panose="02010600030101010101" pitchFamily="2" charset="-122"/>
                <a:cs typeface="Times New Roman" panose="02020603050405020304" pitchFamily="18" charset="0"/>
              </a:rPr>
              <a:t> </a:t>
            </a:r>
            <a:r>
              <a:rPr lang="en-GB" sz="2400" kern="100" dirty="0">
                <a:highlight>
                  <a:srgbClr val="FFFF00"/>
                </a:highlight>
                <a:latin typeface="Aptos" panose="020B0004020202020204" pitchFamily="34" charset="0"/>
                <a:ea typeface="DengXian" panose="02010600030101010101" pitchFamily="2" charset="-122"/>
                <a:cs typeface="Times New Roman" panose="02020603050405020304" pitchFamily="18" charset="0"/>
              </a:rPr>
              <a:t>directory into the backup1.tgz file.</a:t>
            </a:r>
            <a:endParaRPr lang="en-GB" sz="2400" kern="100" dirty="0">
              <a:latin typeface="Aptos" panose="020B0004020202020204" pitchFamily="34" charset="0"/>
              <a:ea typeface="DengXian" panose="02010600030101010101" pitchFamily="2" charset="-122"/>
              <a:cs typeface="Times New Roman" panose="02020603050405020304" pitchFamily="18" charset="0"/>
            </a:endParaRPr>
          </a:p>
          <a:p>
            <a:pPr marL="342900" lvl="0" indent="-342900">
              <a:lnSpc>
                <a:spcPct val="100000"/>
              </a:lnSpc>
              <a:spcBef>
                <a:spcPts val="0"/>
              </a:spcBef>
              <a:spcAft>
                <a:spcPts val="600"/>
              </a:spcAft>
              <a:buFont typeface="Arial" panose="020B0604020202020204" pitchFamily="34" charset="0"/>
              <a:buChar char="•"/>
              <a:tabLst>
                <a:tab pos="457200" algn="l"/>
              </a:tabLst>
            </a:pPr>
            <a:r>
              <a:rPr lang="en-GB" sz="2400" kern="100" dirty="0">
                <a:latin typeface="Aptos" panose="020B0004020202020204" pitchFamily="34" charset="0"/>
                <a:ea typeface="DengXian" panose="02010600030101010101" pitchFamily="2" charset="-122"/>
                <a:cs typeface="Times New Roman" panose="02020603050405020304" pitchFamily="18" charset="0"/>
              </a:rPr>
              <a:t>Use </a:t>
            </a:r>
            <a:r>
              <a:rPr lang="en-GB" sz="2400" b="1" kern="100" dirty="0">
                <a:effectLst/>
                <a:highlight>
                  <a:srgbClr val="FFFF00"/>
                </a:highlight>
                <a:latin typeface="Aptos" panose="020B0004020202020204" pitchFamily="34" charset="0"/>
                <a:ea typeface="DengXian" panose="02010600030101010101" pitchFamily="2" charset="-122"/>
                <a:cs typeface="Times New Roman" panose="02020603050405020304" pitchFamily="18" charset="0"/>
              </a:rPr>
              <a:t>crontab –e </a:t>
            </a:r>
            <a:r>
              <a:rPr lang="en-GB" sz="2400" kern="100" dirty="0">
                <a:effectLst/>
                <a:latin typeface="Aptos" panose="020B0004020202020204" pitchFamily="34" charset="0"/>
                <a:ea typeface="DengXian" panose="02010600030101010101" pitchFamily="2" charset="-122"/>
                <a:cs typeface="Times New Roman" panose="02020603050405020304" pitchFamily="18" charset="0"/>
              </a:rPr>
              <a:t>to create a crontab entry. And add a cronjob using the tar command:</a:t>
            </a:r>
            <a:br>
              <a:rPr lang="en-GB" sz="2400" b="1" kern="100" dirty="0">
                <a:latin typeface="Aptos" panose="020B0004020202020204" pitchFamily="34" charset="0"/>
                <a:ea typeface="DengXian" panose="02010600030101010101" pitchFamily="2" charset="-122"/>
                <a:cs typeface="Times New Roman" panose="02020603050405020304" pitchFamily="18" charset="0"/>
              </a:rPr>
            </a:br>
            <a:r>
              <a:rPr lang="en-US" sz="2400" kern="100" dirty="0">
                <a:highlight>
                  <a:srgbClr val="FFFF00"/>
                </a:highlight>
                <a:latin typeface="Aptos" panose="020B0004020202020204" pitchFamily="34" charset="0"/>
                <a:ea typeface="DengXian" panose="02010600030101010101" pitchFamily="2" charset="-122"/>
                <a:cs typeface="Times New Roman" panose="02020603050405020304" pitchFamily="18" charset="0"/>
              </a:rPr>
              <a:t>30</a:t>
            </a:r>
            <a:r>
              <a:rPr lang="en-US" sz="2400" kern="100" dirty="0">
                <a:effectLst/>
                <a:highlight>
                  <a:srgbClr val="FFFF00"/>
                </a:highlight>
                <a:latin typeface="Aptos" panose="020B0004020202020204" pitchFamily="34" charset="0"/>
                <a:ea typeface="DengXian" panose="02010600030101010101" pitchFamily="2" charset="-122"/>
                <a:cs typeface="Times New Roman" panose="02020603050405020304" pitchFamily="18" charset="0"/>
              </a:rPr>
              <a:t> 22 * * * </a:t>
            </a:r>
            <a:r>
              <a:rPr lang="en-US" sz="2400" b="1" kern="100" dirty="0">
                <a:effectLst/>
                <a:highlight>
                  <a:srgbClr val="FFFF00"/>
                </a:highlight>
                <a:latin typeface="Aptos" panose="020B0004020202020204" pitchFamily="34" charset="0"/>
                <a:ea typeface="DengXian" panose="02010600030101010101" pitchFamily="2" charset="-122"/>
                <a:cs typeface="Times New Roman" panose="02020603050405020304" pitchFamily="18" charset="0"/>
              </a:rPr>
              <a:t>tar</a:t>
            </a:r>
            <a:r>
              <a:rPr lang="en-US" sz="2400" kern="100" dirty="0">
                <a:effectLst/>
                <a:highlight>
                  <a:srgbClr val="FFFF00"/>
                </a:highlight>
                <a:latin typeface="Aptos" panose="020B0004020202020204" pitchFamily="34" charset="0"/>
                <a:ea typeface="DengXian" panose="02010600030101010101" pitchFamily="2" charset="-122"/>
                <a:cs typeface="Times New Roman" panose="02020603050405020304" pitchFamily="18" charset="0"/>
              </a:rPr>
              <a:t> -</a:t>
            </a:r>
            <a:r>
              <a:rPr lang="en-US" sz="2400" kern="100" dirty="0" err="1">
                <a:effectLst/>
                <a:highlight>
                  <a:srgbClr val="FFFF00"/>
                </a:highlight>
                <a:latin typeface="Aptos" panose="020B0004020202020204" pitchFamily="34" charset="0"/>
                <a:ea typeface="DengXian" panose="02010600030101010101" pitchFamily="2" charset="-122"/>
                <a:cs typeface="Times New Roman" panose="02020603050405020304" pitchFamily="18" charset="0"/>
              </a:rPr>
              <a:t>cvf</a:t>
            </a:r>
            <a:r>
              <a:rPr lang="en-US" sz="2400" kern="100" dirty="0">
                <a:effectLst/>
                <a:highlight>
                  <a:srgbClr val="FFFF00"/>
                </a:highlight>
                <a:latin typeface="Aptos" panose="020B0004020202020204" pitchFamily="34" charset="0"/>
                <a:ea typeface="DengXian" panose="02010600030101010101" pitchFamily="2" charset="-122"/>
                <a:cs typeface="Times New Roman" panose="02020603050405020304" pitchFamily="18" charset="0"/>
              </a:rPr>
              <a:t> /home/</a:t>
            </a:r>
            <a:r>
              <a:rPr lang="en-US" sz="2400" kern="100" dirty="0" err="1">
                <a:effectLst/>
                <a:highlight>
                  <a:srgbClr val="FFFF00"/>
                </a:highlight>
                <a:latin typeface="Aptos" panose="020B0004020202020204" pitchFamily="34" charset="0"/>
                <a:ea typeface="DengXian" panose="02010600030101010101" pitchFamily="2" charset="-122"/>
                <a:cs typeface="Times New Roman" panose="02020603050405020304" pitchFamily="18" charset="0"/>
              </a:rPr>
              <a:t>jamesxw</a:t>
            </a:r>
            <a:r>
              <a:rPr lang="en-US" sz="2400" kern="100" dirty="0">
                <a:effectLst/>
                <a:highlight>
                  <a:srgbClr val="FFFF00"/>
                </a:highlight>
                <a:latin typeface="Aptos" panose="020B0004020202020204" pitchFamily="34" charset="0"/>
                <a:ea typeface="DengXian" panose="02010600030101010101" pitchFamily="2" charset="-122"/>
                <a:cs typeface="Times New Roman" panose="02020603050405020304" pitchFamily="18" charset="0"/>
              </a:rPr>
              <a:t>/backup1.tgz /home/</a:t>
            </a:r>
            <a:r>
              <a:rPr lang="en-US" sz="2400" kern="100" dirty="0" err="1">
                <a:effectLst/>
                <a:highlight>
                  <a:srgbClr val="FFFF00"/>
                </a:highlight>
                <a:latin typeface="Aptos" panose="020B0004020202020204" pitchFamily="34" charset="0"/>
                <a:ea typeface="DengXian" panose="02010600030101010101" pitchFamily="2" charset="-122"/>
                <a:cs typeface="Times New Roman" panose="02020603050405020304" pitchFamily="18" charset="0"/>
              </a:rPr>
              <a:t>jamesxw</a:t>
            </a:r>
            <a:endParaRPr lang="en-US" sz="2400" kern="100" dirty="0">
              <a:effectLst/>
              <a:highlight>
                <a:srgbClr val="FFFF00"/>
              </a:highlight>
              <a:latin typeface="Aptos" panose="020B0004020202020204" pitchFamily="34" charset="0"/>
              <a:ea typeface="DengXian" panose="02010600030101010101" pitchFamily="2" charset="-122"/>
              <a:cs typeface="Times New Roman" panose="02020603050405020304" pitchFamily="18" charset="0"/>
            </a:endParaRPr>
          </a:p>
          <a:p>
            <a:pPr marL="342900" lvl="0" indent="-342900">
              <a:lnSpc>
                <a:spcPct val="100000"/>
              </a:lnSpc>
              <a:spcBef>
                <a:spcPts val="0"/>
              </a:spcBef>
              <a:spcAft>
                <a:spcPts val="600"/>
              </a:spcAft>
              <a:buFont typeface="Arial" panose="020B0604020202020204" pitchFamily="34" charset="0"/>
              <a:buChar char="•"/>
              <a:tabLst>
                <a:tab pos="457200" algn="l"/>
              </a:tabLst>
            </a:pPr>
            <a:r>
              <a:rPr lang="en-US" sz="2400" kern="100" dirty="0">
                <a:latin typeface="Aptos" panose="020B0004020202020204" pitchFamily="34" charset="0"/>
                <a:ea typeface="DengXian" panose="02010600030101010101" pitchFamily="2" charset="-122"/>
                <a:cs typeface="Times New Roman" panose="02020603050405020304" pitchFamily="18" charset="0"/>
              </a:rPr>
              <a:t>To check the files &amp; directories in the archive, use: </a:t>
            </a:r>
            <a:r>
              <a:rPr lang="en-US" sz="2400" b="1" kern="100" dirty="0">
                <a:effectLst/>
                <a:highlight>
                  <a:srgbClr val="FFFF00"/>
                </a:highlight>
                <a:latin typeface="Aptos" panose="020B0004020202020204" pitchFamily="34" charset="0"/>
                <a:ea typeface="DengXian" panose="02010600030101010101" pitchFamily="2" charset="-122"/>
                <a:cs typeface="Times New Roman" panose="02020603050405020304" pitchFamily="18" charset="0"/>
              </a:rPr>
              <a:t>tar</a:t>
            </a:r>
            <a:r>
              <a:rPr lang="en-US" sz="2400" kern="100" dirty="0">
                <a:effectLst/>
                <a:highlight>
                  <a:srgbClr val="FFFF00"/>
                </a:highlight>
                <a:latin typeface="Aptos" panose="020B0004020202020204" pitchFamily="34" charset="0"/>
                <a:ea typeface="DengXian" panose="02010600030101010101" pitchFamily="2" charset="-122"/>
                <a:cs typeface="Times New Roman" panose="02020603050405020304" pitchFamily="18" charset="0"/>
              </a:rPr>
              <a:t> –</a:t>
            </a:r>
            <a:r>
              <a:rPr lang="en-US" sz="2400" kern="100" dirty="0" err="1">
                <a:effectLst/>
                <a:highlight>
                  <a:srgbClr val="FFFF00"/>
                </a:highlight>
                <a:latin typeface="Aptos" panose="020B0004020202020204" pitchFamily="34" charset="0"/>
                <a:ea typeface="DengXian" panose="02010600030101010101" pitchFamily="2" charset="-122"/>
                <a:cs typeface="Times New Roman" panose="02020603050405020304" pitchFamily="18" charset="0"/>
              </a:rPr>
              <a:t>tvf</a:t>
            </a:r>
            <a:r>
              <a:rPr lang="en-US" sz="2400" kern="100" dirty="0">
                <a:effectLst/>
                <a:highlight>
                  <a:srgbClr val="FFFF00"/>
                </a:highlight>
                <a:latin typeface="Aptos" panose="020B0004020202020204" pitchFamily="34" charset="0"/>
                <a:ea typeface="DengXian" panose="02010600030101010101" pitchFamily="2" charset="-122"/>
                <a:cs typeface="Times New Roman" panose="02020603050405020304" pitchFamily="18" charset="0"/>
              </a:rPr>
              <a:t> backup1.tgz</a:t>
            </a:r>
          </a:p>
          <a:p>
            <a:pPr lvl="1">
              <a:lnSpc>
                <a:spcPct val="100000"/>
              </a:lnSpc>
              <a:spcBef>
                <a:spcPts val="0"/>
              </a:spcBef>
              <a:spcAft>
                <a:spcPts val="600"/>
              </a:spcAft>
            </a:pPr>
            <a:endParaRPr lang="en-GB" sz="1800" dirty="0"/>
          </a:p>
        </p:txBody>
      </p:sp>
    </p:spTree>
    <p:extLst>
      <p:ext uri="{BB962C8B-B14F-4D97-AF65-F5344CB8AC3E}">
        <p14:creationId xmlns:p14="http://schemas.microsoft.com/office/powerpoint/2010/main" val="2634839235"/>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38A8DAE-98FA-BBD4-FA2B-A13F18EAD16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424D658-C0DE-D479-9BDE-EF35B0B0E77A}"/>
              </a:ext>
            </a:extLst>
          </p:cNvPr>
          <p:cNvSpPr>
            <a:spLocks noGrp="1"/>
          </p:cNvSpPr>
          <p:nvPr>
            <p:ph type="title"/>
          </p:nvPr>
        </p:nvSpPr>
        <p:spPr>
          <a:xfrm>
            <a:off x="0" y="0"/>
            <a:ext cx="12192000" cy="991772"/>
          </a:xfrm>
          <a:solidFill>
            <a:srgbClr val="002060"/>
          </a:solidFill>
        </p:spPr>
        <p:txBody>
          <a:bodyPr>
            <a:normAutofit/>
          </a:bodyPr>
          <a:lstStyle/>
          <a:p>
            <a:r>
              <a:rPr lang="en-GB" sz="5400" dirty="0">
                <a:solidFill>
                  <a:schemeClr val="bg1"/>
                </a:solidFill>
                <a:latin typeface="+mn-lt"/>
              </a:rPr>
              <a:t>Bg. </a:t>
            </a:r>
            <a:r>
              <a:rPr lang="en-GB" dirty="0">
                <a:solidFill>
                  <a:schemeClr val="bg1"/>
                </a:solidFill>
                <a:latin typeface="+mn-lt"/>
              </a:rPr>
              <a:t>The Tar command</a:t>
            </a:r>
          </a:p>
        </p:txBody>
      </p:sp>
      <p:sp>
        <p:nvSpPr>
          <p:cNvPr id="3" name="Content Placeholder 2">
            <a:extLst>
              <a:ext uri="{FF2B5EF4-FFF2-40B4-BE49-F238E27FC236}">
                <a16:creationId xmlns:a16="http://schemas.microsoft.com/office/drawing/2014/main" id="{9A0BA3E0-A039-6523-E471-20CA5C6D6FB5}"/>
              </a:ext>
            </a:extLst>
          </p:cNvPr>
          <p:cNvSpPr>
            <a:spLocks noGrp="1"/>
          </p:cNvSpPr>
          <p:nvPr>
            <p:ph idx="1"/>
          </p:nvPr>
        </p:nvSpPr>
        <p:spPr>
          <a:xfrm>
            <a:off x="79133" y="1017709"/>
            <a:ext cx="12033734" cy="5648179"/>
          </a:xfrm>
        </p:spPr>
        <p:txBody>
          <a:bodyPr>
            <a:normAutofit/>
          </a:bodyPr>
          <a:lstStyle/>
          <a:p>
            <a:pPr>
              <a:lnSpc>
                <a:spcPct val="100000"/>
              </a:lnSpc>
              <a:spcBef>
                <a:spcPts val="0"/>
              </a:spcBef>
              <a:spcAft>
                <a:spcPts val="300"/>
              </a:spcAft>
            </a:pPr>
            <a:r>
              <a:rPr lang="en-GB" sz="2000" b="1" kern="100" dirty="0">
                <a:effectLst/>
                <a:latin typeface="Aptos" panose="020B0004020202020204" pitchFamily="34" charset="0"/>
                <a:ea typeface="DengXian" panose="02010600030101010101" pitchFamily="2" charset="-122"/>
                <a:cs typeface="Times New Roman" panose="02020603050405020304" pitchFamily="18" charset="0"/>
              </a:rPr>
              <a:t>tar</a:t>
            </a:r>
            <a:r>
              <a:rPr lang="en-GB" sz="2000" kern="100" dirty="0">
                <a:effectLst/>
                <a:latin typeface="Aptos" panose="020B0004020202020204" pitchFamily="34" charset="0"/>
                <a:ea typeface="DengXian" panose="02010600030101010101" pitchFamily="2" charset="-122"/>
                <a:cs typeface="Times New Roman" panose="02020603050405020304" pitchFamily="18" charset="0"/>
              </a:rPr>
              <a:t> stands for ‘</a:t>
            </a:r>
            <a:r>
              <a:rPr lang="en-GB" sz="2000" b="1" kern="100" dirty="0">
                <a:effectLst/>
                <a:latin typeface="Aptos" panose="020B0004020202020204" pitchFamily="34" charset="0"/>
                <a:ea typeface="DengXian" panose="02010600030101010101" pitchFamily="2" charset="-122"/>
                <a:cs typeface="Times New Roman" panose="02020603050405020304" pitchFamily="18" charset="0"/>
              </a:rPr>
              <a:t>tape archive</a:t>
            </a:r>
            <a:r>
              <a:rPr lang="en-GB" sz="2000" kern="100" dirty="0">
                <a:effectLst/>
                <a:latin typeface="Aptos" panose="020B0004020202020204" pitchFamily="34" charset="0"/>
                <a:ea typeface="DengXian" panose="02010600030101010101" pitchFamily="2" charset="-122"/>
                <a:cs typeface="Times New Roman" panose="02020603050405020304" pitchFamily="18" charset="0"/>
              </a:rPr>
              <a:t>’ and is a command to create, view, and extract archive files.</a:t>
            </a:r>
          </a:p>
          <a:p>
            <a:pPr>
              <a:lnSpc>
                <a:spcPct val="100000"/>
              </a:lnSpc>
              <a:spcBef>
                <a:spcPts val="0"/>
              </a:spcBef>
              <a:spcAft>
                <a:spcPts val="300"/>
              </a:spcAft>
            </a:pPr>
            <a:r>
              <a:rPr lang="en-GB" sz="2000" kern="100" dirty="0">
                <a:effectLst/>
                <a:latin typeface="Aptos" panose="020B0004020202020204" pitchFamily="34" charset="0"/>
                <a:ea typeface="DengXian" panose="02010600030101010101" pitchFamily="2" charset="-122"/>
                <a:cs typeface="Times New Roman" panose="02020603050405020304" pitchFamily="18" charset="0"/>
              </a:rPr>
              <a:t>It bundles multiple files into a single package, called an archive. aka a </a:t>
            </a:r>
            <a:r>
              <a:rPr lang="en-GB" sz="2000" kern="100" dirty="0" err="1">
                <a:effectLst/>
                <a:latin typeface="Aptos" panose="020B0004020202020204" pitchFamily="34" charset="0"/>
                <a:ea typeface="DengXian" panose="02010600030101010101" pitchFamily="2" charset="-122"/>
                <a:cs typeface="Times New Roman" panose="02020603050405020304" pitchFamily="18" charset="0"/>
              </a:rPr>
              <a:t>tarball</a:t>
            </a:r>
            <a:r>
              <a:rPr lang="en-GB" sz="2000" kern="100" dirty="0">
                <a:effectLst/>
                <a:latin typeface="Aptos" panose="020B0004020202020204" pitchFamily="34" charset="0"/>
                <a:ea typeface="DengXian" panose="02010600030101010101" pitchFamily="2" charset="-122"/>
                <a:cs typeface="Times New Roman" panose="02020603050405020304" pitchFamily="18" charset="0"/>
              </a:rPr>
              <a:t>.</a:t>
            </a:r>
          </a:p>
          <a:p>
            <a:pPr>
              <a:lnSpc>
                <a:spcPct val="100000"/>
              </a:lnSpc>
              <a:spcBef>
                <a:spcPts val="0"/>
              </a:spcBef>
              <a:spcAft>
                <a:spcPts val="300"/>
              </a:spcAft>
            </a:pPr>
            <a:r>
              <a:rPr lang="en-GB" sz="2000" kern="100" dirty="0">
                <a:latin typeface="Aptos" panose="020B0004020202020204" pitchFamily="34" charset="0"/>
                <a:ea typeface="DengXian" panose="02010600030101010101" pitchFamily="2" charset="-122"/>
                <a:cs typeface="Times New Roman" panose="02020603050405020304" pitchFamily="18" charset="0"/>
              </a:rPr>
              <a:t>Tar </a:t>
            </a:r>
            <a:r>
              <a:rPr lang="en-GB" sz="2000" kern="100" dirty="0">
                <a:effectLst/>
                <a:latin typeface="Aptos" panose="020B0004020202020204" pitchFamily="34" charset="0"/>
                <a:ea typeface="DengXian" panose="02010600030101010101" pitchFamily="2" charset="-122"/>
                <a:cs typeface="Times New Roman" panose="02020603050405020304" pitchFamily="18" charset="0"/>
              </a:rPr>
              <a:t>is often used for </a:t>
            </a:r>
            <a:r>
              <a:rPr lang="en-GB" sz="2000" b="1" kern="100" dirty="0">
                <a:effectLst/>
                <a:latin typeface="Aptos" panose="020B0004020202020204" pitchFamily="34" charset="0"/>
                <a:ea typeface="DengXian" panose="02010600030101010101" pitchFamily="2" charset="-122"/>
                <a:cs typeface="Times New Roman" panose="02020603050405020304" pitchFamily="18" charset="0"/>
              </a:rPr>
              <a:t>backup purposes</a:t>
            </a:r>
            <a:r>
              <a:rPr lang="en-GB" sz="2000" kern="100" dirty="0">
                <a:effectLst/>
                <a:latin typeface="Aptos" panose="020B0004020202020204" pitchFamily="34" charset="0"/>
                <a:ea typeface="DengXian" panose="02010600030101010101" pitchFamily="2" charset="-122"/>
                <a:cs typeface="Times New Roman" panose="02020603050405020304" pitchFamily="18" charset="0"/>
              </a:rPr>
              <a:t>.</a:t>
            </a:r>
          </a:p>
          <a:p>
            <a:pPr>
              <a:lnSpc>
                <a:spcPct val="100000"/>
              </a:lnSpc>
              <a:spcBef>
                <a:spcPts val="0"/>
              </a:spcBef>
              <a:spcAft>
                <a:spcPts val="300"/>
              </a:spcAft>
            </a:pPr>
            <a:r>
              <a:rPr lang="en-GB" sz="2000" kern="100" dirty="0">
                <a:effectLst/>
                <a:latin typeface="Aptos" panose="020B0004020202020204" pitchFamily="34" charset="0"/>
                <a:ea typeface="DengXian" panose="02010600030101010101" pitchFamily="2" charset="-122"/>
                <a:cs typeface="Times New Roman" panose="02020603050405020304" pitchFamily="18" charset="0"/>
              </a:rPr>
              <a:t>It can optionally compress files while maintaining their directory structure.</a:t>
            </a:r>
          </a:p>
          <a:p>
            <a:pPr>
              <a:lnSpc>
                <a:spcPct val="100000"/>
              </a:lnSpc>
              <a:spcBef>
                <a:spcPts val="0"/>
              </a:spcBef>
              <a:spcAft>
                <a:spcPts val="300"/>
              </a:spcAft>
            </a:pPr>
            <a:r>
              <a:rPr lang="en-GB" sz="2000" kern="100" dirty="0">
                <a:effectLst/>
                <a:latin typeface="Aptos" panose="020B0004020202020204" pitchFamily="34" charset="0"/>
                <a:ea typeface="DengXian" panose="02010600030101010101" pitchFamily="2" charset="-122"/>
                <a:cs typeface="Times New Roman" panose="02020603050405020304" pitchFamily="18" charset="0"/>
              </a:rPr>
              <a:t>Like zip files in windows, it's used to compress files together for easy transfer or storage. </a:t>
            </a:r>
          </a:p>
          <a:p>
            <a:pPr>
              <a:lnSpc>
                <a:spcPct val="100000"/>
              </a:lnSpc>
              <a:spcBef>
                <a:spcPts val="0"/>
              </a:spcBef>
              <a:spcAft>
                <a:spcPts val="300"/>
              </a:spcAft>
            </a:pPr>
            <a:r>
              <a:rPr lang="en-GB" sz="2000" kern="100" dirty="0">
                <a:effectLst/>
                <a:latin typeface="Aptos" panose="020B0004020202020204" pitchFamily="34" charset="0"/>
                <a:ea typeface="DengXian" panose="02010600030101010101" pitchFamily="2" charset="-122"/>
                <a:cs typeface="Times New Roman" panose="02020603050405020304" pitchFamily="18" charset="0"/>
              </a:rPr>
              <a:t>We can compress the data using algorithms such as </a:t>
            </a:r>
            <a:r>
              <a:rPr lang="en-GB" sz="2000" kern="100" dirty="0" err="1">
                <a:effectLst/>
                <a:latin typeface="Aptos" panose="020B0004020202020204" pitchFamily="34" charset="0"/>
                <a:ea typeface="DengXian" panose="02010600030101010101" pitchFamily="2" charset="-122"/>
                <a:cs typeface="Times New Roman" panose="02020603050405020304" pitchFamily="18" charset="0"/>
              </a:rPr>
              <a:t>gzip</a:t>
            </a:r>
            <a:r>
              <a:rPr lang="en-GB" sz="2000" kern="100" dirty="0">
                <a:effectLst/>
                <a:latin typeface="Aptos" panose="020B0004020202020204" pitchFamily="34" charset="0"/>
                <a:ea typeface="DengXian" panose="02010600030101010101" pitchFamily="2" charset="-122"/>
                <a:cs typeface="Times New Roman" panose="02020603050405020304" pitchFamily="18" charset="0"/>
              </a:rPr>
              <a:t> or bzip2, resulting in a file extension like tar.gz.</a:t>
            </a:r>
          </a:p>
          <a:p>
            <a:pPr marL="742950" lvl="1" indent="-285750">
              <a:lnSpc>
                <a:spcPct val="100000"/>
              </a:lnSpc>
              <a:spcBef>
                <a:spcPts val="0"/>
              </a:spcBef>
              <a:spcAft>
                <a:spcPts val="300"/>
              </a:spcAft>
              <a:buSzPts val="1000"/>
              <a:buFont typeface="Courier New" panose="02070309020205020404" pitchFamily="49" charset="0"/>
              <a:buChar char="o"/>
              <a:tabLst>
                <a:tab pos="914400" algn="l"/>
              </a:tabLst>
            </a:pPr>
            <a:r>
              <a:rPr lang="en-GB" sz="2000" b="1" kern="100" dirty="0">
                <a:effectLst/>
                <a:latin typeface="Aptos" panose="020B0004020202020204" pitchFamily="34" charset="0"/>
                <a:ea typeface="DengXian" panose="02010600030101010101" pitchFamily="2" charset="-122"/>
                <a:cs typeface="Times New Roman" panose="02020603050405020304" pitchFamily="18" charset="0"/>
              </a:rPr>
              <a:t>Syntax to create a tar archive:</a:t>
            </a:r>
            <a:r>
              <a:rPr lang="en-GB" sz="2000" kern="100" dirty="0">
                <a:effectLst/>
                <a:latin typeface="Aptos" panose="020B0004020202020204" pitchFamily="34" charset="0"/>
                <a:ea typeface="DengXian" panose="02010600030101010101" pitchFamily="2" charset="-122"/>
                <a:cs typeface="Times New Roman" panose="02020603050405020304" pitchFamily="18" charset="0"/>
              </a:rPr>
              <a:t> tar -</a:t>
            </a:r>
            <a:r>
              <a:rPr lang="en-GB" sz="2000" kern="100" dirty="0" err="1">
                <a:effectLst/>
                <a:latin typeface="Aptos" panose="020B0004020202020204" pitchFamily="34" charset="0"/>
                <a:ea typeface="DengXian" panose="02010600030101010101" pitchFamily="2" charset="-122"/>
                <a:cs typeface="Times New Roman" panose="02020603050405020304" pitchFamily="18" charset="0"/>
              </a:rPr>
              <a:t>zcvf</a:t>
            </a:r>
            <a:r>
              <a:rPr lang="en-GB" sz="2000" kern="100" dirty="0">
                <a:effectLst/>
                <a:latin typeface="Aptos" panose="020B0004020202020204" pitchFamily="34" charset="0"/>
                <a:ea typeface="DengXian" panose="02010600030101010101" pitchFamily="2" charset="-122"/>
                <a:cs typeface="Times New Roman" panose="02020603050405020304" pitchFamily="18" charset="0"/>
              </a:rPr>
              <a:t> archive.tar.gz directory/* </a:t>
            </a:r>
          </a:p>
          <a:p>
            <a:pPr marL="742950" lvl="1" indent="-285750">
              <a:lnSpc>
                <a:spcPct val="100000"/>
              </a:lnSpc>
              <a:spcBef>
                <a:spcPts val="0"/>
              </a:spcBef>
              <a:spcAft>
                <a:spcPts val="300"/>
              </a:spcAft>
              <a:buSzPts val="1000"/>
              <a:buFont typeface="Courier New" panose="02070309020205020404" pitchFamily="49" charset="0"/>
              <a:buChar char="o"/>
              <a:tabLst>
                <a:tab pos="914400" algn="l"/>
              </a:tabLst>
            </a:pPr>
            <a:r>
              <a:rPr lang="en-GB" sz="2000" b="1" kern="100" dirty="0">
                <a:effectLst/>
                <a:latin typeface="Aptos" panose="020B0004020202020204" pitchFamily="34" charset="0"/>
                <a:ea typeface="DengXian" panose="02010600030101010101" pitchFamily="2" charset="-122"/>
                <a:cs typeface="Times New Roman" panose="02020603050405020304" pitchFamily="18" charset="0"/>
              </a:rPr>
              <a:t>Extracting a tar archive:</a:t>
            </a:r>
            <a:r>
              <a:rPr lang="en-GB" sz="2000" kern="100" dirty="0">
                <a:effectLst/>
                <a:latin typeface="Aptos" panose="020B0004020202020204" pitchFamily="34" charset="0"/>
                <a:ea typeface="DengXian" panose="02010600030101010101" pitchFamily="2" charset="-122"/>
                <a:cs typeface="Times New Roman" panose="02020603050405020304" pitchFamily="18" charset="0"/>
              </a:rPr>
              <a:t> tar -</a:t>
            </a:r>
            <a:r>
              <a:rPr lang="en-GB" sz="2000" kern="100" dirty="0" err="1">
                <a:effectLst/>
                <a:latin typeface="Aptos" panose="020B0004020202020204" pitchFamily="34" charset="0"/>
                <a:ea typeface="DengXian" panose="02010600030101010101" pitchFamily="2" charset="-122"/>
                <a:cs typeface="Times New Roman" panose="02020603050405020304" pitchFamily="18" charset="0"/>
              </a:rPr>
              <a:t>zxvf</a:t>
            </a:r>
            <a:r>
              <a:rPr lang="en-GB" sz="2000" kern="100" dirty="0">
                <a:effectLst/>
                <a:latin typeface="Aptos" panose="020B0004020202020204" pitchFamily="34" charset="0"/>
                <a:ea typeface="DengXian" panose="02010600030101010101" pitchFamily="2" charset="-122"/>
                <a:cs typeface="Times New Roman" panose="02020603050405020304" pitchFamily="18" charset="0"/>
              </a:rPr>
              <a:t> archive.tar.gz </a:t>
            </a:r>
          </a:p>
          <a:p>
            <a:pPr marL="285735" indent="-285750">
              <a:lnSpc>
                <a:spcPct val="100000"/>
              </a:lnSpc>
              <a:spcBef>
                <a:spcPts val="0"/>
              </a:spcBef>
              <a:spcAft>
                <a:spcPts val="300"/>
              </a:spcAft>
              <a:buSzPts val="1000"/>
              <a:buFont typeface="Courier New" panose="02070309020205020404" pitchFamily="49" charset="0"/>
              <a:buChar char="o"/>
              <a:tabLst>
                <a:tab pos="914400" algn="l"/>
              </a:tabLst>
            </a:pPr>
            <a:r>
              <a:rPr lang="en-GB" sz="2200" kern="100" dirty="0">
                <a:effectLst/>
                <a:latin typeface="Aptos" panose="020B0004020202020204" pitchFamily="34" charset="0"/>
                <a:ea typeface="DengXian" panose="02010600030101010101" pitchFamily="2" charset="-122"/>
                <a:cs typeface="Times New Roman" panose="02020603050405020304" pitchFamily="18" charset="0"/>
              </a:rPr>
              <a:t>The tar command has </a:t>
            </a:r>
            <a:r>
              <a:rPr lang="en-GB" sz="2200" b="1" kern="100" dirty="0">
                <a:effectLst/>
                <a:latin typeface="Aptos" panose="020B0004020202020204" pitchFamily="34" charset="0"/>
                <a:ea typeface="DengXian" panose="02010600030101010101" pitchFamily="2" charset="-122"/>
                <a:cs typeface="Times New Roman" panose="02020603050405020304" pitchFamily="18" charset="0"/>
              </a:rPr>
              <a:t>Required flags </a:t>
            </a:r>
            <a:r>
              <a:rPr lang="en-GB" sz="2200" kern="100" dirty="0">
                <a:effectLst/>
                <a:latin typeface="Aptos" panose="020B0004020202020204" pitchFamily="34" charset="0"/>
                <a:ea typeface="DengXian" panose="02010600030101010101" pitchFamily="2" charset="-122"/>
                <a:cs typeface="Times New Roman" panose="02020603050405020304" pitchFamily="18" charset="0"/>
              </a:rPr>
              <a:t>that control the actions of the command &amp; optional flags:</a:t>
            </a:r>
          </a:p>
          <a:p>
            <a:pPr marL="742950" lvl="1" indent="-285750">
              <a:lnSpc>
                <a:spcPct val="100000"/>
              </a:lnSpc>
              <a:spcBef>
                <a:spcPts val="0"/>
              </a:spcBef>
              <a:spcAft>
                <a:spcPts val="300"/>
              </a:spcAft>
              <a:buSzPts val="1000"/>
              <a:buFont typeface="Courier New" panose="02070309020205020404" pitchFamily="49" charset="0"/>
              <a:buChar char="o"/>
              <a:tabLst>
                <a:tab pos="914400" algn="l"/>
              </a:tabLst>
            </a:pPr>
            <a:endParaRPr lang="en-GB" sz="2000" kern="100" dirty="0">
              <a:effectLst/>
              <a:latin typeface="Aptos" panose="020B0004020202020204" pitchFamily="34" charset="0"/>
              <a:ea typeface="DengXian" panose="02010600030101010101" pitchFamily="2" charset="-122"/>
              <a:cs typeface="Times New Roman" panose="02020603050405020304" pitchFamily="18" charset="0"/>
            </a:endParaRPr>
          </a:p>
        </p:txBody>
      </p:sp>
      <p:grpSp>
        <p:nvGrpSpPr>
          <p:cNvPr id="6" name="Group 5">
            <a:extLst>
              <a:ext uri="{FF2B5EF4-FFF2-40B4-BE49-F238E27FC236}">
                <a16:creationId xmlns:a16="http://schemas.microsoft.com/office/drawing/2014/main" id="{E8040788-96E1-276F-5A6B-7715B26DF767}"/>
              </a:ext>
            </a:extLst>
          </p:cNvPr>
          <p:cNvGrpSpPr/>
          <p:nvPr/>
        </p:nvGrpSpPr>
        <p:grpSpPr>
          <a:xfrm>
            <a:off x="9470514" y="-213982"/>
            <a:ext cx="2837540" cy="3043787"/>
            <a:chOff x="9202059" y="2778369"/>
            <a:chExt cx="2837540" cy="3043787"/>
          </a:xfrm>
        </p:grpSpPr>
        <p:pic>
          <p:nvPicPr>
            <p:cNvPr id="4" name="Graphic 3" descr="Database outline">
              <a:extLst>
                <a:ext uri="{FF2B5EF4-FFF2-40B4-BE49-F238E27FC236}">
                  <a16:creationId xmlns:a16="http://schemas.microsoft.com/office/drawing/2014/main" id="{01A068ED-43A0-581D-7A0F-39C42EEB99D8}"/>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9275327" y="3057884"/>
              <a:ext cx="2764272" cy="2764272"/>
            </a:xfrm>
            <a:prstGeom prst="rect">
              <a:avLst/>
            </a:prstGeom>
          </p:spPr>
        </p:pic>
        <p:pic>
          <p:nvPicPr>
            <p:cNvPr id="5" name="Picture 4" descr="Icon&#10;&#10;Description automatically generated">
              <a:extLst>
                <a:ext uri="{FF2B5EF4-FFF2-40B4-BE49-F238E27FC236}">
                  <a16:creationId xmlns:a16="http://schemas.microsoft.com/office/drawing/2014/main" id="{6F36C1CF-0F2F-F534-E28D-8F81D8678ABF}"/>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9202059" y="2778369"/>
              <a:ext cx="2707485" cy="2707485"/>
            </a:xfrm>
            <a:prstGeom prst="rect">
              <a:avLst/>
            </a:prstGeom>
          </p:spPr>
        </p:pic>
      </p:grpSp>
      <p:graphicFrame>
        <p:nvGraphicFramePr>
          <p:cNvPr id="9" name="Table 8">
            <a:extLst>
              <a:ext uri="{FF2B5EF4-FFF2-40B4-BE49-F238E27FC236}">
                <a16:creationId xmlns:a16="http://schemas.microsoft.com/office/drawing/2014/main" id="{2C28167F-A4E9-A7E4-DBB4-018AD8061521}"/>
              </a:ext>
            </a:extLst>
          </p:cNvPr>
          <p:cNvGraphicFramePr>
            <a:graphicFrameLocks noGrp="1"/>
          </p:cNvGraphicFramePr>
          <p:nvPr>
            <p:extLst>
              <p:ext uri="{D42A27DB-BD31-4B8C-83A1-F6EECF244321}">
                <p14:modId xmlns:p14="http://schemas.microsoft.com/office/powerpoint/2010/main" val="1876259484"/>
              </p:ext>
            </p:extLst>
          </p:nvPr>
        </p:nvGraphicFramePr>
        <p:xfrm>
          <a:off x="274320" y="4134611"/>
          <a:ext cx="11493304" cy="2657856"/>
        </p:xfrm>
        <a:graphic>
          <a:graphicData uri="http://schemas.openxmlformats.org/drawingml/2006/table">
            <a:tbl>
              <a:tblPr firstRow="1" bandRow="1">
                <a:tableStyleId>{5C22544A-7EE6-4342-B048-85BDC9FD1C3A}</a:tableStyleId>
              </a:tblPr>
              <a:tblGrid>
                <a:gridCol w="5746652">
                  <a:extLst>
                    <a:ext uri="{9D8B030D-6E8A-4147-A177-3AD203B41FA5}">
                      <a16:colId xmlns:a16="http://schemas.microsoft.com/office/drawing/2014/main" val="2537401055"/>
                    </a:ext>
                  </a:extLst>
                </a:gridCol>
                <a:gridCol w="5746652">
                  <a:extLst>
                    <a:ext uri="{9D8B030D-6E8A-4147-A177-3AD203B41FA5}">
                      <a16:colId xmlns:a16="http://schemas.microsoft.com/office/drawing/2014/main" val="3833012557"/>
                    </a:ext>
                  </a:extLst>
                </a:gridCol>
              </a:tblGrid>
              <a:tr h="370840">
                <a:tc>
                  <a:txBody>
                    <a:bodyPr/>
                    <a:lstStyle/>
                    <a:p>
                      <a:pPr marL="0" marR="0" lvl="0" indent="0" algn="ctr" defTabSz="914434" rtl="0" eaLnBrk="1" fontAlgn="auto" latinLnBrk="0" hangingPunct="1">
                        <a:lnSpc>
                          <a:spcPct val="100000"/>
                        </a:lnSpc>
                        <a:spcBef>
                          <a:spcPts val="0"/>
                        </a:spcBef>
                        <a:spcAft>
                          <a:spcPts val="0"/>
                        </a:spcAft>
                        <a:buClrTx/>
                        <a:buSzTx/>
                        <a:buFontTx/>
                        <a:buNone/>
                        <a:tabLst/>
                        <a:defRPr/>
                      </a:pPr>
                      <a:r>
                        <a:rPr lang="en-GB" sz="1801" b="1" kern="1200" dirty="0">
                          <a:solidFill>
                            <a:schemeClr val="lt1"/>
                          </a:solidFill>
                          <a:effectLst/>
                          <a:latin typeface="+mn-lt"/>
                          <a:ea typeface="+mn-ea"/>
                          <a:cs typeface="+mn-cs"/>
                        </a:rPr>
                        <a:t>Required flags </a:t>
                      </a:r>
                    </a:p>
                  </a:txBody>
                  <a:tcPr/>
                </a:tc>
                <a:tc>
                  <a:txBody>
                    <a:bodyPr/>
                    <a:lstStyle/>
                    <a:p>
                      <a:pPr marL="0" marR="0" lvl="0" indent="0" algn="ctr" defTabSz="914434" rtl="0" eaLnBrk="1" fontAlgn="auto" latinLnBrk="0" hangingPunct="1">
                        <a:lnSpc>
                          <a:spcPct val="100000"/>
                        </a:lnSpc>
                        <a:spcBef>
                          <a:spcPts val="0"/>
                        </a:spcBef>
                        <a:spcAft>
                          <a:spcPts val="0"/>
                        </a:spcAft>
                        <a:buClrTx/>
                        <a:buSzTx/>
                        <a:buFontTx/>
                        <a:buNone/>
                        <a:tabLst/>
                        <a:defRPr/>
                      </a:pPr>
                      <a:r>
                        <a:rPr lang="en-GB" sz="1801" b="1" kern="1200" dirty="0">
                          <a:solidFill>
                            <a:schemeClr val="lt1"/>
                          </a:solidFill>
                          <a:effectLst/>
                          <a:latin typeface="+mn-lt"/>
                          <a:ea typeface="+mn-ea"/>
                          <a:cs typeface="+mn-cs"/>
                        </a:rPr>
                        <a:t>Optional flags </a:t>
                      </a:r>
                    </a:p>
                  </a:txBody>
                  <a:tcPr/>
                </a:tc>
                <a:extLst>
                  <a:ext uri="{0D108BD9-81ED-4DB2-BD59-A6C34878D82A}">
                    <a16:rowId xmlns:a16="http://schemas.microsoft.com/office/drawing/2014/main" val="1864211559"/>
                  </a:ext>
                </a:extLst>
              </a:tr>
              <a:tr h="370840">
                <a:tc>
                  <a:txBody>
                    <a:bodyPr/>
                    <a:lstStyle/>
                    <a:p>
                      <a:pPr lvl="0"/>
                      <a:r>
                        <a:rPr lang="en-GB" sz="1801" b="1" kern="1200" dirty="0">
                          <a:solidFill>
                            <a:schemeClr val="dk1"/>
                          </a:solidFill>
                          <a:effectLst/>
                          <a:latin typeface="+mn-lt"/>
                          <a:ea typeface="+mn-ea"/>
                          <a:cs typeface="+mn-cs"/>
                        </a:rPr>
                        <a:t>-c</a:t>
                      </a:r>
                      <a:r>
                        <a:rPr lang="en-GB" sz="1801" kern="1200" dirty="0">
                          <a:solidFill>
                            <a:schemeClr val="dk1"/>
                          </a:solidFill>
                          <a:effectLst/>
                          <a:latin typeface="+mn-lt"/>
                          <a:ea typeface="+mn-ea"/>
                          <a:cs typeface="+mn-cs"/>
                        </a:rPr>
                        <a:t>: Create a new archive</a:t>
                      </a:r>
                    </a:p>
                    <a:p>
                      <a:pPr lvl="0"/>
                      <a:r>
                        <a:rPr lang="en-GB" sz="1801" b="1" kern="1200" dirty="0">
                          <a:solidFill>
                            <a:schemeClr val="dk1"/>
                          </a:solidFill>
                          <a:effectLst/>
                          <a:latin typeface="+mn-lt"/>
                          <a:ea typeface="+mn-ea"/>
                          <a:cs typeface="+mn-cs"/>
                        </a:rPr>
                        <a:t>-r</a:t>
                      </a:r>
                      <a:r>
                        <a:rPr lang="en-GB" sz="1801" kern="1200" dirty="0">
                          <a:solidFill>
                            <a:schemeClr val="dk1"/>
                          </a:solidFill>
                          <a:effectLst/>
                          <a:latin typeface="+mn-lt"/>
                          <a:ea typeface="+mn-ea"/>
                          <a:cs typeface="+mn-cs"/>
                        </a:rPr>
                        <a:t>: Append or update files / directories in an existing archive</a:t>
                      </a:r>
                    </a:p>
                    <a:p>
                      <a:pPr lvl="0"/>
                      <a:r>
                        <a:rPr lang="en-GB" sz="1801" b="1" kern="1200" dirty="0">
                          <a:solidFill>
                            <a:schemeClr val="dk1"/>
                          </a:solidFill>
                          <a:effectLst/>
                          <a:latin typeface="+mn-lt"/>
                          <a:ea typeface="+mn-ea"/>
                          <a:cs typeface="+mn-cs"/>
                        </a:rPr>
                        <a:t>-t</a:t>
                      </a:r>
                      <a:r>
                        <a:rPr lang="en-GB" sz="1801" kern="1200" dirty="0">
                          <a:solidFill>
                            <a:schemeClr val="dk1"/>
                          </a:solidFill>
                          <a:effectLst/>
                          <a:latin typeface="+mn-lt"/>
                          <a:ea typeface="+mn-ea"/>
                          <a:cs typeface="+mn-cs"/>
                        </a:rPr>
                        <a:t>: List files within an archive</a:t>
                      </a:r>
                    </a:p>
                    <a:p>
                      <a:pPr lvl="0"/>
                      <a:r>
                        <a:rPr lang="en-GB" sz="1801" b="1" kern="1200" dirty="0">
                          <a:solidFill>
                            <a:schemeClr val="dk1"/>
                          </a:solidFill>
                          <a:effectLst/>
                          <a:latin typeface="+mn-lt"/>
                          <a:ea typeface="+mn-ea"/>
                          <a:cs typeface="+mn-cs"/>
                        </a:rPr>
                        <a:t>-u</a:t>
                      </a:r>
                      <a:r>
                        <a:rPr lang="en-GB" sz="1801" kern="1200" dirty="0">
                          <a:solidFill>
                            <a:schemeClr val="dk1"/>
                          </a:solidFill>
                          <a:effectLst/>
                          <a:latin typeface="+mn-lt"/>
                          <a:ea typeface="+mn-ea"/>
                          <a:cs typeface="+mn-cs"/>
                        </a:rPr>
                        <a:t>: Add files to an existing archive</a:t>
                      </a:r>
                    </a:p>
                    <a:p>
                      <a:pPr lvl="0"/>
                      <a:r>
                        <a:rPr lang="en-GB" sz="1801" b="1" kern="1200" dirty="0">
                          <a:solidFill>
                            <a:schemeClr val="dk1"/>
                          </a:solidFill>
                          <a:effectLst/>
                          <a:latin typeface="+mn-lt"/>
                          <a:ea typeface="+mn-ea"/>
                          <a:cs typeface="+mn-cs"/>
                        </a:rPr>
                        <a:t>-x</a:t>
                      </a:r>
                      <a:r>
                        <a:rPr lang="en-GB" sz="1801" kern="1200" dirty="0">
                          <a:solidFill>
                            <a:schemeClr val="dk1"/>
                          </a:solidFill>
                          <a:effectLst/>
                          <a:latin typeface="+mn-lt"/>
                          <a:ea typeface="+mn-ea"/>
                          <a:cs typeface="+mn-cs"/>
                        </a:rPr>
                        <a:t>: Extract files from an archive</a:t>
                      </a:r>
                    </a:p>
                    <a:p>
                      <a:endParaRPr lang="en-GB" dirty="0"/>
                    </a:p>
                  </a:txBody>
                  <a:tcPr/>
                </a:tc>
                <a:tc>
                  <a:txBody>
                    <a:bodyPr/>
                    <a:lstStyle/>
                    <a:p>
                      <a:pPr lvl="0"/>
                      <a:r>
                        <a:rPr lang="en-GB" sz="1801" b="1" kern="1200" dirty="0">
                          <a:solidFill>
                            <a:schemeClr val="dk1"/>
                          </a:solidFill>
                          <a:effectLst/>
                          <a:latin typeface="+mn-lt"/>
                          <a:ea typeface="+mn-ea"/>
                          <a:cs typeface="+mn-cs"/>
                        </a:rPr>
                        <a:t>-A</a:t>
                      </a:r>
                      <a:r>
                        <a:rPr lang="en-GB" sz="1801" kern="1200" dirty="0">
                          <a:solidFill>
                            <a:schemeClr val="dk1"/>
                          </a:solidFill>
                          <a:effectLst/>
                          <a:latin typeface="+mn-lt"/>
                          <a:ea typeface="+mn-ea"/>
                          <a:cs typeface="+mn-cs"/>
                        </a:rPr>
                        <a:t>: Concatenate archive files</a:t>
                      </a:r>
                    </a:p>
                    <a:p>
                      <a:pPr lvl="0"/>
                      <a:r>
                        <a:rPr lang="en-GB" sz="1801" b="1" kern="1200" dirty="0">
                          <a:solidFill>
                            <a:schemeClr val="dk1"/>
                          </a:solidFill>
                          <a:effectLst/>
                          <a:latin typeface="+mn-lt"/>
                          <a:ea typeface="+mn-ea"/>
                          <a:cs typeface="+mn-cs"/>
                        </a:rPr>
                        <a:t>-C</a:t>
                      </a:r>
                      <a:r>
                        <a:rPr lang="en-GB" sz="1801" kern="1200" dirty="0">
                          <a:solidFill>
                            <a:schemeClr val="dk1"/>
                          </a:solidFill>
                          <a:effectLst/>
                          <a:latin typeface="+mn-lt"/>
                          <a:ea typeface="+mn-ea"/>
                          <a:cs typeface="+mn-cs"/>
                        </a:rPr>
                        <a:t>: Change to a different directory before or after processing files</a:t>
                      </a:r>
                    </a:p>
                    <a:p>
                      <a:pPr lvl="0"/>
                      <a:r>
                        <a:rPr lang="en-GB" sz="1801" b="1" kern="1200" dirty="0">
                          <a:solidFill>
                            <a:schemeClr val="dk1"/>
                          </a:solidFill>
                          <a:effectLst/>
                          <a:latin typeface="+mn-lt"/>
                          <a:ea typeface="+mn-ea"/>
                          <a:cs typeface="+mn-cs"/>
                        </a:rPr>
                        <a:t>-f</a:t>
                      </a:r>
                      <a:r>
                        <a:rPr lang="en-GB" sz="1801" kern="1200" dirty="0">
                          <a:solidFill>
                            <a:schemeClr val="dk1"/>
                          </a:solidFill>
                          <a:effectLst/>
                          <a:latin typeface="+mn-lt"/>
                          <a:ea typeface="+mn-ea"/>
                          <a:cs typeface="+mn-cs"/>
                        </a:rPr>
                        <a:t>: Specify the name of the archive file</a:t>
                      </a:r>
                    </a:p>
                    <a:p>
                      <a:pPr lvl="0"/>
                      <a:r>
                        <a:rPr lang="en-GB" sz="1801" b="1" kern="1200" dirty="0">
                          <a:solidFill>
                            <a:schemeClr val="dk1"/>
                          </a:solidFill>
                          <a:effectLst/>
                          <a:latin typeface="+mn-lt"/>
                          <a:ea typeface="+mn-ea"/>
                          <a:cs typeface="+mn-cs"/>
                        </a:rPr>
                        <a:t>-j</a:t>
                      </a:r>
                      <a:r>
                        <a:rPr lang="en-GB" sz="1801" kern="1200" dirty="0">
                          <a:solidFill>
                            <a:schemeClr val="dk1"/>
                          </a:solidFill>
                          <a:effectLst/>
                          <a:latin typeface="+mn-lt"/>
                          <a:ea typeface="+mn-ea"/>
                          <a:cs typeface="+mn-cs"/>
                        </a:rPr>
                        <a:t>: Compress or decompress files with bzip2</a:t>
                      </a:r>
                    </a:p>
                    <a:p>
                      <a:pPr lvl="0"/>
                      <a:r>
                        <a:rPr lang="en-GB" sz="1801" b="1" kern="1200" dirty="0">
                          <a:solidFill>
                            <a:schemeClr val="dk1"/>
                          </a:solidFill>
                          <a:effectLst/>
                          <a:latin typeface="+mn-lt"/>
                          <a:ea typeface="+mn-ea"/>
                          <a:cs typeface="+mn-cs"/>
                        </a:rPr>
                        <a:t>-v</a:t>
                      </a:r>
                      <a:r>
                        <a:rPr lang="en-GB" sz="1801" kern="1200" dirty="0">
                          <a:solidFill>
                            <a:schemeClr val="dk1"/>
                          </a:solidFill>
                          <a:effectLst/>
                          <a:latin typeface="+mn-lt"/>
                          <a:ea typeface="+mn-ea"/>
                          <a:cs typeface="+mn-cs"/>
                        </a:rPr>
                        <a:t>: Verbose mode, show output messages</a:t>
                      </a:r>
                    </a:p>
                    <a:p>
                      <a:pPr lvl="0"/>
                      <a:r>
                        <a:rPr lang="en-GB" sz="1801" b="1" kern="1200" dirty="0">
                          <a:solidFill>
                            <a:schemeClr val="dk1"/>
                          </a:solidFill>
                          <a:effectLst/>
                          <a:latin typeface="+mn-lt"/>
                          <a:ea typeface="+mn-ea"/>
                          <a:cs typeface="+mn-cs"/>
                        </a:rPr>
                        <a:t>-z</a:t>
                      </a:r>
                      <a:r>
                        <a:rPr lang="en-GB" sz="1801" kern="1200" dirty="0">
                          <a:solidFill>
                            <a:schemeClr val="dk1"/>
                          </a:solidFill>
                          <a:effectLst/>
                          <a:latin typeface="+mn-lt"/>
                          <a:ea typeface="+mn-ea"/>
                          <a:cs typeface="+mn-cs"/>
                        </a:rPr>
                        <a:t>: Compress or decompress files with </a:t>
                      </a:r>
                      <a:r>
                        <a:rPr lang="en-GB" sz="1801" kern="1200" dirty="0" err="1">
                          <a:solidFill>
                            <a:schemeClr val="dk1"/>
                          </a:solidFill>
                          <a:effectLst/>
                          <a:latin typeface="+mn-lt"/>
                          <a:ea typeface="+mn-ea"/>
                          <a:cs typeface="+mn-cs"/>
                        </a:rPr>
                        <a:t>gzip</a:t>
                      </a:r>
                      <a:endParaRPr lang="en-GB" sz="1801" kern="1200" dirty="0">
                        <a:solidFill>
                          <a:schemeClr val="dk1"/>
                        </a:solidFill>
                        <a:effectLst/>
                        <a:latin typeface="+mn-lt"/>
                        <a:ea typeface="+mn-ea"/>
                        <a:cs typeface="+mn-cs"/>
                      </a:endParaRPr>
                    </a:p>
                    <a:p>
                      <a:pPr lvl="0"/>
                      <a:r>
                        <a:rPr lang="en-GB" sz="1801" b="1" kern="1200" dirty="0">
                          <a:solidFill>
                            <a:schemeClr val="dk1"/>
                          </a:solidFill>
                          <a:effectLst/>
                          <a:latin typeface="+mn-lt"/>
                          <a:ea typeface="+mn-ea"/>
                          <a:cs typeface="+mn-cs"/>
                        </a:rPr>
                        <a:t>-W</a:t>
                      </a:r>
                      <a:r>
                        <a:rPr lang="en-GB" sz="1801" kern="1200" dirty="0">
                          <a:solidFill>
                            <a:schemeClr val="dk1"/>
                          </a:solidFill>
                          <a:effectLst/>
                          <a:latin typeface="+mn-lt"/>
                          <a:ea typeface="+mn-ea"/>
                          <a:cs typeface="+mn-cs"/>
                        </a:rPr>
                        <a:t>: Verify an archive file</a:t>
                      </a:r>
                    </a:p>
                  </a:txBody>
                  <a:tcPr/>
                </a:tc>
                <a:extLst>
                  <a:ext uri="{0D108BD9-81ED-4DB2-BD59-A6C34878D82A}">
                    <a16:rowId xmlns:a16="http://schemas.microsoft.com/office/drawing/2014/main" val="571221183"/>
                  </a:ext>
                </a:extLst>
              </a:tr>
            </a:tbl>
          </a:graphicData>
        </a:graphic>
      </p:graphicFrame>
    </p:spTree>
    <p:extLst>
      <p:ext uri="{BB962C8B-B14F-4D97-AF65-F5344CB8AC3E}">
        <p14:creationId xmlns:p14="http://schemas.microsoft.com/office/powerpoint/2010/main" val="2642236023"/>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732A27D5-A884-0E41-2642-E442A3C0AEBB}"/>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54CB9007-B972-A952-5D69-E3421867B8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1"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E6216F55-1CCF-6942-D4FB-FD3F123707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1"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07E8A82E-E393-2175-2477-40218C8916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1"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E084B9F0-0AF2-BDEF-74DB-C99EB95601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300" y="-1"/>
            <a:ext cx="4076699" cy="1590741"/>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1"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2F5B19F3-4140-D191-758A-20849E5F34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2" y="-1"/>
            <a:ext cx="11732645"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1"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F91728C2-9F6F-7687-8760-BFDB34550D9E}"/>
              </a:ext>
            </a:extLst>
          </p:cNvPr>
          <p:cNvSpPr>
            <a:spLocks noGrp="1"/>
          </p:cNvSpPr>
          <p:nvPr>
            <p:ph type="title"/>
          </p:nvPr>
        </p:nvSpPr>
        <p:spPr>
          <a:xfrm>
            <a:off x="257698" y="281880"/>
            <a:ext cx="11101964" cy="1033669"/>
          </a:xfrm>
        </p:spPr>
        <p:txBody>
          <a:bodyPr>
            <a:normAutofit/>
          </a:bodyPr>
          <a:lstStyle/>
          <a:p>
            <a:r>
              <a:rPr lang="en-GB" sz="6600" dirty="0">
                <a:solidFill>
                  <a:schemeClr val="bg1"/>
                </a:solidFill>
                <a:effectLst/>
                <a:latin typeface="Calibri" panose="020F0502020204030204" pitchFamily="34" charset="0"/>
                <a:ea typeface="DengXian" panose="02010600030101010101" pitchFamily="2" charset="-122"/>
                <a:cs typeface="Times New Roman" panose="02020603050405020304" pitchFamily="18" charset="0"/>
              </a:rPr>
              <a:t>Bg. </a:t>
            </a:r>
            <a:r>
              <a:rPr lang="en-GB" sz="6000" dirty="0">
                <a:solidFill>
                  <a:schemeClr val="bg1"/>
                </a:solidFill>
                <a:latin typeface="Calibri" panose="020F0502020204030204" pitchFamily="34" charset="0"/>
                <a:ea typeface="DengXian" panose="02010600030101010101" pitchFamily="2" charset="-122"/>
                <a:cs typeface="Times New Roman" panose="02020603050405020304" pitchFamily="18" charset="0"/>
              </a:rPr>
              <a:t>Back-up with </a:t>
            </a:r>
            <a:r>
              <a:rPr lang="en-GB" sz="5400" b="0" i="0" dirty="0">
                <a:solidFill>
                  <a:schemeClr val="bg1"/>
                </a:solidFill>
                <a:effectLst/>
                <a:latin typeface="+mn-lt"/>
              </a:rPr>
              <a:t>Borg &amp; </a:t>
            </a:r>
            <a:r>
              <a:rPr lang="en-GB" sz="5400" dirty="0">
                <a:effectLst/>
                <a:latin typeface="+mn-lt"/>
                <a:ea typeface="DengXian" panose="02010600030101010101" pitchFamily="2" charset="-122"/>
                <a:cs typeface="Times New Roman" panose="02020603050405020304" pitchFamily="18" charset="0"/>
              </a:rPr>
              <a:t>Pika GUI</a:t>
            </a:r>
            <a:endParaRPr lang="en-GB" sz="4800" b="1" dirty="0">
              <a:latin typeface="+mn-lt"/>
            </a:endParaRPr>
          </a:p>
        </p:txBody>
      </p:sp>
      <p:sp>
        <p:nvSpPr>
          <p:cNvPr id="6" name="Content Placeholder 5">
            <a:extLst>
              <a:ext uri="{FF2B5EF4-FFF2-40B4-BE49-F238E27FC236}">
                <a16:creationId xmlns:a16="http://schemas.microsoft.com/office/drawing/2014/main" id="{C0A674F9-1181-9ED5-7065-060A2D4BDB1C}"/>
              </a:ext>
            </a:extLst>
          </p:cNvPr>
          <p:cNvSpPr>
            <a:spLocks noGrp="1"/>
          </p:cNvSpPr>
          <p:nvPr>
            <p:ph idx="1"/>
          </p:nvPr>
        </p:nvSpPr>
        <p:spPr>
          <a:xfrm>
            <a:off x="176429" y="1690646"/>
            <a:ext cx="11839137" cy="4351338"/>
          </a:xfrm>
        </p:spPr>
        <p:txBody>
          <a:bodyPr>
            <a:noAutofit/>
          </a:bodyPr>
          <a:lstStyle/>
          <a:p>
            <a:pPr>
              <a:lnSpc>
                <a:spcPct val="100000"/>
              </a:lnSpc>
              <a:spcBef>
                <a:spcPts val="600"/>
              </a:spcBef>
              <a:spcAft>
                <a:spcPts val="600"/>
              </a:spcAft>
            </a:pPr>
            <a:r>
              <a:rPr lang="en-GB" sz="2200" b="1" kern="100" dirty="0" err="1">
                <a:effectLst/>
                <a:latin typeface="Aptos" panose="020B0004020202020204" pitchFamily="34" charset="0"/>
                <a:ea typeface="DengXian" panose="02010600030101010101" pitchFamily="2" charset="-122"/>
                <a:cs typeface="Times New Roman" panose="02020603050405020304" pitchFamily="18" charset="0"/>
              </a:rPr>
              <a:t>BorgBackup</a:t>
            </a:r>
            <a:r>
              <a:rPr lang="en-GB" sz="2200" kern="100" dirty="0">
                <a:effectLst/>
                <a:latin typeface="Aptos" panose="020B0004020202020204" pitchFamily="34" charset="0"/>
                <a:ea typeface="DengXian" panose="02010600030101010101" pitchFamily="2" charset="-122"/>
                <a:cs typeface="Times New Roman" panose="02020603050405020304" pitchFamily="18" charset="0"/>
              </a:rPr>
              <a:t> (simply </a:t>
            </a:r>
            <a:r>
              <a:rPr lang="en-GB" sz="2200" u="sng" kern="100" dirty="0">
                <a:solidFill>
                  <a:srgbClr val="467886"/>
                </a:solidFill>
                <a:effectLst/>
                <a:latin typeface="Aptos" panose="020B0004020202020204" pitchFamily="34" charset="0"/>
                <a:ea typeface="DengXian" panose="02010600030101010101" pitchFamily="2" charset="-122"/>
                <a:cs typeface="Times New Roman" panose="02020603050405020304" pitchFamily="18" charset="0"/>
                <a:hlinkClick r:id="rId3"/>
              </a:rPr>
              <a:t>Borg</a:t>
            </a:r>
            <a:r>
              <a:rPr lang="en-GB" sz="2200" kern="100" dirty="0">
                <a:effectLst/>
                <a:latin typeface="Aptos" panose="020B0004020202020204" pitchFamily="34" charset="0"/>
                <a:ea typeface="DengXian" panose="02010600030101010101" pitchFamily="2" charset="-122"/>
                <a:cs typeface="Times New Roman" panose="02020603050405020304" pitchFamily="18" charset="0"/>
              </a:rPr>
              <a:t>) is a backup / deduplicating backup software for Linux, designed to efficiently store backups, while also offering compression and encryption features.</a:t>
            </a:r>
          </a:p>
          <a:p>
            <a:pPr>
              <a:lnSpc>
                <a:spcPct val="100000"/>
              </a:lnSpc>
              <a:spcBef>
                <a:spcPts val="600"/>
              </a:spcBef>
              <a:spcAft>
                <a:spcPts val="600"/>
              </a:spcAft>
            </a:pPr>
            <a:r>
              <a:rPr lang="en-GB" sz="2200" b="1" kern="100" dirty="0">
                <a:latin typeface="Aptos" panose="020B0004020202020204" pitchFamily="34" charset="0"/>
                <a:ea typeface="DengXian" panose="02010600030101010101" pitchFamily="2" charset="-122"/>
                <a:cs typeface="Times New Roman" panose="02020603050405020304" pitchFamily="18" charset="0"/>
              </a:rPr>
              <a:t>Deduplicating: </a:t>
            </a:r>
            <a:r>
              <a:rPr lang="en-GB" sz="2200" kern="100" dirty="0">
                <a:effectLst/>
                <a:latin typeface="Aptos" panose="020B0004020202020204" pitchFamily="34" charset="0"/>
                <a:ea typeface="DengXian" panose="02010600030101010101" pitchFamily="2" charset="-122"/>
                <a:cs typeface="Times New Roman" panose="02020603050405020304" pitchFamily="18" charset="0"/>
              </a:rPr>
              <a:t>It's highly efficient as it only stores changes made to files between backups, significantly reducing backup size. Data is divided into chunks, and only new or modified chunks are saved.</a:t>
            </a:r>
          </a:p>
          <a:p>
            <a:pPr>
              <a:lnSpc>
                <a:spcPct val="100000"/>
              </a:lnSpc>
              <a:spcBef>
                <a:spcPts val="600"/>
              </a:spcBef>
              <a:spcAft>
                <a:spcPts val="600"/>
              </a:spcAft>
            </a:pPr>
            <a:r>
              <a:rPr lang="en-GB" sz="2200" b="1" kern="100" dirty="0">
                <a:effectLst/>
                <a:latin typeface="Aptos" panose="020B0004020202020204" pitchFamily="34" charset="0"/>
                <a:ea typeface="DengXian" panose="02010600030101010101" pitchFamily="2" charset="-122"/>
                <a:cs typeface="Times New Roman" panose="02020603050405020304" pitchFamily="18" charset="0"/>
              </a:rPr>
              <a:t>CLI-based: </a:t>
            </a:r>
            <a:r>
              <a:rPr lang="en-GB" sz="2200" kern="100" dirty="0">
                <a:effectLst/>
                <a:latin typeface="Aptos" panose="020B0004020202020204" pitchFamily="34" charset="0"/>
                <a:ea typeface="DengXian" panose="02010600030101010101" pitchFamily="2" charset="-122"/>
                <a:cs typeface="Times New Roman" panose="02020603050405020304" pitchFamily="18" charset="0"/>
              </a:rPr>
              <a:t>Primarily managed through the command line, making it suitable for scripting and automation. </a:t>
            </a:r>
          </a:p>
          <a:p>
            <a:pPr>
              <a:lnSpc>
                <a:spcPct val="100000"/>
              </a:lnSpc>
              <a:spcBef>
                <a:spcPts val="600"/>
              </a:spcBef>
              <a:spcAft>
                <a:spcPts val="600"/>
              </a:spcAft>
            </a:pPr>
            <a:r>
              <a:rPr lang="en-GB" sz="2200" b="1" kern="100" dirty="0">
                <a:effectLst/>
                <a:latin typeface="Aptos" panose="020B0004020202020204" pitchFamily="34" charset="0"/>
                <a:ea typeface="DengXian" panose="02010600030101010101" pitchFamily="2" charset="-122"/>
                <a:cs typeface="Times New Roman" panose="02020603050405020304" pitchFamily="18" charset="0"/>
              </a:rPr>
              <a:t>Pika Backup</a:t>
            </a:r>
            <a:r>
              <a:rPr lang="en-GB" sz="2200" kern="100" dirty="0">
                <a:effectLst/>
                <a:latin typeface="Aptos" panose="020B0004020202020204" pitchFamily="34" charset="0"/>
                <a:ea typeface="DengXian" panose="02010600030101010101" pitchFamily="2" charset="-122"/>
                <a:cs typeface="Times New Roman" panose="02020603050405020304" pitchFamily="18" charset="0"/>
              </a:rPr>
              <a:t> is a GUI application for Linux that allows users to easily create local and remote backups of their data, that uses the powerful </a:t>
            </a:r>
            <a:r>
              <a:rPr lang="en-GB" sz="2200" kern="100" dirty="0" err="1">
                <a:effectLst/>
                <a:latin typeface="Aptos" panose="020B0004020202020204" pitchFamily="34" charset="0"/>
                <a:ea typeface="DengXian" panose="02010600030101010101" pitchFamily="2" charset="-122"/>
                <a:cs typeface="Times New Roman" panose="02020603050405020304" pitchFamily="18" charset="0"/>
              </a:rPr>
              <a:t>BorgBackup</a:t>
            </a:r>
            <a:r>
              <a:rPr lang="en-GB" sz="2200" kern="100" dirty="0">
                <a:effectLst/>
                <a:latin typeface="Aptos" panose="020B0004020202020204" pitchFamily="34" charset="0"/>
                <a:ea typeface="DengXian" panose="02010600030101010101" pitchFamily="2" charset="-122"/>
                <a:cs typeface="Times New Roman" panose="02020603050405020304" pitchFamily="18" charset="0"/>
              </a:rPr>
              <a:t> software as its backend. </a:t>
            </a:r>
          </a:p>
          <a:p>
            <a:pPr>
              <a:lnSpc>
                <a:spcPct val="100000"/>
              </a:lnSpc>
              <a:spcBef>
                <a:spcPts val="600"/>
              </a:spcBef>
              <a:spcAft>
                <a:spcPts val="600"/>
              </a:spcAft>
            </a:pPr>
            <a:r>
              <a:rPr lang="en-GB" sz="2200" kern="100" dirty="0">
                <a:effectLst/>
                <a:latin typeface="Aptos" panose="020B0004020202020204" pitchFamily="34" charset="0"/>
                <a:ea typeface="DengXian" panose="02010600030101010101" pitchFamily="2" charset="-122"/>
                <a:cs typeface="Times New Roman" panose="02020603050405020304" pitchFamily="18" charset="0"/>
              </a:rPr>
              <a:t>Pika</a:t>
            </a:r>
            <a:r>
              <a:rPr lang="en-GB" sz="2200" b="1" kern="100" dirty="0">
                <a:effectLst/>
                <a:latin typeface="Aptos" panose="020B0004020202020204" pitchFamily="34" charset="0"/>
                <a:ea typeface="DengXian" panose="02010600030101010101" pitchFamily="2" charset="-122"/>
                <a:cs typeface="Times New Roman" panose="02020603050405020304" pitchFamily="18" charset="0"/>
              </a:rPr>
              <a:t> </a:t>
            </a:r>
            <a:r>
              <a:rPr lang="en-GB" sz="2200" kern="100" dirty="0">
                <a:effectLst/>
                <a:latin typeface="Aptos" panose="020B0004020202020204" pitchFamily="34" charset="0"/>
                <a:ea typeface="DengXian" panose="02010600030101010101" pitchFamily="2" charset="-122"/>
                <a:cs typeface="Times New Roman" panose="02020603050405020304" pitchFamily="18" charset="0"/>
              </a:rPr>
              <a:t>essentially provides a user-friendly GUI to schedule, encrypt, and manage backups using </a:t>
            </a:r>
            <a:r>
              <a:rPr lang="en-GB" sz="2200" kern="100" dirty="0" err="1">
                <a:effectLst/>
                <a:latin typeface="Aptos" panose="020B0004020202020204" pitchFamily="34" charset="0"/>
                <a:ea typeface="DengXian" panose="02010600030101010101" pitchFamily="2" charset="-122"/>
                <a:cs typeface="Times New Roman" panose="02020603050405020304" pitchFamily="18" charset="0"/>
              </a:rPr>
              <a:t>BorgBackup</a:t>
            </a:r>
            <a:r>
              <a:rPr lang="en-GB" sz="2200" kern="100" dirty="0">
                <a:effectLst/>
                <a:latin typeface="Aptos" panose="020B0004020202020204" pitchFamily="34" charset="0"/>
                <a:ea typeface="DengXian" panose="02010600030101010101" pitchFamily="2" charset="-122"/>
                <a:cs typeface="Times New Roman" panose="02020603050405020304" pitchFamily="18" charset="0"/>
              </a:rPr>
              <a:t>.</a:t>
            </a:r>
          </a:p>
          <a:p>
            <a:pPr marL="0" indent="0">
              <a:lnSpc>
                <a:spcPct val="100000"/>
              </a:lnSpc>
              <a:spcBef>
                <a:spcPts val="600"/>
              </a:spcBef>
              <a:spcAft>
                <a:spcPts val="600"/>
              </a:spcAft>
              <a:buNone/>
            </a:pPr>
            <a:r>
              <a:rPr lang="en-GB" sz="2200" kern="100" dirty="0">
                <a:latin typeface="Aptos" panose="020B0004020202020204" pitchFamily="34" charset="0"/>
                <a:ea typeface="DengXian" panose="02010600030101010101" pitchFamily="2" charset="-122"/>
                <a:cs typeface="Times New Roman" panose="02020603050405020304" pitchFamily="18" charset="0"/>
              </a:rPr>
              <a:t>For more information please click here: Pika </a:t>
            </a:r>
            <a:r>
              <a:rPr lang="en-GB" sz="2200" kern="100" dirty="0">
                <a:latin typeface="Aptos" panose="020B0004020202020204" pitchFamily="34" charset="0"/>
                <a:ea typeface="DengXian" panose="02010600030101010101" pitchFamily="2" charset="-122"/>
                <a:cs typeface="Times New Roman" panose="02020603050405020304" pitchFamily="18" charset="0"/>
                <a:hlinkClick r:id="rId4"/>
              </a:rPr>
              <a:t>Article</a:t>
            </a:r>
            <a:r>
              <a:rPr lang="en-GB" sz="2200" kern="100" dirty="0">
                <a:latin typeface="Aptos" panose="020B0004020202020204" pitchFamily="34" charset="0"/>
                <a:ea typeface="DengXian" panose="02010600030101010101" pitchFamily="2" charset="-122"/>
                <a:cs typeface="Times New Roman" panose="02020603050405020304" pitchFamily="18" charset="0"/>
              </a:rPr>
              <a:t> and </a:t>
            </a:r>
            <a:r>
              <a:rPr lang="en-GB" sz="2200" kern="100" dirty="0">
                <a:latin typeface="Aptos" panose="020B0004020202020204" pitchFamily="34" charset="0"/>
                <a:ea typeface="DengXian" panose="02010600030101010101" pitchFamily="2" charset="-122"/>
                <a:cs typeface="Times New Roman" panose="02020603050405020304" pitchFamily="18" charset="0"/>
                <a:hlinkClick r:id="rId5"/>
              </a:rPr>
              <a:t>Video</a:t>
            </a:r>
            <a:r>
              <a:rPr lang="en-GB" sz="2200" kern="100" dirty="0">
                <a:latin typeface="Aptos" panose="020B0004020202020204" pitchFamily="34" charset="0"/>
                <a:ea typeface="DengXian" panose="02010600030101010101" pitchFamily="2" charset="-122"/>
                <a:cs typeface="Times New Roman" panose="02020603050405020304" pitchFamily="18" charset="0"/>
              </a:rPr>
              <a:t> overview.</a:t>
            </a:r>
            <a:endParaRPr lang="en-GB" sz="2200" kern="100" dirty="0">
              <a:effectLst/>
              <a:latin typeface="Aptos" panose="020B0004020202020204" pitchFamily="34" charset="0"/>
              <a:ea typeface="DengXian" panose="02010600030101010101" pitchFamily="2" charset="-122"/>
              <a:cs typeface="Times New Roman" panose="02020603050405020304" pitchFamily="18" charset="0"/>
            </a:endParaRPr>
          </a:p>
        </p:txBody>
      </p:sp>
    </p:spTree>
    <p:extLst>
      <p:ext uri="{BB962C8B-B14F-4D97-AF65-F5344CB8AC3E}">
        <p14:creationId xmlns:p14="http://schemas.microsoft.com/office/powerpoint/2010/main" val="1043727426"/>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499F31-9008-3191-9B27-A71F2B3F55CF}"/>
              </a:ext>
            </a:extLst>
          </p:cNvPr>
          <p:cNvSpPr>
            <a:spLocks noGrp="1"/>
          </p:cNvSpPr>
          <p:nvPr>
            <p:ph type="title"/>
          </p:nvPr>
        </p:nvSpPr>
        <p:spPr>
          <a:xfrm>
            <a:off x="0" y="-16336"/>
            <a:ext cx="12192000" cy="1649717"/>
          </a:xfrm>
          <a:solidFill>
            <a:srgbClr val="002060"/>
          </a:solidFill>
        </p:spPr>
        <p:txBody>
          <a:bodyPr>
            <a:normAutofit/>
          </a:bodyPr>
          <a:lstStyle/>
          <a:p>
            <a:r>
              <a:rPr lang="en-GB" sz="6600" dirty="0">
                <a:solidFill>
                  <a:schemeClr val="bg1"/>
                </a:solidFill>
              </a:rPr>
              <a:t>Bg. </a:t>
            </a:r>
            <a:r>
              <a:rPr lang="en-GB" sz="5400" dirty="0">
                <a:solidFill>
                  <a:schemeClr val="bg1"/>
                </a:solidFill>
              </a:rPr>
              <a:t>Level-up handout: </a:t>
            </a:r>
            <a:br>
              <a:rPr lang="en-GB" dirty="0">
                <a:solidFill>
                  <a:schemeClr val="bg1"/>
                </a:solidFill>
              </a:rPr>
            </a:br>
            <a:r>
              <a:rPr lang="en-GB" dirty="0">
                <a:solidFill>
                  <a:schemeClr val="bg1"/>
                </a:solidFill>
              </a:rPr>
              <a:t>Linux OS </a:t>
            </a:r>
            <a:r>
              <a:rPr lang="en-GB" dirty="0" err="1">
                <a:solidFill>
                  <a:schemeClr val="bg1"/>
                </a:solidFill>
              </a:rPr>
              <a:t>CyberSecurity</a:t>
            </a:r>
            <a:endParaRPr lang="en-GB" dirty="0">
              <a:solidFill>
                <a:schemeClr val="bg1"/>
              </a:solidFill>
            </a:endParaRPr>
          </a:p>
        </p:txBody>
      </p:sp>
      <p:sp>
        <p:nvSpPr>
          <p:cNvPr id="3" name="Content Placeholder 2">
            <a:extLst>
              <a:ext uri="{FF2B5EF4-FFF2-40B4-BE49-F238E27FC236}">
                <a16:creationId xmlns:a16="http://schemas.microsoft.com/office/drawing/2014/main" id="{709EFA67-0C42-F951-73E9-EDC32FD353BD}"/>
              </a:ext>
            </a:extLst>
          </p:cNvPr>
          <p:cNvSpPr>
            <a:spLocks noGrp="1"/>
          </p:cNvSpPr>
          <p:nvPr>
            <p:ph idx="1"/>
          </p:nvPr>
        </p:nvSpPr>
        <p:spPr>
          <a:xfrm>
            <a:off x="718625" y="1826885"/>
            <a:ext cx="10515600" cy="4156574"/>
          </a:xfrm>
        </p:spPr>
        <p:txBody>
          <a:bodyPr>
            <a:normAutofit/>
          </a:bodyPr>
          <a:lstStyle/>
          <a:p>
            <a:r>
              <a:rPr lang="en-GB" sz="3200" dirty="0"/>
              <a:t>Optional reading: For additional information and an introduction to Linux OS </a:t>
            </a:r>
            <a:r>
              <a:rPr lang="en-GB" sz="3200" dirty="0" err="1"/>
              <a:t>CyberSecurity</a:t>
            </a:r>
            <a:r>
              <a:rPr lang="en-GB" sz="3200" dirty="0"/>
              <a:t>, read the handout on Moodle titled: </a:t>
            </a:r>
          </a:p>
          <a:p>
            <a:pPr lvl="1"/>
            <a:r>
              <a:rPr lang="pt-BR" sz="3200" b="1" dirty="0">
                <a:highlight>
                  <a:srgbClr val="FFFF00"/>
                </a:highlight>
              </a:rPr>
              <a:t>OS 4 - Bg Handout - Linux OS &amp; CyberSecurity introduction</a:t>
            </a:r>
          </a:p>
          <a:p>
            <a:pPr marL="0" indent="0">
              <a:buNone/>
            </a:pPr>
            <a:endParaRPr lang="pt-BR" sz="3200" dirty="0"/>
          </a:p>
          <a:p>
            <a:r>
              <a:rPr lang="en-US" sz="3200" dirty="0">
                <a:solidFill>
                  <a:srgbClr val="201F1E"/>
                </a:solidFill>
                <a:cs typeface="Times New Roman" panose="02020603050405020304" pitchFamily="18" charset="0"/>
              </a:rPr>
              <a:t>And for some additional Bash commands, view the handout:</a:t>
            </a:r>
          </a:p>
          <a:p>
            <a:pPr lvl="1"/>
            <a:r>
              <a:rPr lang="en-US" sz="3600" b="1" dirty="0">
                <a:highlight>
                  <a:srgbClr val="FFFF00"/>
                </a:highlight>
              </a:rPr>
              <a:t>OS 4 - Bg Handout – Additional Bash commands</a:t>
            </a:r>
            <a:endParaRPr lang="en-GB" sz="3600" b="1" dirty="0">
              <a:highlight>
                <a:srgbClr val="FFFF00"/>
              </a:highlight>
            </a:endParaRPr>
          </a:p>
          <a:p>
            <a:endParaRPr lang="en-GB" sz="3200" dirty="0"/>
          </a:p>
        </p:txBody>
      </p:sp>
      <p:grpSp>
        <p:nvGrpSpPr>
          <p:cNvPr id="14" name="Group 13">
            <a:extLst>
              <a:ext uri="{FF2B5EF4-FFF2-40B4-BE49-F238E27FC236}">
                <a16:creationId xmlns:a16="http://schemas.microsoft.com/office/drawing/2014/main" id="{D8DBCFB3-FAF1-18F7-3A93-B85154DB2F81}"/>
              </a:ext>
            </a:extLst>
          </p:cNvPr>
          <p:cNvGrpSpPr/>
          <p:nvPr/>
        </p:nvGrpSpPr>
        <p:grpSpPr>
          <a:xfrm>
            <a:off x="8645675" y="-96642"/>
            <a:ext cx="2913529" cy="1923527"/>
            <a:chOff x="1596042" y="3527125"/>
            <a:chExt cx="3733465" cy="2420297"/>
          </a:xfrm>
        </p:grpSpPr>
        <p:pic>
          <p:nvPicPr>
            <p:cNvPr id="5" name="Graphic 4" descr="Computer with solid fill">
              <a:extLst>
                <a:ext uri="{FF2B5EF4-FFF2-40B4-BE49-F238E27FC236}">
                  <a16:creationId xmlns:a16="http://schemas.microsoft.com/office/drawing/2014/main" id="{3F72C43A-EF23-72E7-531F-C4C6AC84DBAD}"/>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1596042" y="4163673"/>
              <a:ext cx="1783749" cy="1783749"/>
            </a:xfrm>
            <a:prstGeom prst="rect">
              <a:avLst/>
            </a:prstGeom>
          </p:spPr>
        </p:pic>
        <p:pic>
          <p:nvPicPr>
            <p:cNvPr id="7" name="Graphic 6" descr="Key outline">
              <a:extLst>
                <a:ext uri="{FF2B5EF4-FFF2-40B4-BE49-F238E27FC236}">
                  <a16:creationId xmlns:a16="http://schemas.microsoft.com/office/drawing/2014/main" id="{144E50CD-D06B-1D5C-B13E-E755C083694B}"/>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1753461" y="4528458"/>
              <a:ext cx="881624" cy="881624"/>
            </a:xfrm>
            <a:prstGeom prst="rect">
              <a:avLst/>
            </a:prstGeom>
          </p:spPr>
        </p:pic>
        <p:pic>
          <p:nvPicPr>
            <p:cNvPr id="13" name="Graphic 12" descr="Safe with solid fill">
              <a:extLst>
                <a:ext uri="{FF2B5EF4-FFF2-40B4-BE49-F238E27FC236}">
                  <a16:creationId xmlns:a16="http://schemas.microsoft.com/office/drawing/2014/main" id="{D071DDCC-7677-51FD-3282-ADE3D4A9270C}"/>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3679790" y="4197305"/>
              <a:ext cx="1649717" cy="1649717"/>
            </a:xfrm>
            <a:prstGeom prst="rect">
              <a:avLst/>
            </a:prstGeom>
          </p:spPr>
        </p:pic>
        <p:pic>
          <p:nvPicPr>
            <p:cNvPr id="9" name="Graphic 8" descr="Shield Tick with solid fill">
              <a:extLst>
                <a:ext uri="{FF2B5EF4-FFF2-40B4-BE49-F238E27FC236}">
                  <a16:creationId xmlns:a16="http://schemas.microsoft.com/office/drawing/2014/main" id="{B6AEBD72-A4F4-B9E2-D6C3-BF4EDDE4340E}"/>
                </a:ext>
              </a:extLst>
            </p:cNvPr>
            <p:cNvPicPr>
              <a:picLocks noChangeAspect="1"/>
            </p:cNvPicPr>
            <p:nvPr/>
          </p:nvPicPr>
          <p:blipFill>
            <a:blip r:embed="rId8">
              <a:extLst>
                <a:ext uri="{96DAC541-7B7A-43D3-8B79-37D633B846F1}">
                  <asvg:svgBlip xmlns:asvg="http://schemas.microsoft.com/office/drawing/2016/SVG/main" r:embed="rId9"/>
                </a:ext>
              </a:extLst>
            </a:blip>
            <a:stretch>
              <a:fillRect/>
            </a:stretch>
          </p:blipFill>
          <p:spPr>
            <a:xfrm>
              <a:off x="2635085" y="3527125"/>
              <a:ext cx="2002665" cy="2002665"/>
            </a:xfrm>
            <a:prstGeom prst="rect">
              <a:avLst/>
            </a:prstGeom>
          </p:spPr>
        </p:pic>
      </p:grpSp>
    </p:spTree>
    <p:extLst>
      <p:ext uri="{BB962C8B-B14F-4D97-AF65-F5344CB8AC3E}">
        <p14:creationId xmlns:p14="http://schemas.microsoft.com/office/powerpoint/2010/main" val="561583681"/>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BC11AEC8-078A-271E-01BE-24FB18FC3B72}"/>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F4BF1F3-645F-4A99-028D-DA1DD95DE8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07F4B190-27D7-22E8-13FE-294B3273E2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34A1FBD0-D3FD-136A-B9F0-59CDD0ACBA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382CC5DE-C88B-F1FB-0FFC-DB8B4BCDB5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9B870E6D-CED7-C9C7-A419-67C5886EF0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5FAB889A-0534-F957-7A80-639DBE2D3FFA}"/>
              </a:ext>
            </a:extLst>
          </p:cNvPr>
          <p:cNvSpPr>
            <a:spLocks noGrp="1"/>
          </p:cNvSpPr>
          <p:nvPr>
            <p:ph type="title"/>
          </p:nvPr>
        </p:nvSpPr>
        <p:spPr>
          <a:xfrm>
            <a:off x="786982" y="339509"/>
            <a:ext cx="9895951" cy="1033669"/>
          </a:xfrm>
        </p:spPr>
        <p:txBody>
          <a:bodyPr>
            <a:normAutofit/>
          </a:bodyPr>
          <a:lstStyle/>
          <a:p>
            <a:r>
              <a:rPr lang="en-GB" sz="4800" b="1" dirty="0">
                <a:solidFill>
                  <a:srgbClr val="FFFFFF"/>
                </a:solidFill>
              </a:rPr>
              <a:t>Q&amp;A &amp; Register reminder</a:t>
            </a:r>
          </a:p>
        </p:txBody>
      </p:sp>
      <p:sp>
        <p:nvSpPr>
          <p:cNvPr id="3" name="TextBox 2">
            <a:extLst>
              <a:ext uri="{FF2B5EF4-FFF2-40B4-BE49-F238E27FC236}">
                <a16:creationId xmlns:a16="http://schemas.microsoft.com/office/drawing/2014/main" id="{6624C785-6A0E-4F79-A004-25883BFC9942}"/>
              </a:ext>
            </a:extLst>
          </p:cNvPr>
          <p:cNvSpPr txBox="1"/>
          <p:nvPr/>
        </p:nvSpPr>
        <p:spPr>
          <a:xfrm>
            <a:off x="574588" y="2013895"/>
            <a:ext cx="5342507" cy="3639684"/>
          </a:xfrm>
          <a:prstGeom prst="rect">
            <a:avLst/>
          </a:prstGeom>
        </p:spPr>
        <p:txBody>
          <a:bodyPr vert="horz" lIns="91440" tIns="45720" rIns="91440" bIns="45720" rtlCol="0" anchor="t">
            <a:normAutofit/>
          </a:bodyPr>
          <a:lstStyle/>
          <a:p>
            <a:pPr marL="742950" indent="-742950">
              <a:buFont typeface="Arial" panose="020B0604020202020204" pitchFamily="34" charset="0"/>
              <a:buChar char="•"/>
              <a:defRPr/>
            </a:pPr>
            <a:r>
              <a:rPr kumimoji="0" lang="en-GB" sz="3200" b="0" i="0" u="none" strike="noStrike" kern="1200" cap="none" spc="0" normalizeH="0" baseline="0" noProof="0" dirty="0">
                <a:ln>
                  <a:noFill/>
                </a:ln>
                <a:solidFill>
                  <a:prstClr val="black"/>
                </a:solidFill>
                <a:effectLst/>
                <a:uLnTx/>
                <a:uFillTx/>
                <a:latin typeface="Calibri" panose="020F0502020204030204"/>
                <a:ea typeface="+mn-ea"/>
                <a:cs typeface="+mn-cs"/>
              </a:rPr>
              <a:t>Time for Qs in the Tutorial.</a:t>
            </a:r>
          </a:p>
          <a:p>
            <a:pPr marL="742950" marR="0" lvl="0" indent="-7429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3200" b="1" i="0" u="none" strike="noStrike" kern="1200" cap="none" spc="0" normalizeH="0" baseline="0" noProof="0" dirty="0">
                <a:ln>
                  <a:noFill/>
                </a:ln>
                <a:solidFill>
                  <a:prstClr val="black"/>
                </a:solidFill>
                <a:effectLst/>
                <a:uLnTx/>
                <a:uFillTx/>
                <a:latin typeface="Calibri" panose="020F0502020204030204"/>
                <a:ea typeface="+mn-ea"/>
                <a:cs typeface="+mn-cs"/>
              </a:rPr>
              <a:t>Register reminder </a:t>
            </a:r>
          </a:p>
          <a:p>
            <a:pPr marL="742950" marR="0" lvl="0" indent="-7429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3200" b="1" i="0" u="none" strike="noStrike" kern="1200" cap="none" spc="0" normalizeH="0" baseline="0" noProof="0" dirty="0">
                <a:ln>
                  <a:noFill/>
                </a:ln>
                <a:solidFill>
                  <a:prstClr val="black"/>
                </a:solidFill>
                <a:effectLst/>
                <a:uLnTx/>
                <a:uFillTx/>
                <a:latin typeface="Calibri" panose="020F0502020204030204"/>
                <a:ea typeface="+mn-ea"/>
                <a:cs typeface="+mn-cs"/>
              </a:rPr>
              <a:t>Thanks.</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3200" b="0" i="0" u="none" strike="noStrike" kern="1200" cap="none" spc="0" normalizeH="0" baseline="0" noProof="0" dirty="0">
                <a:ln>
                  <a:noFill/>
                </a:ln>
                <a:solidFill>
                  <a:prstClr val="black"/>
                </a:solidFill>
                <a:effectLst/>
                <a:uLnTx/>
                <a:uFillTx/>
                <a:latin typeface="Calibri" panose="020F0502020204030204"/>
                <a:ea typeface="+mn-ea"/>
                <a:cs typeface="+mn-cs"/>
              </a:rPr>
              <a:t>The end.</a:t>
            </a:r>
          </a:p>
        </p:txBody>
      </p:sp>
      <p:pic>
        <p:nvPicPr>
          <p:cNvPr id="5" name="Graphic 5" descr="Questions">
            <a:extLst>
              <a:ext uri="{FF2B5EF4-FFF2-40B4-BE49-F238E27FC236}">
                <a16:creationId xmlns:a16="http://schemas.microsoft.com/office/drawing/2014/main" id="{2DE5CFEB-5D48-31A9-F47F-DBEBAB336386}"/>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6881401" y="453282"/>
            <a:ext cx="3399152" cy="3399152"/>
          </a:xfrm>
          <a:custGeom>
            <a:avLst/>
            <a:gdLst/>
            <a:ahLst/>
            <a:cxnLst/>
            <a:rect l="l" t="t" r="r" b="b"/>
            <a:pathLst>
              <a:path w="4636009" h="5032375">
                <a:moveTo>
                  <a:pt x="0" y="0"/>
                </a:moveTo>
                <a:lnTo>
                  <a:pt x="4636009" y="0"/>
                </a:lnTo>
                <a:lnTo>
                  <a:pt x="4636009" y="5032375"/>
                </a:lnTo>
                <a:lnTo>
                  <a:pt x="0" y="5032375"/>
                </a:lnTo>
                <a:close/>
              </a:path>
            </a:pathLst>
          </a:custGeom>
        </p:spPr>
      </p:pic>
      <p:pic>
        <p:nvPicPr>
          <p:cNvPr id="9" name="Graphic 8" descr="Thumbs up sign with solid fill">
            <a:extLst>
              <a:ext uri="{FF2B5EF4-FFF2-40B4-BE49-F238E27FC236}">
                <a16:creationId xmlns:a16="http://schemas.microsoft.com/office/drawing/2014/main" id="{7ABFD464-AC40-F1AE-DC35-D621E02C0D96}"/>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9527856" y="2829630"/>
            <a:ext cx="1330413" cy="1330413"/>
          </a:xfrm>
          <a:prstGeom prst="rect">
            <a:avLst/>
          </a:prstGeom>
        </p:spPr>
      </p:pic>
    </p:spTree>
    <p:extLst>
      <p:ext uri="{BB962C8B-B14F-4D97-AF65-F5344CB8AC3E}">
        <p14:creationId xmlns:p14="http://schemas.microsoft.com/office/powerpoint/2010/main" val="1575811882"/>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A954BE-99C8-4034-800D-908618389993}"/>
              </a:ext>
            </a:extLst>
          </p:cNvPr>
          <p:cNvSpPr>
            <a:spLocks noGrp="1"/>
          </p:cNvSpPr>
          <p:nvPr>
            <p:ph type="title"/>
          </p:nvPr>
        </p:nvSpPr>
        <p:spPr>
          <a:xfrm>
            <a:off x="767866" y="1884436"/>
            <a:ext cx="10515600" cy="2786038"/>
          </a:xfrm>
        </p:spPr>
        <p:txBody>
          <a:bodyPr>
            <a:normAutofit fontScale="90000"/>
          </a:bodyPr>
          <a:lstStyle/>
          <a:p>
            <a:r>
              <a:rPr lang="en-GB" dirty="0"/>
              <a:t>The End.</a:t>
            </a:r>
            <a:br>
              <a:rPr lang="en-GB" dirty="0"/>
            </a:br>
            <a:r>
              <a:rPr lang="en-GB" dirty="0"/>
              <a:t>.</a:t>
            </a:r>
            <a:br>
              <a:rPr lang="en-GB" dirty="0"/>
            </a:br>
            <a:r>
              <a:rPr lang="en-GB" dirty="0"/>
              <a:t>.</a:t>
            </a:r>
            <a:br>
              <a:rPr lang="en-GB" dirty="0"/>
            </a:br>
            <a:r>
              <a:rPr lang="en-GB" dirty="0"/>
              <a:t>.</a:t>
            </a:r>
            <a:br>
              <a:rPr lang="en-GB" dirty="0"/>
            </a:br>
            <a:br>
              <a:rPr lang="en-GB" dirty="0"/>
            </a:br>
            <a:br>
              <a:rPr lang="en-GB" dirty="0"/>
            </a:br>
            <a:br>
              <a:rPr lang="en-GB" dirty="0"/>
            </a:br>
            <a:br>
              <a:rPr lang="en-GB" dirty="0"/>
            </a:br>
            <a:br>
              <a:rPr lang="en-GB" dirty="0"/>
            </a:br>
            <a:br>
              <a:rPr lang="en-GB" dirty="0"/>
            </a:br>
            <a:r>
              <a:rPr lang="en-GB" dirty="0"/>
              <a:t>Archive slides…</a:t>
            </a:r>
          </a:p>
        </p:txBody>
      </p:sp>
    </p:spTree>
    <p:extLst>
      <p:ext uri="{BB962C8B-B14F-4D97-AF65-F5344CB8AC3E}">
        <p14:creationId xmlns:p14="http://schemas.microsoft.com/office/powerpoint/2010/main" val="2722368900"/>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1"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1"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1"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300" y="-1"/>
            <a:ext cx="4076699" cy="1590741"/>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1"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2" y="-1"/>
            <a:ext cx="11732645"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1"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5" name="Title 1">
            <a:extLst>
              <a:ext uri="{FF2B5EF4-FFF2-40B4-BE49-F238E27FC236}">
                <a16:creationId xmlns:a16="http://schemas.microsoft.com/office/drawing/2014/main" id="{5143D4DE-AA4D-428A-ABA2-FD3A38C2B64E}"/>
              </a:ext>
            </a:extLst>
          </p:cNvPr>
          <p:cNvSpPr>
            <a:spLocks noGrp="1"/>
          </p:cNvSpPr>
          <p:nvPr>
            <p:ph type="title"/>
          </p:nvPr>
        </p:nvSpPr>
        <p:spPr>
          <a:xfrm>
            <a:off x="786983" y="339511"/>
            <a:ext cx="9895950" cy="1033669"/>
          </a:xfrm>
        </p:spPr>
        <p:txBody>
          <a:bodyPr>
            <a:normAutofit/>
          </a:bodyPr>
          <a:lstStyle/>
          <a:p>
            <a:r>
              <a:rPr lang="en-GB" b="1" dirty="0">
                <a:solidFill>
                  <a:srgbClr val="FFFFFF"/>
                </a:solidFill>
              </a:rPr>
              <a:t>Linux OS: Example use</a:t>
            </a:r>
          </a:p>
        </p:txBody>
      </p:sp>
      <p:sp>
        <p:nvSpPr>
          <p:cNvPr id="17" name="TextBox 16">
            <a:extLst>
              <a:ext uri="{FF2B5EF4-FFF2-40B4-BE49-F238E27FC236}">
                <a16:creationId xmlns:a16="http://schemas.microsoft.com/office/drawing/2014/main" id="{6C417A2C-AF2A-4667-B590-FF01CAABCFD9}"/>
              </a:ext>
            </a:extLst>
          </p:cNvPr>
          <p:cNvSpPr txBox="1"/>
          <p:nvPr/>
        </p:nvSpPr>
        <p:spPr>
          <a:xfrm rot="16200000">
            <a:off x="10153417" y="969921"/>
            <a:ext cx="1455990" cy="153888"/>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400" b="0" i="0" u="none" strike="noStrike" kern="1200" cap="none" spc="0" normalizeH="0" baseline="0" noProof="0" dirty="0">
                <a:ln>
                  <a:noFill/>
                </a:ln>
                <a:solidFill>
                  <a:prstClr val="black"/>
                </a:solidFill>
                <a:effectLst/>
                <a:uLnTx/>
                <a:uFillTx/>
                <a:latin typeface="Calibri" panose="020F0502020204030204"/>
                <a:ea typeface="+mn-ea"/>
                <a:cs typeface="+mn-cs"/>
                <a:hlinkClick r:id="rId3" tooltip="https://commons.wikimedia.org/wiki/File:Icons8_flat_linux.svg"/>
              </a:rPr>
              <a:t>This Photo</a:t>
            </a:r>
            <a:r>
              <a:rPr kumimoji="0" lang="en-GB" sz="400" b="0" i="0" u="none" strike="noStrike" kern="1200" cap="none" spc="0" normalizeH="0" baseline="0" noProof="0" dirty="0">
                <a:ln>
                  <a:noFill/>
                </a:ln>
                <a:solidFill>
                  <a:prstClr val="black"/>
                </a:solidFill>
                <a:effectLst/>
                <a:uLnTx/>
                <a:uFillTx/>
                <a:latin typeface="Calibri" panose="020F0502020204030204"/>
                <a:ea typeface="+mn-ea"/>
                <a:cs typeface="+mn-cs"/>
              </a:rPr>
              <a:t> by Unknown Author is licensed under </a:t>
            </a:r>
            <a:r>
              <a:rPr kumimoji="0" lang="en-GB" sz="400" b="0" i="0" u="none" strike="noStrike" kern="1200" cap="none" spc="0" normalizeH="0" baseline="0" noProof="0" dirty="0">
                <a:ln>
                  <a:noFill/>
                </a:ln>
                <a:solidFill>
                  <a:prstClr val="black"/>
                </a:solidFill>
                <a:effectLst/>
                <a:uLnTx/>
                <a:uFillTx/>
                <a:latin typeface="Calibri" panose="020F0502020204030204"/>
                <a:ea typeface="+mn-ea"/>
                <a:cs typeface="+mn-cs"/>
                <a:hlinkClick r:id="rId4" tooltip="https://creativecommons.org/licenses/by-sa/3.0/"/>
              </a:rPr>
              <a:t>CC BY-SA</a:t>
            </a:r>
            <a:r>
              <a:rPr kumimoji="0" lang="en-GB" sz="400" b="0" i="0" u="none" strike="noStrike" kern="1200" cap="none" spc="0" normalizeH="0" baseline="0" noProof="0" dirty="0">
                <a:ln>
                  <a:noFill/>
                </a:ln>
                <a:solidFill>
                  <a:prstClr val="black"/>
                </a:solidFill>
                <a:effectLst/>
                <a:uLnTx/>
                <a:uFillTx/>
                <a:latin typeface="Calibri" panose="020F0502020204030204"/>
                <a:ea typeface="+mn-ea"/>
                <a:cs typeface="+mn-cs"/>
              </a:rPr>
              <a:t>C</a:t>
            </a:r>
          </a:p>
        </p:txBody>
      </p:sp>
      <p:sp>
        <p:nvSpPr>
          <p:cNvPr id="18" name="Content Placeholder 2">
            <a:extLst>
              <a:ext uri="{FF2B5EF4-FFF2-40B4-BE49-F238E27FC236}">
                <a16:creationId xmlns:a16="http://schemas.microsoft.com/office/drawing/2014/main" id="{3E4D9BBA-A9DC-464C-94B5-83FA62CB687C}"/>
              </a:ext>
            </a:extLst>
          </p:cNvPr>
          <p:cNvSpPr>
            <a:spLocks noGrp="1"/>
          </p:cNvSpPr>
          <p:nvPr>
            <p:ph idx="1"/>
          </p:nvPr>
        </p:nvSpPr>
        <p:spPr>
          <a:xfrm>
            <a:off x="289801" y="1781552"/>
            <a:ext cx="10023972" cy="4115436"/>
          </a:xfrm>
        </p:spPr>
        <p:txBody>
          <a:bodyPr>
            <a:noAutofit/>
          </a:bodyPr>
          <a:lstStyle/>
          <a:p>
            <a:pPr marL="342912" indent="-342912">
              <a:lnSpc>
                <a:spcPct val="100000"/>
              </a:lnSpc>
              <a:spcBef>
                <a:spcPts val="0"/>
              </a:spcBef>
              <a:spcAft>
                <a:spcPts val="601"/>
              </a:spcAft>
              <a:buFont typeface="Symbol" panose="05050102010706020507" pitchFamily="18" charset="2"/>
              <a:buChar char=""/>
            </a:pPr>
            <a:r>
              <a:rPr lang="en-GB" dirty="0"/>
              <a:t>The following are a few example Companies who use Linux Enterprise OSs on their servers, for Virtual Machine deployment and for hosting and delivering their applications to users.</a:t>
            </a:r>
          </a:p>
          <a:p>
            <a:pPr marL="800127" lvl="1" indent="-342912">
              <a:lnSpc>
                <a:spcPct val="100000"/>
              </a:lnSpc>
              <a:spcBef>
                <a:spcPts val="0"/>
              </a:spcBef>
              <a:spcAft>
                <a:spcPts val="601"/>
              </a:spcAft>
              <a:buFont typeface="Symbol" panose="05050102010706020507" pitchFamily="18" charset="2"/>
              <a:buChar char=""/>
            </a:pPr>
            <a:r>
              <a:rPr lang="en-GB" sz="2800" dirty="0"/>
              <a:t>Netflix.</a:t>
            </a:r>
          </a:p>
          <a:p>
            <a:pPr marL="800127" lvl="1" indent="-342912">
              <a:lnSpc>
                <a:spcPct val="100000"/>
              </a:lnSpc>
              <a:spcBef>
                <a:spcPts val="0"/>
              </a:spcBef>
              <a:spcAft>
                <a:spcPts val="601"/>
              </a:spcAft>
              <a:buFont typeface="Symbol" panose="05050102010706020507" pitchFamily="18" charset="2"/>
              <a:buChar char=""/>
            </a:pPr>
            <a:r>
              <a:rPr lang="en-GB" sz="2800" dirty="0"/>
              <a:t>AT&amp;T.</a:t>
            </a:r>
          </a:p>
          <a:p>
            <a:pPr marL="800127" lvl="1" indent="-342912">
              <a:lnSpc>
                <a:spcPct val="100000"/>
              </a:lnSpc>
              <a:spcBef>
                <a:spcPts val="0"/>
              </a:spcBef>
              <a:spcAft>
                <a:spcPts val="601"/>
              </a:spcAft>
              <a:buFont typeface="Symbol" panose="05050102010706020507" pitchFamily="18" charset="2"/>
              <a:buChar char=""/>
            </a:pPr>
            <a:r>
              <a:rPr lang="en-GB" sz="2800" dirty="0"/>
              <a:t>Amazon Web Services (AWS). </a:t>
            </a:r>
          </a:p>
          <a:p>
            <a:pPr marL="1257345" lvl="2" indent="-342912">
              <a:lnSpc>
                <a:spcPct val="100000"/>
              </a:lnSpc>
              <a:spcBef>
                <a:spcPts val="0"/>
              </a:spcBef>
              <a:spcAft>
                <a:spcPts val="601"/>
              </a:spcAft>
              <a:buFont typeface="Symbol" panose="05050102010706020507" pitchFamily="18" charset="2"/>
              <a:buChar char=""/>
            </a:pPr>
            <a:r>
              <a:rPr lang="en-GB" sz="2400" dirty="0"/>
              <a:t>Linux is the standard OS used for the AWS infrastructure.</a:t>
            </a:r>
          </a:p>
          <a:p>
            <a:pPr marL="800127" lvl="1" indent="-342912">
              <a:lnSpc>
                <a:spcPct val="100000"/>
              </a:lnSpc>
              <a:spcBef>
                <a:spcPts val="0"/>
              </a:spcBef>
              <a:spcAft>
                <a:spcPts val="601"/>
              </a:spcAft>
              <a:buFont typeface="Symbol" panose="05050102010706020507" pitchFamily="18" charset="2"/>
              <a:buChar char=""/>
            </a:pPr>
            <a:r>
              <a:rPr lang="en-GB" sz="2800" dirty="0"/>
              <a:t>MS Azure.</a:t>
            </a:r>
          </a:p>
        </p:txBody>
      </p:sp>
      <p:pic>
        <p:nvPicPr>
          <p:cNvPr id="19" name="Picture 18">
            <a:extLst>
              <a:ext uri="{FF2B5EF4-FFF2-40B4-BE49-F238E27FC236}">
                <a16:creationId xmlns:a16="http://schemas.microsoft.com/office/drawing/2014/main" id="{81AAED1C-DF56-4CB1-9E31-3964F984EA75}"/>
              </a:ext>
            </a:extLst>
          </p:cNvPr>
          <p:cNvPicPr>
            <a:picLocks noChangeAspect="1"/>
          </p:cNvPicPr>
          <p:nvPr/>
        </p:nvPicPr>
        <p:blipFill rotWithShape="1">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rcRect t="27993" b="24614"/>
          <a:stretch/>
        </p:blipFill>
        <p:spPr>
          <a:xfrm>
            <a:off x="2551190" y="3176999"/>
            <a:ext cx="2688236" cy="716628"/>
          </a:xfrm>
          <a:prstGeom prst="rect">
            <a:avLst/>
          </a:prstGeom>
        </p:spPr>
      </p:pic>
      <p:sp>
        <p:nvSpPr>
          <p:cNvPr id="20" name="TextBox 19">
            <a:extLst>
              <a:ext uri="{FF2B5EF4-FFF2-40B4-BE49-F238E27FC236}">
                <a16:creationId xmlns:a16="http://schemas.microsoft.com/office/drawing/2014/main" id="{D813E1E1-4906-4701-802C-065E0C6C80B0}"/>
              </a:ext>
            </a:extLst>
          </p:cNvPr>
          <p:cNvSpPr txBox="1"/>
          <p:nvPr/>
        </p:nvSpPr>
        <p:spPr>
          <a:xfrm>
            <a:off x="3229902" y="3791695"/>
            <a:ext cx="1492799" cy="153888"/>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400" b="0" i="0" u="none" strike="noStrike" kern="1200" cap="none" spc="0" normalizeH="0" baseline="0" noProof="0" dirty="0">
                <a:ln>
                  <a:noFill/>
                </a:ln>
                <a:solidFill>
                  <a:prstClr val="black"/>
                </a:solidFill>
                <a:effectLst/>
                <a:uLnTx/>
                <a:uFillTx/>
                <a:latin typeface="Calibri" panose="020F0502020204030204"/>
                <a:ea typeface="+mn-ea"/>
                <a:cs typeface="+mn-cs"/>
                <a:hlinkClick r:id="rId6" tooltip="http://andystravelblog.boardingarea.com/2016/11/30/netflix-download/"/>
              </a:rPr>
              <a:t>This Photo</a:t>
            </a:r>
            <a:r>
              <a:rPr kumimoji="0" lang="en-GB" sz="400" b="0" i="0" u="none" strike="noStrike" kern="1200" cap="none" spc="0" normalizeH="0" baseline="0" noProof="0" dirty="0">
                <a:ln>
                  <a:noFill/>
                </a:ln>
                <a:solidFill>
                  <a:prstClr val="black"/>
                </a:solidFill>
                <a:effectLst/>
                <a:uLnTx/>
                <a:uFillTx/>
                <a:latin typeface="Calibri" panose="020F0502020204030204"/>
                <a:ea typeface="+mn-ea"/>
                <a:cs typeface="+mn-cs"/>
              </a:rPr>
              <a:t> by Unknown Author is licensed under </a:t>
            </a:r>
            <a:r>
              <a:rPr kumimoji="0" lang="en-GB" sz="400" b="0" i="0" u="none" strike="noStrike" kern="1200" cap="none" spc="0" normalizeH="0" baseline="0" noProof="0" dirty="0">
                <a:ln>
                  <a:noFill/>
                </a:ln>
                <a:solidFill>
                  <a:prstClr val="black"/>
                </a:solidFill>
                <a:effectLst/>
                <a:uLnTx/>
                <a:uFillTx/>
                <a:latin typeface="Calibri" panose="020F0502020204030204"/>
                <a:ea typeface="+mn-ea"/>
                <a:cs typeface="+mn-cs"/>
                <a:hlinkClick r:id="rId7" tooltip="https://creativecommons.org/licenses/by-nc/3.0/"/>
              </a:rPr>
              <a:t>CC BY-NC</a:t>
            </a:r>
            <a:endParaRPr kumimoji="0" lang="en-GB" sz="4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pic>
        <p:nvPicPr>
          <p:cNvPr id="21" name="Picture 20">
            <a:extLst>
              <a:ext uri="{FF2B5EF4-FFF2-40B4-BE49-F238E27FC236}">
                <a16:creationId xmlns:a16="http://schemas.microsoft.com/office/drawing/2014/main" id="{65EF0055-6A76-4582-87BD-2E651A31DD26}"/>
              </a:ext>
            </a:extLst>
          </p:cNvPr>
          <p:cNvPicPr>
            <a:picLocks noChangeAspect="1"/>
          </p:cNvPicPr>
          <p:nvPr/>
        </p:nvPicPr>
        <p:blipFill>
          <a:blip r:embed="rId8">
            <a:extLst>
              <a:ext uri="{28A0092B-C50C-407E-A947-70E740481C1C}">
                <a14:useLocalDpi xmlns:a14="http://schemas.microsoft.com/office/drawing/2010/main" val="0"/>
              </a:ext>
              <a:ext uri="{837473B0-CC2E-450A-ABE3-18F120FF3D39}">
                <a1611:picAttrSrcUrl xmlns:a1611="http://schemas.microsoft.com/office/drawing/2016/11/main" r:id="rId9"/>
              </a:ext>
            </a:extLst>
          </a:blip>
          <a:stretch>
            <a:fillRect/>
          </a:stretch>
        </p:blipFill>
        <p:spPr>
          <a:xfrm>
            <a:off x="9414829" y="3075594"/>
            <a:ext cx="2166454" cy="2166454"/>
          </a:xfrm>
          <a:prstGeom prst="rect">
            <a:avLst/>
          </a:prstGeom>
        </p:spPr>
      </p:pic>
      <p:sp>
        <p:nvSpPr>
          <p:cNvPr id="22" name="TextBox 21">
            <a:extLst>
              <a:ext uri="{FF2B5EF4-FFF2-40B4-BE49-F238E27FC236}">
                <a16:creationId xmlns:a16="http://schemas.microsoft.com/office/drawing/2014/main" id="{13368089-E25F-4DD6-A564-3F3D85E885BD}"/>
              </a:ext>
            </a:extLst>
          </p:cNvPr>
          <p:cNvSpPr txBox="1"/>
          <p:nvPr/>
        </p:nvSpPr>
        <p:spPr>
          <a:xfrm>
            <a:off x="9688782" y="5163544"/>
            <a:ext cx="1618548" cy="153888"/>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400" b="0" i="0" u="none" strike="noStrike" kern="1200" cap="none" spc="0" normalizeH="0" baseline="0" noProof="0" dirty="0">
                <a:ln>
                  <a:noFill/>
                </a:ln>
                <a:solidFill>
                  <a:prstClr val="black"/>
                </a:solidFill>
                <a:effectLst/>
                <a:uLnTx/>
                <a:uFillTx/>
                <a:latin typeface="Calibri" panose="020F0502020204030204"/>
                <a:ea typeface="+mn-ea"/>
                <a:cs typeface="+mn-cs"/>
                <a:hlinkClick r:id="rId9" tooltip="https://de.wikipedia.org/wiki/AT%26T"/>
              </a:rPr>
              <a:t>This Photo</a:t>
            </a:r>
            <a:r>
              <a:rPr kumimoji="0" lang="en-GB" sz="400" b="0" i="0" u="none" strike="noStrike" kern="1200" cap="none" spc="0" normalizeH="0" baseline="0" noProof="0" dirty="0">
                <a:ln>
                  <a:noFill/>
                </a:ln>
                <a:solidFill>
                  <a:prstClr val="black"/>
                </a:solidFill>
                <a:effectLst/>
                <a:uLnTx/>
                <a:uFillTx/>
                <a:latin typeface="Calibri" panose="020F0502020204030204"/>
                <a:ea typeface="+mn-ea"/>
                <a:cs typeface="+mn-cs"/>
              </a:rPr>
              <a:t> by Unknown Author is licensed under </a:t>
            </a:r>
            <a:r>
              <a:rPr kumimoji="0" lang="en-GB" sz="400" b="0" i="0" u="none" strike="noStrike" kern="1200" cap="none" spc="0" normalizeH="0" baseline="0" noProof="0" dirty="0">
                <a:ln>
                  <a:noFill/>
                </a:ln>
                <a:solidFill>
                  <a:prstClr val="black"/>
                </a:solidFill>
                <a:effectLst/>
                <a:uLnTx/>
                <a:uFillTx/>
                <a:latin typeface="Calibri" panose="020F0502020204030204"/>
                <a:ea typeface="+mn-ea"/>
                <a:cs typeface="+mn-cs"/>
                <a:hlinkClick r:id="rId4" tooltip="https://creativecommons.org/licenses/by-sa/3.0/"/>
              </a:rPr>
              <a:t>CC BY-SA</a:t>
            </a:r>
            <a:endParaRPr kumimoji="0" lang="en-GB" sz="4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pic>
        <p:nvPicPr>
          <p:cNvPr id="24" name="Picture 23" descr="A picture containing text, tableware, plate, dishware&#10;&#10;Description automatically generated">
            <a:extLst>
              <a:ext uri="{FF2B5EF4-FFF2-40B4-BE49-F238E27FC236}">
                <a16:creationId xmlns:a16="http://schemas.microsoft.com/office/drawing/2014/main" id="{8DB3BCCE-F57F-496E-9C53-B971936A753E}"/>
              </a:ext>
            </a:extLst>
          </p:cNvPr>
          <p:cNvPicPr>
            <a:picLocks noChangeAspect="1"/>
          </p:cNvPicPr>
          <p:nvPr/>
        </p:nvPicPr>
        <p:blipFill>
          <a:blip r:embed="rId10">
            <a:extLst>
              <a:ext uri="{28A0092B-C50C-407E-A947-70E740481C1C}">
                <a14:useLocalDpi xmlns:a14="http://schemas.microsoft.com/office/drawing/2010/main" val="0"/>
              </a:ext>
              <a:ext uri="{837473B0-CC2E-450A-ABE3-18F120FF3D39}">
                <a1611:picAttrSrcUrl xmlns:a1611="http://schemas.microsoft.com/office/drawing/2016/11/main" r:id="rId11"/>
              </a:ext>
            </a:extLst>
          </a:blip>
          <a:stretch>
            <a:fillRect/>
          </a:stretch>
        </p:blipFill>
        <p:spPr>
          <a:xfrm>
            <a:off x="5306465" y="3232604"/>
            <a:ext cx="2057401" cy="1231012"/>
          </a:xfrm>
          <a:prstGeom prst="rect">
            <a:avLst/>
          </a:prstGeom>
        </p:spPr>
      </p:pic>
      <p:sp>
        <p:nvSpPr>
          <p:cNvPr id="25" name="TextBox 24">
            <a:extLst>
              <a:ext uri="{FF2B5EF4-FFF2-40B4-BE49-F238E27FC236}">
                <a16:creationId xmlns:a16="http://schemas.microsoft.com/office/drawing/2014/main" id="{FCF9F092-C992-4DC4-910A-72DB2B543E1C}"/>
              </a:ext>
            </a:extLst>
          </p:cNvPr>
          <p:cNvSpPr txBox="1"/>
          <p:nvPr/>
        </p:nvSpPr>
        <p:spPr>
          <a:xfrm>
            <a:off x="5373504" y="4446634"/>
            <a:ext cx="2057401" cy="153888"/>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400" b="0" i="0" u="none" strike="noStrike" kern="1200" cap="none" spc="0" normalizeH="0" baseline="0" noProof="0" dirty="0">
                <a:ln>
                  <a:noFill/>
                </a:ln>
                <a:solidFill>
                  <a:prstClr val="black"/>
                </a:solidFill>
                <a:effectLst/>
                <a:uLnTx/>
                <a:uFillTx/>
                <a:latin typeface="Calibri" panose="020F0502020204030204"/>
                <a:ea typeface="+mn-ea"/>
                <a:cs typeface="+mn-cs"/>
                <a:hlinkClick r:id="rId11" tooltip="https://en.wikipedia.org/wiki/Amazon_Web_Services"/>
              </a:rPr>
              <a:t>This Photo</a:t>
            </a:r>
            <a:r>
              <a:rPr kumimoji="0" lang="en-GB" sz="400" b="0" i="0" u="none" strike="noStrike" kern="1200" cap="none" spc="0" normalizeH="0" baseline="0" noProof="0" dirty="0">
                <a:ln>
                  <a:noFill/>
                </a:ln>
                <a:solidFill>
                  <a:prstClr val="black"/>
                </a:solidFill>
                <a:effectLst/>
                <a:uLnTx/>
                <a:uFillTx/>
                <a:latin typeface="Calibri" panose="020F0502020204030204"/>
                <a:ea typeface="+mn-ea"/>
                <a:cs typeface="+mn-cs"/>
              </a:rPr>
              <a:t> by Unknown Author is licensed under </a:t>
            </a:r>
            <a:r>
              <a:rPr kumimoji="0" lang="en-GB" sz="400" b="0" i="0" u="none" strike="noStrike" kern="1200" cap="none" spc="0" normalizeH="0" baseline="0" noProof="0" dirty="0">
                <a:ln>
                  <a:noFill/>
                </a:ln>
                <a:solidFill>
                  <a:prstClr val="black"/>
                </a:solidFill>
                <a:effectLst/>
                <a:uLnTx/>
                <a:uFillTx/>
                <a:latin typeface="Calibri" panose="020F0502020204030204"/>
                <a:ea typeface="+mn-ea"/>
                <a:cs typeface="+mn-cs"/>
                <a:hlinkClick r:id="rId4" tooltip="https://creativecommons.org/licenses/by-sa/3.0/"/>
              </a:rPr>
              <a:t>CC BY-SA</a:t>
            </a:r>
            <a:endParaRPr kumimoji="0" lang="en-GB" sz="4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pic>
        <p:nvPicPr>
          <p:cNvPr id="29" name="Picture 28" descr="Icon&#10;&#10;Description automatically generated">
            <a:extLst>
              <a:ext uri="{FF2B5EF4-FFF2-40B4-BE49-F238E27FC236}">
                <a16:creationId xmlns:a16="http://schemas.microsoft.com/office/drawing/2014/main" id="{FD091D0D-2DB2-48C7-A5EE-920D775108A9}"/>
              </a:ext>
            </a:extLst>
          </p:cNvPr>
          <p:cNvPicPr>
            <a:picLocks noChangeAspect="1"/>
          </p:cNvPicPr>
          <p:nvPr/>
        </p:nvPicPr>
        <p:blipFill>
          <a:blip r:embed="rId12">
            <a:extLst>
              <a:ext uri="{28A0092B-C50C-407E-A947-70E740481C1C}">
                <a14:useLocalDpi xmlns:a14="http://schemas.microsoft.com/office/drawing/2010/main" val="0"/>
              </a:ext>
              <a:ext uri="{837473B0-CC2E-450A-ABE3-18F120FF3D39}">
                <a1611:picAttrSrcUrl xmlns:a1611="http://schemas.microsoft.com/office/drawing/2016/11/main" r:id="rId13"/>
              </a:ext>
            </a:extLst>
          </a:blip>
          <a:stretch>
            <a:fillRect/>
          </a:stretch>
        </p:blipFill>
        <p:spPr>
          <a:xfrm>
            <a:off x="7524799" y="3190120"/>
            <a:ext cx="2301298" cy="1203150"/>
          </a:xfrm>
          <a:prstGeom prst="rect">
            <a:avLst/>
          </a:prstGeom>
        </p:spPr>
      </p:pic>
      <p:sp>
        <p:nvSpPr>
          <p:cNvPr id="30" name="TextBox 29">
            <a:extLst>
              <a:ext uri="{FF2B5EF4-FFF2-40B4-BE49-F238E27FC236}">
                <a16:creationId xmlns:a16="http://schemas.microsoft.com/office/drawing/2014/main" id="{7F4349A2-5451-4E1E-8E20-4E3D5C637D18}"/>
              </a:ext>
            </a:extLst>
          </p:cNvPr>
          <p:cNvSpPr txBox="1"/>
          <p:nvPr/>
        </p:nvSpPr>
        <p:spPr>
          <a:xfrm>
            <a:off x="7524799" y="4321913"/>
            <a:ext cx="2057401" cy="153888"/>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400" b="0" i="0" u="none" strike="noStrike" kern="1200" cap="none" spc="0" normalizeH="0" baseline="0" noProof="0">
                <a:ln>
                  <a:noFill/>
                </a:ln>
                <a:solidFill>
                  <a:prstClr val="black"/>
                </a:solidFill>
                <a:effectLst/>
                <a:uLnTx/>
                <a:uFillTx/>
                <a:latin typeface="Calibri" panose="020F0502020204030204"/>
                <a:ea typeface="+mn-ea"/>
                <a:cs typeface="+mn-cs"/>
                <a:hlinkClick r:id="rId13" tooltip="https://www.jaacostan.com/2020/07/azure-active-directory-overview.html"/>
              </a:rPr>
              <a:t>This Photo</a:t>
            </a:r>
            <a:r>
              <a:rPr kumimoji="0" lang="en-GB" sz="400" b="0" i="0" u="none" strike="noStrike" kern="1200" cap="none" spc="0" normalizeH="0" baseline="0" noProof="0">
                <a:ln>
                  <a:noFill/>
                </a:ln>
                <a:solidFill>
                  <a:prstClr val="black"/>
                </a:solidFill>
                <a:effectLst/>
                <a:uLnTx/>
                <a:uFillTx/>
                <a:latin typeface="Calibri" panose="020F0502020204030204"/>
                <a:ea typeface="+mn-ea"/>
                <a:cs typeface="+mn-cs"/>
              </a:rPr>
              <a:t> by Unknown Author is licensed under </a:t>
            </a:r>
            <a:r>
              <a:rPr kumimoji="0" lang="en-GB" sz="400" b="0" i="0" u="none" strike="noStrike" kern="1200" cap="none" spc="0" normalizeH="0" baseline="0" noProof="0">
                <a:ln>
                  <a:noFill/>
                </a:ln>
                <a:solidFill>
                  <a:prstClr val="black"/>
                </a:solidFill>
                <a:effectLst/>
                <a:uLnTx/>
                <a:uFillTx/>
                <a:latin typeface="Calibri" panose="020F0502020204030204"/>
                <a:ea typeface="+mn-ea"/>
                <a:cs typeface="+mn-cs"/>
                <a:hlinkClick r:id="rId14" tooltip="https://creativecommons.org/licenses/by/3.0/"/>
              </a:rPr>
              <a:t>CC BY</a:t>
            </a:r>
            <a:endParaRPr kumimoji="0" lang="en-GB" sz="400" b="0" i="0" u="none" strike="noStrike" kern="1200" cap="none" spc="0" normalizeH="0" baseline="0" noProof="0">
              <a:ln>
                <a:noFill/>
              </a:ln>
              <a:solidFill>
                <a:prstClr val="black"/>
              </a:solidFill>
              <a:effectLst/>
              <a:uLnTx/>
              <a:uFillTx/>
              <a:latin typeface="Calibri" panose="020F0502020204030204"/>
              <a:ea typeface="+mn-ea"/>
              <a:cs typeface="+mn-cs"/>
            </a:endParaRPr>
          </a:p>
        </p:txBody>
      </p:sp>
      <p:pic>
        <p:nvPicPr>
          <p:cNvPr id="31" name="Picture 30" descr="Icon&#10;&#10;Description automatically generated">
            <a:extLst>
              <a:ext uri="{FF2B5EF4-FFF2-40B4-BE49-F238E27FC236}">
                <a16:creationId xmlns:a16="http://schemas.microsoft.com/office/drawing/2014/main" id="{40C62C56-A931-480F-A133-B6AAD90F8466}"/>
              </a:ext>
            </a:extLst>
          </p:cNvPr>
          <p:cNvPicPr>
            <a:picLocks noChangeAspect="1"/>
          </p:cNvPicPr>
          <p:nvPr/>
        </p:nvPicPr>
        <p:blipFill>
          <a:blip r:embed="rId15">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9443642" y="-192426"/>
            <a:ext cx="2478581" cy="2478581"/>
          </a:xfrm>
          <a:prstGeom prst="rect">
            <a:avLst/>
          </a:prstGeom>
        </p:spPr>
      </p:pic>
    </p:spTree>
    <p:extLst>
      <p:ext uri="{BB962C8B-B14F-4D97-AF65-F5344CB8AC3E}">
        <p14:creationId xmlns:p14="http://schemas.microsoft.com/office/powerpoint/2010/main" val="3220502407"/>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460294-2ED8-0FB8-E760-C5D5E9AC2DD1}"/>
              </a:ext>
            </a:extLst>
          </p:cNvPr>
          <p:cNvSpPr>
            <a:spLocks noGrp="1"/>
          </p:cNvSpPr>
          <p:nvPr>
            <p:ph type="title"/>
          </p:nvPr>
        </p:nvSpPr>
        <p:spPr>
          <a:xfrm>
            <a:off x="195653" y="0"/>
            <a:ext cx="10515600" cy="1325563"/>
          </a:xfrm>
        </p:spPr>
        <p:txBody>
          <a:bodyPr/>
          <a:lstStyle/>
          <a:p>
            <a:r>
              <a:rPr lang="en-GB" dirty="0">
                <a:solidFill>
                  <a:schemeClr val="bg1"/>
                </a:solidFill>
                <a:highlight>
                  <a:srgbClr val="800080"/>
                </a:highlight>
              </a:rPr>
              <a:t>The Mach kernel/OS and Mac Computer</a:t>
            </a:r>
          </a:p>
        </p:txBody>
      </p:sp>
      <p:sp>
        <p:nvSpPr>
          <p:cNvPr id="3" name="Content Placeholder 2">
            <a:extLst>
              <a:ext uri="{FF2B5EF4-FFF2-40B4-BE49-F238E27FC236}">
                <a16:creationId xmlns:a16="http://schemas.microsoft.com/office/drawing/2014/main" id="{55EAE7A0-61A3-2946-6894-D367FE6F49F5}"/>
              </a:ext>
            </a:extLst>
          </p:cNvPr>
          <p:cNvSpPr>
            <a:spLocks noGrp="1"/>
          </p:cNvSpPr>
          <p:nvPr>
            <p:ph idx="1"/>
          </p:nvPr>
        </p:nvSpPr>
        <p:spPr>
          <a:xfrm>
            <a:off x="188443" y="1170717"/>
            <a:ext cx="11815114" cy="5448386"/>
          </a:xfrm>
        </p:spPr>
        <p:txBody>
          <a:bodyPr>
            <a:normAutofit/>
          </a:bodyPr>
          <a:lstStyle/>
          <a:p>
            <a:r>
              <a:rPr lang="en-US" sz="2000" dirty="0"/>
              <a:t>The </a:t>
            </a:r>
            <a:r>
              <a:rPr lang="en-US" sz="2000" b="1" dirty="0"/>
              <a:t>Mach kernel </a:t>
            </a:r>
            <a:r>
              <a:rPr lang="en-US" sz="2000" dirty="0"/>
              <a:t>was developed at Carnegie Mellon University by Richard Rashid and </a:t>
            </a:r>
            <a:r>
              <a:rPr lang="en-US" sz="2000" dirty="0" err="1"/>
              <a:t>Avie</a:t>
            </a:r>
            <a:r>
              <a:rPr lang="en-US" sz="2000" dirty="0"/>
              <a:t> </a:t>
            </a:r>
            <a:r>
              <a:rPr lang="en-US" sz="2000" dirty="0" err="1"/>
              <a:t>Tevanian</a:t>
            </a:r>
            <a:r>
              <a:rPr lang="en-US" sz="2000" dirty="0"/>
              <a:t> to support operating system research.</a:t>
            </a:r>
          </a:p>
          <a:p>
            <a:r>
              <a:rPr lang="en-US" sz="2000" dirty="0" err="1"/>
              <a:t>Avie</a:t>
            </a:r>
            <a:r>
              <a:rPr lang="en-US" sz="2000" dirty="0"/>
              <a:t> </a:t>
            </a:r>
            <a:r>
              <a:rPr lang="en-US" sz="2000" dirty="0" err="1"/>
              <a:t>Tevanian</a:t>
            </a:r>
            <a:r>
              <a:rPr lang="en-US" sz="2000" dirty="0"/>
              <a:t> led the development of </a:t>
            </a:r>
            <a:r>
              <a:rPr lang="en-US" sz="2000" b="1" dirty="0"/>
              <a:t>NeXT's operating system</a:t>
            </a:r>
            <a:r>
              <a:rPr lang="en-US" sz="2000" dirty="0"/>
              <a:t>.</a:t>
            </a:r>
          </a:p>
          <a:p>
            <a:r>
              <a:rPr lang="en-US" sz="2000" dirty="0"/>
              <a:t>NeXT, Inc. (later NeXT Computer, Inc. and NeXT Software, Inc.) was an American technology company headquartered in Redwood City, California, </a:t>
            </a:r>
            <a:r>
              <a:rPr lang="en-US" sz="2000" b="1" dirty="0"/>
              <a:t>founded in 1985 by CEO Steve Jobs</a:t>
            </a:r>
            <a:r>
              <a:rPr lang="en-US" sz="2000" dirty="0"/>
              <a:t>.</a:t>
            </a:r>
          </a:p>
          <a:p>
            <a:r>
              <a:rPr lang="en-US" sz="2000" dirty="0"/>
              <a:t>In 1985, Jobs departed Apple after a long power struggle with the company's board and its then-CEO, John Sculley. That same year, Jobs took some Apple employees with him to found NeXT.</a:t>
            </a:r>
          </a:p>
          <a:p>
            <a:r>
              <a:rPr lang="en-US" sz="2000" dirty="0"/>
              <a:t>Apple was founded as the 'Apple Computer Company' in by Wozniak and Steve Jobs in 1977.</a:t>
            </a:r>
          </a:p>
          <a:p>
            <a:r>
              <a:rPr lang="en-US" sz="2000" dirty="0"/>
              <a:t>In 1997, Apple was weeks away from bankruptcy. To entice </a:t>
            </a:r>
            <a:r>
              <a:rPr lang="en-US" sz="2000" dirty="0" err="1"/>
              <a:t>Jobs's</a:t>
            </a:r>
            <a:r>
              <a:rPr lang="en-US" sz="2000" dirty="0"/>
              <a:t> return, it bought NeXT. </a:t>
            </a:r>
          </a:p>
          <a:p>
            <a:r>
              <a:rPr lang="en-US" sz="2000" dirty="0"/>
              <a:t>Over the next decade, Jobs guided Apple back to record profitability by introducing the iMac, iPod, iPhone, and iPad.</a:t>
            </a:r>
          </a:p>
          <a:p>
            <a:r>
              <a:rPr lang="en-US" sz="2000" dirty="0"/>
              <a:t>the Macintosh project. Conceived in 1979 by </a:t>
            </a:r>
            <a:r>
              <a:rPr lang="en-US" sz="2000" dirty="0" err="1"/>
              <a:t>Jef</a:t>
            </a:r>
            <a:r>
              <a:rPr lang="en-US" sz="2000" dirty="0"/>
              <a:t> </a:t>
            </a:r>
            <a:r>
              <a:rPr lang="en-US" sz="2000" dirty="0" err="1"/>
              <a:t>Raskin</a:t>
            </a:r>
            <a:r>
              <a:rPr lang="en-US" sz="2000" dirty="0"/>
              <a:t>, Macintosh was envisioned as an affordable, easy-to-use computer for the masses. </a:t>
            </a:r>
            <a:r>
              <a:rPr lang="en-US" sz="2000" dirty="0" err="1"/>
              <a:t>Raskin</a:t>
            </a:r>
            <a:r>
              <a:rPr lang="en-US" sz="2000" dirty="0"/>
              <a:t> named the computer after his favorite type of apple, the McIntosh.</a:t>
            </a:r>
          </a:p>
          <a:p>
            <a:r>
              <a:rPr lang="en-US" sz="2000" dirty="0" err="1"/>
              <a:t>Jef</a:t>
            </a:r>
            <a:r>
              <a:rPr lang="en-US" sz="2000" dirty="0"/>
              <a:t> </a:t>
            </a:r>
            <a:r>
              <a:rPr lang="en-US" sz="2000" dirty="0" err="1"/>
              <a:t>Raskin</a:t>
            </a:r>
            <a:r>
              <a:rPr lang="en-US" sz="2000" dirty="0"/>
              <a:t> (1943 – 2005) was an American human–computer interface expert who conceived and began leading the Macintosh project at Apple in the late 1970s.</a:t>
            </a:r>
            <a:endParaRPr lang="en-GB" sz="2000" dirty="0"/>
          </a:p>
        </p:txBody>
      </p:sp>
    </p:spTree>
    <p:extLst>
      <p:ext uri="{BB962C8B-B14F-4D97-AF65-F5344CB8AC3E}">
        <p14:creationId xmlns:p14="http://schemas.microsoft.com/office/powerpoint/2010/main" val="2165199238"/>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B761368E-4719-36DE-8CF0-B95957C78E95}"/>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6E0EAFB9-0E69-D6FA-B496-9CF24B7184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1"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A7190CDA-77AD-34D6-C7DE-2C3791C954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1"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FFDA0DAF-72C9-FA39-993E-129A944325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1"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DEDE8359-6CA8-8ECE-4400-A6AAB276D5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300" y="-1"/>
            <a:ext cx="4076699" cy="1590741"/>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1"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04B85E97-BD7E-FB09-75A1-B06A319E55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2" y="-1"/>
            <a:ext cx="11732645"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1"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3CA72BFC-05A5-BBDB-0B48-56B16097C0DF}"/>
              </a:ext>
            </a:extLst>
          </p:cNvPr>
          <p:cNvSpPr>
            <a:spLocks noGrp="1"/>
          </p:cNvSpPr>
          <p:nvPr>
            <p:ph type="title"/>
          </p:nvPr>
        </p:nvSpPr>
        <p:spPr>
          <a:xfrm>
            <a:off x="257699" y="307388"/>
            <a:ext cx="9895950" cy="1033669"/>
          </a:xfrm>
        </p:spPr>
        <p:txBody>
          <a:bodyPr>
            <a:normAutofit/>
          </a:bodyPr>
          <a:lstStyle/>
          <a:p>
            <a:r>
              <a:rPr lang="en-GB" sz="6000" b="1" dirty="0">
                <a:solidFill>
                  <a:schemeClr val="bg1"/>
                </a:solidFill>
              </a:rPr>
              <a:t>Bg. </a:t>
            </a:r>
            <a:r>
              <a:rPr lang="en-GB" sz="5300" b="1" dirty="0">
                <a:solidFill>
                  <a:schemeClr val="bg1"/>
                </a:solidFill>
              </a:rPr>
              <a:t>Bash</a:t>
            </a:r>
            <a:r>
              <a:rPr lang="en-GB" sz="5300" b="1" dirty="0">
                <a:solidFill>
                  <a:srgbClr val="FFFFFF"/>
                </a:solidFill>
              </a:rPr>
              <a:t> tips</a:t>
            </a:r>
            <a:endParaRPr lang="en-GB" b="1" dirty="0">
              <a:solidFill>
                <a:srgbClr val="FFFF00"/>
              </a:solidFill>
            </a:endParaRPr>
          </a:p>
        </p:txBody>
      </p:sp>
      <p:sp>
        <p:nvSpPr>
          <p:cNvPr id="5" name="TextBox 4">
            <a:extLst>
              <a:ext uri="{FF2B5EF4-FFF2-40B4-BE49-F238E27FC236}">
                <a16:creationId xmlns:a16="http://schemas.microsoft.com/office/drawing/2014/main" id="{89BF3479-ECCE-4ACB-B1B6-06A30AEE20CC}"/>
              </a:ext>
            </a:extLst>
          </p:cNvPr>
          <p:cNvSpPr txBox="1"/>
          <p:nvPr/>
        </p:nvSpPr>
        <p:spPr>
          <a:xfrm>
            <a:off x="518141" y="5827524"/>
            <a:ext cx="11369059" cy="830997"/>
          </a:xfrm>
          <a:prstGeom prst="rect">
            <a:avLst/>
          </a:prstGeom>
          <a:noFill/>
          <a:ln w="19050">
            <a:solidFill>
              <a:srgbClr val="00B0F0"/>
            </a:solidFill>
          </a:ln>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For a longer list of basic Linux commands </a:t>
            </a: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hlinkClick r:id="rId3"/>
              </a:rPr>
              <a:t>click here</a:t>
            </a: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 with additional output examples </a:t>
            </a: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hlinkClick r:id="rId4"/>
              </a:rPr>
              <a:t>click-here</a:t>
            </a: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 and for a list of some more advanced commands </a:t>
            </a: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hlinkClick r:id="rId5"/>
              </a:rPr>
              <a:t>click-here</a:t>
            </a: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 and </a:t>
            </a: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hlinkClick r:id="rId6"/>
              </a:rPr>
              <a:t>here</a:t>
            </a: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a:t>
            </a:r>
          </a:p>
        </p:txBody>
      </p:sp>
      <p:sp>
        <p:nvSpPr>
          <p:cNvPr id="7" name="TextBox 6">
            <a:extLst>
              <a:ext uri="{FF2B5EF4-FFF2-40B4-BE49-F238E27FC236}">
                <a16:creationId xmlns:a16="http://schemas.microsoft.com/office/drawing/2014/main" id="{30A2FF38-C325-4BAC-8E97-30DBB8566288}"/>
              </a:ext>
            </a:extLst>
          </p:cNvPr>
          <p:cNvSpPr txBox="1"/>
          <p:nvPr/>
        </p:nvSpPr>
        <p:spPr>
          <a:xfrm>
            <a:off x="538401" y="3632157"/>
            <a:ext cx="5557597" cy="1938992"/>
          </a:xfrm>
          <a:prstGeom prst="rect">
            <a:avLst/>
          </a:prstGeom>
          <a:noFill/>
          <a:ln w="19050">
            <a:solidFill>
              <a:schemeClr val="accent1"/>
            </a:solidFill>
          </a:ln>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The </a:t>
            </a:r>
            <a:r>
              <a:rPr kumimoji="0" lang="en-GB" sz="2400" b="1" i="0" u="none" strike="noStrike" kern="1200" cap="none" spc="0" normalizeH="0" baseline="0" noProof="0" dirty="0">
                <a:ln>
                  <a:noFill/>
                </a:ln>
                <a:solidFill>
                  <a:prstClr val="black"/>
                </a:solidFill>
                <a:effectLst/>
                <a:uLnTx/>
                <a:uFillTx/>
                <a:latin typeface="Calibri" panose="020F0502020204030204"/>
                <a:ea typeface="+mn-ea"/>
                <a:cs typeface="+mn-cs"/>
              </a:rPr>
              <a:t>Pipe</a:t>
            </a: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 ‘</a:t>
            </a:r>
            <a:r>
              <a:rPr kumimoji="0" lang="en-GB" sz="2400" b="1" i="0" u="none" strike="noStrike" kern="1200" cap="none" spc="0" normalizeH="0" baseline="0" noProof="0" dirty="0">
                <a:ln>
                  <a:noFill/>
                </a:ln>
                <a:solidFill>
                  <a:prstClr val="black"/>
                </a:solidFill>
                <a:effectLst/>
                <a:uLnTx/>
                <a:uFillTx/>
                <a:latin typeface="Calibri" panose="020F0502020204030204"/>
                <a:ea typeface="+mn-ea"/>
                <a:cs typeface="+mn-cs"/>
              </a:rPr>
              <a:t>|</a:t>
            </a: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 symbol (type: SHIFT \) allows you to use two or more </a:t>
            </a:r>
            <a:r>
              <a:rPr kumimoji="0" lang="en-GB" sz="2400" b="0" i="0" u="none" strike="noStrike" kern="1200" cap="none" spc="0" normalizeH="0" baseline="0" noProof="0" dirty="0">
                <a:ln>
                  <a:noFill/>
                </a:ln>
                <a:solidFill>
                  <a:srgbClr val="404040"/>
                </a:solidFill>
                <a:effectLst/>
                <a:uLnTx/>
                <a:uFillTx/>
                <a:latin typeface="Calibri" panose="020F0502020204030204"/>
                <a:ea typeface="+mn-ea"/>
                <a:cs typeface="+mn-cs"/>
              </a:rPr>
              <a:t>commands, combining them together and takes the output from the first command and feeds it to the next as input.</a:t>
            </a:r>
            <a:endPar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9" name="TextBox 8">
            <a:extLst>
              <a:ext uri="{FF2B5EF4-FFF2-40B4-BE49-F238E27FC236}">
                <a16:creationId xmlns:a16="http://schemas.microsoft.com/office/drawing/2014/main" id="{FF55093B-06A1-827C-008E-A91F285B51C2}"/>
              </a:ext>
            </a:extLst>
          </p:cNvPr>
          <p:cNvSpPr txBox="1"/>
          <p:nvPr/>
        </p:nvSpPr>
        <p:spPr>
          <a:xfrm>
            <a:off x="6152269" y="3632157"/>
            <a:ext cx="5629989" cy="1569660"/>
          </a:xfrm>
          <a:prstGeom prst="rect">
            <a:avLst/>
          </a:prstGeom>
          <a:noFill/>
          <a:ln>
            <a:solidFill>
              <a:schemeClr val="accent1"/>
            </a:solidFill>
          </a:ln>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err="1">
                <a:ln>
                  <a:noFill/>
                </a:ln>
                <a:solidFill>
                  <a:prstClr val="black"/>
                </a:solidFill>
                <a:effectLst/>
                <a:uLnTx/>
                <a:uFillTx/>
                <a:latin typeface="Google Sans"/>
                <a:ea typeface="+mn-ea"/>
                <a:cs typeface="+mn-cs"/>
              </a:rPr>
              <a:t>ll</a:t>
            </a:r>
            <a:r>
              <a:rPr kumimoji="0" lang="en-US" sz="2400" b="0" i="0" u="none" strike="noStrike" kern="1200" cap="none" spc="0" normalizeH="0" baseline="0" noProof="0" dirty="0">
                <a:ln>
                  <a:noFill/>
                </a:ln>
                <a:solidFill>
                  <a:prstClr val="black"/>
                </a:solidFill>
                <a:effectLst/>
                <a:uLnTx/>
                <a:uFillTx/>
                <a:latin typeface="Google Sans"/>
                <a:ea typeface="+mn-ea"/>
                <a:cs typeface="+mn-cs"/>
              </a:rPr>
              <a:t> (=lowercase LL) command is alias of command </a:t>
            </a:r>
            <a:r>
              <a:rPr kumimoji="0" lang="en-US" sz="2400" b="1" i="0" u="none" strike="noStrike" kern="1200" cap="none" spc="0" normalizeH="0" baseline="0" noProof="0" dirty="0">
                <a:ln>
                  <a:noFill/>
                </a:ln>
                <a:solidFill>
                  <a:prstClr val="black"/>
                </a:solidFill>
                <a:effectLst/>
                <a:uLnTx/>
                <a:uFillTx/>
                <a:latin typeface="Google Sans"/>
                <a:ea typeface="+mn-ea"/>
                <a:cs typeface="+mn-cs"/>
              </a:rPr>
              <a:t>ls -l </a:t>
            </a:r>
            <a:r>
              <a:rPr kumimoji="0" lang="en-US" sz="2400" b="0" i="0" u="none" strike="noStrike" kern="1200" cap="none" spc="0" normalizeH="0" baseline="0" noProof="0" dirty="0">
                <a:ln>
                  <a:noFill/>
                </a:ln>
                <a:solidFill>
                  <a:prstClr val="black"/>
                </a:solidFill>
                <a:effectLst/>
                <a:uLnTx/>
                <a:uFillTx/>
                <a:latin typeface="Google Sans"/>
                <a:ea typeface="+mn-ea"/>
                <a:cs typeface="+mn-cs"/>
              </a:rPr>
              <a:t>which provides more detailed directory listing including permissions etc....</a:t>
            </a:r>
            <a:endPar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4" name="TextBox 3">
            <a:extLst>
              <a:ext uri="{FF2B5EF4-FFF2-40B4-BE49-F238E27FC236}">
                <a16:creationId xmlns:a16="http://schemas.microsoft.com/office/drawing/2014/main" id="{4425F32B-C9D4-AB36-0813-792D0858C07D}"/>
              </a:ext>
            </a:extLst>
          </p:cNvPr>
          <p:cNvSpPr txBox="1"/>
          <p:nvPr/>
        </p:nvSpPr>
        <p:spPr>
          <a:xfrm>
            <a:off x="518141" y="1847115"/>
            <a:ext cx="11194054" cy="1569660"/>
          </a:xfrm>
          <a:prstGeom prst="rect">
            <a:avLst/>
          </a:prstGeom>
          <a:noFill/>
          <a:ln>
            <a:solidFill>
              <a:srgbClr val="002060"/>
            </a:solidFill>
          </a:ln>
        </p:spPr>
        <p:txBody>
          <a:bodyPr wrap="square">
            <a:spAutoFit/>
          </a:bodyPr>
          <a:lstStyle/>
          <a:p>
            <a:r>
              <a:rPr lang="en-US" sz="2400" dirty="0"/>
              <a:t>To discover your Linux distribution use: </a:t>
            </a:r>
            <a:r>
              <a:rPr lang="en-US" sz="2400" b="1" i="0" kern="1200" dirty="0">
                <a:solidFill>
                  <a:srgbClr val="002060"/>
                </a:solidFill>
                <a:effectLst/>
                <a:latin typeface="+mn-lt"/>
                <a:ea typeface="+mn-ea"/>
                <a:cs typeface="+mn-cs"/>
              </a:rPr>
              <a:t>cat /</a:t>
            </a:r>
            <a:r>
              <a:rPr lang="en-US" sz="2400" b="1" i="0" kern="1200" dirty="0" err="1">
                <a:solidFill>
                  <a:srgbClr val="002060"/>
                </a:solidFill>
                <a:effectLst/>
                <a:latin typeface="+mn-lt"/>
                <a:ea typeface="+mn-ea"/>
                <a:cs typeface="+mn-cs"/>
              </a:rPr>
              <a:t>etc</a:t>
            </a:r>
            <a:r>
              <a:rPr lang="en-US" sz="2400" b="1" i="0" kern="1200" dirty="0">
                <a:solidFill>
                  <a:srgbClr val="002060"/>
                </a:solidFill>
                <a:effectLst/>
                <a:latin typeface="+mn-lt"/>
                <a:ea typeface="+mn-ea"/>
                <a:cs typeface="+mn-cs"/>
              </a:rPr>
              <a:t>/</a:t>
            </a:r>
            <a:r>
              <a:rPr lang="en-US" sz="2400" b="1" i="0" kern="1200" dirty="0" err="1">
                <a:solidFill>
                  <a:srgbClr val="002060"/>
                </a:solidFill>
                <a:effectLst/>
                <a:latin typeface="+mn-lt"/>
                <a:ea typeface="+mn-ea"/>
                <a:cs typeface="+mn-cs"/>
              </a:rPr>
              <a:t>os</a:t>
            </a:r>
            <a:r>
              <a:rPr lang="en-US" sz="2400" b="1" i="0" kern="1200" dirty="0">
                <a:solidFill>
                  <a:srgbClr val="002060"/>
                </a:solidFill>
                <a:effectLst/>
                <a:latin typeface="+mn-lt"/>
                <a:ea typeface="+mn-ea"/>
                <a:cs typeface="+mn-cs"/>
              </a:rPr>
              <a:t>-release</a:t>
            </a:r>
            <a:br>
              <a:rPr lang="en-US" sz="2400" dirty="0">
                <a:solidFill>
                  <a:srgbClr val="002060"/>
                </a:solidFill>
              </a:rPr>
            </a:br>
            <a:r>
              <a:rPr lang="en-US" sz="2400" dirty="0">
                <a:solidFill>
                  <a:schemeClr val="tx1">
                    <a:lumMod val="95000"/>
                    <a:lumOff val="5000"/>
                  </a:schemeClr>
                </a:solidFill>
              </a:rPr>
              <a:t>To display distribution-specific information, including codename and release use: </a:t>
            </a:r>
            <a:r>
              <a:rPr lang="en-US" sz="2400" b="1" dirty="0" err="1">
                <a:solidFill>
                  <a:srgbClr val="002060"/>
                </a:solidFill>
              </a:rPr>
              <a:t>lsb_release</a:t>
            </a:r>
            <a:r>
              <a:rPr lang="en-US" sz="2400" b="1" dirty="0">
                <a:solidFill>
                  <a:srgbClr val="002060"/>
                </a:solidFill>
              </a:rPr>
              <a:t> -a</a:t>
            </a:r>
          </a:p>
          <a:p>
            <a:r>
              <a:rPr lang="en-US" sz="2400" dirty="0">
                <a:solidFill>
                  <a:schemeClr val="tx1">
                    <a:lumMod val="95000"/>
                    <a:lumOff val="5000"/>
                  </a:schemeClr>
                </a:solidFill>
              </a:rPr>
              <a:t>To display the operating system, kernel version, and architecture use: </a:t>
            </a:r>
            <a:r>
              <a:rPr lang="en-US" sz="2400" b="1" dirty="0" err="1">
                <a:solidFill>
                  <a:srgbClr val="002060"/>
                </a:solidFill>
              </a:rPr>
              <a:t>hostnamectl</a:t>
            </a:r>
            <a:endParaRPr lang="en-GB" sz="2400" b="1" dirty="0">
              <a:solidFill>
                <a:srgbClr val="002060"/>
              </a:solidFill>
            </a:endParaRPr>
          </a:p>
        </p:txBody>
      </p:sp>
    </p:spTree>
    <p:extLst>
      <p:ext uri="{BB962C8B-B14F-4D97-AF65-F5344CB8AC3E}">
        <p14:creationId xmlns:p14="http://schemas.microsoft.com/office/powerpoint/2010/main" val="1438797813"/>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1"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1"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1"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300" y="-1"/>
            <a:ext cx="4076699" cy="1590741"/>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1"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2" y="-1"/>
            <a:ext cx="11732645"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1"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786982" y="339511"/>
            <a:ext cx="10160879" cy="1033669"/>
          </a:xfrm>
        </p:spPr>
        <p:txBody>
          <a:bodyPr>
            <a:normAutofit/>
          </a:bodyPr>
          <a:lstStyle/>
          <a:p>
            <a:r>
              <a:rPr lang="en-GB" b="1" dirty="0">
                <a:solidFill>
                  <a:srgbClr val="002060"/>
                </a:solidFill>
                <a:highlight>
                  <a:srgbClr val="FFFF00"/>
                </a:highlight>
              </a:rPr>
              <a:t>Bg. Video</a:t>
            </a:r>
            <a:r>
              <a:rPr lang="en-GB" b="1" dirty="0">
                <a:solidFill>
                  <a:srgbClr val="FFFFFF"/>
                </a:solidFill>
              </a:rPr>
              <a:t>: </a:t>
            </a:r>
            <a:r>
              <a:rPr lang="en-US" b="1" dirty="0">
                <a:solidFill>
                  <a:schemeClr val="bg1"/>
                </a:solidFill>
              </a:rPr>
              <a:t>Linux Commands in 10 minutes</a:t>
            </a:r>
            <a:endParaRPr lang="en-GB" b="1" dirty="0">
              <a:solidFill>
                <a:schemeClr val="bg1"/>
              </a:solidFill>
            </a:endParaRPr>
          </a:p>
        </p:txBody>
      </p:sp>
      <p:pic>
        <p:nvPicPr>
          <p:cNvPr id="7" name="Picture 6">
            <a:hlinkClick r:id="rId3"/>
            <a:extLst>
              <a:ext uri="{FF2B5EF4-FFF2-40B4-BE49-F238E27FC236}">
                <a16:creationId xmlns:a16="http://schemas.microsoft.com/office/drawing/2014/main" id="{4F172A56-BD2F-F5A8-7F15-79D9ED9E9CD6}"/>
              </a:ext>
            </a:extLst>
          </p:cNvPr>
          <p:cNvPicPr>
            <a:picLocks noChangeAspect="1"/>
          </p:cNvPicPr>
          <p:nvPr/>
        </p:nvPicPr>
        <p:blipFill>
          <a:blip r:embed="rId4"/>
          <a:stretch>
            <a:fillRect/>
          </a:stretch>
        </p:blipFill>
        <p:spPr>
          <a:xfrm>
            <a:off x="1969110" y="1712689"/>
            <a:ext cx="8713128" cy="4927751"/>
          </a:xfrm>
          <a:prstGeom prst="rect">
            <a:avLst/>
          </a:prstGeom>
        </p:spPr>
      </p:pic>
      <p:pic>
        <p:nvPicPr>
          <p:cNvPr id="11" name="Graphic 10" descr="Play with solid fill">
            <a:extLst>
              <a:ext uri="{FF2B5EF4-FFF2-40B4-BE49-F238E27FC236}">
                <a16:creationId xmlns:a16="http://schemas.microsoft.com/office/drawing/2014/main" id="{F8FB32BE-EAAE-4CE3-EE8A-83E39BF24FE4}"/>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663144" y="2386913"/>
            <a:ext cx="2417805" cy="2417805"/>
          </a:xfrm>
          <a:prstGeom prst="rect">
            <a:avLst/>
          </a:prstGeom>
        </p:spPr>
      </p:pic>
    </p:spTree>
    <p:extLst>
      <p:ext uri="{BB962C8B-B14F-4D97-AF65-F5344CB8AC3E}">
        <p14:creationId xmlns:p14="http://schemas.microsoft.com/office/powerpoint/2010/main" val="456496258"/>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D8CF68A6-F6CF-DAE9-4175-92F33DE9FF40}"/>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8184D14-BAC5-E45B-35CA-C8CBA10EAD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84E13CDC-1F9C-EF99-DE27-B29935A848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70DB4D7D-97AA-2533-A4D2-04440B1CA7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ADE7B9E4-F7F0-4A0E-DCE7-8CAB07837B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27419CF4-1F0B-1923-C8BD-B8EAC21879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E908FE9C-B8E4-681A-0611-F07CFC2EBE6A}"/>
              </a:ext>
            </a:extLst>
          </p:cNvPr>
          <p:cNvSpPr>
            <a:spLocks noGrp="1"/>
          </p:cNvSpPr>
          <p:nvPr>
            <p:ph type="title"/>
          </p:nvPr>
        </p:nvSpPr>
        <p:spPr>
          <a:xfrm>
            <a:off x="229672" y="278535"/>
            <a:ext cx="9895951" cy="1033669"/>
          </a:xfrm>
        </p:spPr>
        <p:txBody>
          <a:bodyPr>
            <a:normAutofit/>
          </a:bodyPr>
          <a:lstStyle/>
          <a:p>
            <a:r>
              <a:rPr lang="en-GB" sz="4800" b="1" dirty="0">
                <a:solidFill>
                  <a:schemeClr val="bg1"/>
                </a:solidFill>
              </a:rPr>
              <a:t>Poll Activity: Q. Linux Permissions?</a:t>
            </a:r>
          </a:p>
        </p:txBody>
      </p:sp>
      <p:sp>
        <p:nvSpPr>
          <p:cNvPr id="4" name="Content Placeholder 3">
            <a:extLst>
              <a:ext uri="{FF2B5EF4-FFF2-40B4-BE49-F238E27FC236}">
                <a16:creationId xmlns:a16="http://schemas.microsoft.com/office/drawing/2014/main" id="{C877FAE4-FC35-0009-1940-B083A057F343}"/>
              </a:ext>
            </a:extLst>
          </p:cNvPr>
          <p:cNvSpPr>
            <a:spLocks noGrp="1"/>
          </p:cNvSpPr>
          <p:nvPr>
            <p:ph idx="1"/>
          </p:nvPr>
        </p:nvSpPr>
        <p:spPr>
          <a:xfrm>
            <a:off x="229671" y="1818460"/>
            <a:ext cx="9586669" cy="2633631"/>
          </a:xfrm>
        </p:spPr>
        <p:txBody>
          <a:bodyPr>
            <a:normAutofit/>
          </a:bodyPr>
          <a:lstStyle/>
          <a:p>
            <a:pPr marL="0" indent="0">
              <a:lnSpc>
                <a:spcPct val="100000"/>
              </a:lnSpc>
              <a:spcBef>
                <a:spcPts val="0"/>
              </a:spcBef>
              <a:buNone/>
            </a:pPr>
            <a:r>
              <a:rPr lang="en-GB" sz="3500" b="1" dirty="0"/>
              <a:t>Q. </a:t>
            </a:r>
            <a:r>
              <a:rPr lang="en-GB" sz="3500" dirty="0"/>
              <a:t>Which of the following permissions does the following command allow for the User, Group &amp; Others? </a:t>
            </a:r>
            <a:r>
              <a:rPr lang="en-GB" sz="3500" b="1" dirty="0" err="1">
                <a:highlight>
                  <a:srgbClr val="FFFF00"/>
                </a:highlight>
              </a:rPr>
              <a:t>chmod</a:t>
            </a:r>
            <a:r>
              <a:rPr lang="en-GB" sz="3500" b="1" dirty="0">
                <a:highlight>
                  <a:srgbClr val="FFFF00"/>
                </a:highlight>
              </a:rPr>
              <a:t> 644 newfile.txt</a:t>
            </a:r>
          </a:p>
        </p:txBody>
      </p:sp>
      <p:pic>
        <p:nvPicPr>
          <p:cNvPr id="3" name="Picture 2">
            <a:extLst>
              <a:ext uri="{FF2B5EF4-FFF2-40B4-BE49-F238E27FC236}">
                <a16:creationId xmlns:a16="http://schemas.microsoft.com/office/drawing/2014/main" id="{72523A60-1DE1-76F4-F2C7-EF2FAC37D47A}"/>
              </a:ext>
            </a:extLst>
          </p:cNvPr>
          <p:cNvPicPr>
            <a:picLocks noChangeAspect="1"/>
          </p:cNvPicPr>
          <p:nvPr/>
        </p:nvPicPr>
        <p:blipFill rotWithShape="1">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l="11125" r="13876" b="1"/>
          <a:stretch/>
        </p:blipFill>
        <p:spPr>
          <a:xfrm>
            <a:off x="9060510" y="370192"/>
            <a:ext cx="2130228" cy="2130228"/>
          </a:xfrm>
          <a:custGeom>
            <a:avLst/>
            <a:gdLst/>
            <a:ahLst/>
            <a:cxnLst/>
            <a:rect l="l" t="t" r="r" b="b"/>
            <a:pathLst>
              <a:path w="5031136" h="5031136">
                <a:moveTo>
                  <a:pt x="2515568" y="0"/>
                </a:moveTo>
                <a:cubicBezTo>
                  <a:pt x="3904878" y="0"/>
                  <a:pt x="5031136" y="1126258"/>
                  <a:pt x="5031136" y="2515568"/>
                </a:cubicBezTo>
                <a:cubicBezTo>
                  <a:pt x="5031136" y="3904878"/>
                  <a:pt x="3904878" y="5031136"/>
                  <a:pt x="2515568" y="5031136"/>
                </a:cubicBezTo>
                <a:cubicBezTo>
                  <a:pt x="1126258" y="5031136"/>
                  <a:pt x="0" y="3904878"/>
                  <a:pt x="0" y="2515568"/>
                </a:cubicBezTo>
                <a:cubicBezTo>
                  <a:pt x="0" y="1126258"/>
                  <a:pt x="1126258" y="0"/>
                  <a:pt x="2515568" y="0"/>
                </a:cubicBezTo>
                <a:close/>
              </a:path>
            </a:pathLst>
          </a:custGeom>
        </p:spPr>
      </p:pic>
      <p:pic>
        <p:nvPicPr>
          <p:cNvPr id="20" name="Picture 19" descr="Icon&#10;&#10;Description automatically generated">
            <a:extLst>
              <a:ext uri="{FF2B5EF4-FFF2-40B4-BE49-F238E27FC236}">
                <a16:creationId xmlns:a16="http://schemas.microsoft.com/office/drawing/2014/main" id="{06565F16-E5C6-8C1E-3A83-F3391CAB6295}"/>
              </a:ext>
            </a:extLst>
          </p:cNvPr>
          <p:cNvPicPr>
            <a:picLocks noChangeAspect="1"/>
          </p:cNvPicPr>
          <p:nvPr/>
        </p:nvPicPr>
        <p:blipFill>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a:off x="9886573" y="-96267"/>
            <a:ext cx="2375659" cy="2375659"/>
          </a:xfrm>
          <a:prstGeom prst="rect">
            <a:avLst/>
          </a:prstGeom>
          <a:ln>
            <a:noFill/>
          </a:ln>
          <a:effectLst>
            <a:reflection blurRad="12700" stA="30000" endPos="30000" dist="5000" dir="5400000" sy="-100000" algn="bl" rotWithShape="0"/>
          </a:effectLst>
          <a:scene3d>
            <a:camera prst="perspectiveContrastingLeftFacing">
              <a:rot lat="300000" lon="19800000" rev="0"/>
            </a:camera>
            <a:lightRig rig="threePt" dir="t">
              <a:rot lat="0" lon="0" rev="2700000"/>
            </a:lightRig>
          </a:scene3d>
          <a:sp3d>
            <a:bevelT w="63500" h="50800"/>
          </a:sp3d>
        </p:spPr>
      </p:pic>
      <p:sp>
        <p:nvSpPr>
          <p:cNvPr id="5" name="TextBox 4">
            <a:extLst>
              <a:ext uri="{FF2B5EF4-FFF2-40B4-BE49-F238E27FC236}">
                <a16:creationId xmlns:a16="http://schemas.microsoft.com/office/drawing/2014/main" id="{A49A5AC9-9F49-FB16-2715-8B18A04205C3}"/>
              </a:ext>
            </a:extLst>
          </p:cNvPr>
          <p:cNvSpPr txBox="1"/>
          <p:nvPr/>
        </p:nvSpPr>
        <p:spPr>
          <a:xfrm>
            <a:off x="131721" y="1220480"/>
            <a:ext cx="4558687" cy="584775"/>
          </a:xfrm>
          <a:prstGeom prst="rect">
            <a:avLst/>
          </a:prstGeom>
          <a:solidFill>
            <a:srgbClr val="FF0000"/>
          </a:solid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3200" b="0" i="0" u="none" strike="noStrike" kern="1200" cap="none" spc="0" normalizeH="0" baseline="0" noProof="0" dirty="0">
                <a:ln>
                  <a:noFill/>
                </a:ln>
                <a:solidFill>
                  <a:srgbClr val="FFFF00"/>
                </a:solidFill>
                <a:effectLst/>
                <a:uLnTx/>
                <a:uFillTx/>
                <a:latin typeface="Calibri" panose="020F0502020204030204"/>
                <a:ea typeface="DengXian" panose="02010600030101010101" pitchFamily="2" charset="-122"/>
                <a:cs typeface="Times New Roman" panose="02020603050405020304" pitchFamily="18" charset="0"/>
              </a:rPr>
              <a:t>Quick 30 second Activity.</a:t>
            </a:r>
            <a:endParaRPr kumimoji="0" lang="en-GB" sz="3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6" name="Content Placeholder 3">
            <a:extLst>
              <a:ext uri="{FF2B5EF4-FFF2-40B4-BE49-F238E27FC236}">
                <a16:creationId xmlns:a16="http://schemas.microsoft.com/office/drawing/2014/main" id="{08204C14-30AD-EEFB-F897-8C1724D67C22}"/>
              </a:ext>
            </a:extLst>
          </p:cNvPr>
          <p:cNvSpPr txBox="1">
            <a:spLocks/>
          </p:cNvSpPr>
          <p:nvPr/>
        </p:nvSpPr>
        <p:spPr>
          <a:xfrm>
            <a:off x="297127" y="3499872"/>
            <a:ext cx="10456010" cy="4351338"/>
          </a:xfrm>
          <a:prstGeom prst="rect">
            <a:avLst/>
          </a:prstGeom>
        </p:spPr>
        <p:txBody>
          <a:bodyPr vert="horz" lIns="91440" tIns="45720" rIns="91440" bIns="45720" rtlCol="0">
            <a:normAutofit/>
          </a:bodyPr>
          <a:lstStyle>
            <a:lvl1pPr marL="228610" indent="-228610" algn="l" defTabSz="914434" rtl="0" eaLnBrk="1" latinLnBrk="0" hangingPunct="1">
              <a:lnSpc>
                <a:spcPct val="90000"/>
              </a:lnSpc>
              <a:spcBef>
                <a:spcPts val="1001"/>
              </a:spcBef>
              <a:buFont typeface="Arial" panose="020B0604020202020204" pitchFamily="34" charset="0"/>
              <a:buChar char="•"/>
              <a:defRPr sz="2800" kern="1200">
                <a:solidFill>
                  <a:schemeClr val="tx1"/>
                </a:solidFill>
                <a:latin typeface="+mn-lt"/>
                <a:ea typeface="+mn-ea"/>
                <a:cs typeface="+mn-cs"/>
              </a:defRPr>
            </a:lvl1pPr>
            <a:lvl2pPr marL="685825" indent="-228610" algn="l" defTabSz="914434"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43" indent="-228610" algn="l" defTabSz="914434"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61" indent="-228610" algn="l" defTabSz="914434" rtl="0" eaLnBrk="1" latinLnBrk="0" hangingPunct="1">
              <a:lnSpc>
                <a:spcPct val="90000"/>
              </a:lnSpc>
              <a:spcBef>
                <a:spcPts val="500"/>
              </a:spcBef>
              <a:buFont typeface="Arial" panose="020B0604020202020204" pitchFamily="34" charset="0"/>
              <a:buChar char="•"/>
              <a:defRPr sz="1801" kern="1200">
                <a:solidFill>
                  <a:schemeClr val="tx1"/>
                </a:solidFill>
                <a:latin typeface="+mn-lt"/>
                <a:ea typeface="+mn-ea"/>
                <a:cs typeface="+mn-cs"/>
              </a:defRPr>
            </a:lvl4pPr>
            <a:lvl5pPr marL="2057479" indent="-228610" algn="l" defTabSz="914434" rtl="0" eaLnBrk="1" latinLnBrk="0" hangingPunct="1">
              <a:lnSpc>
                <a:spcPct val="90000"/>
              </a:lnSpc>
              <a:spcBef>
                <a:spcPts val="500"/>
              </a:spcBef>
              <a:buFont typeface="Arial" panose="020B0604020202020204" pitchFamily="34" charset="0"/>
              <a:buChar char="•"/>
              <a:defRPr sz="1801" kern="1200">
                <a:solidFill>
                  <a:schemeClr val="tx1"/>
                </a:solidFill>
                <a:latin typeface="+mn-lt"/>
                <a:ea typeface="+mn-ea"/>
                <a:cs typeface="+mn-cs"/>
              </a:defRPr>
            </a:lvl5pPr>
            <a:lvl6pPr marL="2514696" indent="-228610" algn="l" defTabSz="914434" rtl="0" eaLnBrk="1" latinLnBrk="0" hangingPunct="1">
              <a:lnSpc>
                <a:spcPct val="90000"/>
              </a:lnSpc>
              <a:spcBef>
                <a:spcPts val="500"/>
              </a:spcBef>
              <a:buFont typeface="Arial" panose="020B0604020202020204" pitchFamily="34" charset="0"/>
              <a:buChar char="•"/>
              <a:defRPr sz="1801" kern="1200">
                <a:solidFill>
                  <a:schemeClr val="tx1"/>
                </a:solidFill>
                <a:latin typeface="+mn-lt"/>
                <a:ea typeface="+mn-ea"/>
                <a:cs typeface="+mn-cs"/>
              </a:defRPr>
            </a:lvl6pPr>
            <a:lvl7pPr marL="2971912" indent="-228610" algn="l" defTabSz="914434" rtl="0" eaLnBrk="1" latinLnBrk="0" hangingPunct="1">
              <a:lnSpc>
                <a:spcPct val="90000"/>
              </a:lnSpc>
              <a:spcBef>
                <a:spcPts val="500"/>
              </a:spcBef>
              <a:buFont typeface="Arial" panose="020B0604020202020204" pitchFamily="34" charset="0"/>
              <a:buChar char="•"/>
              <a:defRPr sz="1801" kern="1200">
                <a:solidFill>
                  <a:schemeClr val="tx1"/>
                </a:solidFill>
                <a:latin typeface="+mn-lt"/>
                <a:ea typeface="+mn-ea"/>
                <a:cs typeface="+mn-cs"/>
              </a:defRPr>
            </a:lvl7pPr>
            <a:lvl8pPr marL="3429130" indent="-228610" algn="l" defTabSz="914434" rtl="0" eaLnBrk="1" latinLnBrk="0" hangingPunct="1">
              <a:lnSpc>
                <a:spcPct val="90000"/>
              </a:lnSpc>
              <a:spcBef>
                <a:spcPts val="500"/>
              </a:spcBef>
              <a:buFont typeface="Arial" panose="020B0604020202020204" pitchFamily="34" charset="0"/>
              <a:buChar char="•"/>
              <a:defRPr sz="1801" kern="1200">
                <a:solidFill>
                  <a:schemeClr val="tx1"/>
                </a:solidFill>
                <a:latin typeface="+mn-lt"/>
                <a:ea typeface="+mn-ea"/>
                <a:cs typeface="+mn-cs"/>
              </a:defRPr>
            </a:lvl8pPr>
            <a:lvl9pPr marL="3886346" indent="-228610" algn="l" defTabSz="914434" rtl="0" eaLnBrk="1" latinLnBrk="0" hangingPunct="1">
              <a:lnSpc>
                <a:spcPct val="90000"/>
              </a:lnSpc>
              <a:spcBef>
                <a:spcPts val="500"/>
              </a:spcBef>
              <a:buFont typeface="Arial" panose="020B0604020202020204" pitchFamily="34" charset="0"/>
              <a:buChar char="•"/>
              <a:defRPr sz="1801" kern="1200">
                <a:solidFill>
                  <a:schemeClr val="tx1"/>
                </a:solidFill>
                <a:latin typeface="+mn-lt"/>
                <a:ea typeface="+mn-ea"/>
                <a:cs typeface="+mn-cs"/>
              </a:defRPr>
            </a:lvl9pPr>
          </a:lstStyle>
          <a:p>
            <a:pPr marL="0" marR="0" lvl="0" indent="0" algn="l" defTabSz="914434" rtl="0" eaLnBrk="1" fontAlgn="auto" latinLnBrk="0" hangingPunct="1">
              <a:lnSpc>
                <a:spcPct val="100000"/>
              </a:lnSpc>
              <a:spcBef>
                <a:spcPts val="0"/>
              </a:spcBef>
              <a:spcAft>
                <a:spcPts val="0"/>
              </a:spcAft>
              <a:buClrTx/>
              <a:buSzTx/>
              <a:buFont typeface="Arial" panose="020B0604020202020204" pitchFamily="34" charset="0"/>
              <a:buNone/>
              <a:tabLst/>
              <a:defRPr/>
            </a:pPr>
            <a:r>
              <a:rPr kumimoji="0" lang="en-US" sz="2400" b="0" i="0" u="none" strike="noStrike" kern="1200" cap="none" spc="0" normalizeH="0" baseline="0" noProof="0" dirty="0">
                <a:ln>
                  <a:noFill/>
                </a:ln>
                <a:solidFill>
                  <a:prstClr val="black"/>
                </a:solidFill>
                <a:effectLst/>
                <a:uLnTx/>
                <a:uFillTx/>
                <a:latin typeface="Calibri" panose="020F0502020204030204"/>
                <a:ea typeface="+mn-ea"/>
                <a:cs typeface="+mn-cs"/>
              </a:rPr>
              <a:t>Tutor: </a:t>
            </a:r>
            <a:r>
              <a:rPr kumimoji="0" lang="en-US" sz="2000" b="0" i="0" u="none" strike="noStrike" kern="1200" cap="none" spc="0" normalizeH="0" baseline="0" noProof="0" dirty="0">
                <a:ln>
                  <a:noFill/>
                </a:ln>
                <a:solidFill>
                  <a:prstClr val="black"/>
                </a:solidFill>
                <a:effectLst/>
                <a:uLnTx/>
                <a:uFillTx/>
                <a:latin typeface="Calibri" panose="020F0502020204030204"/>
                <a:ea typeface="+mn-ea"/>
                <a:cs typeface="+mn-cs"/>
              </a:rPr>
              <a:t>Goto </a:t>
            </a:r>
            <a:r>
              <a:rPr kumimoji="0" lang="en-US" sz="2000" b="0" i="0" u="none" strike="noStrike" kern="1200" cap="none" spc="0" normalizeH="0" baseline="0" noProof="0" dirty="0">
                <a:ln>
                  <a:noFill/>
                </a:ln>
                <a:solidFill>
                  <a:prstClr val="black"/>
                </a:solidFill>
                <a:effectLst/>
                <a:uLnTx/>
                <a:uFillTx/>
                <a:latin typeface="Calibri" panose="020F0502020204030204"/>
                <a:ea typeface="+mn-ea"/>
                <a:cs typeface="+mn-cs"/>
                <a:hlinkClick r:id="rId7"/>
              </a:rPr>
              <a:t>link</a:t>
            </a:r>
            <a:r>
              <a:rPr kumimoji="0" lang="en-US" sz="2000" b="0" i="0" u="none" strike="noStrike" kern="1200" cap="none" spc="0" normalizeH="0" baseline="0" noProof="0" dirty="0">
                <a:ln>
                  <a:noFill/>
                </a:ln>
                <a:solidFill>
                  <a:prstClr val="black"/>
                </a:solidFill>
                <a:effectLst/>
                <a:uLnTx/>
                <a:uFillTx/>
                <a:latin typeface="Calibri" panose="020F0502020204030204"/>
                <a:ea typeface="+mn-ea"/>
                <a:cs typeface="+mn-cs"/>
              </a:rPr>
              <a:t>, </a:t>
            </a:r>
            <a:r>
              <a:rPr kumimoji="0" lang="en-US" sz="2000" b="1" i="0" u="none" strike="noStrike" kern="1200" cap="none" spc="0" normalizeH="0" baseline="0" noProof="0" dirty="0">
                <a:ln>
                  <a:noFill/>
                </a:ln>
                <a:solidFill>
                  <a:prstClr val="black"/>
                </a:solidFill>
                <a:effectLst/>
                <a:uLnTx/>
                <a:uFillTx/>
                <a:latin typeface="Calibri" panose="020F0502020204030204"/>
                <a:ea typeface="+mn-ea"/>
                <a:cs typeface="+mn-cs"/>
              </a:rPr>
              <a:t>Start Session &gt; Open Poll &gt; Present Fullscreen</a:t>
            </a:r>
            <a:r>
              <a:rPr kumimoji="0" lang="en-US" sz="2000" b="0" i="0" u="none" strike="noStrike" kern="1200" cap="none" spc="0" normalizeH="0" baseline="0" noProof="0" dirty="0">
                <a:ln>
                  <a:noFill/>
                </a:ln>
                <a:solidFill>
                  <a:prstClr val="black"/>
                </a:solidFill>
                <a:effectLst/>
                <a:uLnTx/>
                <a:uFillTx/>
                <a:latin typeface="Calibri" panose="020F0502020204030204"/>
                <a:ea typeface="+mn-ea"/>
                <a:cs typeface="+mn-cs"/>
              </a:rPr>
              <a:t>. When ready </a:t>
            </a:r>
            <a:r>
              <a:rPr kumimoji="0" lang="en-US" sz="2000" b="1" i="0" u="none" strike="noStrike" kern="1200" cap="none" spc="0" normalizeH="0" baseline="0" noProof="0" dirty="0">
                <a:ln>
                  <a:noFill/>
                </a:ln>
                <a:solidFill>
                  <a:prstClr val="black"/>
                </a:solidFill>
                <a:effectLst/>
                <a:uLnTx/>
                <a:uFillTx/>
                <a:latin typeface="Calibri" panose="020F0502020204030204"/>
                <a:ea typeface="+mn-ea"/>
                <a:cs typeface="+mn-cs"/>
              </a:rPr>
              <a:t>End</a:t>
            </a:r>
            <a:r>
              <a:rPr kumimoji="0" lang="en-US" sz="2000" b="0" i="0" u="none" strike="noStrike" kern="1200" cap="none" spc="0" normalizeH="0" baseline="0" noProof="0" dirty="0">
                <a:ln>
                  <a:noFill/>
                </a:ln>
                <a:solidFill>
                  <a:prstClr val="black"/>
                </a:solidFill>
                <a:effectLst/>
                <a:uLnTx/>
                <a:uFillTx/>
                <a:latin typeface="Calibri" panose="020F0502020204030204"/>
                <a:ea typeface="+mn-ea"/>
                <a:cs typeface="+mn-cs"/>
              </a:rPr>
              <a:t> poll.</a:t>
            </a:r>
          </a:p>
          <a:p>
            <a:pPr marL="0" marR="0" lvl="0" indent="0" algn="l" defTabSz="914434" rtl="0" eaLnBrk="1" fontAlgn="auto" latinLnBrk="0" hangingPunct="1">
              <a:lnSpc>
                <a:spcPct val="100000"/>
              </a:lnSpc>
              <a:spcBef>
                <a:spcPts val="0"/>
              </a:spcBef>
              <a:spcAft>
                <a:spcPts val="0"/>
              </a:spcAft>
              <a:buClrTx/>
              <a:buSzTx/>
              <a:buFont typeface="Arial" panose="020B0604020202020204" pitchFamily="34" charset="0"/>
              <a:buNone/>
              <a:tabLst/>
              <a:defRPr/>
            </a:pPr>
            <a:r>
              <a:rPr kumimoji="0" lang="en-US" sz="3600" b="1" i="0" u="none" strike="noStrike" kern="1200" cap="none" spc="0" normalizeH="0" baseline="0" noProof="0" dirty="0">
                <a:ln>
                  <a:noFill/>
                </a:ln>
                <a:solidFill>
                  <a:prstClr val="black"/>
                </a:solidFill>
                <a:effectLst/>
                <a:highlight>
                  <a:srgbClr val="FFFF00"/>
                </a:highlight>
                <a:uLnTx/>
                <a:uFillTx/>
                <a:latin typeface="Calibri" panose="020F0502020204030204"/>
                <a:ea typeface="+mn-ea"/>
                <a:cs typeface="+mn-cs"/>
              </a:rPr>
              <a:t>Students:</a:t>
            </a:r>
            <a:r>
              <a:rPr kumimoji="0" lang="en-US" sz="3600" b="0" i="0" u="none" strike="noStrike" kern="1200" cap="none" spc="0" normalizeH="0" baseline="0" noProof="0" dirty="0">
                <a:ln>
                  <a:noFill/>
                </a:ln>
                <a:solidFill>
                  <a:prstClr val="black"/>
                </a:solidFill>
                <a:effectLst/>
                <a:uLnTx/>
                <a:uFillTx/>
                <a:latin typeface="Calibri" panose="020F0502020204030204"/>
                <a:ea typeface="+mn-ea"/>
                <a:cs typeface="+mn-cs"/>
              </a:rPr>
              <a:t> Goto: </a:t>
            </a:r>
            <a:r>
              <a:rPr kumimoji="0" lang="en-US" sz="4800" b="1" i="0" u="none" strike="noStrike" kern="1200" cap="none" spc="0" normalizeH="0" baseline="0" noProof="0" dirty="0" err="1">
                <a:ln>
                  <a:noFill/>
                </a:ln>
                <a:solidFill>
                  <a:srgbClr val="0005E2"/>
                </a:solidFill>
                <a:effectLst/>
                <a:uLnTx/>
                <a:uFillTx/>
                <a:latin typeface="Calibri" panose="020F0502020204030204"/>
                <a:ea typeface="+mn-ea"/>
                <a:cs typeface="+mn-cs"/>
              </a:rPr>
              <a:t>Vevox.app</a:t>
            </a:r>
            <a:endParaRPr kumimoji="0" lang="en-US" sz="4800" b="1" i="0" u="none" strike="noStrike" kern="1200" cap="none" spc="0" normalizeH="0" baseline="0" noProof="0" dirty="0">
              <a:ln>
                <a:noFill/>
              </a:ln>
              <a:solidFill>
                <a:srgbClr val="0005E2"/>
              </a:solidFill>
              <a:effectLst/>
              <a:uLnTx/>
              <a:uFillTx/>
              <a:latin typeface="Calibri" panose="020F0502020204030204"/>
              <a:ea typeface="+mn-ea"/>
              <a:cs typeface="+mn-cs"/>
            </a:endParaRPr>
          </a:p>
          <a:p>
            <a:pPr marL="457200" marR="0" lvl="0" indent="-457200" algn="l" defTabSz="914434" rtl="0" eaLnBrk="1" fontAlgn="auto" latinLnBrk="0" hangingPunct="1">
              <a:lnSpc>
                <a:spcPct val="100000"/>
              </a:lnSpc>
              <a:spcBef>
                <a:spcPts val="0"/>
              </a:spcBef>
              <a:spcAft>
                <a:spcPts val="0"/>
              </a:spcAft>
              <a:buClrTx/>
              <a:buSzTx/>
              <a:buFont typeface="Arial" panose="020B0604020202020204" pitchFamily="34" charset="0"/>
              <a:buAutoNum type="arabicPeriod"/>
              <a:tabLst/>
              <a:defRPr/>
            </a:pPr>
            <a:r>
              <a:rPr kumimoji="0" lang="en-US" sz="3600" b="0" i="0" u="none" strike="noStrike" kern="1200" cap="none" spc="0" normalizeH="0" baseline="0" noProof="0" dirty="0">
                <a:ln>
                  <a:noFill/>
                </a:ln>
                <a:solidFill>
                  <a:prstClr val="black"/>
                </a:solidFill>
                <a:effectLst/>
                <a:uLnTx/>
                <a:uFillTx/>
                <a:latin typeface="Calibri" panose="020F0502020204030204"/>
                <a:ea typeface="+mn-ea"/>
                <a:cs typeface="+mn-cs"/>
              </a:rPr>
              <a:t>Enter Session id: </a:t>
            </a:r>
            <a:r>
              <a:rPr kumimoji="0" lang="en-US" sz="4800" b="1" i="0" u="none" strike="noStrike" kern="1200" cap="none" spc="0" normalizeH="0" baseline="0" noProof="0" dirty="0">
                <a:ln>
                  <a:noFill/>
                </a:ln>
                <a:solidFill>
                  <a:srgbClr val="0005E2"/>
                </a:solidFill>
                <a:effectLst/>
                <a:uLnTx/>
                <a:uFillTx/>
                <a:latin typeface="Calibri" panose="020F0502020204030204"/>
                <a:ea typeface="+mn-ea"/>
                <a:cs typeface="+mn-cs"/>
              </a:rPr>
              <a:t>161-222-292</a:t>
            </a:r>
          </a:p>
          <a:p>
            <a:pPr marL="457200" marR="0" lvl="0" indent="-457200" algn="l" defTabSz="914434" rtl="0" eaLnBrk="1" fontAlgn="auto" latinLnBrk="0" hangingPunct="1">
              <a:lnSpc>
                <a:spcPct val="100000"/>
              </a:lnSpc>
              <a:spcBef>
                <a:spcPts val="0"/>
              </a:spcBef>
              <a:spcAft>
                <a:spcPts val="0"/>
              </a:spcAft>
              <a:buClrTx/>
              <a:buSzTx/>
              <a:buFont typeface="Arial" panose="020B0604020202020204" pitchFamily="34" charset="0"/>
              <a:buAutoNum type="arabicPeriod"/>
              <a:tabLst/>
              <a:defRPr/>
            </a:pPr>
            <a:r>
              <a:rPr kumimoji="0" lang="en-US" sz="3600" b="0" i="0" u="none" strike="noStrike" kern="1200" cap="none" spc="0" normalizeH="0" baseline="0" noProof="0" dirty="0">
                <a:ln>
                  <a:noFill/>
                </a:ln>
                <a:solidFill>
                  <a:prstClr val="black"/>
                </a:solidFill>
                <a:effectLst/>
                <a:uLnTx/>
                <a:uFillTx/>
                <a:latin typeface="Calibri" panose="020F0502020204030204"/>
                <a:ea typeface="+mn-ea"/>
                <a:cs typeface="+mn-cs"/>
              </a:rPr>
              <a:t>View &amp; </a:t>
            </a:r>
            <a:r>
              <a:rPr kumimoji="0" lang="en-US" sz="4800" b="1" i="0" u="none" strike="noStrike" kern="1200" cap="none" spc="0" normalizeH="0" baseline="0" noProof="0" dirty="0">
                <a:ln>
                  <a:noFill/>
                </a:ln>
                <a:solidFill>
                  <a:srgbClr val="0005E2"/>
                </a:solidFill>
                <a:effectLst/>
                <a:uLnTx/>
                <a:uFillTx/>
                <a:latin typeface="Calibri" panose="020F0502020204030204"/>
                <a:ea typeface="+mn-ea"/>
                <a:cs typeface="+mn-cs"/>
              </a:rPr>
              <a:t>Select an option</a:t>
            </a:r>
            <a:r>
              <a:rPr kumimoji="0" lang="en-US" sz="3600" b="0" i="0" u="none" strike="noStrike" kern="1200" cap="none" spc="0" normalizeH="0" baseline="0" noProof="0" dirty="0">
                <a:ln>
                  <a:noFill/>
                </a:ln>
                <a:solidFill>
                  <a:prstClr val="black"/>
                </a:solidFill>
                <a:effectLst/>
                <a:uLnTx/>
                <a:uFillTx/>
                <a:latin typeface="Calibri" panose="020F0502020204030204"/>
                <a:ea typeface="+mn-ea"/>
                <a:cs typeface="+mn-cs"/>
              </a:rPr>
              <a:t>.</a:t>
            </a:r>
          </a:p>
          <a:p>
            <a:pPr marL="0" marR="0" lvl="0" indent="0" algn="l" defTabSz="914434" rtl="0" eaLnBrk="1" fontAlgn="auto" latinLnBrk="0" hangingPunct="1">
              <a:lnSpc>
                <a:spcPct val="100000"/>
              </a:lnSpc>
              <a:spcBef>
                <a:spcPts val="0"/>
              </a:spcBef>
              <a:spcAft>
                <a:spcPts val="0"/>
              </a:spcAft>
              <a:buClrTx/>
              <a:buSzTx/>
              <a:buFont typeface="Arial" panose="020B0604020202020204" pitchFamily="34" charset="0"/>
              <a:buNone/>
              <a:tabLst/>
              <a:defRPr/>
            </a:pPr>
            <a:r>
              <a:rPr kumimoji="0" lang="en-GB" sz="3600" b="0" i="0" u="none" strike="noStrike" kern="1200" cap="none" spc="0" normalizeH="0" baseline="0" noProof="0" dirty="0">
                <a:ln>
                  <a:noFill/>
                </a:ln>
                <a:solidFill>
                  <a:prstClr val="black"/>
                </a:solidFill>
                <a:effectLst/>
                <a:uLnTx/>
                <a:uFillTx/>
                <a:latin typeface="Calibri" panose="020F0502020204030204"/>
                <a:ea typeface="+mn-ea"/>
                <a:cs typeface="+mn-cs"/>
              </a:rPr>
              <a:t>* </a:t>
            </a:r>
            <a:r>
              <a:rPr kumimoji="0" lang="en-GB" sz="3600" b="0" i="0" u="none" strike="noStrike" kern="1200" cap="none" spc="0" normalizeH="0" baseline="0" noProof="0" dirty="0">
                <a:ln>
                  <a:noFill/>
                </a:ln>
                <a:solidFill>
                  <a:prstClr val="black"/>
                </a:solidFill>
                <a:effectLst/>
                <a:highlight>
                  <a:srgbClr val="FFFF00"/>
                </a:highlight>
                <a:uLnTx/>
                <a:uFillTx/>
                <a:latin typeface="Calibri" panose="020F0502020204030204"/>
                <a:ea typeface="+mn-ea"/>
                <a:cs typeface="+mn-cs"/>
              </a:rPr>
              <a:t>Save the screenshot in your </a:t>
            </a:r>
            <a:r>
              <a:rPr kumimoji="0" lang="en-US" sz="3600" b="0" i="0" u="none" strike="noStrike" kern="1200" cap="none" spc="0" normalizeH="0" baseline="0" noProof="0" dirty="0">
                <a:ln>
                  <a:noFill/>
                </a:ln>
                <a:solidFill>
                  <a:prstClr val="black"/>
                </a:solidFill>
                <a:effectLst/>
                <a:highlight>
                  <a:srgbClr val="FFFF00"/>
                </a:highlight>
                <a:uLnTx/>
                <a:uFillTx/>
                <a:latin typeface="Calibri" panose="020F0502020204030204"/>
                <a:ea typeface="+mn-ea"/>
                <a:cs typeface="+mn-cs"/>
              </a:rPr>
              <a:t>‘</a:t>
            </a:r>
            <a:r>
              <a:rPr kumimoji="0" lang="en-US" sz="3600" b="1" i="0" u="none" strike="noStrike" kern="1200" cap="none" spc="0" normalizeH="0" baseline="0" noProof="0" dirty="0">
                <a:ln>
                  <a:noFill/>
                </a:ln>
                <a:solidFill>
                  <a:prstClr val="black"/>
                </a:solidFill>
                <a:effectLst/>
                <a:highlight>
                  <a:srgbClr val="FFFF00"/>
                </a:highlight>
                <a:uLnTx/>
                <a:uFillTx/>
                <a:latin typeface="Calibri" panose="020F0502020204030204"/>
                <a:ea typeface="+mn-ea"/>
                <a:cs typeface="+mn-cs"/>
              </a:rPr>
              <a:t>Lecture Activity</a:t>
            </a:r>
            <a:r>
              <a:rPr kumimoji="0" lang="en-US" sz="3600" b="0" i="0" u="none" strike="noStrike" kern="1200" cap="none" spc="0" normalizeH="0" baseline="0" noProof="0" dirty="0">
                <a:ln>
                  <a:noFill/>
                </a:ln>
                <a:solidFill>
                  <a:prstClr val="black"/>
                </a:solidFill>
                <a:effectLst/>
                <a:highlight>
                  <a:srgbClr val="FFFF00"/>
                </a:highlight>
                <a:uLnTx/>
                <a:uFillTx/>
                <a:latin typeface="Calibri" panose="020F0502020204030204"/>
                <a:ea typeface="+mn-ea"/>
                <a:cs typeface="+mn-cs"/>
              </a:rPr>
              <a:t>’ file</a:t>
            </a:r>
            <a:r>
              <a:rPr kumimoji="0" lang="en-US" sz="3600" b="0" i="0" u="none" strike="noStrike" kern="1200" cap="none" spc="0" normalizeH="0" baseline="0" noProof="0" dirty="0">
                <a:ln>
                  <a:noFill/>
                </a:ln>
                <a:solidFill>
                  <a:prstClr val="black"/>
                </a:solidFill>
                <a:effectLst/>
                <a:uLnTx/>
                <a:uFillTx/>
                <a:latin typeface="Calibri" panose="020F0502020204030204"/>
                <a:ea typeface="+mn-ea"/>
                <a:cs typeface="+mn-cs"/>
              </a:rPr>
              <a:t>.</a:t>
            </a:r>
            <a:endParaRPr kumimoji="0" lang="en-US" sz="3600" b="1"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084430082"/>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1"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1"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1"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300" y="-1"/>
            <a:ext cx="4076699" cy="1590741"/>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1"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2" y="-1"/>
            <a:ext cx="11732645"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1"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235045" y="304362"/>
            <a:ext cx="11495634" cy="1033669"/>
          </a:xfrm>
        </p:spPr>
        <p:txBody>
          <a:bodyPr>
            <a:normAutofit/>
          </a:bodyPr>
          <a:lstStyle/>
          <a:p>
            <a:r>
              <a:rPr lang="en-GB" sz="5400" b="1" dirty="0">
                <a:solidFill>
                  <a:srgbClr val="FFFFFF"/>
                </a:solidFill>
              </a:rPr>
              <a:t>Bg. </a:t>
            </a:r>
            <a:r>
              <a:rPr lang="en-GB" b="1" dirty="0">
                <a:solidFill>
                  <a:srgbClr val="FFFFFF"/>
                </a:solidFill>
              </a:rPr>
              <a:t>755 and 644 file permissions</a:t>
            </a:r>
            <a:endParaRPr lang="en-GB" b="1" dirty="0">
              <a:solidFill>
                <a:srgbClr val="FFFFFF"/>
              </a:solidFill>
              <a:highlight>
                <a:srgbClr val="FFFF00"/>
              </a:highlight>
            </a:endParaRP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524351" y="1821213"/>
            <a:ext cx="10917023" cy="4521922"/>
          </a:xfrm>
        </p:spPr>
        <p:txBody>
          <a:bodyPr>
            <a:noAutofit/>
          </a:bodyPr>
          <a:lstStyle/>
          <a:p>
            <a:pPr>
              <a:lnSpc>
                <a:spcPct val="107000"/>
              </a:lnSpc>
              <a:spcAft>
                <a:spcPts val="800"/>
              </a:spcAft>
            </a:pPr>
            <a:r>
              <a:rPr lang="en-GB" b="1" kern="100" dirty="0">
                <a:effectLst/>
                <a:ea typeface="DengXian" panose="02010600030101010101" pitchFamily="2" charset="-122"/>
                <a:cs typeface="Times New Roman" panose="02020603050405020304" pitchFamily="18" charset="0"/>
              </a:rPr>
              <a:t>755</a:t>
            </a:r>
            <a:r>
              <a:rPr lang="en-GB" kern="100" dirty="0">
                <a:effectLst/>
                <a:ea typeface="DengXian" panose="02010600030101010101" pitchFamily="2" charset="-122"/>
                <a:cs typeface="Times New Roman" panose="02020603050405020304" pitchFamily="18" charset="0"/>
              </a:rPr>
              <a:t> allows you/the owner of the file to do anything with the file/directory, and other users can only read and execute it but not edit it. </a:t>
            </a:r>
            <a:r>
              <a:rPr lang="en-GB" kern="100" dirty="0">
                <a:effectLst/>
                <a:highlight>
                  <a:srgbClr val="FFFF00"/>
                </a:highlight>
                <a:ea typeface="DengXian" panose="02010600030101010101" pitchFamily="2" charset="-122"/>
                <a:cs typeface="Times New Roman" panose="02020603050405020304" pitchFamily="18" charset="0"/>
              </a:rPr>
              <a:t>755 is suitable for programs and directories you want to make publicly available. </a:t>
            </a:r>
          </a:p>
          <a:p>
            <a:pPr>
              <a:lnSpc>
                <a:spcPct val="107000"/>
              </a:lnSpc>
              <a:spcAft>
                <a:spcPts val="800"/>
              </a:spcAft>
            </a:pPr>
            <a:r>
              <a:rPr lang="en-GB" b="1" kern="100" dirty="0">
                <a:effectLst/>
                <a:ea typeface="DengXian" panose="02010600030101010101" pitchFamily="2" charset="-122"/>
                <a:cs typeface="Times New Roman" panose="02020603050405020304" pitchFamily="18" charset="0"/>
              </a:rPr>
              <a:t>644</a:t>
            </a:r>
            <a:r>
              <a:rPr lang="en-GB" kern="100" dirty="0">
                <a:effectLst/>
                <a:ea typeface="DengXian" panose="02010600030101010101" pitchFamily="2" charset="-122"/>
                <a:cs typeface="Times New Roman" panose="02020603050405020304" pitchFamily="18" charset="0"/>
              </a:rPr>
              <a:t> you/the owner to read and write the file/directory and other users can only read it. </a:t>
            </a:r>
            <a:r>
              <a:rPr lang="en-GB" kern="100" dirty="0">
                <a:effectLst/>
                <a:highlight>
                  <a:srgbClr val="FFFF00"/>
                </a:highlight>
                <a:ea typeface="DengXian" panose="02010600030101010101" pitchFamily="2" charset="-122"/>
                <a:cs typeface="Times New Roman" panose="02020603050405020304" pitchFamily="18" charset="0"/>
              </a:rPr>
              <a:t>Suitable for public text files.</a:t>
            </a:r>
          </a:p>
          <a:p>
            <a:pPr>
              <a:lnSpc>
                <a:spcPct val="107000"/>
              </a:lnSpc>
              <a:spcAft>
                <a:spcPts val="800"/>
              </a:spcAft>
            </a:pPr>
            <a:r>
              <a:rPr lang="en-GB" b="1" kern="100" dirty="0">
                <a:effectLst/>
                <a:ea typeface="DengXian" panose="02010600030101010101" pitchFamily="2" charset="-122"/>
                <a:cs typeface="Times New Roman" panose="02020603050405020304" pitchFamily="18" charset="0"/>
              </a:rPr>
              <a:t>In summary: </a:t>
            </a:r>
            <a:r>
              <a:rPr lang="en-GB" kern="100" dirty="0">
                <a:effectLst/>
                <a:ea typeface="DengXian" panose="02010600030101010101" pitchFamily="2" charset="-122"/>
                <a:cs typeface="Times New Roman" panose="02020603050405020304" pitchFamily="18" charset="0"/>
              </a:rPr>
              <a:t>755 allows the owner to read/write/execute, group/others can read/execute. 644 allows the owner to read/write, group/others can read only.</a:t>
            </a:r>
            <a:endParaRPr lang="en-GB" dirty="0">
              <a:highlight>
                <a:srgbClr val="FFFF00"/>
              </a:highlight>
            </a:endParaRPr>
          </a:p>
          <a:p>
            <a:pPr>
              <a:lnSpc>
                <a:spcPct val="100000"/>
              </a:lnSpc>
              <a:spcBef>
                <a:spcPts val="0"/>
              </a:spcBef>
              <a:spcAft>
                <a:spcPts val="600"/>
              </a:spcAft>
            </a:pPr>
            <a:endParaRPr lang="en-GB" dirty="0">
              <a:effectLst/>
              <a:ea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525389820"/>
      </p:ext>
    </p:extLst>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3527A5CD-DE39-6F4B-0D3C-BFCDF29CCD98}"/>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64CFCBAE-093C-EB2A-8E3C-4F17054161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1"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490C06E6-7F51-946C-E825-9327C531B9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1"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5DBC9F19-73AD-6000-7EA3-1DF52EED65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1"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18D909B1-72E1-A5E7-C7D9-E08274F4DA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300" y="-1"/>
            <a:ext cx="4076699" cy="1590741"/>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1"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B428709F-5371-21E4-75B0-E3949C972C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2" y="-1"/>
            <a:ext cx="11732645"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1"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7E98249F-A6F8-ACC7-CF03-452362AD6DC5}"/>
              </a:ext>
            </a:extLst>
          </p:cNvPr>
          <p:cNvSpPr>
            <a:spLocks noGrp="1"/>
          </p:cNvSpPr>
          <p:nvPr>
            <p:ph type="title"/>
          </p:nvPr>
        </p:nvSpPr>
        <p:spPr>
          <a:xfrm>
            <a:off x="235045" y="304362"/>
            <a:ext cx="11495634" cy="1033669"/>
          </a:xfrm>
        </p:spPr>
        <p:txBody>
          <a:bodyPr>
            <a:normAutofit/>
          </a:bodyPr>
          <a:lstStyle/>
          <a:p>
            <a:r>
              <a:rPr lang="en-GB" b="1" dirty="0">
                <a:solidFill>
                  <a:srgbClr val="FFFFFF"/>
                </a:solidFill>
              </a:rPr>
              <a:t>Bg. Apache HTML files: 755 &amp; 644 permissions</a:t>
            </a:r>
            <a:endParaRPr lang="en-GB" b="1" dirty="0">
              <a:solidFill>
                <a:srgbClr val="FFFFFF"/>
              </a:solidFill>
              <a:highlight>
                <a:srgbClr val="FFFF00"/>
              </a:highlight>
            </a:endParaRPr>
          </a:p>
        </p:txBody>
      </p:sp>
      <p:sp>
        <p:nvSpPr>
          <p:cNvPr id="15" name="Content Placeholder 2">
            <a:extLst>
              <a:ext uri="{FF2B5EF4-FFF2-40B4-BE49-F238E27FC236}">
                <a16:creationId xmlns:a16="http://schemas.microsoft.com/office/drawing/2014/main" id="{96FCAAEB-BA21-E616-5AEA-4B16EAC96876}"/>
              </a:ext>
            </a:extLst>
          </p:cNvPr>
          <p:cNvSpPr>
            <a:spLocks noGrp="1"/>
          </p:cNvSpPr>
          <p:nvPr>
            <p:ph idx="1"/>
          </p:nvPr>
        </p:nvSpPr>
        <p:spPr>
          <a:xfrm>
            <a:off x="319635" y="1705207"/>
            <a:ext cx="11492502" cy="4521922"/>
          </a:xfrm>
        </p:spPr>
        <p:txBody>
          <a:bodyPr>
            <a:noAutofit/>
          </a:bodyPr>
          <a:lstStyle/>
          <a:p>
            <a:pPr>
              <a:lnSpc>
                <a:spcPct val="100000"/>
              </a:lnSpc>
              <a:spcBef>
                <a:spcPts val="0"/>
              </a:spcBef>
              <a:spcAft>
                <a:spcPts val="600"/>
              </a:spcAft>
            </a:pPr>
            <a:r>
              <a:rPr lang="en-US" b="1" i="0" dirty="0">
                <a:solidFill>
                  <a:srgbClr val="1F1F1F"/>
                </a:solidFill>
                <a:effectLst/>
                <a:highlight>
                  <a:srgbClr val="FFFF00"/>
                </a:highlight>
                <a:latin typeface="Google Sans"/>
              </a:rPr>
              <a:t>Use 755 for directories and </a:t>
            </a:r>
            <a:r>
              <a:rPr lang="en-US" b="1" i="0" dirty="0">
                <a:solidFill>
                  <a:srgbClr val="040C28"/>
                </a:solidFill>
                <a:effectLst/>
                <a:highlight>
                  <a:srgbClr val="FFFF00"/>
                </a:highlight>
                <a:latin typeface="Google Sans"/>
              </a:rPr>
              <a:t>644 for files</a:t>
            </a:r>
            <a:r>
              <a:rPr lang="en-US" b="1" i="0" dirty="0">
                <a:solidFill>
                  <a:srgbClr val="1F1F1F"/>
                </a:solidFill>
                <a:effectLst/>
                <a:highlight>
                  <a:srgbClr val="FFFF00"/>
                </a:highlight>
                <a:latin typeface="Google Sans"/>
              </a:rPr>
              <a:t>.</a:t>
            </a:r>
            <a:endParaRPr lang="en-US" b="1" i="0" dirty="0">
              <a:solidFill>
                <a:srgbClr val="001D35"/>
              </a:solidFill>
              <a:effectLst/>
              <a:highlight>
                <a:srgbClr val="FFFF00"/>
              </a:highlight>
              <a:latin typeface="Google Sans"/>
            </a:endParaRPr>
          </a:p>
          <a:p>
            <a:pPr>
              <a:lnSpc>
                <a:spcPct val="100000"/>
              </a:lnSpc>
              <a:spcBef>
                <a:spcPts val="0"/>
              </a:spcBef>
              <a:spcAft>
                <a:spcPts val="600"/>
              </a:spcAft>
            </a:pPr>
            <a:r>
              <a:rPr lang="en-US" b="0" i="0" dirty="0">
                <a:solidFill>
                  <a:srgbClr val="001D35"/>
                </a:solidFill>
                <a:effectLst/>
                <a:latin typeface="Google Sans"/>
              </a:rPr>
              <a:t>For an Apache </a:t>
            </a:r>
            <a:r>
              <a:rPr lang="en-US" b="1" i="0" dirty="0">
                <a:solidFill>
                  <a:srgbClr val="001D35"/>
                </a:solidFill>
                <a:effectLst/>
                <a:latin typeface="Google Sans"/>
              </a:rPr>
              <a:t>HTML file</a:t>
            </a:r>
            <a:r>
              <a:rPr lang="en-US" b="0" i="0" dirty="0">
                <a:solidFill>
                  <a:srgbClr val="001D35"/>
                </a:solidFill>
                <a:effectLst/>
                <a:latin typeface="Google Sans"/>
              </a:rPr>
              <a:t>, the best permission setting is typically ‘644’. This allows the owner to read and write to the file, while everyone else can only read it, which is considered the most secure option for static web files. </a:t>
            </a:r>
          </a:p>
          <a:p>
            <a:pPr algn="l">
              <a:spcBef>
                <a:spcPts val="750"/>
              </a:spcBef>
              <a:spcAft>
                <a:spcPts val="600"/>
              </a:spcAft>
              <a:buFont typeface="Arial" panose="020B0604020202020204" pitchFamily="34" charset="0"/>
              <a:buChar char="•"/>
            </a:pPr>
            <a:r>
              <a:rPr lang="en-US" b="1" i="0" dirty="0">
                <a:solidFill>
                  <a:srgbClr val="001D35"/>
                </a:solidFill>
                <a:effectLst/>
                <a:latin typeface="Google Sans"/>
              </a:rPr>
              <a:t>File Security: </a:t>
            </a:r>
            <a:r>
              <a:rPr lang="en-US" b="0" i="0" dirty="0">
                <a:solidFill>
                  <a:srgbClr val="001D35"/>
                </a:solidFill>
                <a:effectLst/>
                <a:latin typeface="Google Sans"/>
              </a:rPr>
              <a:t>While ‘755’ might seem secure, giving everyone execute access to HTML files is generally not necessary and could potentially pose a security risk. Stick with ‘644’.</a:t>
            </a:r>
          </a:p>
          <a:p>
            <a:pPr algn="l">
              <a:spcBef>
                <a:spcPts val="750"/>
              </a:spcBef>
              <a:spcAft>
                <a:spcPts val="1500"/>
              </a:spcAft>
              <a:buFont typeface="Arial" panose="020B0604020202020204" pitchFamily="34" charset="0"/>
              <a:buChar char="•"/>
            </a:pPr>
            <a:r>
              <a:rPr lang="en-US" b="1" i="0" dirty="0">
                <a:solidFill>
                  <a:srgbClr val="001D35"/>
                </a:solidFill>
                <a:effectLst/>
                <a:latin typeface="Google Sans"/>
              </a:rPr>
              <a:t>Directory permissions: </a:t>
            </a:r>
            <a:r>
              <a:rPr lang="en-US" b="0" i="0" dirty="0">
                <a:solidFill>
                  <a:srgbClr val="001D35"/>
                </a:solidFill>
                <a:effectLst/>
                <a:latin typeface="Google Sans"/>
              </a:rPr>
              <a:t>For directories containing HTML files, most experts recommend using </a:t>
            </a:r>
            <a:r>
              <a:rPr lang="en-US" dirty="0">
                <a:solidFill>
                  <a:srgbClr val="001D35"/>
                </a:solidFill>
                <a:latin typeface="Google Sans"/>
              </a:rPr>
              <a:t>‘</a:t>
            </a:r>
            <a:r>
              <a:rPr lang="en-US" b="0" i="0" dirty="0">
                <a:solidFill>
                  <a:srgbClr val="001D35"/>
                </a:solidFill>
                <a:effectLst/>
                <a:latin typeface="Google Sans"/>
              </a:rPr>
              <a:t>755’ which allows anyone to access the directory listing but not modify files within it. </a:t>
            </a:r>
          </a:p>
          <a:p>
            <a:pPr>
              <a:lnSpc>
                <a:spcPct val="100000"/>
              </a:lnSpc>
              <a:spcBef>
                <a:spcPts val="0"/>
              </a:spcBef>
              <a:spcAft>
                <a:spcPts val="600"/>
              </a:spcAft>
            </a:pPr>
            <a:endParaRPr lang="en-GB" dirty="0">
              <a:highlight>
                <a:srgbClr val="FFFF00"/>
              </a:highlight>
            </a:endParaRPr>
          </a:p>
          <a:p>
            <a:pPr>
              <a:lnSpc>
                <a:spcPct val="100000"/>
              </a:lnSpc>
              <a:spcBef>
                <a:spcPts val="0"/>
              </a:spcBef>
              <a:spcAft>
                <a:spcPts val="600"/>
              </a:spcAft>
            </a:pPr>
            <a:endParaRPr lang="en-GB" dirty="0">
              <a:effectLst/>
              <a:ea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4228002491"/>
      </p:ext>
    </p:extLst>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92117737-5E81-D0B2-1F3B-1B8523DF9C65}"/>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C4B1C9B-296E-F8BC-A2FD-C33BDEE575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1"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C2669741-D74F-976E-AFE5-E051394437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1"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ACC96D24-815A-A08D-86CD-3F491DBF3E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1"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B80941A9-BE25-E1C6-2152-37B39E2176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300" y="-1"/>
            <a:ext cx="4076699" cy="1590741"/>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1"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D8D72FE0-64F4-57B3-6F7C-4448B067A0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2" y="-1"/>
            <a:ext cx="11732645"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1"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91435F57-70E1-F04C-DDA8-E5B5AF6F48BB}"/>
              </a:ext>
            </a:extLst>
          </p:cNvPr>
          <p:cNvSpPr>
            <a:spLocks noGrp="1"/>
          </p:cNvSpPr>
          <p:nvPr>
            <p:ph type="title"/>
          </p:nvPr>
        </p:nvSpPr>
        <p:spPr>
          <a:xfrm>
            <a:off x="220196" y="281920"/>
            <a:ext cx="11645901" cy="1033669"/>
          </a:xfrm>
        </p:spPr>
        <p:txBody>
          <a:bodyPr>
            <a:noAutofit/>
          </a:bodyPr>
          <a:lstStyle/>
          <a:p>
            <a:r>
              <a:rPr lang="en-GB" sz="4800" b="1" dirty="0">
                <a:solidFill>
                  <a:schemeClr val="bg1"/>
                </a:solidFill>
              </a:rPr>
              <a:t>Bg. Handout - Apache Web Server permissions</a:t>
            </a:r>
          </a:p>
        </p:txBody>
      </p:sp>
      <p:sp>
        <p:nvSpPr>
          <p:cNvPr id="15" name="Content Placeholder 2">
            <a:extLst>
              <a:ext uri="{FF2B5EF4-FFF2-40B4-BE49-F238E27FC236}">
                <a16:creationId xmlns:a16="http://schemas.microsoft.com/office/drawing/2014/main" id="{1B1439B1-F120-BD89-3287-1FCBFC7AFF5B}"/>
              </a:ext>
            </a:extLst>
          </p:cNvPr>
          <p:cNvSpPr>
            <a:spLocks noGrp="1"/>
          </p:cNvSpPr>
          <p:nvPr>
            <p:ph idx="1"/>
          </p:nvPr>
        </p:nvSpPr>
        <p:spPr>
          <a:xfrm>
            <a:off x="308488" y="1641202"/>
            <a:ext cx="10129740" cy="3896856"/>
          </a:xfrm>
        </p:spPr>
        <p:txBody>
          <a:bodyPr>
            <a:noAutofit/>
          </a:bodyPr>
          <a:lstStyle/>
          <a:p>
            <a:pPr marL="0" indent="0">
              <a:lnSpc>
                <a:spcPct val="100000"/>
              </a:lnSpc>
              <a:spcBef>
                <a:spcPts val="0"/>
              </a:spcBef>
              <a:buNone/>
              <a:tabLst>
                <a:tab pos="457217" algn="l"/>
              </a:tabLst>
            </a:pPr>
            <a:r>
              <a:rPr lang="en-US" sz="3200" dirty="0">
                <a:solidFill>
                  <a:srgbClr val="001D35"/>
                </a:solidFill>
              </a:rPr>
              <a:t>F</a:t>
            </a:r>
            <a:r>
              <a:rPr lang="en-US" sz="3200" b="0" i="0" dirty="0">
                <a:solidFill>
                  <a:srgbClr val="001D35"/>
                </a:solidFill>
                <a:effectLst/>
              </a:rPr>
              <a:t>or information on s</a:t>
            </a:r>
            <a:r>
              <a:rPr lang="en-GB" sz="3200" kern="100" dirty="0" err="1">
                <a:effectLst/>
                <a:latin typeface="Aptos" panose="020B0004020202020204" pitchFamily="34" charset="0"/>
                <a:ea typeface="DengXian" panose="02010600030101010101" pitchFamily="2" charset="-122"/>
                <a:cs typeface="Times New Roman" panose="02020603050405020304" pitchFamily="18" charset="0"/>
              </a:rPr>
              <a:t>etting</a:t>
            </a:r>
            <a:r>
              <a:rPr lang="en-GB" sz="3200" kern="100" dirty="0">
                <a:effectLst/>
                <a:latin typeface="Aptos" panose="020B0004020202020204" pitchFamily="34" charset="0"/>
                <a:ea typeface="DengXian" panose="02010600030101010101" pitchFamily="2" charset="-122"/>
                <a:cs typeface="Times New Roman" panose="02020603050405020304" pitchFamily="18" charset="0"/>
              </a:rPr>
              <a:t> permissions on a Linux Apache Web Server</a:t>
            </a:r>
            <a:r>
              <a:rPr lang="en-GB" sz="3200" dirty="0"/>
              <a:t>, </a:t>
            </a:r>
            <a:r>
              <a:rPr lang="en-US" sz="3200" b="0" i="0" dirty="0">
                <a:solidFill>
                  <a:srgbClr val="001D35"/>
                </a:solidFill>
                <a:effectLst/>
              </a:rPr>
              <a:t>see the handout on Moodle titled:</a:t>
            </a:r>
            <a:br>
              <a:rPr lang="en-US" sz="3200" b="0" i="0" dirty="0">
                <a:solidFill>
                  <a:srgbClr val="001D35"/>
                </a:solidFill>
                <a:effectLst/>
              </a:rPr>
            </a:br>
            <a:r>
              <a:rPr lang="en-US" sz="3200" b="0" i="0" dirty="0">
                <a:solidFill>
                  <a:srgbClr val="001D35"/>
                </a:solidFill>
                <a:effectLst/>
              </a:rPr>
              <a:t>* </a:t>
            </a:r>
            <a:r>
              <a:rPr lang="en-GB" sz="3200" b="1" dirty="0">
                <a:highlight>
                  <a:srgbClr val="FFFF00"/>
                </a:highlight>
              </a:rPr>
              <a:t>OS 4 - Handout - Linux Web Server permissions.</a:t>
            </a:r>
          </a:p>
        </p:txBody>
      </p:sp>
      <p:grpSp>
        <p:nvGrpSpPr>
          <p:cNvPr id="17" name="Group 16">
            <a:extLst>
              <a:ext uri="{FF2B5EF4-FFF2-40B4-BE49-F238E27FC236}">
                <a16:creationId xmlns:a16="http://schemas.microsoft.com/office/drawing/2014/main" id="{6B1D0E32-70DD-7A1A-C323-358C322B297B}"/>
              </a:ext>
            </a:extLst>
          </p:cNvPr>
          <p:cNvGrpSpPr/>
          <p:nvPr/>
        </p:nvGrpSpPr>
        <p:grpSpPr>
          <a:xfrm>
            <a:off x="3545628" y="3347808"/>
            <a:ext cx="4832928" cy="3062732"/>
            <a:chOff x="6876487" y="567639"/>
            <a:chExt cx="4832928" cy="3062732"/>
          </a:xfrm>
        </p:grpSpPr>
        <p:pic>
          <p:nvPicPr>
            <p:cNvPr id="6" name="Graphic 5" descr="Programmer male with solid fill">
              <a:extLst>
                <a:ext uri="{FF2B5EF4-FFF2-40B4-BE49-F238E27FC236}">
                  <a16:creationId xmlns:a16="http://schemas.microsoft.com/office/drawing/2014/main" id="{41C8D947-4B01-56B3-EF56-415316089EC5}"/>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6876487" y="1453871"/>
              <a:ext cx="2176500" cy="2176500"/>
            </a:xfrm>
            <a:prstGeom prst="rect">
              <a:avLst/>
            </a:prstGeom>
          </p:spPr>
        </p:pic>
        <p:pic>
          <p:nvPicPr>
            <p:cNvPr id="9" name="Graphic 8" descr="Programmer female with solid fill">
              <a:extLst>
                <a:ext uri="{FF2B5EF4-FFF2-40B4-BE49-F238E27FC236}">
                  <a16:creationId xmlns:a16="http://schemas.microsoft.com/office/drawing/2014/main" id="{43A889D4-B339-CAA8-2B3C-88CB8D7FC198}"/>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9532915" y="1453871"/>
              <a:ext cx="2176500" cy="2176500"/>
            </a:xfrm>
            <a:prstGeom prst="rect">
              <a:avLst/>
            </a:prstGeom>
          </p:spPr>
        </p:pic>
        <p:pic>
          <p:nvPicPr>
            <p:cNvPr id="13" name="Graphic 12" descr="Cloud Computing with solid fill">
              <a:extLst>
                <a:ext uri="{FF2B5EF4-FFF2-40B4-BE49-F238E27FC236}">
                  <a16:creationId xmlns:a16="http://schemas.microsoft.com/office/drawing/2014/main" id="{E5A0877B-39BC-74E6-CA2F-419812801843}"/>
                </a:ext>
              </a:extLst>
            </p:cNvPr>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8444665" y="567639"/>
              <a:ext cx="2176500" cy="2176500"/>
            </a:xfrm>
            <a:prstGeom prst="rect">
              <a:avLst/>
            </a:prstGeom>
          </p:spPr>
        </p:pic>
      </p:grpSp>
    </p:spTree>
    <p:extLst>
      <p:ext uri="{BB962C8B-B14F-4D97-AF65-F5344CB8AC3E}">
        <p14:creationId xmlns:p14="http://schemas.microsoft.com/office/powerpoint/2010/main" val="1447950618"/>
      </p:ext>
    </p:extLst>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9784F2-7281-C485-B219-B6E0A3702E88}"/>
              </a:ext>
            </a:extLst>
          </p:cNvPr>
          <p:cNvSpPr>
            <a:spLocks noGrp="1"/>
          </p:cNvSpPr>
          <p:nvPr>
            <p:ph type="title"/>
          </p:nvPr>
        </p:nvSpPr>
        <p:spPr>
          <a:xfrm>
            <a:off x="50415" y="56271"/>
            <a:ext cx="10985690" cy="963638"/>
          </a:xfrm>
          <a:solidFill>
            <a:srgbClr val="002060"/>
          </a:solidFill>
        </p:spPr>
        <p:txBody>
          <a:bodyPr>
            <a:normAutofit fontScale="90000"/>
          </a:bodyPr>
          <a:lstStyle/>
          <a:p>
            <a:r>
              <a:rPr lang="en-GB" sz="5300" kern="100" dirty="0">
                <a:solidFill>
                  <a:schemeClr val="bg1"/>
                </a:solidFill>
                <a:effectLst/>
                <a:latin typeface="Aptos" panose="020B0004020202020204" pitchFamily="34" charset="0"/>
                <a:ea typeface="DengXian" panose="02010600030101010101" pitchFamily="2" charset="-122"/>
                <a:cs typeface="Times New Roman" panose="02020603050405020304" pitchFamily="18" charset="0"/>
              </a:rPr>
              <a:t>Bg. </a:t>
            </a:r>
            <a:r>
              <a:rPr lang="en-GB" sz="4400" kern="100" dirty="0">
                <a:solidFill>
                  <a:schemeClr val="bg1"/>
                </a:solidFill>
                <a:effectLst/>
                <a:latin typeface="Aptos" panose="020B0004020202020204" pitchFamily="34" charset="0"/>
                <a:ea typeface="DengXian" panose="02010600030101010101" pitchFamily="2" charset="-122"/>
                <a:cs typeface="Times New Roman" panose="02020603050405020304" pitchFamily="18" charset="0"/>
              </a:rPr>
              <a:t>Why are Linux &amp; Unix commands the same?</a:t>
            </a:r>
            <a:endParaRPr lang="en-GB" dirty="0">
              <a:solidFill>
                <a:schemeClr val="bg1"/>
              </a:solidFill>
            </a:endParaRPr>
          </a:p>
        </p:txBody>
      </p:sp>
      <p:sp>
        <p:nvSpPr>
          <p:cNvPr id="3" name="Content Placeholder 2">
            <a:extLst>
              <a:ext uri="{FF2B5EF4-FFF2-40B4-BE49-F238E27FC236}">
                <a16:creationId xmlns:a16="http://schemas.microsoft.com/office/drawing/2014/main" id="{7234A520-D752-78BD-C34D-E7E2C09555C5}"/>
              </a:ext>
            </a:extLst>
          </p:cNvPr>
          <p:cNvSpPr>
            <a:spLocks noGrp="1"/>
          </p:cNvSpPr>
          <p:nvPr>
            <p:ph idx="1"/>
          </p:nvPr>
        </p:nvSpPr>
        <p:spPr>
          <a:xfrm>
            <a:off x="250290" y="1164443"/>
            <a:ext cx="11545469" cy="5348898"/>
          </a:xfrm>
        </p:spPr>
        <p:txBody>
          <a:bodyPr>
            <a:normAutofit lnSpcReduction="10000"/>
          </a:bodyPr>
          <a:lstStyle/>
          <a:p>
            <a:pPr>
              <a:lnSpc>
                <a:spcPct val="115000"/>
              </a:lnSpc>
              <a:spcAft>
                <a:spcPts val="800"/>
              </a:spcAft>
            </a:pPr>
            <a:r>
              <a:rPr lang="en-GB" sz="2000" kern="100" dirty="0">
                <a:effectLst/>
                <a:latin typeface="Aptos" panose="020B0004020202020204" pitchFamily="34" charset="0"/>
                <a:ea typeface="DengXian" panose="02010600030101010101" pitchFamily="2" charset="-122"/>
                <a:cs typeface="Times New Roman" panose="02020603050405020304" pitchFamily="18" charset="0"/>
              </a:rPr>
              <a:t>Linux utilizes a large number of Unix commands (created by </a:t>
            </a:r>
            <a:r>
              <a:rPr lang="en-GB" sz="2000" b="0" i="0" dirty="0">
                <a:solidFill>
                  <a:srgbClr val="1F1F1F"/>
                </a:solidFill>
                <a:effectLst/>
                <a:latin typeface="Aptos" panose="020B0004020202020204" pitchFamily="34" charset="0"/>
              </a:rPr>
              <a:t>Bell Laboratories in the 1970s) </a:t>
            </a:r>
            <a:r>
              <a:rPr lang="en-GB" sz="2000" kern="100" dirty="0">
                <a:effectLst/>
                <a:latin typeface="Aptos" panose="020B0004020202020204" pitchFamily="34" charset="0"/>
                <a:ea typeface="DengXian" panose="02010600030101010101" pitchFamily="2" charset="-122"/>
                <a:cs typeface="Times New Roman" panose="02020603050405020304" pitchFamily="18" charset="0"/>
              </a:rPr>
              <a:t>because it was designed from the ground up to be highly compatible with the Unix OS, inheriting its command-line structure and functionality, making it easier for users familiar with Unix to transition to Linux and leverage the same core commands such as ls, cd, rm, tar, etc. across both platforms. </a:t>
            </a:r>
          </a:p>
          <a:p>
            <a:pPr>
              <a:lnSpc>
                <a:spcPct val="115000"/>
              </a:lnSpc>
              <a:spcAft>
                <a:spcPts val="800"/>
              </a:spcAft>
            </a:pPr>
            <a:r>
              <a:rPr lang="en-GB" sz="2000" kern="100" dirty="0">
                <a:effectLst/>
                <a:latin typeface="Aptos" panose="020B0004020202020204" pitchFamily="34" charset="0"/>
                <a:ea typeface="DengXian" panose="02010600030101010101" pitchFamily="2" charset="-122"/>
                <a:cs typeface="Times New Roman" panose="02020603050405020304" pitchFamily="18" charset="0"/>
              </a:rPr>
              <a:t>This compatibility is due to adherence to </a:t>
            </a:r>
            <a:r>
              <a:rPr lang="en-GB" sz="2000" b="1" kern="100" dirty="0">
                <a:effectLst/>
                <a:latin typeface="Aptos" panose="020B0004020202020204" pitchFamily="34" charset="0"/>
                <a:ea typeface="DengXian" panose="02010600030101010101" pitchFamily="2" charset="-122"/>
                <a:cs typeface="Times New Roman" panose="02020603050405020304" pitchFamily="18" charset="0"/>
              </a:rPr>
              <a:t>POSIX standards </a:t>
            </a:r>
            <a:r>
              <a:rPr lang="en-GB" sz="2000" kern="100" dirty="0">
                <a:effectLst/>
                <a:latin typeface="Aptos" panose="020B0004020202020204" pitchFamily="34" charset="0"/>
                <a:ea typeface="DengXian" panose="02010600030101010101" pitchFamily="2" charset="-122"/>
                <a:cs typeface="Times New Roman" panose="02020603050405020304" pitchFamily="18" charset="0"/>
              </a:rPr>
              <a:t>set by the </a:t>
            </a:r>
            <a:r>
              <a:rPr lang="en-GB" sz="2000" b="1" kern="100" dirty="0">
                <a:effectLst/>
                <a:latin typeface="Aptos" panose="020B0004020202020204" pitchFamily="34" charset="0"/>
                <a:ea typeface="DengXian" panose="02010600030101010101" pitchFamily="2" charset="-122"/>
                <a:cs typeface="Times New Roman" panose="02020603050405020304" pitchFamily="18" charset="0"/>
              </a:rPr>
              <a:t>IEEE</a:t>
            </a:r>
            <a:r>
              <a:rPr lang="en-GB" sz="2000" kern="100" dirty="0">
                <a:effectLst/>
                <a:latin typeface="Aptos" panose="020B0004020202020204" pitchFamily="34" charset="0"/>
                <a:ea typeface="DengXian" panose="02010600030101010101" pitchFamily="2" charset="-122"/>
                <a:cs typeface="Times New Roman" panose="02020603050405020304" pitchFamily="18" charset="0"/>
              </a:rPr>
              <a:t>, which defines a common interface for Unix-like systems. </a:t>
            </a:r>
          </a:p>
          <a:p>
            <a:pPr lvl="1">
              <a:lnSpc>
                <a:spcPct val="115000"/>
              </a:lnSpc>
              <a:spcAft>
                <a:spcPts val="800"/>
              </a:spcAft>
            </a:pPr>
            <a:r>
              <a:rPr lang="en-US" sz="2000" b="1" i="0" dirty="0">
                <a:solidFill>
                  <a:srgbClr val="001D35"/>
                </a:solidFill>
                <a:effectLst/>
                <a:latin typeface="Aptos" panose="020B0004020202020204" pitchFamily="34" charset="0"/>
              </a:rPr>
              <a:t>POSIX (Portable Operating System Interface) </a:t>
            </a:r>
            <a:r>
              <a:rPr lang="en-US" sz="2000" b="0" i="0" dirty="0">
                <a:solidFill>
                  <a:srgbClr val="001D35"/>
                </a:solidFill>
                <a:effectLst/>
                <a:latin typeface="Aptos" panose="020B0004020202020204" pitchFamily="34" charset="0"/>
              </a:rPr>
              <a:t>is a set of standards that define how Unix-like operating systems should work. The standards are intended to make it easier to write applications that can run on multiple systems. </a:t>
            </a:r>
            <a:endParaRPr lang="en-GB" sz="2000" kern="100" dirty="0">
              <a:effectLst/>
              <a:latin typeface="Aptos" panose="020B0004020202020204" pitchFamily="34" charset="0"/>
              <a:ea typeface="DengXian" panose="02010600030101010101" pitchFamily="2" charset="-122"/>
              <a:cs typeface="Times New Roman" panose="02020603050405020304" pitchFamily="18" charset="0"/>
            </a:endParaRPr>
          </a:p>
          <a:p>
            <a:pPr>
              <a:lnSpc>
                <a:spcPct val="115000"/>
              </a:lnSpc>
              <a:spcAft>
                <a:spcPts val="800"/>
              </a:spcAft>
            </a:pPr>
            <a:r>
              <a:rPr lang="en-GB" sz="2000" kern="100" dirty="0">
                <a:effectLst/>
                <a:latin typeface="Aptos" panose="020B0004020202020204" pitchFamily="34" charset="0"/>
                <a:ea typeface="DengXian" panose="02010600030101010101" pitchFamily="2" charset="-122"/>
                <a:cs typeface="Times New Roman" panose="02020603050405020304" pitchFamily="18" charset="0"/>
              </a:rPr>
              <a:t>Unix was a pioneering OS with a powerful command-line interface, and when Linux was developed, its creator aimed to replicate this functionality for ease of use and portability. </a:t>
            </a:r>
          </a:p>
          <a:p>
            <a:pPr>
              <a:lnSpc>
                <a:spcPct val="115000"/>
              </a:lnSpc>
              <a:spcAft>
                <a:spcPts val="800"/>
              </a:spcAft>
            </a:pPr>
            <a:r>
              <a:rPr lang="en-GB" sz="2000" kern="100" dirty="0">
                <a:effectLst/>
                <a:latin typeface="Aptos" panose="020B0004020202020204" pitchFamily="34" charset="0"/>
                <a:ea typeface="DengXian" panose="02010600030101010101" pitchFamily="2" charset="-122"/>
                <a:cs typeface="Times New Roman" panose="02020603050405020304" pitchFamily="18" charset="0"/>
              </a:rPr>
              <a:t>By following POSIX standards, Linux developers ensured that their commands would behave similarly to Unix commands, allowing for smooth transition between the two systems.</a:t>
            </a:r>
          </a:p>
          <a:p>
            <a:endParaRPr lang="en-GB" dirty="0"/>
          </a:p>
        </p:txBody>
      </p:sp>
    </p:spTree>
    <p:extLst>
      <p:ext uri="{BB962C8B-B14F-4D97-AF65-F5344CB8AC3E}">
        <p14:creationId xmlns:p14="http://schemas.microsoft.com/office/powerpoint/2010/main" val="302672968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AB438F96E705D6469403A46F42FBE3CB" ma:contentTypeVersion="13" ma:contentTypeDescription="Create a new document." ma:contentTypeScope="" ma:versionID="d9ac2c2031c1613598a6149949df2ec9">
  <xsd:schema xmlns:xsd="http://www.w3.org/2001/XMLSchema" xmlns:xs="http://www.w3.org/2001/XMLSchema" xmlns:p="http://schemas.microsoft.com/office/2006/metadata/properties" xmlns:ns3="a3276f14-397d-4ed7-b8c7-ece791485ff1" xmlns:ns4="bf13d2f1-3fb4-4d24-806f-713eb38c1b0e" targetNamespace="http://schemas.microsoft.com/office/2006/metadata/properties" ma:root="true" ma:fieldsID="ae43444f1b732a5d1bda4b2413ac5fc7" ns3:_="" ns4:_="">
    <xsd:import namespace="a3276f14-397d-4ed7-b8c7-ece791485ff1"/>
    <xsd:import namespace="bf13d2f1-3fb4-4d24-806f-713eb38c1b0e"/>
    <xsd:element name="properties">
      <xsd:complexType>
        <xsd:sequence>
          <xsd:element name="documentManagement">
            <xsd:complexType>
              <xsd:all>
                <xsd:element ref="ns3:SharedWithUsers" minOccurs="0"/>
                <xsd:element ref="ns3:SharedWithDetails" minOccurs="0"/>
                <xsd:element ref="ns3:SharingHintHash" minOccurs="0"/>
                <xsd:element ref="ns4:MediaServiceMetadata" minOccurs="0"/>
                <xsd:element ref="ns4:MediaServiceFastMetadata" minOccurs="0"/>
                <xsd:element ref="ns4:MediaServiceDateTaken" minOccurs="0"/>
                <xsd:element ref="ns4:MediaServiceAutoTags" minOccurs="0"/>
                <xsd:element ref="ns4:MediaServiceOCR" minOccurs="0"/>
                <xsd:element ref="ns4:MediaServiceLocation" minOccurs="0"/>
                <xsd:element ref="ns4:MediaServiceGenerationTime" minOccurs="0"/>
                <xsd:element ref="ns4:MediaServiceEventHashCode" minOccurs="0"/>
                <xsd:element ref="ns4:MediaServiceAutoKeyPoints" minOccurs="0"/>
                <xsd:element ref="ns4: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a3276f14-397d-4ed7-b8c7-ece791485ff1"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element name="SharingHintHash" ma:index="10" nillable="true" ma:displayName="Sharing Hint Hash" ma:description="" ma:hidden="true" ma:internalName="SharingHintHash"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bf13d2f1-3fb4-4d24-806f-713eb38c1b0e" elementFormDefault="qualified">
    <xsd:import namespace="http://schemas.microsoft.com/office/2006/documentManagement/types"/>
    <xsd:import namespace="http://schemas.microsoft.com/office/infopath/2007/PartnerControls"/>
    <xsd:element name="MediaServiceMetadata" ma:index="11" nillable="true" ma:displayName="MediaServiceMetadata" ma:description="" ma:hidden="true" ma:internalName="MediaServiceMetadata" ma:readOnly="true">
      <xsd:simpleType>
        <xsd:restriction base="dms:Note"/>
      </xsd:simpleType>
    </xsd:element>
    <xsd:element name="MediaServiceFastMetadata" ma:index="12" nillable="true" ma:displayName="MediaServiceFastMetadata" ma:description="" ma:hidden="true" ma:internalName="MediaServiceFastMetadata" ma:readOnly="true">
      <xsd:simpleType>
        <xsd:restriction base="dms:Note"/>
      </xsd:simpleType>
    </xsd:element>
    <xsd:element name="MediaServiceDateTaken" ma:index="13" nillable="true" ma:displayName="MediaServiceDateTaken" ma:hidden="true" ma:internalName="MediaServiceDateTaken" ma:readOnly="true">
      <xsd:simpleType>
        <xsd:restriction base="dms:Text"/>
      </xsd:simpleType>
    </xsd:element>
    <xsd:element name="MediaServiceAutoTags" ma:index="14" nillable="true" ma:displayName="MediaServiceAutoTags" ma:internalName="MediaServiceAutoTags" ma:readOnly="true">
      <xsd:simpleType>
        <xsd:restriction base="dms:Text"/>
      </xsd:simpleType>
    </xsd:element>
    <xsd:element name="MediaServiceOCR" ma:index="15" nillable="true" ma:displayName="MediaServiceOCR" ma:internalName="MediaServiceOCR" ma:readOnly="true">
      <xsd:simpleType>
        <xsd:restriction base="dms:Note">
          <xsd:maxLength value="255"/>
        </xsd:restriction>
      </xsd:simpleType>
    </xsd:element>
    <xsd:element name="MediaServiceLocation" ma:index="16" nillable="true" ma:displayName="MediaServiceLocation" ma:internalName="MediaServiceLocation" ma:readOnly="true">
      <xsd:simpleType>
        <xsd:restriction base="dms:Text"/>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element name="MediaServiceAutoKeyPoints" ma:index="19" nillable="true" ma:displayName="MediaServiceAutoKeyPoints" ma:hidden="true" ma:internalName="MediaServiceAutoKeyPoints" ma:readOnly="true">
      <xsd:simpleType>
        <xsd:restriction base="dms:Note"/>
      </xsd:simpleType>
    </xsd:element>
    <xsd:element name="MediaServiceKeyPoints" ma:index="20" nillable="true" ma:displayName="KeyPoints" ma:internalName="MediaServiceKeyPoint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99872F29-C4B9-4E96-8136-F963C6A1DC52}">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a3276f14-397d-4ed7-b8c7-ece791485ff1"/>
    <ds:schemaRef ds:uri="bf13d2f1-3fb4-4d24-806f-713eb38c1b0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27C03117-3851-4470-99D3-3567816D3F9F}">
  <ds:schemaRefs>
    <ds:schemaRef ds:uri="http://schemas.microsoft.com/sharepoint/v3/contenttype/forms"/>
  </ds:schemaRefs>
</ds:datastoreItem>
</file>

<file path=customXml/itemProps3.xml><?xml version="1.0" encoding="utf-8"?>
<ds:datastoreItem xmlns:ds="http://schemas.openxmlformats.org/officeDocument/2006/customXml" ds:itemID="{B0DC3641-F828-4EE8-A3B7-E8B543954194}">
  <ds:schemaRefs>
    <ds:schemaRef ds:uri="http://schemas.microsoft.com/office/2006/metadata/properties"/>
    <ds:schemaRef ds:uri="a3276f14-397d-4ed7-b8c7-ece791485ff1"/>
    <ds:schemaRef ds:uri="http://schemas.microsoft.com/office/infopath/2007/PartnerControls"/>
    <ds:schemaRef ds:uri="http://schemas.openxmlformats.org/package/2006/metadata/core-properties"/>
    <ds:schemaRef ds:uri="http://purl.org/dc/elements/1.1/"/>
    <ds:schemaRef ds:uri="bf13d2f1-3fb4-4d24-806f-713eb38c1b0e"/>
    <ds:schemaRef ds:uri="http://purl.org/dc/dcmitype/"/>
    <ds:schemaRef ds:uri="http://schemas.microsoft.com/office/2006/documentManagement/types"/>
    <ds:schemaRef ds:uri="http://www.w3.org/XML/1998/namespace"/>
    <ds:schemaRef ds:uri="http://purl.org/dc/terms/"/>
  </ds:schemaRefs>
</ds:datastoreItem>
</file>

<file path=docProps/app.xml><?xml version="1.0" encoding="utf-8"?>
<Properties xmlns="http://schemas.openxmlformats.org/officeDocument/2006/extended-properties" xmlns:vt="http://schemas.openxmlformats.org/officeDocument/2006/docPropsVTypes">
  <TotalTime>8480</TotalTime>
  <Words>10887</Words>
  <Application>Microsoft Office PowerPoint</Application>
  <PresentationFormat>Widescreen</PresentationFormat>
  <Paragraphs>643</Paragraphs>
  <Slides>69</Slides>
  <Notes>50</Notes>
  <HiddenSlides>0</HiddenSlides>
  <MMClips>1</MMClips>
  <ScaleCrop>false</ScaleCrop>
  <HeadingPairs>
    <vt:vector size="6" baseType="variant">
      <vt:variant>
        <vt:lpstr>Fonts Used</vt:lpstr>
      </vt:variant>
      <vt:variant>
        <vt:i4>13</vt:i4>
      </vt:variant>
      <vt:variant>
        <vt:lpstr>Theme</vt:lpstr>
      </vt:variant>
      <vt:variant>
        <vt:i4>1</vt:i4>
      </vt:variant>
      <vt:variant>
        <vt:lpstr>Slide Titles</vt:lpstr>
      </vt:variant>
      <vt:variant>
        <vt:i4>69</vt:i4>
      </vt:variant>
    </vt:vector>
  </HeadingPairs>
  <TitlesOfParts>
    <vt:vector size="83" baseType="lpstr">
      <vt:lpstr>DengXian</vt:lpstr>
      <vt:lpstr>Google Sans</vt:lpstr>
      <vt:lpstr>Inter</vt:lpstr>
      <vt:lpstr>PS Commons</vt:lpstr>
      <vt:lpstr>Aptos</vt:lpstr>
      <vt:lpstr>Arial</vt:lpstr>
      <vt:lpstr>Calibri</vt:lpstr>
      <vt:lpstr>Calibri Light</vt:lpstr>
      <vt:lpstr>Courier New</vt:lpstr>
      <vt:lpstr>Segoe UI</vt:lpstr>
      <vt:lpstr>Symbol</vt:lpstr>
      <vt:lpstr>Times New Roman</vt:lpstr>
      <vt:lpstr>Wingdings</vt:lpstr>
      <vt:lpstr>Office Theme</vt:lpstr>
      <vt:lpstr>4: Lecture Introduction to Linux</vt:lpstr>
      <vt:lpstr>Overview:</vt:lpstr>
      <vt:lpstr>PowerPoint Presentation</vt:lpstr>
      <vt:lpstr>Introduction: The Linux OS</vt:lpstr>
      <vt:lpstr>Swansea: Alan Cox</vt:lpstr>
      <vt:lpstr>Linux OS &amp; Servers</vt:lpstr>
      <vt:lpstr>Unix &amp; Linux OS</vt:lpstr>
      <vt:lpstr>Linux OS</vt:lpstr>
      <vt:lpstr>Linux in Space</vt:lpstr>
      <vt:lpstr>Linux OS &amp; Open Source</vt:lpstr>
      <vt:lpstr>  Linux CLI &amp; Bash</vt:lpstr>
      <vt:lpstr>PowerPoint Presentation</vt:lpstr>
      <vt:lpstr>Root / Super User</vt:lpstr>
      <vt:lpstr>Sudo command</vt:lpstr>
      <vt:lpstr>Bg. If Root is locked</vt:lpstr>
      <vt:lpstr>Bg. Normal User, Root User and Sudo</vt:lpstr>
      <vt:lpstr>Bg. Root User and Sudo cont…</vt:lpstr>
      <vt:lpstr>Bg. Root User security</vt:lpstr>
      <vt:lpstr>Bg. Handout - Root / Super User</vt:lpstr>
      <vt:lpstr>Linux File System</vt:lpstr>
      <vt:lpstr>/ root</vt:lpstr>
      <vt:lpstr>/ root directory &amp; first-tier sub-directories</vt:lpstr>
      <vt:lpstr>Activity: Q. Linux File System?</vt:lpstr>
      <vt:lpstr>Linux file System</vt:lpstr>
      <vt:lpstr>Linux File System cont…</vt:lpstr>
      <vt:lpstr>Bg. /sbin applications</vt:lpstr>
      <vt:lpstr>Visual overview:</vt:lpstr>
      <vt:lpstr>Bg. Video: The Linux file system.</vt:lpstr>
      <vt:lpstr>Demo &amp; Try: View the first level of a Linux file system</vt:lpstr>
      <vt:lpstr>Demo &amp; Try: To return to the User’s home directory</vt:lpstr>
      <vt:lpstr>Bg. Return to the User’s home directory</vt:lpstr>
      <vt:lpstr>Show: Some basic Linux Bash commands We will try these and more in the tutorial.</vt:lpstr>
      <vt:lpstr>PowerPoint Presentation</vt:lpstr>
      <vt:lpstr>Network commands</vt:lpstr>
      <vt:lpstr>Demo &amp; Try: Command options</vt:lpstr>
      <vt:lpstr>Bg. Further option examples</vt:lpstr>
      <vt:lpstr>Managing File Permissions</vt:lpstr>
      <vt:lpstr>Visual guide to Permissions classes: User, Group &amp; Other</vt:lpstr>
      <vt:lpstr>Demo &amp; Try: Basic Directory Management</vt:lpstr>
      <vt:lpstr>Bg. Read (r), Write (w) and Execute (x)</vt:lpstr>
      <vt:lpstr>Bg. Permission class: Ownership</vt:lpstr>
      <vt:lpstr>Changing Permissions: Symbolic method</vt:lpstr>
      <vt:lpstr>Changing Permissions: Numeric method</vt:lpstr>
      <vt:lpstr>Bg. Numeric method explanation cont…</vt:lpstr>
      <vt:lpstr>Bg. Visual Guide to: Numeric form</vt:lpstr>
      <vt:lpstr>Changing File Permissions: Numeric method</vt:lpstr>
      <vt:lpstr>Bg. Overview: Absolute/Octal/Numeric form</vt:lpstr>
      <vt:lpstr>PowerPoint Presentation</vt:lpstr>
      <vt:lpstr>Bg. Standard format for New Usernames:</vt:lpstr>
      <vt:lpstr>Bg. Changing Ownership with chgrp &amp; chown</vt:lpstr>
      <vt:lpstr>Bg. Primary &amp; Secondary Groups in Linux</vt:lpstr>
      <vt:lpstr>Automation: Scheduling tasks with Cron command</vt:lpstr>
      <vt:lpstr> The Crontab command We will try this in the tutorial. Use VM WSL or BYOD WSL.</vt:lpstr>
      <vt:lpstr>Bg. Example: Scheduling Crontab tasks</vt:lpstr>
      <vt:lpstr>Creating back-ups with: Crontab &amp; Tar command</vt:lpstr>
      <vt:lpstr>Bg. The Tar command</vt:lpstr>
      <vt:lpstr>Bg. Back-up with Borg &amp; Pika GUI</vt:lpstr>
      <vt:lpstr>Bg. Level-up handout:  Linux OS CyberSecurity</vt:lpstr>
      <vt:lpstr>Q&amp;A &amp; Register reminder</vt:lpstr>
      <vt:lpstr>The End. . . .       Archive slides…</vt:lpstr>
      <vt:lpstr>Linux OS: Example use</vt:lpstr>
      <vt:lpstr>The Mach kernel/OS and Mac Computer</vt:lpstr>
      <vt:lpstr>Bg. Bash tips</vt:lpstr>
      <vt:lpstr>Bg. Video: Linux Commands in 10 minutes</vt:lpstr>
      <vt:lpstr>Poll Activity: Q. Linux Permissions?</vt:lpstr>
      <vt:lpstr>Bg. 755 and 644 file permissions</vt:lpstr>
      <vt:lpstr>Bg. Apache HTML files: 755 &amp; 644 permissions</vt:lpstr>
      <vt:lpstr>Bg. Handout - Apache Web Server permissions</vt:lpstr>
      <vt:lpstr>Bg. Why are Linux &amp; Unix commands the same?</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OS Fundamentals 4: Linux file System &amp; CLI</dc:title>
  <dc:creator>James Williams</dc:creator>
  <cp:lastModifiedBy>James Williams</cp:lastModifiedBy>
  <cp:revision>42</cp:revision>
  <dcterms:created xsi:type="dcterms:W3CDTF">2021-02-22T12:37:47Z</dcterms:created>
  <dcterms:modified xsi:type="dcterms:W3CDTF">2026-02-26T11:50:19Z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0x010100AB438F96E705D6469403A46F42FBE3CB</vt:lpwstr>
  </property>
</Properties>
</file>