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8" r:id="rId5"/>
    <p:sldId id="276" r:id="rId6"/>
    <p:sldId id="279" r:id="rId7"/>
    <p:sldId id="280" r:id="rId8"/>
    <p:sldId id="286" r:id="rId9"/>
    <p:sldId id="261" r:id="rId10"/>
    <p:sldId id="289" r:id="rId11"/>
    <p:sldId id="292" r:id="rId12"/>
    <p:sldId id="290" r:id="rId13"/>
    <p:sldId id="291" r:id="rId14"/>
    <p:sldId id="293" r:id="rId15"/>
    <p:sldId id="283" r:id="rId16"/>
    <p:sldId id="282" r:id="rId17"/>
    <p:sldId id="295" r:id="rId18"/>
    <p:sldId id="298" r:id="rId19"/>
    <p:sldId id="300" r:id="rId20"/>
    <p:sldId id="270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950" autoAdjust="0"/>
  </p:normalViewPr>
  <p:slideViewPr>
    <p:cSldViewPr>
      <p:cViewPr varScale="1">
        <p:scale>
          <a:sx n="102" d="100"/>
          <a:sy n="102" d="100"/>
        </p:scale>
        <p:origin x="18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https://docs.unity3d.com/Manual/ExecutionOrder.html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113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https://docs.unity3d.com/Manual/ExecutionOrder.html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428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</a:t>
            </a:r>
            <a:r>
              <a:rPr lang="en-GB" sz="1200" dirty="0"/>
              <a:t>Source: Unity in Action, Manning (2015), By J. Hocking, pp. 32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6849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http://www.flipcode.com/documents/matrfaq.html#Q31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http://www.chrobotics.com/library/understanding-euler-angles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http://mathworld.wolfram.com/EulerAngles.html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15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868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See:</a:t>
            </a:r>
            <a:r>
              <a:rPr lang="en-GB" baseline="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http://answers.unity3d.com/questions/765683/when-to-use-quaternion-vs-euler-angles.html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https://en.wikipedia.org/wiki/Gimbal_lock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http://www.flipcode.com/documents/matrfaq.html#Q34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https://docs.unity3d.com/Manual/QuaternionAndEulerRotationsInUnity.html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http://www.chrobotics.com/library/understanding-euler-angles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http://mathworld.wolfram.com/EulerAngles.html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125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ukcUv3pyXQ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imbal_lock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pcode.com/documents/matrfaq.html#Q34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Transform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Character Movement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30-Jan-2017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Scripting</a:t>
            </a:r>
          </a:p>
          <a:p>
            <a:r>
              <a:rPr lang="en-GB" dirty="0"/>
              <a:t>First Person Character (FPC) Movement</a:t>
            </a:r>
          </a:p>
          <a:p>
            <a:pPr lvl="1"/>
            <a:r>
              <a:rPr lang="en-GB" dirty="0"/>
              <a:t>Mouse Look Behaviour</a:t>
            </a:r>
          </a:p>
          <a:p>
            <a:pPr lvl="1"/>
            <a:r>
              <a:rPr lang="en-GB" dirty="0"/>
              <a:t>Keyboard Input Movement</a:t>
            </a:r>
          </a:p>
          <a:p>
            <a:r>
              <a:rPr lang="en-GB" dirty="0"/>
              <a:t>Third Person Character (TPC) Movement</a:t>
            </a:r>
          </a:p>
          <a:p>
            <a:pPr lvl="1"/>
            <a:r>
              <a:rPr lang="en-GB" dirty="0"/>
              <a:t>Mouse Follow (Orbit) Behaviour</a:t>
            </a:r>
          </a:p>
          <a:p>
            <a:pPr lvl="1"/>
            <a:r>
              <a:rPr lang="en-GB" dirty="0"/>
              <a:t>Relative Movement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 Components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Components come in various forms and there are lots already provided by Unity that you can use.</a:t>
            </a:r>
          </a:p>
          <a:p>
            <a:r>
              <a:rPr lang="en-GB" dirty="0"/>
              <a:t>You will, however, need to write Scripts to:</a:t>
            </a:r>
          </a:p>
          <a:p>
            <a:pPr lvl="1"/>
            <a:r>
              <a:rPr lang="en-GB" dirty="0"/>
              <a:t>Make your game objects interactive </a:t>
            </a:r>
          </a:p>
          <a:p>
            <a:pPr lvl="1"/>
            <a:r>
              <a:rPr lang="en-GB" dirty="0"/>
              <a:t>Generate the gameplay</a:t>
            </a:r>
          </a:p>
          <a:p>
            <a:pPr lvl="1"/>
            <a:r>
              <a:rPr lang="en-GB" dirty="0"/>
              <a:t>Implement the rules</a:t>
            </a:r>
          </a:p>
          <a:p>
            <a:pPr lvl="1"/>
            <a:r>
              <a:rPr lang="en-GB" dirty="0"/>
              <a:t>Etc..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50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Script Common Event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Initialisation Events</a:t>
            </a:r>
          </a:p>
          <a:p>
            <a:pPr lvl="1"/>
            <a:r>
              <a:rPr lang="en-GB" b="1" dirty="0"/>
              <a:t>Awake</a:t>
            </a:r>
            <a:r>
              <a:rPr lang="en-GB" dirty="0"/>
              <a:t>: called for each object in the scene at the time the scene loads - before any Start functions.</a:t>
            </a:r>
          </a:p>
          <a:p>
            <a:pPr lvl="1"/>
            <a:r>
              <a:rPr lang="en-GB" b="1" dirty="0"/>
              <a:t>Start</a:t>
            </a:r>
            <a:r>
              <a:rPr lang="en-GB" dirty="0"/>
              <a:t>: called before the first frame or physics update on an object.</a:t>
            </a:r>
          </a:p>
          <a:p>
            <a:r>
              <a:rPr lang="en-GB" dirty="0"/>
              <a:t>GUI Events</a:t>
            </a:r>
          </a:p>
          <a:p>
            <a:pPr lvl="1"/>
            <a:r>
              <a:rPr lang="en-GB" b="1" dirty="0" err="1"/>
              <a:t>OnGUI</a:t>
            </a:r>
            <a:r>
              <a:rPr lang="en-GB" dirty="0"/>
              <a:t>: called for rendering and handling GUI events.</a:t>
            </a:r>
          </a:p>
        </p:txBody>
      </p:sp>
    </p:spTree>
    <p:extLst>
      <p:ext uri="{BB962C8B-B14F-4D97-AF65-F5344CB8AC3E}">
        <p14:creationId xmlns:p14="http://schemas.microsoft.com/office/powerpoint/2010/main" val="3460765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Script Common Event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Update Events</a:t>
            </a:r>
          </a:p>
          <a:p>
            <a:pPr lvl="1"/>
            <a:r>
              <a:rPr lang="en-GB" b="1" dirty="0" err="1"/>
              <a:t>FixedUpdate</a:t>
            </a:r>
            <a:r>
              <a:rPr lang="en-GB" dirty="0"/>
              <a:t>: called more frequently than Update, every fixed frame rate.</a:t>
            </a:r>
          </a:p>
          <a:p>
            <a:pPr lvl="2"/>
            <a:r>
              <a:rPr lang="en-GB" dirty="0"/>
              <a:t>Use to adjust Physics for rigid body objects</a:t>
            </a:r>
          </a:p>
          <a:p>
            <a:pPr lvl="2"/>
            <a:r>
              <a:rPr lang="en-GB" dirty="0"/>
              <a:t>Do not need to adjust movement calculations for frame rate independence.</a:t>
            </a:r>
          </a:p>
          <a:p>
            <a:pPr lvl="1"/>
            <a:r>
              <a:rPr lang="en-GB" b="1" dirty="0" smtClean="0"/>
              <a:t>Update</a:t>
            </a:r>
            <a:r>
              <a:rPr lang="en-GB" dirty="0"/>
              <a:t>: called once per frame. Main place for processing frame updates</a:t>
            </a:r>
          </a:p>
          <a:p>
            <a:pPr lvl="1"/>
            <a:r>
              <a:rPr lang="en-GB" b="1" dirty="0" err="1" smtClean="0"/>
              <a:t>LateUpdate</a:t>
            </a:r>
            <a:r>
              <a:rPr lang="en-GB" dirty="0"/>
              <a:t>: called after all Update functions have been called</a:t>
            </a:r>
            <a:r>
              <a:rPr lang="en-GB" dirty="0" smtClean="0"/>
              <a:t>. Also called once per frame.</a:t>
            </a:r>
            <a:endParaRPr lang="en-GB" dirty="0"/>
          </a:p>
          <a:p>
            <a:pPr lvl="2"/>
            <a:r>
              <a:rPr lang="en-GB" dirty="0"/>
              <a:t>A follow camera should always be implemented here because it needs to track objects that have moved in update.</a:t>
            </a:r>
          </a:p>
        </p:txBody>
      </p:sp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7452320" y="6309320"/>
            <a:ext cx="576064" cy="36004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800230" y="6382543"/>
            <a:ext cx="36520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Difference between Update and </a:t>
            </a:r>
            <a:r>
              <a:rPr lang="en-GB" sz="1400" dirty="0" err="1"/>
              <a:t>FixedUpdate</a:t>
            </a:r>
            <a:r>
              <a:rPr lang="en-GB" sz="1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64644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Scripts do we need Today?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First Person (FP) Character Movement </a:t>
            </a:r>
          </a:p>
          <a:p>
            <a:r>
              <a:rPr lang="en-GB" dirty="0"/>
              <a:t>Third Person (TP) Character Movement</a:t>
            </a:r>
          </a:p>
        </p:txBody>
      </p:sp>
    </p:spTree>
    <p:extLst>
      <p:ext uri="{BB962C8B-B14F-4D97-AF65-F5344CB8AC3E}">
        <p14:creationId xmlns:p14="http://schemas.microsoft.com/office/powerpoint/2010/main" val="141278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First Person (FP) Character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FP Character Movement scripts to:</a:t>
            </a:r>
          </a:p>
          <a:p>
            <a:r>
              <a:rPr lang="en-GB" dirty="0"/>
              <a:t>Respond to input movement commands from the keyboard and move the character accordingly.</a:t>
            </a:r>
          </a:p>
          <a:p>
            <a:r>
              <a:rPr lang="en-GB" dirty="0"/>
              <a:t>Simulate the FP character looking up or down, side-to-side, or a combination of both as the player moves the mouse.</a:t>
            </a:r>
          </a:p>
          <a:p>
            <a:pPr lvl="1"/>
            <a:r>
              <a:rPr lang="en-GB" dirty="0"/>
              <a:t>This behaviour is commonly referred to as Mouse Look.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6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FP Mouse Look (ML) Behaviour Script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This script will need </a:t>
            </a:r>
            <a:r>
              <a:rPr lang="en-GB" b="1" dirty="0"/>
              <a:t>variables</a:t>
            </a:r>
            <a:r>
              <a:rPr lang="en-GB" dirty="0"/>
              <a:t> for:</a:t>
            </a:r>
          </a:p>
          <a:p>
            <a:r>
              <a:rPr lang="en-GB" dirty="0"/>
              <a:t>The type of rotation to support</a:t>
            </a:r>
          </a:p>
          <a:p>
            <a:pPr lvl="1"/>
            <a:r>
              <a:rPr lang="en-GB" dirty="0"/>
              <a:t>What direction is the player character allowed to look?</a:t>
            </a:r>
          </a:p>
          <a:p>
            <a:r>
              <a:rPr lang="en-GB" dirty="0"/>
              <a:t>The speed of the rotation</a:t>
            </a:r>
          </a:p>
          <a:p>
            <a:pPr lvl="1"/>
            <a:r>
              <a:rPr lang="en-GB" dirty="0"/>
              <a:t>how fast/slow can the character turn?</a:t>
            </a:r>
          </a:p>
          <a:p>
            <a:pPr lvl="1"/>
            <a:r>
              <a:rPr lang="en-GB" dirty="0"/>
              <a:t>You may also want different speeds for looking up/down (vertically) and left/right (horizontally).</a:t>
            </a:r>
          </a:p>
          <a:p>
            <a:r>
              <a:rPr lang="en-GB" dirty="0"/>
              <a:t>The maximum rotation on the vertical axis</a:t>
            </a:r>
          </a:p>
          <a:p>
            <a:pPr lvl="1"/>
            <a:r>
              <a:rPr lang="en-GB" dirty="0"/>
              <a:t>What’s the maximum you can look up/down without bending your body?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Unity’s </a:t>
            </a:r>
            <a:r>
              <a:rPr lang="en-GB" dirty="0" err="1">
                <a:sym typeface="Wingdings" panose="05000000000000000000" pitchFamily="2" charset="2"/>
              </a:rPr>
              <a:t>Mathf.Clamp</a:t>
            </a:r>
            <a:r>
              <a:rPr lang="en-GB" dirty="0">
                <a:sym typeface="Wingdings" panose="05000000000000000000" pitchFamily="2" charset="2"/>
              </a:rPr>
              <a:t>() method can be used to limit values between a min and max value.</a:t>
            </a:r>
          </a:p>
        </p:txBody>
      </p:sp>
    </p:spTree>
    <p:extLst>
      <p:ext uri="{BB962C8B-B14F-4D97-AF65-F5344CB8AC3E}">
        <p14:creationId xmlns:p14="http://schemas.microsoft.com/office/powerpoint/2010/main" val="1485655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Rotations Around Coordinate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Recall that rotations around the coordinate axes are:</a:t>
            </a:r>
          </a:p>
          <a:p>
            <a:r>
              <a:rPr lang="en-GB" b="1" dirty="0"/>
              <a:t>Pitch</a:t>
            </a:r>
            <a:r>
              <a:rPr lang="en-GB" dirty="0"/>
              <a:t>: rotation around the </a:t>
            </a:r>
            <a:r>
              <a:rPr lang="en-GB" b="1" dirty="0"/>
              <a:t>x-axis</a:t>
            </a:r>
          </a:p>
          <a:p>
            <a:r>
              <a:rPr lang="en-GB" b="1" dirty="0"/>
              <a:t>Yaw</a:t>
            </a:r>
            <a:r>
              <a:rPr lang="en-GB" dirty="0"/>
              <a:t>: rotation around the </a:t>
            </a:r>
            <a:r>
              <a:rPr lang="en-GB" b="1" dirty="0"/>
              <a:t>y-axis</a:t>
            </a:r>
          </a:p>
          <a:p>
            <a:r>
              <a:rPr lang="en-GB" b="1" dirty="0"/>
              <a:t>Roll</a:t>
            </a:r>
            <a:r>
              <a:rPr lang="en-GB" dirty="0"/>
              <a:t>: rotation around the </a:t>
            </a:r>
            <a:r>
              <a:rPr lang="en-GB" b="1" dirty="0"/>
              <a:t>z-axis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1772816"/>
            <a:ext cx="501015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7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FP Mouse Look Behaviour Script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You need code to rotate view towards the new Mouse Look (ML) direction when the frame changes – </a:t>
            </a:r>
            <a:r>
              <a:rPr lang="en-GB" b="1" dirty="0"/>
              <a:t>Update() method</a:t>
            </a:r>
            <a:r>
              <a:rPr lang="en-GB" dirty="0"/>
              <a:t>.</a:t>
            </a:r>
          </a:p>
          <a:p>
            <a:r>
              <a:rPr lang="en-GB" dirty="0"/>
              <a:t>If ML direction </a:t>
            </a:r>
            <a:r>
              <a:rPr lang="en-GB" dirty="0" smtClean="0"/>
              <a:t>tracked is </a:t>
            </a:r>
            <a:r>
              <a:rPr lang="en-GB" dirty="0"/>
              <a:t>only </a:t>
            </a:r>
            <a:r>
              <a:rPr lang="en-GB" b="1" dirty="0"/>
              <a:t>left or right </a:t>
            </a:r>
            <a:r>
              <a:rPr lang="en-GB" dirty="0"/>
              <a:t>(X-axis)</a:t>
            </a:r>
          </a:p>
          <a:p>
            <a:pPr lvl="1"/>
            <a:r>
              <a:rPr lang="en-GB" dirty="0"/>
              <a:t>Apply </a:t>
            </a:r>
            <a:r>
              <a:rPr lang="en-GB" b="1" dirty="0"/>
              <a:t>Yaw</a:t>
            </a:r>
            <a:r>
              <a:rPr lang="en-GB" dirty="0"/>
              <a:t> rotation (i.e. rotate around Y-axis)</a:t>
            </a:r>
          </a:p>
          <a:p>
            <a:r>
              <a:rPr lang="en-GB" dirty="0"/>
              <a:t>Else if ML direction </a:t>
            </a:r>
            <a:r>
              <a:rPr lang="en-GB" dirty="0" smtClean="0"/>
              <a:t>tracked is </a:t>
            </a:r>
            <a:r>
              <a:rPr lang="en-GB" b="1" dirty="0"/>
              <a:t>up or down </a:t>
            </a:r>
            <a:r>
              <a:rPr lang="en-GB" dirty="0"/>
              <a:t>(Y-axis)</a:t>
            </a:r>
          </a:p>
          <a:p>
            <a:pPr lvl="1"/>
            <a:r>
              <a:rPr lang="en-GB" dirty="0"/>
              <a:t>Apply </a:t>
            </a:r>
            <a:r>
              <a:rPr lang="en-GB" b="1" dirty="0"/>
              <a:t>Pitch</a:t>
            </a:r>
            <a:r>
              <a:rPr lang="en-GB" dirty="0"/>
              <a:t> </a:t>
            </a:r>
            <a:r>
              <a:rPr lang="en-GB" b="1" dirty="0"/>
              <a:t>rotation change</a:t>
            </a:r>
            <a:r>
              <a:rPr lang="en-GB" dirty="0"/>
              <a:t> (i.e. rotate around X-axis)</a:t>
            </a:r>
            <a:endParaRPr lang="en-GB" b="1" i="1" dirty="0"/>
          </a:p>
          <a:p>
            <a:pPr lvl="2"/>
            <a:r>
              <a:rPr lang="en-GB" dirty="0"/>
              <a:t>Maintain the current rotation around Y (Yaw) and </a:t>
            </a:r>
          </a:p>
          <a:p>
            <a:pPr lvl="2"/>
            <a:r>
              <a:rPr lang="en-GB" dirty="0"/>
              <a:t>Don’t exceed maximum vertical rotation.</a:t>
            </a:r>
          </a:p>
          <a:p>
            <a:r>
              <a:rPr lang="en-GB" dirty="0"/>
              <a:t>Else if ML </a:t>
            </a:r>
            <a:r>
              <a:rPr lang="en-GB" dirty="0" smtClean="0"/>
              <a:t>tracked is </a:t>
            </a:r>
            <a:r>
              <a:rPr lang="en-GB" dirty="0"/>
              <a:t>in </a:t>
            </a:r>
            <a:r>
              <a:rPr lang="en-GB" b="1" dirty="0"/>
              <a:t>both directions</a:t>
            </a:r>
            <a:r>
              <a:rPr lang="en-GB" dirty="0"/>
              <a:t> (X and Y)</a:t>
            </a:r>
          </a:p>
          <a:p>
            <a:pPr lvl="1"/>
            <a:r>
              <a:rPr lang="en-GB" dirty="0"/>
              <a:t>Apply </a:t>
            </a:r>
            <a:r>
              <a:rPr lang="en-GB" b="1" dirty="0"/>
              <a:t>both Pitch and Yaw rotation changes</a:t>
            </a:r>
          </a:p>
          <a:p>
            <a:pPr lvl="1"/>
            <a:r>
              <a:rPr lang="en-GB" dirty="0"/>
              <a:t>Don’t exceed maximum and minimum vertical rotation</a:t>
            </a:r>
          </a:p>
          <a:p>
            <a:r>
              <a:rPr lang="en-GB" dirty="0"/>
              <a:t>End If</a:t>
            </a:r>
          </a:p>
        </p:txBody>
      </p:sp>
    </p:spTree>
    <p:extLst>
      <p:ext uri="{BB962C8B-B14F-4D97-AF65-F5344CB8AC3E}">
        <p14:creationId xmlns:p14="http://schemas.microsoft.com/office/powerpoint/2010/main" val="286050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Euler Angles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Euler angles are the set of rotation angles which specify the rotation in each of the Z (Roll), X (Pitch) and Y (Yaw) axes </a:t>
            </a:r>
            <a:r>
              <a:rPr lang="en-GB" b="1" i="1" dirty="0"/>
              <a:t>in that order</a:t>
            </a:r>
            <a:r>
              <a:rPr lang="en-GB" dirty="0"/>
              <a:t>.</a:t>
            </a:r>
          </a:p>
          <a:p>
            <a:r>
              <a:rPr lang="en-GB" dirty="0"/>
              <a:t>Unity provides the following:</a:t>
            </a:r>
          </a:p>
          <a:p>
            <a:pPr lvl="1"/>
            <a:r>
              <a:rPr lang="en-GB" dirty="0" err="1"/>
              <a:t>transform.EulerAngles</a:t>
            </a:r>
            <a:endParaRPr lang="en-GB" dirty="0"/>
          </a:p>
          <a:p>
            <a:pPr lvl="1"/>
            <a:r>
              <a:rPr lang="en-GB" dirty="0" err="1"/>
              <a:t>transform.localEulerAngles</a:t>
            </a:r>
            <a:r>
              <a:rPr lang="en-GB" dirty="0"/>
              <a:t>: relative to the parent transform’s rotation (i.e. local space).</a:t>
            </a:r>
          </a:p>
          <a:p>
            <a:r>
              <a:rPr lang="en-GB" dirty="0"/>
              <a:t>Euler Angles, however, have some limitations – Quaternions are used to address this (see later slide).</a:t>
            </a:r>
          </a:p>
        </p:txBody>
      </p:sp>
    </p:spTree>
    <p:extLst>
      <p:ext uri="{BB962C8B-B14F-4D97-AF65-F5344CB8AC3E}">
        <p14:creationId xmlns:p14="http://schemas.microsoft.com/office/powerpoint/2010/main" val="408323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FP Keyboard Input Movement Script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This script will need variables for:</a:t>
            </a:r>
          </a:p>
          <a:p>
            <a:pPr lvl="1"/>
            <a:r>
              <a:rPr lang="en-GB" dirty="0"/>
              <a:t>The player character’s movement speed</a:t>
            </a:r>
          </a:p>
          <a:p>
            <a:pPr lvl="1"/>
            <a:r>
              <a:rPr lang="en-GB" dirty="0"/>
              <a:t>The player character‘s gravity (downward pull)</a:t>
            </a:r>
          </a:p>
          <a:p>
            <a:r>
              <a:rPr lang="en-GB" dirty="0"/>
              <a:t>The code needs to:</a:t>
            </a:r>
          </a:p>
          <a:p>
            <a:pPr lvl="1"/>
            <a:r>
              <a:rPr lang="en-GB" dirty="0"/>
              <a:t>Get the keyboard input as the player character moves:</a:t>
            </a:r>
          </a:p>
          <a:p>
            <a:pPr lvl="2"/>
            <a:r>
              <a:rPr lang="en-GB" dirty="0"/>
              <a:t>Sideways (change in movement on X-axis)</a:t>
            </a:r>
          </a:p>
          <a:p>
            <a:pPr lvl="2"/>
            <a:r>
              <a:rPr lang="en-GB" dirty="0"/>
              <a:t>Forwards and backwards (change in movement on Z-axis)</a:t>
            </a:r>
          </a:p>
          <a:p>
            <a:pPr lvl="1"/>
            <a:r>
              <a:rPr lang="en-GB" dirty="0"/>
              <a:t>Move (Translate) the player character to the new position.</a:t>
            </a:r>
          </a:p>
          <a:p>
            <a:pPr lvl="1"/>
            <a:r>
              <a:rPr lang="en-GB" dirty="0"/>
              <a:t>Prevent the character behaving like a ghost (walking through walls).</a:t>
            </a:r>
          </a:p>
          <a:p>
            <a:pPr lvl="1"/>
            <a:r>
              <a:rPr lang="en-GB" dirty="0"/>
              <a:t>Applying gravity (if character is not flying).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562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Making Rate of Movement Independent of Computer’s Speed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Some computers can process code and graphics faster than others.</a:t>
            </a:r>
          </a:p>
          <a:p>
            <a:r>
              <a:rPr lang="en-GB" dirty="0"/>
              <a:t>If you apply the same speed value at every frame rate, you have frame rate dependency</a:t>
            </a:r>
          </a:p>
          <a:p>
            <a:pPr lvl="1"/>
            <a:r>
              <a:rPr lang="en-GB" dirty="0"/>
              <a:t>Movement code is dependent on the frame rate of the game (determined by the computer)</a:t>
            </a:r>
          </a:p>
          <a:p>
            <a:r>
              <a:rPr lang="en-GB" dirty="0"/>
              <a:t>You need to adjust movement code to make it </a:t>
            </a:r>
            <a:r>
              <a:rPr lang="en-GB" b="1" dirty="0"/>
              <a:t>frame rate independent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Scale the speed value higher or lower depending on how quickly the computer runs.</a:t>
            </a:r>
          </a:p>
          <a:p>
            <a:pPr lvl="1"/>
            <a:r>
              <a:rPr lang="en-GB" dirty="0"/>
              <a:t>Solution: </a:t>
            </a:r>
            <a:r>
              <a:rPr lang="en-GB" b="1" i="1" dirty="0"/>
              <a:t>multiply speed change by </a:t>
            </a:r>
            <a:r>
              <a:rPr lang="en-GB" b="1" i="1" dirty="0" err="1"/>
              <a:t>deltaTime</a:t>
            </a:r>
            <a:r>
              <a:rPr lang="en-GB" dirty="0"/>
              <a:t>.</a:t>
            </a:r>
          </a:p>
          <a:p>
            <a:pPr marL="640080" lvl="2" indent="0">
              <a:buNone/>
            </a:pPr>
            <a:r>
              <a:rPr lang="en-GB" i="1" dirty="0" err="1"/>
              <a:t>deltaTime</a:t>
            </a:r>
            <a:r>
              <a:rPr lang="en-GB" i="1" dirty="0"/>
              <a:t> is the time in seconds it took to complete the last frame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13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Virtual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From scripts, all virtual axes are accessed by their name.</a:t>
            </a:r>
          </a:p>
          <a:p>
            <a:r>
              <a:rPr lang="en-GB" dirty="0"/>
              <a:t>Every project has the following default input axes when it is created:</a:t>
            </a:r>
          </a:p>
          <a:p>
            <a:pPr lvl="1"/>
            <a:r>
              <a:rPr lang="en-GB" b="1" dirty="0"/>
              <a:t>Horizontal</a:t>
            </a:r>
            <a:r>
              <a:rPr lang="en-GB" dirty="0"/>
              <a:t> and </a:t>
            </a:r>
            <a:r>
              <a:rPr lang="en-GB" b="1" dirty="0"/>
              <a:t>Vertical</a:t>
            </a:r>
            <a:r>
              <a:rPr lang="en-GB" dirty="0"/>
              <a:t> are mapped to </a:t>
            </a:r>
            <a:r>
              <a:rPr lang="en-GB" b="1" i="1" dirty="0"/>
              <a:t>w, a, s, d </a:t>
            </a:r>
            <a:r>
              <a:rPr lang="en-GB" dirty="0"/>
              <a:t>and the arrow keys.</a:t>
            </a:r>
          </a:p>
          <a:p>
            <a:pPr lvl="1"/>
            <a:r>
              <a:rPr lang="en-GB" b="1" dirty="0"/>
              <a:t>Fire1</a:t>
            </a:r>
            <a:r>
              <a:rPr lang="en-GB" dirty="0"/>
              <a:t>, </a:t>
            </a:r>
            <a:r>
              <a:rPr lang="en-GB" b="1" dirty="0"/>
              <a:t>Fire2</a:t>
            </a:r>
            <a:r>
              <a:rPr lang="en-GB" dirty="0"/>
              <a:t>, </a:t>
            </a:r>
            <a:r>
              <a:rPr lang="en-GB" b="1" dirty="0"/>
              <a:t>Fire3</a:t>
            </a:r>
            <a:r>
              <a:rPr lang="en-GB" dirty="0"/>
              <a:t> are mapped to </a:t>
            </a:r>
            <a:r>
              <a:rPr lang="en-GB" b="1" i="1" dirty="0"/>
              <a:t>Control</a:t>
            </a:r>
            <a:r>
              <a:rPr lang="en-GB" dirty="0"/>
              <a:t>, </a:t>
            </a:r>
            <a:r>
              <a:rPr lang="en-GB" b="1" i="1" dirty="0"/>
              <a:t>Option</a:t>
            </a:r>
            <a:r>
              <a:rPr lang="en-GB" dirty="0"/>
              <a:t> </a:t>
            </a:r>
            <a:r>
              <a:rPr lang="en-GB" b="1" i="1" dirty="0"/>
              <a:t>(Alt), </a:t>
            </a:r>
            <a:r>
              <a:rPr lang="en-GB" dirty="0"/>
              <a:t>and </a:t>
            </a:r>
            <a:r>
              <a:rPr lang="en-GB" b="1" i="1" dirty="0"/>
              <a:t>Command</a:t>
            </a:r>
            <a:r>
              <a:rPr lang="en-GB" dirty="0"/>
              <a:t>, respectively.</a:t>
            </a:r>
          </a:p>
          <a:p>
            <a:pPr lvl="1"/>
            <a:r>
              <a:rPr lang="en-GB" b="1" i="1" dirty="0"/>
              <a:t>Mouse X</a:t>
            </a:r>
            <a:r>
              <a:rPr lang="en-GB" dirty="0"/>
              <a:t> and </a:t>
            </a:r>
            <a:r>
              <a:rPr lang="en-GB" b="1" i="1" dirty="0"/>
              <a:t>Mouse Y</a:t>
            </a:r>
            <a:r>
              <a:rPr lang="en-GB" dirty="0"/>
              <a:t> are mapped to the delta of mouse movement.</a:t>
            </a:r>
          </a:p>
          <a:p>
            <a:pPr lvl="1"/>
            <a:r>
              <a:rPr lang="en-GB" b="1" dirty="0"/>
              <a:t>Window Shake X</a:t>
            </a:r>
            <a:r>
              <a:rPr lang="en-GB" dirty="0"/>
              <a:t> and </a:t>
            </a:r>
            <a:r>
              <a:rPr lang="en-GB" b="1" dirty="0"/>
              <a:t>Window Shake Y</a:t>
            </a:r>
            <a:r>
              <a:rPr lang="en-GB" dirty="0"/>
              <a:t> is mapped to the </a:t>
            </a:r>
            <a:r>
              <a:rPr lang="en-GB" b="1" i="1" dirty="0"/>
              <a:t>movement of the window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72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Person Character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will need a character to look at.</a:t>
            </a:r>
          </a:p>
          <a:p>
            <a:r>
              <a:rPr lang="en-GB" dirty="0"/>
              <a:t>Make a camera follow (orbit) the player character. </a:t>
            </a:r>
          </a:p>
          <a:p>
            <a:pPr lvl="1"/>
            <a:r>
              <a:rPr lang="en-GB" dirty="0"/>
              <a:t>This needs to be implemented in </a:t>
            </a:r>
            <a:r>
              <a:rPr lang="en-GB" b="1" dirty="0" err="1"/>
              <a:t>LateUpdate</a:t>
            </a:r>
            <a:r>
              <a:rPr lang="en-GB" dirty="0"/>
              <a:t>().</a:t>
            </a:r>
          </a:p>
          <a:p>
            <a:pPr lvl="1"/>
            <a:r>
              <a:rPr lang="en-GB" dirty="0"/>
              <a:t>Note Quaternions are used to calculate the rotation change for a smoother and more natural transition.</a:t>
            </a:r>
          </a:p>
          <a:p>
            <a:r>
              <a:rPr lang="en-GB" dirty="0"/>
              <a:t>Implement camera relative movement</a:t>
            </a:r>
          </a:p>
          <a:p>
            <a:pPr lvl="1"/>
            <a:r>
              <a:rPr lang="en-GB" dirty="0"/>
              <a:t>First rotate the character to face the direction of the controls</a:t>
            </a:r>
          </a:p>
          <a:p>
            <a:pPr lvl="1"/>
            <a:r>
              <a:rPr lang="en-GB" dirty="0"/>
              <a:t>Then, move the character forward.</a:t>
            </a:r>
          </a:p>
          <a:p>
            <a:r>
              <a:rPr lang="en-GB" dirty="0"/>
              <a:t>However, we will be </a:t>
            </a:r>
            <a:r>
              <a:rPr lang="en-GB" b="1" i="1" dirty="0"/>
              <a:t>using a third party asset </a:t>
            </a:r>
            <a:r>
              <a:rPr lang="en-GB" dirty="0"/>
              <a:t>for this.</a:t>
            </a:r>
          </a:p>
        </p:txBody>
      </p:sp>
    </p:spTree>
    <p:extLst>
      <p:ext uri="{BB962C8B-B14F-4D97-AF65-F5344CB8AC3E}">
        <p14:creationId xmlns:p14="http://schemas.microsoft.com/office/powerpoint/2010/main" val="32829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Transitioning Rotations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To get the Euler angle representation of a rotation (combination of the roll, pitch, and yaw) in Unity use:</a:t>
            </a:r>
          </a:p>
          <a:p>
            <a:pPr marL="685800" lvl="2" indent="0">
              <a:buNone/>
            </a:pPr>
            <a:r>
              <a:rPr lang="en-GB" dirty="0" err="1"/>
              <a:t>transform.EulerAngles</a:t>
            </a:r>
            <a:endParaRPr lang="en-GB" dirty="0"/>
          </a:p>
          <a:p>
            <a:pPr lvl="1"/>
            <a:r>
              <a:rPr lang="en-GB" dirty="0"/>
              <a:t>Euler Angles, however, are limited by </a:t>
            </a:r>
            <a:r>
              <a:rPr lang="en-GB" b="1" dirty="0">
                <a:hlinkClick r:id="rId3"/>
              </a:rPr>
              <a:t>Gimbal Lock</a:t>
            </a:r>
            <a:r>
              <a:rPr lang="en-GB" dirty="0"/>
              <a:t>, and fail to produce reliable estimates when applying three rotations.</a:t>
            </a:r>
          </a:p>
          <a:p>
            <a:pPr lvl="1"/>
            <a:r>
              <a:rPr lang="en-GB" dirty="0"/>
              <a:t>Quaternions provide an alternative measurement technique that does not suffer from </a:t>
            </a:r>
            <a:r>
              <a:rPr lang="en-GB" dirty="0">
                <a:hlinkClick r:id="rId4"/>
              </a:rPr>
              <a:t>gimbal lock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Quaternions make transitions between rotations look smoother and more natural.</a:t>
            </a:r>
          </a:p>
          <a:p>
            <a:r>
              <a:rPr lang="en-GB" dirty="0"/>
              <a:t>To get the Quaternion angle representation use the:</a:t>
            </a:r>
          </a:p>
          <a:p>
            <a:pPr lvl="2"/>
            <a:r>
              <a:rPr lang="en-GB" dirty="0" err="1"/>
              <a:t>Quaternion.Euler</a:t>
            </a:r>
            <a:r>
              <a:rPr lang="en-GB" dirty="0"/>
              <a:t>() method</a:t>
            </a:r>
          </a:p>
        </p:txBody>
      </p:sp>
    </p:spTree>
    <p:extLst>
      <p:ext uri="{BB962C8B-B14F-4D97-AF65-F5344CB8AC3E}">
        <p14:creationId xmlns:p14="http://schemas.microsoft.com/office/powerpoint/2010/main" val="362742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Unity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Transform</a:t>
            </a:r>
            <a:r>
              <a:rPr lang="en-GB" dirty="0"/>
              <a:t>: the </a:t>
            </a:r>
            <a:r>
              <a:rPr lang="en-GB" dirty="0">
                <a:hlinkClick r:id="rId2"/>
              </a:rPr>
              <a:t>transform</a:t>
            </a:r>
            <a:r>
              <a:rPr lang="en-GB" dirty="0"/>
              <a:t> class is used to manipulate the position, rotation and scale of an object.</a:t>
            </a:r>
          </a:p>
          <a:p>
            <a:pPr lvl="1"/>
            <a:r>
              <a:rPr lang="en-GB" dirty="0"/>
              <a:t>Every Transform can have a parent, so you can apply transform properties hierarchically.</a:t>
            </a:r>
          </a:p>
          <a:p>
            <a:r>
              <a:rPr lang="en-GB" b="1" dirty="0" err="1"/>
              <a:t>GetComponent</a:t>
            </a:r>
            <a:r>
              <a:rPr lang="en-GB" dirty="0"/>
              <a:t>&lt;</a:t>
            </a:r>
            <a:r>
              <a:rPr lang="en-GB" b="1" dirty="0">
                <a:solidFill>
                  <a:srgbClr val="FF0000"/>
                </a:solidFill>
              </a:rPr>
              <a:t>Type</a:t>
            </a:r>
            <a:r>
              <a:rPr lang="en-GB" dirty="0"/>
              <a:t>&gt;() Method</a:t>
            </a:r>
          </a:p>
          <a:p>
            <a:pPr lvl="1"/>
            <a:r>
              <a:rPr lang="en-GB" dirty="0"/>
              <a:t>Recall that Unity uses a modular component system to construct game objects.</a:t>
            </a:r>
          </a:p>
          <a:p>
            <a:pPr lvl="1"/>
            <a:r>
              <a:rPr lang="en-GB" dirty="0"/>
              <a:t>You use this method to get programmatic access to a component of the specified type attached to the game object.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665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9663</TotalTime>
  <Words>1181</Words>
  <Application>Microsoft Office PowerPoint</Application>
  <PresentationFormat>On-screen Show (4:3)</PresentationFormat>
  <Paragraphs>152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</vt:lpstr>
      <vt:lpstr>Wingdings</vt:lpstr>
      <vt:lpstr>Wingdings 2</vt:lpstr>
      <vt:lpstr>Median</vt:lpstr>
      <vt:lpstr>Character Movement</vt:lpstr>
      <vt:lpstr>Today’s Lecture</vt:lpstr>
      <vt:lpstr>Script Components</vt:lpstr>
      <vt:lpstr>Unity Script Common Event Functions</vt:lpstr>
      <vt:lpstr>Unity Script Common Event Functions</vt:lpstr>
      <vt:lpstr>What Scripts do we need Today?</vt:lpstr>
      <vt:lpstr>First Person (FP) Character Movement</vt:lpstr>
      <vt:lpstr>FP Mouse Look (ML) Behaviour Script</vt:lpstr>
      <vt:lpstr>Rotations Around Coordinate Axes</vt:lpstr>
      <vt:lpstr>FP Mouse Look Behaviour Script</vt:lpstr>
      <vt:lpstr>Euler Angles</vt:lpstr>
      <vt:lpstr>FP Keyboard Input Movement Script</vt:lpstr>
      <vt:lpstr>Making Rate of Movement Independent of Computer’s Speed</vt:lpstr>
      <vt:lpstr>Scripting Virtual Axes</vt:lpstr>
      <vt:lpstr>Third Person Character Movement</vt:lpstr>
      <vt:lpstr>Transitioning Rotations</vt:lpstr>
      <vt:lpstr>Today’s Unity Concepts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1233</cp:revision>
  <cp:lastPrinted>2014-09-29T16:21:25Z</cp:lastPrinted>
  <dcterms:created xsi:type="dcterms:W3CDTF">2013-09-18T07:00:31Z</dcterms:created>
  <dcterms:modified xsi:type="dcterms:W3CDTF">2017-02-01T07:52:50Z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