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lvl1pPr>
      <a:defRPr sz="2400">
        <a:latin typeface="Arial"/>
        <a:ea typeface="Arial"/>
        <a:cs typeface="Arial"/>
        <a:sym typeface="Arial"/>
      </a:defRPr>
    </a:lvl1pPr>
    <a:lvl2pPr indent="457200">
      <a:defRPr sz="2400">
        <a:latin typeface="Arial"/>
        <a:ea typeface="Arial"/>
        <a:cs typeface="Arial"/>
        <a:sym typeface="Arial"/>
      </a:defRPr>
    </a:lvl2pPr>
    <a:lvl3pPr indent="914400">
      <a:defRPr sz="2400">
        <a:latin typeface="Arial"/>
        <a:ea typeface="Arial"/>
        <a:cs typeface="Arial"/>
        <a:sym typeface="Arial"/>
      </a:defRPr>
    </a:lvl3pPr>
    <a:lvl4pPr indent="1371600">
      <a:defRPr sz="2400">
        <a:latin typeface="Arial"/>
        <a:ea typeface="Arial"/>
        <a:cs typeface="Arial"/>
        <a:sym typeface="Arial"/>
      </a:defRPr>
    </a:lvl4pPr>
    <a:lvl5pPr indent="1828800">
      <a:defRPr sz="2400">
        <a:latin typeface="Arial"/>
        <a:ea typeface="Arial"/>
        <a:cs typeface="Arial"/>
        <a:sym typeface="Arial"/>
      </a:defRPr>
    </a:lvl5pPr>
    <a:lvl6pPr>
      <a:defRPr sz="2400">
        <a:latin typeface="Arial"/>
        <a:ea typeface="Arial"/>
        <a:cs typeface="Arial"/>
        <a:sym typeface="Arial"/>
      </a:defRPr>
    </a:lvl6pPr>
    <a:lvl7pPr>
      <a:defRPr sz="2400">
        <a:latin typeface="Arial"/>
        <a:ea typeface="Arial"/>
        <a:cs typeface="Arial"/>
        <a:sym typeface="Arial"/>
      </a:defRPr>
    </a:lvl7pPr>
    <a:lvl8pPr>
      <a:defRPr sz="2400">
        <a:latin typeface="Arial"/>
        <a:ea typeface="Arial"/>
        <a:cs typeface="Arial"/>
        <a:sym typeface="Arial"/>
      </a:defRPr>
    </a:lvl8pPr>
    <a:lvl9pPr>
      <a:defRPr sz="2400"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n"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E7F3F4"/>
          </a:solidFill>
        </a:fill>
      </a:tcStyle>
    </a:wholeTbl>
    <a:band2H>
      <a:tcTxStyle/>
      <a:tcStyle>
        <a:tcBdr/>
        <a:fill>
          <a:solidFill>
            <a:srgbClr val="F3F9FA"/>
          </a:solidFill>
        </a:fill>
      </a:tcStyle>
    </a:band2H>
    <a:firstCol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BBE0E3"/>
          </a:solidFill>
        </a:fill>
      </a:tcStyle>
    </a:firstCol>
    <a:lastRow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BBE0E3"/>
          </a:solidFill>
        </a:fill>
      </a:tcStyle>
    </a:lastRow>
    <a:firstRow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BBE0E3"/>
          </a:solidFill>
        </a:fill>
      </a:tcStyle>
    </a:firstRow>
  </a:tblStyle>
  <a:tblStyle styleId="{C7B018BB-80A7-4F77-B60F-C8B233D01FF8}" styleName="">
    <a:tblBg/>
    <a:wholeTbl>
      <a:tcTxStyle b="on" i="on"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Col>
    <a:lastRow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FFFFFF"/>
          </a:solidFill>
        </a:fill>
      </a:tcStyle>
    </a:firstRow>
  </a:tblStyle>
  <a:tblStyle styleId="{EEE7283C-3CF3-47DC-8721-378D4A62B228}" styleName="">
    <a:tblBg/>
    <a:wholeTbl>
      <a:tcTxStyle b="on" i="on"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CCCDA"/>
          </a:solidFill>
        </a:fill>
      </a:tcStyle>
    </a:wholeTbl>
    <a:band2H>
      <a:tcTxStyle/>
      <a:tcStyle>
        <a:tcBdr/>
        <a:fill>
          <a:solidFill>
            <a:srgbClr val="E7E7ED"/>
          </a:solidFill>
        </a:fill>
      </a:tcStyle>
    </a:band2H>
    <a:firstCol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2E2E8B"/>
          </a:solidFill>
        </a:fill>
      </a:tcStyle>
    </a:firstCol>
    <a:lastRow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2E2E8B"/>
          </a:solidFill>
        </a:fill>
      </a:tcStyle>
    </a:lastRow>
    <a:firstRow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2E2E8B"/>
          </a:solidFill>
        </a:fill>
      </a:tcStyle>
    </a:firstRow>
  </a:tblStyle>
  <a:tblStyle styleId="{CF821DB8-F4EB-4A41-A1BA-3FCAFE7338EE}" styleName="">
    <a:tblBg/>
    <a:wholeTbl>
      <a:tcTxStyle b="on" i="on"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BE0E3"/>
          </a:solidFill>
        </a:fill>
      </a:tcStyle>
    </a:firstCol>
    <a:lastRow>
      <a:tcTxStyle b="on" i="on"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BE0E3"/>
          </a:solidFill>
        </a:fill>
      </a:tcStyle>
    </a:firstRow>
  </a:tblStyle>
  <a:tblStyle styleId="{33BA23B1-9221-436E-865A-0063620EA4FD}" styleName="">
    <a:tblBg/>
    <a:wholeTbl>
      <a:tcTxStyle b="on" i="on"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Col>
    <a:lastRow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38100" cap="flat">
              <a:solidFill>
                <a:srgbClr val="FFFFFF"/>
              </a:solidFill>
              <a:prstDash val="solid"/>
              <a:bevel/>
            </a:ln>
          </a:top>
          <a:bottom>
            <a:ln w="127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lastRow>
    <a:firstRow>
      <a:tcTxStyle b="on" i="on">
        <a:font>
          <a:latin typeface="Arial"/>
          <a:ea typeface="Arial"/>
          <a:cs typeface="Arial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bevel/>
            </a:ln>
          </a:left>
          <a:right>
            <a:ln w="12700" cap="flat">
              <a:solidFill>
                <a:srgbClr val="FFFFFF"/>
              </a:solidFill>
              <a:prstDash val="solid"/>
              <a:bevel/>
            </a:ln>
          </a:right>
          <a:top>
            <a:ln w="12700" cap="flat">
              <a:solidFill>
                <a:srgbClr val="FFFFFF"/>
              </a:solidFill>
              <a:prstDash val="solid"/>
              <a:bevel/>
            </a:ln>
          </a:top>
          <a:bottom>
            <a:ln w="38100" cap="flat">
              <a:solidFill>
                <a:srgbClr val="FFFFFF"/>
              </a:solidFill>
              <a:prstDash val="solid"/>
              <a:bevel/>
            </a:ln>
          </a:bottom>
          <a:insideH>
            <a:ln w="12700" cap="flat">
              <a:solidFill>
                <a:srgbClr val="FFFFFF"/>
              </a:solidFill>
              <a:prstDash val="solid"/>
              <a:bevel/>
            </a:ln>
          </a:insideH>
          <a:insideV>
            <a:ln w="12700" cap="flat">
              <a:solidFill>
                <a:srgbClr val="FFFFFF"/>
              </a:solidFill>
              <a:prstDash val="solid"/>
              <a:bevel/>
            </a:ln>
          </a:insideV>
        </a:tcBdr>
        <a:fill>
          <a:solidFill/>
        </a:fill>
      </a:tcStyle>
    </a:firstRow>
  </a:tblStyle>
  <a:tblStyle styleId="{2708684C-4D16-4618-839F-0558EEFCDFE6}" styleName="">
    <a:tblBg/>
    <a:wholeTbl>
      <a:tcTxStyle b="on" i="on"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n"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n"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50800" cap="flat">
              <a:solidFill>
                <a:srgbClr val="000000"/>
              </a:solidFill>
              <a:prstDash val="solid"/>
              <a:bevel/>
            </a:ln>
          </a:top>
          <a:bottom>
            <a:ln w="127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lastRow>
    <a:firstRow>
      <a:tcTxStyle b="on" i="on"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bevel/>
            </a:ln>
          </a:left>
          <a:right>
            <a:ln w="12700" cap="flat">
              <a:solidFill>
                <a:srgbClr val="000000"/>
              </a:solidFill>
              <a:prstDash val="solid"/>
              <a:bevel/>
            </a:ln>
          </a:right>
          <a:top>
            <a:ln w="12700" cap="flat">
              <a:solidFill>
                <a:srgbClr val="000000"/>
              </a:solidFill>
              <a:prstDash val="solid"/>
              <a:bevel/>
            </a:ln>
          </a:top>
          <a:bottom>
            <a:ln w="25400" cap="flat">
              <a:solidFill>
                <a:srgbClr val="000000"/>
              </a:solidFill>
              <a:prstDash val="solid"/>
              <a:bevel/>
            </a:ln>
          </a:bottom>
          <a:insideH>
            <a:ln w="12700" cap="flat">
              <a:solidFill>
                <a:srgbClr val="000000"/>
              </a:solidFill>
              <a:prstDash val="solid"/>
              <a:bevel/>
            </a:ln>
          </a:insideH>
          <a:insideV>
            <a:ln w="12700" cap="flat">
              <a:solidFill>
                <a:srgbClr val="000000"/>
              </a:solidFill>
              <a:prstDash val="solid"/>
              <a:bevel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6" name="Shape 6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4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sldNum" sz="quarter" idx="2"/>
          </p:nvPr>
        </p:nvSpPr>
        <p:spPr>
          <a:xfrm>
            <a:off x="6553200" y="6248400"/>
            <a:ext cx="1905000" cy="288824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spAutoFit/>
          </a:bodyPr>
          <a:lstStyle>
            <a:lvl1pPr algn="r" defTabSz="457200">
              <a:defRPr sz="1400"/>
            </a:lvl1pPr>
          </a:lstStyle>
          <a:p>
            <a:pPr lvl="0"/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ransition spd="med"/>
  <p:txStyles>
    <p:titleStyle>
      <a:lvl1pPr algn="ctr">
        <a:defRPr sz="4400">
          <a:latin typeface="Arial"/>
          <a:ea typeface="Arial"/>
          <a:cs typeface="Arial"/>
          <a:sym typeface="Arial"/>
        </a:defRPr>
      </a:lvl1pPr>
      <a:lvl2pPr algn="ctr">
        <a:defRPr sz="4400">
          <a:latin typeface="Arial"/>
          <a:ea typeface="Arial"/>
          <a:cs typeface="Arial"/>
          <a:sym typeface="Arial"/>
        </a:defRPr>
      </a:lvl2pPr>
      <a:lvl3pPr algn="ctr">
        <a:defRPr sz="4400">
          <a:latin typeface="Arial"/>
          <a:ea typeface="Arial"/>
          <a:cs typeface="Arial"/>
          <a:sym typeface="Arial"/>
        </a:defRPr>
      </a:lvl3pPr>
      <a:lvl4pPr algn="ctr">
        <a:defRPr sz="4400">
          <a:latin typeface="Arial"/>
          <a:ea typeface="Arial"/>
          <a:cs typeface="Arial"/>
          <a:sym typeface="Arial"/>
        </a:defRPr>
      </a:lvl4pPr>
      <a:lvl5pPr algn="ctr">
        <a:defRPr sz="4400">
          <a:latin typeface="Arial"/>
          <a:ea typeface="Arial"/>
          <a:cs typeface="Arial"/>
          <a:sym typeface="Arial"/>
        </a:defRPr>
      </a:lvl5pPr>
      <a:lvl6pPr indent="457200" algn="ctr">
        <a:defRPr sz="4400">
          <a:latin typeface="Arial"/>
          <a:ea typeface="Arial"/>
          <a:cs typeface="Arial"/>
          <a:sym typeface="Arial"/>
        </a:defRPr>
      </a:lvl6pPr>
      <a:lvl7pPr indent="914400" algn="ctr">
        <a:defRPr sz="4400">
          <a:latin typeface="Arial"/>
          <a:ea typeface="Arial"/>
          <a:cs typeface="Arial"/>
          <a:sym typeface="Arial"/>
        </a:defRPr>
      </a:lvl7pPr>
      <a:lvl8pPr indent="1371600" algn="ctr">
        <a:defRPr sz="4400">
          <a:latin typeface="Arial"/>
          <a:ea typeface="Arial"/>
          <a:cs typeface="Arial"/>
          <a:sym typeface="Arial"/>
        </a:defRPr>
      </a:lvl8pPr>
      <a:lvl9pPr indent="1828800" algn="ctr">
        <a:defRPr sz="4400">
          <a:latin typeface="Arial"/>
          <a:ea typeface="Arial"/>
          <a:cs typeface="Arial"/>
          <a:sym typeface="Arial"/>
        </a:defRPr>
      </a:lvl9pPr>
    </p:titleStyle>
    <p:bodyStyle>
      <a:lvl1pPr marL="342900" indent="-342900">
        <a:spcBef>
          <a:spcPts val="700"/>
        </a:spcBef>
        <a:buSzPct val="100000"/>
        <a:buChar char="»"/>
        <a:defRPr sz="3200">
          <a:latin typeface="Arial"/>
          <a:ea typeface="Arial"/>
          <a:cs typeface="Arial"/>
          <a:sym typeface="Arial"/>
        </a:defRPr>
      </a:lvl1pPr>
      <a:lvl2pPr marL="783771" indent="-326571">
        <a:spcBef>
          <a:spcPts val="700"/>
        </a:spcBef>
        <a:buSzPct val="100000"/>
        <a:buChar char="–"/>
        <a:defRPr sz="3200">
          <a:latin typeface="Arial"/>
          <a:ea typeface="Arial"/>
          <a:cs typeface="Arial"/>
          <a:sym typeface="Arial"/>
        </a:defRPr>
      </a:lvl2pPr>
      <a:lvl3pPr marL="1219200" indent="-304800">
        <a:spcBef>
          <a:spcPts val="700"/>
        </a:spcBef>
        <a:buSzPct val="100000"/>
        <a:buChar char="•"/>
        <a:defRPr sz="3200">
          <a:latin typeface="Arial"/>
          <a:ea typeface="Arial"/>
          <a:cs typeface="Arial"/>
          <a:sym typeface="Arial"/>
        </a:defRPr>
      </a:lvl3pPr>
      <a:lvl4pPr marL="1737360" indent="-365760">
        <a:spcBef>
          <a:spcPts val="700"/>
        </a:spcBef>
        <a:buSzPct val="100000"/>
        <a:buChar char="–"/>
        <a:defRPr sz="3200">
          <a:latin typeface="Arial"/>
          <a:ea typeface="Arial"/>
          <a:cs typeface="Arial"/>
          <a:sym typeface="Arial"/>
        </a:defRPr>
      </a:lvl4pPr>
      <a:lvl5pPr marL="2235200" indent="-406400">
        <a:spcBef>
          <a:spcPts val="700"/>
        </a:spcBef>
        <a:buSzPct val="100000"/>
        <a:buChar char="»"/>
        <a:defRPr sz="3200">
          <a:latin typeface="Arial"/>
          <a:ea typeface="Arial"/>
          <a:cs typeface="Arial"/>
          <a:sym typeface="Arial"/>
        </a:defRPr>
      </a:lvl5pPr>
      <a:lvl6pPr marL="2692400" indent="-406400">
        <a:spcBef>
          <a:spcPts val="700"/>
        </a:spcBef>
        <a:buSzPct val="100000"/>
        <a:buChar char="•"/>
        <a:defRPr sz="3200">
          <a:latin typeface="Arial"/>
          <a:ea typeface="Arial"/>
          <a:cs typeface="Arial"/>
          <a:sym typeface="Arial"/>
        </a:defRPr>
      </a:lvl6pPr>
      <a:lvl7pPr marL="3149600" indent="-406400">
        <a:spcBef>
          <a:spcPts val="700"/>
        </a:spcBef>
        <a:buSzPct val="100000"/>
        <a:buChar char="•"/>
        <a:defRPr sz="3200">
          <a:latin typeface="Arial"/>
          <a:ea typeface="Arial"/>
          <a:cs typeface="Arial"/>
          <a:sym typeface="Arial"/>
        </a:defRPr>
      </a:lvl7pPr>
      <a:lvl8pPr marL="3606800" indent="-406400">
        <a:spcBef>
          <a:spcPts val="700"/>
        </a:spcBef>
        <a:buSzPct val="100000"/>
        <a:buChar char="•"/>
        <a:defRPr sz="3200">
          <a:latin typeface="Arial"/>
          <a:ea typeface="Arial"/>
          <a:cs typeface="Arial"/>
          <a:sym typeface="Arial"/>
        </a:defRPr>
      </a:lvl8pPr>
      <a:lvl9pPr marL="4064000" indent="-406400">
        <a:spcBef>
          <a:spcPts val="700"/>
        </a:spcBef>
        <a:buSzPct val="100000"/>
        <a:buChar char="•"/>
        <a:defRPr sz="3200">
          <a:latin typeface="Arial"/>
          <a:ea typeface="Arial"/>
          <a:cs typeface="Arial"/>
          <a:sym typeface="Arial"/>
        </a:defRPr>
      </a:lvl9pPr>
    </p:bodyStyle>
    <p:otherStyle>
      <a:lvl1pPr algn="r" defTabSz="457200">
        <a:defRPr sz="1400">
          <a:solidFill>
            <a:schemeClr val="tx1"/>
          </a:solidFill>
          <a:latin typeface="+mn-lt"/>
          <a:ea typeface="+mn-ea"/>
          <a:cs typeface="+mn-cs"/>
          <a:sym typeface="Arial"/>
        </a:defRPr>
      </a:lvl1pPr>
      <a:lvl2pPr indent="457200" algn="r" defTabSz="457200">
        <a:defRPr sz="1400">
          <a:solidFill>
            <a:schemeClr val="tx1"/>
          </a:solidFill>
          <a:latin typeface="+mn-lt"/>
          <a:ea typeface="+mn-ea"/>
          <a:cs typeface="+mn-cs"/>
          <a:sym typeface="Arial"/>
        </a:defRPr>
      </a:lvl2pPr>
      <a:lvl3pPr indent="914400" algn="r" defTabSz="457200">
        <a:defRPr sz="1400">
          <a:solidFill>
            <a:schemeClr val="tx1"/>
          </a:solidFill>
          <a:latin typeface="+mn-lt"/>
          <a:ea typeface="+mn-ea"/>
          <a:cs typeface="+mn-cs"/>
          <a:sym typeface="Arial"/>
        </a:defRPr>
      </a:lvl3pPr>
      <a:lvl4pPr indent="1371600" algn="r" defTabSz="457200">
        <a:defRPr sz="1400">
          <a:solidFill>
            <a:schemeClr val="tx1"/>
          </a:solidFill>
          <a:latin typeface="+mn-lt"/>
          <a:ea typeface="+mn-ea"/>
          <a:cs typeface="+mn-cs"/>
          <a:sym typeface="Arial"/>
        </a:defRPr>
      </a:lvl4pPr>
      <a:lvl5pPr indent="1828800" algn="r" defTabSz="457200">
        <a:defRPr sz="1400">
          <a:solidFill>
            <a:schemeClr val="tx1"/>
          </a:solidFill>
          <a:latin typeface="+mn-lt"/>
          <a:ea typeface="+mn-ea"/>
          <a:cs typeface="+mn-cs"/>
          <a:sym typeface="Arial"/>
        </a:defRPr>
      </a:lvl5pPr>
      <a:lvl6pPr algn="r" defTabSz="457200">
        <a:defRPr sz="1400">
          <a:solidFill>
            <a:schemeClr val="tx1"/>
          </a:solidFill>
          <a:latin typeface="+mn-lt"/>
          <a:ea typeface="+mn-ea"/>
          <a:cs typeface="+mn-cs"/>
          <a:sym typeface="Arial"/>
        </a:defRPr>
      </a:lvl6pPr>
      <a:lvl7pPr algn="r" defTabSz="457200">
        <a:defRPr sz="1400">
          <a:solidFill>
            <a:schemeClr val="tx1"/>
          </a:solidFill>
          <a:latin typeface="+mn-lt"/>
          <a:ea typeface="+mn-ea"/>
          <a:cs typeface="+mn-cs"/>
          <a:sym typeface="Arial"/>
        </a:defRPr>
      </a:lvl7pPr>
      <a:lvl8pPr algn="r" defTabSz="457200">
        <a:defRPr sz="1400">
          <a:solidFill>
            <a:schemeClr val="tx1"/>
          </a:solidFill>
          <a:latin typeface="+mn-lt"/>
          <a:ea typeface="+mn-ea"/>
          <a:cs typeface="+mn-cs"/>
          <a:sym typeface="Arial"/>
        </a:defRPr>
      </a:lvl8pPr>
      <a:lvl9pPr algn="r" defTabSz="457200">
        <a:defRPr sz="1400">
          <a:solidFill>
            <a:schemeClr val="tx1"/>
          </a:solidFill>
          <a:latin typeface="+mn-lt"/>
          <a:ea typeface="+mn-ea"/>
          <a:cs typeface="+mn-cs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 idx="4294967295"/>
          </p:nvPr>
        </p:nvSpPr>
        <p:spPr>
          <a:xfrm>
            <a:off x="684212" y="1125537"/>
            <a:ext cx="7772401" cy="17367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b">
            <a:normAutofit/>
          </a:bodyPr>
          <a:lstStyle>
            <a:lvl1pPr>
              <a:defRPr sz="4800"/>
            </a:lvl1pPr>
          </a:lstStyle>
          <a:p>
            <a:pPr lvl="0">
              <a:defRPr sz="1800"/>
            </a:pPr>
            <a:r>
              <a:rPr sz="4800"/>
              <a:t>Research Methods Workshops</a:t>
            </a:r>
          </a:p>
        </p:txBody>
      </p:sp>
      <p:sp>
        <p:nvSpPr>
          <p:cNvPr id="9" name="Shape 9"/>
          <p:cNvSpPr>
            <a:spLocks noGrp="1"/>
          </p:cNvSpPr>
          <p:nvPr>
            <p:ph type="body" idx="4294967295"/>
          </p:nvPr>
        </p:nvSpPr>
        <p:spPr>
          <a:xfrm>
            <a:off x="1549400" y="4070350"/>
            <a:ext cx="6045200" cy="18097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t">
            <a:normAutofit/>
          </a:bodyPr>
          <a:lstStyle/>
          <a:p>
            <a:pPr marL="0" lvl="0" indent="0" algn="ctr">
              <a:buSzTx/>
              <a:buNone/>
              <a:defRPr sz="1800"/>
            </a:pPr>
            <a:r>
              <a:rPr lang="EN-US" sz="3200">
                <a:solidFill>
                  <a:srgbClr val="000000"/>
                </a:solidFill>
                <a:effectLst>
                  <a:outerShdw blurRad="12700" dist="25400" dir="2700000" rotWithShape="0">
                    <a:srgbClr val="DDDDDD"/>
                  </a:outerShdw>
                </a:effectLst>
              </a:rPr>
              <a:t>Research Design</a:t>
            </a:r>
            <a:endParaRPr sz="3200">
              <a:solidFill>
                <a:srgbClr val="000000"/>
              </a:solidFill>
              <a:effectLst>
                <a:outerShdw blurRad="12700" dist="25400" dir="2700000" rotWithShape="0">
                  <a:srgbClr val="DDDDDD"/>
                </a:outerShdw>
              </a:effectLst>
            </a:endParaRPr>
          </a:p>
          <a:p>
            <a:pPr marL="0" lvl="0" indent="0" algn="ctr">
              <a:spcBef>
                <a:spcPts val="400"/>
              </a:spcBef>
              <a:buSzTx/>
              <a:buNone/>
              <a:defRPr sz="1800"/>
            </a:pPr>
            <a:r>
              <a:t>Dr. S.T. Sommerville (UW TSD)</a:t>
            </a:r>
            <a:br>
              <a:rPr>
                <a:solidFill>
                  <a:schemeClr val="tx1"/>
                </a:solidFill>
              </a:rPr>
            </a:br>
            <a:r>
              <a:t>s.sommerville@uwtsd.ac.uk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 idx="4294967295"/>
          </p:nvPr>
        </p:nvSpPr>
        <p:spPr>
          <a:xfrm>
            <a:off x="684212" y="476249"/>
            <a:ext cx="7772401" cy="11430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/>
            </a:pPr>
            <a:r>
              <a:rPr sz="4400"/>
              <a:t>Learning outcomes</a:t>
            </a:r>
          </a:p>
        </p:txBody>
      </p:sp>
      <p:sp>
        <p:nvSpPr>
          <p:cNvPr id="12" name="Shape 12"/>
          <p:cNvSpPr>
            <a:spLocks noGrp="1"/>
          </p:cNvSpPr>
          <p:nvPr>
            <p:ph type="body" idx="4294967295"/>
          </p:nvPr>
        </p:nvSpPr>
        <p:spPr>
          <a:xfrm>
            <a:off x="595312" y="1481137"/>
            <a:ext cx="8349606" cy="468258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t">
            <a:normAutofit/>
          </a:bodyPr>
          <a:lstStyle/>
          <a:p>
            <a:pPr marL="3175" lvl="0" indent="-3175">
              <a:lnSpc>
                <a:spcPct val="90000"/>
              </a:lnSpc>
              <a:buSzTx/>
              <a:buNone/>
              <a:defRPr sz="1800"/>
            </a:pPr>
            <a:r>
              <a:rPr sz="3200">
                <a:effectLst>
                  <a:outerShdw blurRad="12700" dist="25400" dir="2700000" rotWithShape="0">
                    <a:srgbClr val="DDDDDD"/>
                  </a:outerShdw>
                </a:effectLst>
              </a:rPr>
              <a:t>By the end of this first session, you will be able to:</a:t>
            </a:r>
            <a:r>
              <a:rPr sz="3200" b="1">
                <a:effectLst>
                  <a:outerShdw blurRad="12700" dist="25400" dir="2700000" rotWithShape="0">
                    <a:srgbClr val="DDDDDD"/>
                  </a:outerShdw>
                </a:effectLst>
              </a:rPr>
              <a:t> </a:t>
            </a:r>
            <a:endParaRPr sz="3200">
              <a:effectLst>
                <a:outerShdw blurRad="12700" dist="25400" dir="2700000" rotWithShape="0">
                  <a:srgbClr val="DDDDDD"/>
                </a:outerShdw>
              </a:effectLst>
            </a:endParaRPr>
          </a:p>
          <a:p>
            <a:pPr marL="330200" lvl="0" indent="-330200">
              <a:lnSpc>
                <a:spcPct val="90000"/>
              </a:lnSpc>
              <a:buChar char="•"/>
              <a:defRPr sz="1800"/>
            </a:pPr>
            <a:r>
              <a:rPr sz="3200">
                <a:effectLst>
                  <a:outerShdw blurRad="12700" dist="25400" dir="2700000" rotWithShape="0">
                    <a:srgbClr val="DDDDDD"/>
                  </a:outerShdw>
                </a:effectLst>
              </a:rPr>
              <a:t>Understand where </a:t>
            </a:r>
            <a:r>
              <a:rPr lang="EN-US" sz="3200">
                <a:effectLst>
                  <a:outerShdw blurRad="12700" dist="25400" dir="2700000" rotWithShape="0">
                    <a:srgbClr val="DDDDDD"/>
                  </a:outerShdw>
                </a:effectLst>
              </a:rPr>
              <a:t>research design and data</a:t>
            </a:r>
            <a:r>
              <a:rPr sz="3200">
                <a:effectLst>
                  <a:outerShdw blurRad="12700" dist="25400" dir="2700000" rotWithShape="0">
                    <a:srgbClr val="DDDDDD"/>
                  </a:outerShdw>
                </a:effectLst>
              </a:rPr>
              <a:t> </a:t>
            </a:r>
            <a:r>
              <a:rPr lang="EN-GB" sz="3200">
                <a:effectLst>
                  <a:outerShdw blurRad="12700" dist="25400" dir="2700000" rotWithShape="0">
                    <a:srgbClr val="DDDDDD"/>
                  </a:outerShdw>
                </a:effectLst>
              </a:rPr>
              <a:t>collection</a:t>
            </a:r>
            <a:r>
              <a:rPr sz="3200">
                <a:effectLst>
                  <a:outerShdw blurRad="12700" dist="25400" dir="2700000" rotWithShape="0">
                    <a:srgbClr val="DDDDDD"/>
                  </a:outerShdw>
                </a:effectLst>
              </a:rPr>
              <a:t> fit in the research process.</a:t>
            </a:r>
          </a:p>
          <a:p>
            <a:pPr marL="330200" lvl="0" indent="-330200">
              <a:lnSpc>
                <a:spcPct val="90000"/>
              </a:lnSpc>
              <a:buChar char="•"/>
              <a:defRPr sz="1800"/>
            </a:pPr>
            <a:r>
              <a:rPr sz="3200">
                <a:effectLst>
                  <a:outerShdw blurRad="12700" dist="25400" dir="2700000" rotWithShape="0">
                    <a:srgbClr val="DDDDDD"/>
                  </a:outerShdw>
                </a:effectLst>
              </a:rPr>
              <a:t>Recognise the key relationships between the research question, research hypotheses and data variables.</a:t>
            </a:r>
          </a:p>
          <a:p>
            <a:pPr marL="330200" lvl="0" indent="-330200">
              <a:lnSpc>
                <a:spcPct val="90000"/>
              </a:lnSpc>
              <a:buChar char="•"/>
              <a:defRPr sz="1800"/>
            </a:pPr>
            <a:r>
              <a:rPr sz="3200">
                <a:effectLst>
                  <a:outerShdw blurRad="12700" dist="25400" dir="2700000" rotWithShape="0">
                    <a:srgbClr val="DDDDDD"/>
                  </a:outerShdw>
                </a:effectLst>
              </a:rPr>
              <a:t>Complete an exercise on framing hypotheses and identifying variables for a research question.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>
            <a:spLocks noGrp="1"/>
          </p:cNvSpPr>
          <p:nvPr>
            <p:ph type="body" idx="4294967295"/>
          </p:nvPr>
        </p:nvSpPr>
        <p:spPr>
          <a:xfrm>
            <a:off x="684212" y="1125537"/>
            <a:ext cx="7772401" cy="5318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/>
          <a:p>
            <a:pPr marL="203596" lvl="0" indent="-203596">
              <a:spcBef>
                <a:spcPts val="900"/>
              </a:spcBef>
              <a:buChar char="•"/>
              <a:defRPr sz="1800"/>
            </a:pPr>
            <a:r>
              <a:rPr sz="2000"/>
              <a:t>Identifying a a question to be answered / hypothesis to be tested / problem to be solved.</a:t>
            </a:r>
          </a:p>
          <a:p>
            <a:pPr marL="203596" lvl="0" indent="-203596">
              <a:spcBef>
                <a:spcPts val="900"/>
              </a:spcBef>
              <a:buChar char="•"/>
              <a:defRPr sz="1800"/>
            </a:pPr>
            <a:r>
              <a:rPr sz="2000"/>
              <a:t>Determining what kind of information is needed to answer that question  (</a:t>
            </a:r>
            <a:r>
              <a:rPr sz="2000" i="1"/>
              <a:t>ontology</a:t>
            </a:r>
            <a:r>
              <a:rPr sz="2000"/>
              <a:t>).</a:t>
            </a:r>
          </a:p>
          <a:p>
            <a:pPr marL="203596" lvl="0" indent="-203596">
              <a:spcBef>
                <a:spcPts val="900"/>
              </a:spcBef>
              <a:buChar char="•"/>
              <a:defRPr sz="1800"/>
            </a:pPr>
            <a:r>
              <a:rPr sz="2000"/>
              <a:t>Determining what methods are best for generating that information (</a:t>
            </a:r>
            <a:r>
              <a:rPr sz="2000" i="1"/>
              <a:t>epistemology</a:t>
            </a:r>
            <a:r>
              <a:rPr sz="2000"/>
              <a:t>).</a:t>
            </a:r>
          </a:p>
          <a:p>
            <a:pPr marL="203596" lvl="0" indent="-203596">
              <a:spcBef>
                <a:spcPts val="900"/>
              </a:spcBef>
              <a:buChar char="•"/>
              <a:defRPr sz="1800"/>
            </a:pPr>
            <a:r>
              <a:rPr sz="2000"/>
              <a:t>Getting the information using the chosen methods (</a:t>
            </a:r>
            <a:r>
              <a:rPr sz="2000" i="1"/>
              <a:t>data gathering</a:t>
            </a:r>
            <a:r>
              <a:rPr sz="2000"/>
              <a:t>).</a:t>
            </a:r>
          </a:p>
          <a:p>
            <a:pPr marL="203596" lvl="0" indent="-203596">
              <a:spcBef>
                <a:spcPts val="900"/>
              </a:spcBef>
              <a:buChar char="•"/>
              <a:defRPr sz="1800"/>
            </a:pPr>
            <a:r>
              <a:rPr sz="2000"/>
              <a:t>Converting raw data into usable information (evidence) (</a:t>
            </a:r>
            <a:r>
              <a:rPr sz="2000" i="1"/>
              <a:t>analysis &amp; interpretation</a:t>
            </a:r>
            <a:r>
              <a:rPr sz="2000"/>
              <a:t>).</a:t>
            </a:r>
          </a:p>
          <a:p>
            <a:pPr marL="203596" lvl="0" indent="-203596">
              <a:spcBef>
                <a:spcPts val="900"/>
              </a:spcBef>
              <a:buChar char="•"/>
              <a:defRPr sz="1800"/>
            </a:pPr>
            <a:r>
              <a:rPr sz="2000"/>
              <a:t>Drawing and presenting conclusions from the information (</a:t>
            </a:r>
            <a:r>
              <a:rPr sz="2000" i="1"/>
              <a:t>presentation)</a:t>
            </a:r>
            <a:r>
              <a:rPr sz="2000"/>
              <a:t>.</a:t>
            </a:r>
          </a:p>
          <a:p>
            <a:pPr marL="203596" lvl="0" indent="-203596">
              <a:spcBef>
                <a:spcPts val="900"/>
              </a:spcBef>
              <a:buChar char="•"/>
              <a:defRPr sz="1800"/>
            </a:pPr>
            <a:r>
              <a:rPr sz="2000"/>
              <a:t>Validating the evidence provided.</a:t>
            </a:r>
          </a:p>
        </p:txBody>
      </p:sp>
      <p:sp>
        <p:nvSpPr>
          <p:cNvPr id="15" name="Shape 15"/>
          <p:cNvSpPr>
            <a:spLocks noGrp="1"/>
          </p:cNvSpPr>
          <p:nvPr>
            <p:ph type="title" idx="4294967295"/>
          </p:nvPr>
        </p:nvSpPr>
        <p:spPr>
          <a:xfrm>
            <a:off x="685800" y="304800"/>
            <a:ext cx="7772400" cy="685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>
            <a:lvl1pPr>
              <a:defRPr sz="3600">
                <a:effectLst>
                  <a:outerShdw blurRad="12700" dist="25400" dir="2700000" rotWithShape="0">
                    <a:srgbClr val="DDDDDD"/>
                  </a:outerShdw>
                </a:effectLst>
              </a:defRPr>
            </a:lvl1pPr>
          </a:lstStyle>
          <a:p>
            <a:pPr lvl="0">
              <a:defRPr sz="1800">
                <a:effectLst/>
              </a:defRPr>
            </a:pPr>
            <a:r>
              <a:rPr sz="3600">
                <a:effectLst>
                  <a:outerShdw blurRad="12700" dist="25400" dir="2700000" rotWithShape="0">
                    <a:srgbClr val="DDDDDD"/>
                  </a:outerShdw>
                </a:effectLst>
              </a:rPr>
              <a:t>The research process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>
            <a:spLocks noGrp="1"/>
          </p:cNvSpPr>
          <p:nvPr>
            <p:ph type="title" idx="4294967295"/>
          </p:nvPr>
        </p:nvSpPr>
        <p:spPr>
          <a:xfrm>
            <a:off x="685800" y="609599"/>
            <a:ext cx="7772400" cy="11430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>
            <a:lvl1pPr defTabSz="905255">
              <a:defRPr sz="3564"/>
            </a:lvl1pPr>
          </a:lstStyle>
          <a:p>
            <a:pPr lvl="0">
              <a:defRPr sz="1800"/>
            </a:pPr>
            <a:r>
              <a:rPr sz="3550"/>
              <a:t>Data</a:t>
            </a:r>
            <a:r>
              <a:rPr lang="EN-US" sz="3550"/>
              <a:t> Gathering</a:t>
            </a:r>
            <a:r>
              <a:rPr sz="3550"/>
              <a:t> – Where in the research process?</a:t>
            </a:r>
          </a:p>
        </p:txBody>
      </p:sp>
      <p:pic>
        <p:nvPicPr>
          <p:cNvPr id="18" name="RM_Unit1_new_slide8.jpg" descr="RM_Unit1_new_slide8.jpg"/>
          <p:cNvPicPr/>
          <p:nvPr/>
        </p:nvPicPr>
        <p:blipFill>
          <a:blip r:embed="rId2">
            <a:extLst/>
          </a:blip>
          <a:srcRect t="765" r="9"/>
          <a:stretch>
            <a:fillRect/>
          </a:stretch>
        </p:blipFill>
        <p:spPr>
          <a:xfrm>
            <a:off x="336313" y="1878012"/>
            <a:ext cx="8399700" cy="4217924"/>
          </a:xfrm>
          <a:prstGeom prst="rect">
            <a:avLst/>
          </a:prstGeom>
          <a:ln w="12700">
            <a:miter lim="400000"/>
          </a:ln>
        </p:spPr>
      </p:pic>
      <p:sp>
        <p:nvSpPr>
          <p:cNvPr id="19" name="Shape 19"/>
          <p:cNvSpPr/>
          <p:nvPr/>
        </p:nvSpPr>
        <p:spPr>
          <a:xfrm>
            <a:off x="3838965" y="3573462"/>
            <a:ext cx="2245923" cy="7191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solidFill>
            <a:srgbClr val="A6A6A6">
              <a:alpha val="9019"/>
            </a:srgbClr>
          </a:solidFill>
          <a:ln>
            <a:solidFill/>
            <a:round/>
          </a:ln>
        </p:spPr>
        <p:txBody>
          <a:bodyPr lIns="0" tIns="0" rIns="0" bIns="0" anchor="ctr"/>
          <a:lstStyle/>
          <a:p>
            <a:pPr lvl="0" algn="ctr" defTabSz="457200">
              <a:defRPr sz="1800"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5" name="Shape 19"/>
          <p:cNvSpPr/>
          <p:nvPr/>
        </p:nvSpPr>
        <p:spPr>
          <a:xfrm>
            <a:off x="1862456" y="3584322"/>
            <a:ext cx="2688497" cy="71913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679" h="19679" extrusionOk="0">
                <a:moveTo>
                  <a:pt x="16796" y="2882"/>
                </a:moveTo>
                <a:cubicBezTo>
                  <a:pt x="20639" y="6724"/>
                  <a:pt x="20639" y="12954"/>
                  <a:pt x="16796" y="16796"/>
                </a:cubicBezTo>
                <a:cubicBezTo>
                  <a:pt x="12954" y="20639"/>
                  <a:pt x="6724" y="20639"/>
                  <a:pt x="2882" y="16796"/>
                </a:cubicBezTo>
                <a:cubicBezTo>
                  <a:pt x="-961" y="12954"/>
                  <a:pt x="-961" y="6724"/>
                  <a:pt x="2882" y="2882"/>
                </a:cubicBezTo>
                <a:cubicBezTo>
                  <a:pt x="6724" y="-961"/>
                  <a:pt x="12954" y="-961"/>
                  <a:pt x="16796" y="2882"/>
                </a:cubicBezTo>
                <a:close/>
              </a:path>
            </a:pathLst>
          </a:custGeom>
          <a:solidFill>
            <a:srgbClr val="A6A6A6">
              <a:alpha val="9019"/>
            </a:srgbClr>
          </a:solidFill>
          <a:ln>
            <a:solidFill/>
            <a:round/>
          </a:ln>
        </p:spPr>
        <p:txBody>
          <a:bodyPr lIns="0" tIns="0" rIns="0" bIns="0" anchor="ctr"/>
          <a:lstStyle/>
          <a:p>
            <a:pPr lvl="0" algn="ctr" defTabSz="457200">
              <a:defRPr sz="1800">
                <a:solidFill>
                  <a:srgbClr val="FFFFFF"/>
                </a:solidFill>
              </a:defRPr>
            </a:pPr>
            <a:endParaRPr/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>
            <a:spLocks noGrp="1"/>
          </p:cNvSpPr>
          <p:nvPr>
            <p:ph type="title" idx="4294967295"/>
          </p:nvPr>
        </p:nvSpPr>
        <p:spPr>
          <a:xfrm>
            <a:off x="684212" y="333375"/>
            <a:ext cx="7772401" cy="762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>
            <a:lvl1pPr>
              <a:defRPr sz="3600"/>
            </a:lvl1pPr>
          </a:lstStyle>
          <a:p>
            <a:pPr lvl="0">
              <a:defRPr sz="1800"/>
            </a:pPr>
            <a:r>
              <a:rPr sz="3600"/>
              <a:t>Ontology</a:t>
            </a:r>
          </a:p>
        </p:txBody>
      </p:sp>
      <p:sp>
        <p:nvSpPr>
          <p:cNvPr id="22" name="Shape 22"/>
          <p:cNvSpPr>
            <a:spLocks noGrp="1"/>
          </p:cNvSpPr>
          <p:nvPr>
            <p:ph type="body" idx="4294967295"/>
          </p:nvPr>
        </p:nvSpPr>
        <p:spPr>
          <a:xfrm>
            <a:off x="539750" y="1125537"/>
            <a:ext cx="8142288" cy="53276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>
            <a:normAutofit/>
          </a:bodyPr>
          <a:lstStyle/>
          <a:p>
            <a:pPr marL="203596" lvl="0" indent="-203596">
              <a:lnSpc>
                <a:spcPct val="80000"/>
              </a:lnSpc>
              <a:spcBef>
                <a:spcPts val="600"/>
              </a:spcBef>
              <a:buChar char="•"/>
              <a:defRPr sz="1800"/>
            </a:pPr>
            <a:r>
              <a:rPr sz="1900">
                <a:effectLst>
                  <a:outerShdw blurRad="12700" dist="25400" dir="2700000" rotWithShape="0">
                    <a:srgbClr val="DDDDDD"/>
                  </a:outerShdw>
                </a:effectLst>
              </a:rPr>
              <a:t>Ontology is, literally, the study of </a:t>
            </a:r>
            <a:r>
              <a:rPr sz="1900" i="1">
                <a:effectLst>
                  <a:outerShdw blurRad="12700" dist="25400" dir="2700000" rotWithShape="0">
                    <a:srgbClr val="DDDDDD"/>
                  </a:outerShdw>
                </a:effectLst>
              </a:rPr>
              <a:t>what there is</a:t>
            </a:r>
            <a:r>
              <a:rPr sz="1900">
                <a:effectLst>
                  <a:outerShdw blurRad="12700" dist="25400" dir="2700000" rotWithShape="0">
                    <a:srgbClr val="DDDDDD"/>
                  </a:outerShdw>
                </a:effectLst>
              </a:rPr>
              <a:t>.</a:t>
            </a:r>
          </a:p>
          <a:p>
            <a:pPr marL="203596" lvl="0" indent="-203596">
              <a:lnSpc>
                <a:spcPct val="80000"/>
              </a:lnSpc>
              <a:spcBef>
                <a:spcPts val="400"/>
              </a:spcBef>
              <a:buChar char="•"/>
              <a:defRPr sz="1800"/>
            </a:pPr>
            <a:r>
              <a:rPr sz="1900">
                <a:effectLst>
                  <a:outerShdw blurRad="12700" dist="25400" dir="2700000" rotWithShape="0">
                    <a:srgbClr val="DDDDDD"/>
                  </a:outerShdw>
                </a:effectLst>
              </a:rPr>
              <a:t>Ontological considerations in research:</a:t>
            </a:r>
          </a:p>
          <a:p>
            <a:pPr marL="640896" lvl="1" indent="-183696">
              <a:spcBef>
                <a:spcPts val="300"/>
              </a:spcBef>
              <a:defRPr sz="1800"/>
            </a:pPr>
            <a:r>
              <a:rPr>
                <a:effectLst>
                  <a:outerShdw blurRad="12700" dist="25400" dir="2700000" rotWithShape="0">
                    <a:srgbClr val="DDDDDD"/>
                  </a:outerShdw>
                </a:effectLst>
              </a:rPr>
              <a:t>Who you are / how do you position yourself in relation to the data sources you need?</a:t>
            </a:r>
          </a:p>
          <a:p>
            <a:pPr marL="640896" lvl="1" indent="-183696">
              <a:spcBef>
                <a:spcPts val="300"/>
              </a:spcBef>
              <a:defRPr sz="1800"/>
            </a:pPr>
            <a:r>
              <a:rPr>
                <a:effectLst>
                  <a:outerShdw blurRad="12700" dist="25400" dir="2700000" rotWithShape="0">
                    <a:srgbClr val="DDDDDD"/>
                  </a:outerShdw>
                </a:effectLst>
              </a:rPr>
              <a:t>Who are your data subjects? (</a:t>
            </a:r>
            <a:r>
              <a:rPr i="1">
                <a:effectLst>
                  <a:outerShdw blurRad="12700" dist="25400" dir="2700000" rotWithShape="0">
                    <a:srgbClr val="DDDDDD"/>
                  </a:outerShdw>
                </a:effectLst>
              </a:rPr>
              <a:t>Sample</a:t>
            </a:r>
            <a:r>
              <a:rPr>
                <a:effectLst>
                  <a:outerShdw blurRad="12700" dist="25400" dir="2700000" rotWithShape="0">
                    <a:srgbClr val="DDDDDD"/>
                  </a:outerShdw>
                </a:effectLst>
              </a:rPr>
              <a:t>) What are the data items you need from them?</a:t>
            </a:r>
          </a:p>
          <a:p>
            <a:pPr marL="640896" lvl="1" indent="-183696">
              <a:spcBef>
                <a:spcPts val="300"/>
              </a:spcBef>
              <a:defRPr sz="1800"/>
            </a:pPr>
            <a:r>
              <a:rPr>
                <a:effectLst>
                  <a:outerShdw blurRad="12700" dist="25400" dir="2700000" rotWithShape="0">
                    <a:srgbClr val="DDDDDD"/>
                  </a:outerShdw>
                </a:effectLst>
              </a:rPr>
              <a:t>What is the  relationship between you and the subjects of your research?</a:t>
            </a:r>
          </a:p>
          <a:p>
            <a:pPr marL="640896" lvl="1" indent="-183696">
              <a:spcBef>
                <a:spcPts val="300"/>
              </a:spcBef>
              <a:defRPr sz="1800"/>
            </a:pPr>
            <a:r>
              <a:rPr>
                <a:effectLst>
                  <a:outerShdw blurRad="12700" dist="25400" dir="2700000" rotWithShape="0">
                    <a:srgbClr val="DDDDDD"/>
                  </a:outerShdw>
                </a:effectLst>
              </a:rPr>
              <a:t>Which data units will you gather and analyse? (e.g. preferences, attitudes, decisions, experiences, processes, behaviours, values, prices, quantities, frequencies, variations  . . . – in individuals or in  groups)</a:t>
            </a:r>
          </a:p>
          <a:p>
            <a:pPr marL="640896" lvl="1" indent="-183696">
              <a:spcBef>
                <a:spcPts val="300"/>
              </a:spcBef>
              <a:defRPr sz="1800"/>
            </a:pPr>
            <a:r>
              <a:rPr>
                <a:effectLst>
                  <a:outerShdw blurRad="12700" dist="25400" dir="2700000" rotWithShape="0">
                    <a:srgbClr val="DDDDDD"/>
                  </a:outerShdw>
                </a:effectLst>
              </a:rPr>
              <a:t>Which states of another person can you observe as a researcher?  </a:t>
            </a:r>
          </a:p>
          <a:p>
            <a:pPr marL="640896" lvl="1" indent="-183696">
              <a:spcBef>
                <a:spcPts val="300"/>
              </a:spcBef>
              <a:defRPr sz="1800"/>
            </a:pPr>
            <a:r>
              <a:rPr>
                <a:effectLst>
                  <a:outerShdw blurRad="12700" dist="25400" dir="2700000" rotWithShape="0">
                    <a:srgbClr val="DDDDDD"/>
                  </a:outerShdw>
                </a:effectLst>
              </a:rPr>
              <a:t>How much of another person’s states can they describe themselves?  Can you verify these?</a:t>
            </a:r>
          </a:p>
          <a:p>
            <a:pPr marL="640896" lvl="1" indent="-183696">
              <a:spcBef>
                <a:spcPts val="300"/>
              </a:spcBef>
              <a:defRPr sz="1800"/>
            </a:pPr>
            <a:r>
              <a:rPr>
                <a:effectLst>
                  <a:outerShdw blurRad="12700" dist="25400" dir="2700000" rotWithShape="0">
                    <a:srgbClr val="DDDDDD"/>
                  </a:outerShdw>
                </a:effectLst>
              </a:rPr>
              <a:t>Are my data sources ‘representative’? How can I select a suitable sample to ensure my research data is ‘typical’ of a population?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>
            <a:spLocks noGrp="1"/>
          </p:cNvSpPr>
          <p:nvPr>
            <p:ph type="title" idx="4294967295"/>
          </p:nvPr>
        </p:nvSpPr>
        <p:spPr>
          <a:xfrm>
            <a:off x="685800" y="609600"/>
            <a:ext cx="7772400" cy="685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>
            <a:lvl1pPr>
              <a:defRPr sz="3600"/>
            </a:lvl1pPr>
          </a:lstStyle>
          <a:p>
            <a:pPr lvl="0">
              <a:defRPr sz="1800"/>
            </a:pPr>
            <a:r>
              <a:rPr sz="3600"/>
              <a:t>Epistemology</a:t>
            </a:r>
          </a:p>
        </p:txBody>
      </p:sp>
      <p:sp>
        <p:nvSpPr>
          <p:cNvPr id="25" name="Shape 25"/>
          <p:cNvSpPr>
            <a:spLocks noGrp="1"/>
          </p:cNvSpPr>
          <p:nvPr>
            <p:ph type="body" idx="4294967295"/>
          </p:nvPr>
        </p:nvSpPr>
        <p:spPr>
          <a:xfrm>
            <a:off x="685800" y="1524000"/>
            <a:ext cx="7772400" cy="4343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0" tIns="0" rIns="0" bIns="0" anchor="t">
            <a:normAutofit/>
          </a:bodyPr>
          <a:lstStyle/>
          <a:p>
            <a:pPr marL="257175" lvl="0" indent="-257175">
              <a:spcBef>
                <a:spcPts val="500"/>
              </a:spcBef>
              <a:buChar char="•"/>
              <a:defRPr sz="1800"/>
            </a:pPr>
            <a:r>
              <a:rPr sz="2400"/>
              <a:t>Epistemology is the study of knowledge – what do we know and how do we know it?</a:t>
            </a:r>
            <a:br>
              <a:rPr sz="2400">
                <a:solidFill>
                  <a:schemeClr val="tx1"/>
                </a:solidFill>
              </a:rPr>
            </a:br>
            <a:r>
              <a:rPr i="1"/>
              <a:t>(“episteme” = (Classical Greek) “</a:t>
            </a:r>
            <a:r>
              <a:rPr lang="EN-US" i="1"/>
              <a:t>acquiring knowledge</a:t>
            </a:r>
            <a:r>
              <a:rPr i="1"/>
              <a:t>”)</a:t>
            </a:r>
            <a:br>
              <a:rPr i="1">
                <a:solidFill>
                  <a:schemeClr val="tx1"/>
                </a:solidFill>
              </a:rPr>
            </a:br>
            <a:endParaRPr i="1">
              <a:solidFill>
                <a:schemeClr val="tx1"/>
              </a:solidFill>
            </a:endParaRPr>
          </a:p>
          <a:p>
            <a:pPr marL="257175" lvl="0" indent="-257175">
              <a:spcBef>
                <a:spcPts val="500"/>
              </a:spcBef>
              <a:buChar char="•"/>
              <a:defRPr sz="1800"/>
            </a:pPr>
            <a:r>
              <a:rPr sz="2400"/>
              <a:t>In practical research, epistemology concerns the methods we select for gathering, </a:t>
            </a:r>
            <a:r>
              <a:rPr sz="2400" err="1"/>
              <a:t>analysing</a:t>
            </a:r>
            <a:r>
              <a:rPr sz="2400"/>
              <a:t> and presenting evidence (our ‘</a:t>
            </a:r>
            <a:r>
              <a:rPr sz="2400" i="1"/>
              <a:t>methodological framework</a:t>
            </a:r>
            <a:r>
              <a:rPr sz="2400"/>
              <a:t>’).</a:t>
            </a:r>
            <a:br>
              <a:rPr sz="2400">
                <a:solidFill>
                  <a:schemeClr val="tx1"/>
                </a:solidFill>
              </a:rPr>
            </a:br>
            <a:endParaRPr sz="2400">
              <a:solidFill>
                <a:schemeClr val="tx1"/>
              </a:solidFill>
            </a:endParaRPr>
          </a:p>
          <a:p>
            <a:pPr marL="257175" lvl="0" indent="-257175">
              <a:spcBef>
                <a:spcPts val="500"/>
              </a:spcBef>
              <a:buChar char="•"/>
              <a:defRPr sz="1800"/>
            </a:pPr>
            <a:r>
              <a:rPr sz="2400"/>
              <a:t>It also concerns the tests we carry out to establish the validity and soundness of the evidence we present. </a:t>
            </a:r>
            <a:r>
              <a:rPr lang="en-US" sz="2400"/>
              <a:t> </a:t>
            </a:r>
            <a:endParaRPr sz="2400"/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/>
          <a:lstStyle/>
          <a:p>
            <a:pPr lvl="0">
              <a:defRPr sz="1800"/>
            </a:pPr>
            <a:fld id="{86CB4B4D-7CA3-9044-876B-883B54F8677D}" type="slidenum">
              <a:rPr sz="1400"/>
              <a:t>7</a:t>
            </a:fld>
            <a:endParaRPr sz="1400"/>
          </a:p>
        </p:txBody>
      </p:sp>
      <p:sp>
        <p:nvSpPr>
          <p:cNvPr id="28" name="Shape 28"/>
          <p:cNvSpPr>
            <a:spLocks noGrp="1"/>
          </p:cNvSpPr>
          <p:nvPr>
            <p:ph type="title" idx="4294967295"/>
          </p:nvPr>
        </p:nvSpPr>
        <p:spPr>
          <a:xfrm>
            <a:off x="457200" y="92074"/>
            <a:ext cx="8229600" cy="1508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 anchor="ctr"/>
          <a:lstStyle>
            <a:lvl1pPr>
              <a:defRPr sz="3400"/>
            </a:lvl1pPr>
          </a:lstStyle>
          <a:p>
            <a:pPr lvl="0">
              <a:defRPr sz="1800"/>
            </a:pPr>
            <a:r>
              <a:rPr sz="3400"/>
              <a:t>Questions, Hypotheses and Variables</a:t>
            </a:r>
          </a:p>
        </p:txBody>
      </p:sp>
      <p:sp>
        <p:nvSpPr>
          <p:cNvPr id="29" name="Shape 29"/>
          <p:cNvSpPr>
            <a:spLocks noGrp="1"/>
          </p:cNvSpPr>
          <p:nvPr>
            <p:ph type="body" idx="4294967295"/>
          </p:nvPr>
        </p:nvSpPr>
        <p:spPr>
          <a:xfrm>
            <a:off x="304800" y="1206500"/>
            <a:ext cx="85344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lIns="45719" rIns="45719"/>
          <a:lstStyle/>
          <a:p>
            <a:pPr marL="342899" lvl="0" indent="-342899">
              <a:defRPr sz="1800"/>
            </a:pPr>
            <a:r>
              <a:rPr sz="2400"/>
              <a:t>Every good research project starts - not from a topic - but from a precise and relevant </a:t>
            </a:r>
            <a:r>
              <a:rPr sz="2400" b="1"/>
              <a:t>question</a:t>
            </a:r>
            <a:r>
              <a:rPr sz="2400"/>
              <a:t>.  What is the question your research is intended to answer?</a:t>
            </a:r>
            <a:br>
              <a:rPr lang="en-GB" sz="2400"/>
            </a:br>
            <a:endParaRPr sz="2400"/>
          </a:p>
          <a:p>
            <a:pPr marL="342899" lvl="0" indent="-342899">
              <a:defRPr sz="1800"/>
            </a:pPr>
            <a:r>
              <a:rPr sz="2400"/>
              <a:t>Given a precise question, the next step is to formulate hypotheses (predictions) about what answers may be possible.</a:t>
            </a:r>
            <a:br>
              <a:rPr lang="en-GB" sz="2400"/>
            </a:br>
            <a:endParaRPr sz="2400"/>
          </a:p>
          <a:p>
            <a:pPr lvl="0">
              <a:defRPr sz="1800"/>
            </a:pPr>
            <a:r>
              <a:rPr sz="2400"/>
              <a:t>Hypotheses (including the null hypothesis) normally assert a correlation between two or more variables - independent (IV) and dependent variables (DV).</a:t>
            </a:r>
            <a:endParaRPr sz="2400" i="1"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BBE0E3"/>
      </a:accent1>
      <a:accent2>
        <a:srgbClr val="333399"/>
      </a:accent2>
      <a:accent3>
        <a:srgbClr val="8F8F8F"/>
      </a:accent3>
      <a:accent4>
        <a:srgbClr val="707070"/>
      </a:accent4>
      <a:accent5>
        <a:srgbClr val="D8ECED"/>
      </a:accent5>
      <a:accent6>
        <a:srgbClr val="2E2E8B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BBE0E3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Arial"/>
            <a:ea typeface="Arial"/>
            <a:cs typeface="Arial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BBE0E3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Arial"/>
            <a:ea typeface="Arial"/>
            <a:cs typeface="Arial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BBE0E3"/>
      </a:accent1>
      <a:accent2>
        <a:srgbClr val="333399"/>
      </a:accent2>
      <a:accent3>
        <a:srgbClr val="8F8F8F"/>
      </a:accent3>
      <a:accent4>
        <a:srgbClr val="707070"/>
      </a:accent4>
      <a:accent5>
        <a:srgbClr val="D8ECED"/>
      </a:accent5>
      <a:accent6>
        <a:srgbClr val="2E2E8B"/>
      </a:accent6>
      <a:hlink>
        <a:srgbClr val="0000FF"/>
      </a:hlink>
      <a:folHlink>
        <a:srgbClr val="FF00FF"/>
      </a:folHlink>
    </a:clrScheme>
    <a:fontScheme name="Default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Defaul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rgbClr val="BBE0E3"/>
          </a:solidFill>
          <a:prstDash val="solid"/>
          <a:bevel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Arial"/>
            <a:ea typeface="Arial"/>
            <a:cs typeface="Arial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BBE0E3"/>
          </a:solidFill>
          <a:prstDash val="solid"/>
          <a:bevel/>
        </a:ln>
        <a:effectLst>
          <a:outerShdw blurRad="38100" dist="20000" dir="5400000" rotWithShape="0">
            <a:srgbClr val="000000">
              <a:alpha val="38000"/>
            </a:srgbClr>
          </a:outerShdw>
        </a:effectLst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Arial"/>
            <a:ea typeface="Arial"/>
            <a:cs typeface="Arial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Default</vt:lpstr>
      <vt:lpstr>Research Methods Workshops</vt:lpstr>
      <vt:lpstr>Learning outcomes</vt:lpstr>
      <vt:lpstr>The research process</vt:lpstr>
      <vt:lpstr>Data Gathering – Where in the research process?</vt:lpstr>
      <vt:lpstr>Ontology</vt:lpstr>
      <vt:lpstr>Epistemology</vt:lpstr>
      <vt:lpstr>Questions, Hypotheses and Variables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Workshops</dc:title>
  <cp:revision>1</cp:revision>
  <dcterms:modified xsi:type="dcterms:W3CDTF">2016-10-31T22:09:19Z</dcterms:modified>
</cp:coreProperties>
</file>