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91" r:id="rId6"/>
    <p:sldId id="283" r:id="rId7"/>
    <p:sldId id="284" r:id="rId8"/>
    <p:sldId id="285" r:id="rId9"/>
    <p:sldId id="286" r:id="rId10"/>
    <p:sldId id="287" r:id="rId11"/>
    <p:sldId id="293" r:id="rId12"/>
    <p:sldId id="292" r:id="rId13"/>
    <p:sldId id="289" r:id="rId14"/>
    <p:sldId id="290" r:id="rId15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340" autoAdjust="0"/>
    <p:restoredTop sz="95033" autoAdjust="0"/>
  </p:normalViewPr>
  <p:slideViewPr>
    <p:cSldViewPr>
      <p:cViewPr varScale="1">
        <p:scale>
          <a:sx n="89" d="100"/>
          <a:sy n="89" d="100"/>
        </p:scale>
        <p:origin x="648" y="1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FA4B8C5-E0C2-0F91-C6F5-6280525ACFD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E20BC8-FE81-5C51-6DBD-A8630D5C16F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0BE5B29-0591-A142-835F-36CA5786D300}" type="datetimeFigureOut">
              <a:rPr lang="en-GB"/>
              <a:pPr>
                <a:defRPr/>
              </a:pPr>
              <a:t>24/11/2025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8B3C27-58BF-6C88-83F6-39B66139B68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DC3E68-62F1-2D44-5C7E-EF9FDC2F435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9268ADF-69F1-5E42-8CFA-E2DD51A9C57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D4C403B-A9B7-D805-FE50-BDBCD5B7871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C42D81-3212-6CEE-BBF8-14B23F43FDF1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C20CF05A-FE60-5F4D-ABE4-75D7941C76CA}" type="datetimeFigureOut">
              <a:rPr lang="en-US"/>
              <a:pPr>
                <a:defRPr/>
              </a:pPr>
              <a:t>11/24/25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7FF7A163-E65D-4CA7-0AA1-0EAA9C86BDC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3B6C1F7-637F-65B2-F794-A42961F4DAB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DB3F65-0FD1-FF76-0C92-DB008AF19679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311006-9031-C708-D1B7-117CDC17E6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2339249-A544-A84D-AB73-478BCD9DBC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F3E0A196-0A2B-6B16-C2EC-2C551017991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46A0967B-A022-8C37-AF34-B98208D993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1B59EECE-768E-717D-2E62-CB397029871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6712B88-7E84-9F48-8B7D-343C7C87BCBC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254197E3-E052-18FC-8DA5-1DC6F2A5A2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2770D65A-0086-0A02-8C35-DE283DD02D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1E3D8559-376F-D14B-7578-E4D9E47C8D4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24CDCCAE-DAC8-7640-9934-F21EF4AB5A02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447B1-C6A4-6E4D-50CC-97AA06D942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C24F70-8A5D-094C-9607-C860903134D4}" type="datetimeFigureOut">
              <a:rPr lang="en-GB"/>
              <a:pPr>
                <a:defRPr/>
              </a:pPr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A0420-3328-8DE2-5C3B-FF85F0500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0B44C-7934-AC28-07D6-DF75F73346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85B06-1DAA-6940-9B51-930F4953E35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7893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4060B-41A3-40DF-65F2-CFFDC1ED4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C6EFFB-BEF8-E746-891A-5D50FAD7E840}" type="datetimeFigureOut">
              <a:rPr lang="en-GB"/>
              <a:pPr>
                <a:defRPr/>
              </a:pPr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F4E789-DF2E-BA35-76E2-16821F74B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78E586-6DB0-0DA7-6358-B0E54B1FC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EB0BF3-ECEE-FB4D-AEF5-D27B348C557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435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E048A-F4E6-5996-3BF1-358EF5F10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A07F7-4D61-C54A-AD62-2C717717500D}" type="datetimeFigureOut">
              <a:rPr lang="en-GB"/>
              <a:pPr>
                <a:defRPr/>
              </a:pPr>
              <a:t>24/11/2025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72AA6B2-2C74-D2E5-F891-7262FB2634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31683-E1CF-8F4C-B917-C39CE03AAE0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0590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80EBA63-A1D4-287E-A9F3-D5D73DCEB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77D0F-DC83-194F-9C0B-DAC9A64336C3}" type="datetimeFigureOut">
              <a:rPr lang="en-GB"/>
              <a:pPr>
                <a:defRPr/>
              </a:pPr>
              <a:t>24/11/2025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6DF3BE-A3E3-5105-A8E7-7226E3369CF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4F990-353B-F243-89A9-C5E179508F0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851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97E8023-81E7-5DB8-0B8F-66227390C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B6F9E-E7B1-D644-BADA-466C4CCF7BEC}" type="datetimeFigureOut">
              <a:rPr lang="en-GB"/>
              <a:pPr>
                <a:defRPr/>
              </a:pPr>
              <a:t>24/11/2025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692D7C0-0E74-96C6-77B3-0CA2B72AC06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83DAA0-0362-1E4A-8866-D6A8CD4AE8D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5243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593F66F-A684-6C64-7423-9FB14D1FEA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84C31C-58BA-1649-ABE8-29339E092945}" type="datetimeFigureOut">
              <a:rPr lang="en-GB"/>
              <a:pPr>
                <a:defRPr/>
              </a:pPr>
              <a:t>24/11/2025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2BE5E33-CE84-484F-50CC-738CD4C6C8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61FDD-0B44-E04B-BAF1-BC5B091ED0A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8464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79BE218E-671A-BFA5-B45B-3C8977136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EA680-FEA7-C041-BCF8-23AA96CE7E4B}" type="datetimeFigureOut">
              <a:rPr lang="en-GB"/>
              <a:pPr>
                <a:defRPr/>
              </a:pPr>
              <a:t>24/11/2025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F47F559-A92C-BFD6-0210-D7E1F56A404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828924-3AC5-DF46-A3DB-2D56A834E75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1743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73907CD-40AA-A498-A483-A062B6CC5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E40C4-E149-4B43-90D3-EC9039027BDB}" type="datetimeFigureOut">
              <a:rPr lang="en-GB"/>
              <a:pPr>
                <a:defRPr/>
              </a:pPr>
              <a:t>24/11/2025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3DE7A-7B77-7640-AA67-0606A32B21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4D205-B3E0-6847-AE72-EE738574B11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212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2894A1D-799C-AEFD-FFBB-59DE8429AB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FDE45-1D53-E940-B7E7-A94C95ED61AD}" type="datetimeFigureOut">
              <a:rPr lang="en-GB"/>
              <a:pPr>
                <a:defRPr/>
              </a:pPr>
              <a:t>24/11/2025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B06FE-83C7-59EA-5C8E-3E72AF8F88F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5815C-7A43-7644-BD2A-09BDE1ADA27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4008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1B4EB1-76F4-6EE6-09B7-472FCC633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4DD558-9E29-BD47-91B6-0BB4F88151C8}" type="datetimeFigureOut">
              <a:rPr lang="en-GB"/>
              <a:pPr>
                <a:defRPr/>
              </a:pPr>
              <a:t>24/11/2025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7FB19FE-E944-E5DC-2554-00AFBA039A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2C574-1E7B-D643-8C94-24F80132BD1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4883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26CA33-BB65-C271-A8C7-BAA00680CC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2ECBBC-CA35-DF43-BA45-D045FAA338E0}" type="datetimeFigureOut">
              <a:rPr lang="en-GB"/>
              <a:pPr>
                <a:defRPr/>
              </a:pPr>
              <a:t>24/11/2025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64D2EF6-54A4-8026-EF42-1C64D3868D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F680F-2D80-5646-9062-72F4FD44DE3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72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A704006-1C54-E1E9-970E-859725C5F10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D3F68EAF-9B8B-62BB-087A-D45A4FA9F4F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FF73E7-B9EB-7734-E586-D6EEE45880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FDDC3DC-A3B6-CA47-9E33-E396B9E007D8}" type="datetimeFigureOut">
              <a:rPr lang="en-GB"/>
              <a:pPr>
                <a:defRPr/>
              </a:pPr>
              <a:t>24/11/2025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05DB50-BE6F-6938-F3F4-6558D5FDD4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2B3B550-31B0-434B-9E28-8B64F06E8997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NMw7z0SZn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think.org/news-and-stories/media-centre/2023/11/our-position-on-oxevision-the-new-monitoring-system-in-mental-health-units/#:~:text=New%20monitoring%20systems%20have%20been,to%20understand%20the%20status%20quo" TargetMode="External"/><Relationship Id="rId3" Type="http://schemas.openxmlformats.org/officeDocument/2006/relationships/hyperlink" Target="https://static1.squarespace.com/static/682eda3ca89d032d692c321c/t/68c330b8ec69f878797ebb9f/1757622457886/NMHLDNDF_VBPMS_Working+Group+Report+1.0_29.9.22+%281%29.pdf" TargetMode="External"/><Relationship Id="rId7" Type="http://schemas.openxmlformats.org/officeDocument/2006/relationships/hyperlink" Target="https://www.nsun.org.uk/news/open-letter-on-the-use-of-oxevision-in-inpatient-settings/" TargetMode="External"/><Relationship Id="rId2" Type="http://schemas.openxmlformats.org/officeDocument/2006/relationships/hyperlink" Target="https://bhbusiness.com/2022/12/09/how-behavioral-health-providers-can-tackle-staffing-issues-with-technolog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mc.ncbi.nlm.nih.gov/articles/PMC11389945/#:~:text=Our%20findings%20indicate%20that%20the,for%20NHS%20mental%20health%20trusts" TargetMode="External"/><Relationship Id="rId5" Type="http://schemas.openxmlformats.org/officeDocument/2006/relationships/hyperlink" Target="https://www.theguardian.com/society/2025/mar/30/mental-health-surveillance-camera-oxevision-nhs?utm_source=chatgpt.com" TargetMode="External"/><Relationship Id="rId4" Type="http://schemas.openxmlformats.org/officeDocument/2006/relationships/hyperlink" Target="https://www.eput.nhs.uk/news/patient-safety-enhanced-as-eput-expands-use-of-innovative-technology-on-mental-health-wards/" TargetMode="External"/><Relationship Id="rId9" Type="http://schemas.openxmlformats.org/officeDocument/2006/relationships/hyperlink" Target="https://ndconnection.co.uk/blog/oxevision-surveillance-cameras-psychiatric#:~:text=Our%20campaign%20is%20based%20on,on%20minorities%20and%20religious%20group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EEE3689-2766-26AC-0819-1174C107F9ED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05D29-0A9D-94D0-44A1-5F0643DBB7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Galina Dimitrova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2212628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D48F8D82-02FF-CBE9-A6E2-B8A6FD9D29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AD358AF4-69FB-5943-4FD9-677C45D2A6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F9B54189-8570-E390-BA8E-FB0E83029D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86976878-693B-A74E-22A0-02903448956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8293" y="1196752"/>
            <a:ext cx="8507413" cy="4248150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Oxevision is contact-free infra-red sensitive camera used in mental health units to measures the patient’s pulse and breathing rate 24 hours a day without disturbing patient sleep (NHS, 2025).</a:t>
            </a:r>
          </a:p>
          <a:p>
            <a:pPr algn="just" eaLnBrk="1" hangingPunct="1">
              <a:lnSpc>
                <a:spcPct val="150000"/>
              </a:lnSpc>
            </a:pPr>
            <a:r>
              <a:rPr lang="en-GB" altLang="en-US" sz="2000" dirty="0">
                <a:hlinkClick r:id="rId3"/>
              </a:rPr>
              <a:t>https://www.youtube.com/watch?v=ONMw7z0SZnE</a:t>
            </a:r>
            <a:endParaRPr lang="en-GB" altLang="en-US" sz="2000" dirty="0"/>
          </a:p>
          <a:p>
            <a:pPr algn="just" eaLnBrk="1" hangingPunct="1">
              <a:lnSpc>
                <a:spcPct val="150000"/>
              </a:lnSpc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 am going to critically analysing Oxevision system using SWOT framework, focusing on its strengths, weaknesses, opportunity and threads.</a:t>
            </a:r>
          </a:p>
          <a:p>
            <a:pPr marL="0" indent="0" eaLnBrk="1" hangingPunct="1">
              <a:buNone/>
            </a:pPr>
            <a:endParaRPr lang="en-GB" altLang="en-US" dirty="0"/>
          </a:p>
          <a:p>
            <a:pPr eaLnBrk="1" hangingPunct="1"/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4577C56-D65C-576E-E126-B06FDFF2D9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Strengths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F35C5940-8D22-A18E-C224-E4378CD3974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2947" y="1268760"/>
            <a:ext cx="8229600" cy="4176464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Enhanced patient and staff safety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Reduces night-time interruptions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Preventing serious incidents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Reduce work-related stress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 staff workload 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(Behavioural Health Business, 2022)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Allows staff to focus on meaningful interaction with patient 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(NHS, 2025)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52E1FD7E-CA86-F39E-2C7D-B77D58E901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Weaknesses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5C2781F-73FD-7CB8-3373-B644CD5652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3181" y="1340768"/>
            <a:ext cx="8229600" cy="4176464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Risk of over-reliance on technology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Requires training and competency check 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(Guidance Document, n.d)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Some patients experience discomfort or anxiety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Visible red camera glow may be distressing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Ethical concerns 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(The Guardian, 2025)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500" dirty="0">
                <a:latin typeface="Arial" panose="020B0604020202020204" pitchFamily="34" charset="0"/>
                <a:cs typeface="Arial" panose="020B0604020202020204" pitchFamily="34" charset="0"/>
              </a:rPr>
              <a:t>Lack of clear policy on data usage and storage 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(NSUN, 2023)</a:t>
            </a:r>
          </a:p>
          <a:p>
            <a:pPr algn="just" eaLnBrk="1" hangingPunct="1"/>
            <a:endParaRPr lang="en-GB" alt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17451AD6-0DC1-B112-1C6C-40F02B2F182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Opportunities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6F993492-9445-6534-796B-C423F14EC71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8229600" cy="3916363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 staff efficiency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Cost saving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Providing early alert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Contact-free monitoring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 more proactive preventive care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Can reduce pressure on community and emergency services</a:t>
            </a:r>
            <a:r>
              <a:rPr lang="en-GB" altLang="en-US" sz="2400" dirty="0"/>
              <a:t> 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(NIH, 2024)</a:t>
            </a:r>
          </a:p>
          <a:p>
            <a:pPr marL="0" indent="0" eaLnBrk="1" hangingPunct="1">
              <a:buNone/>
            </a:pPr>
            <a:endParaRPr lang="en-GB" altLang="en-US" sz="2400" dirty="0"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buNone/>
            </a:pPr>
            <a:endParaRPr lang="en-GB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D758CAE-4894-14F5-8C0C-F43E5FEE9A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Threats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C0BA5F95-5387-19BF-4C79-D9DCA1DBF2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Ethical concern about privacy and rights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Compromise human dignity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Potential harm for vulnerable (those with psychosis, paranoia and obsessive-compulsive disorder)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Risk of data misuse 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Unclear policy </a:t>
            </a:r>
            <a:r>
              <a:rPr lang="en-GB" alt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(Rethink Mental Illness, 2023)</a:t>
            </a:r>
          </a:p>
          <a:p>
            <a:pPr marL="0" indent="0" algn="just" eaLnBrk="1" hangingPunct="1">
              <a:buNone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D758CAE-4894-14F5-8C0C-F43E5FEE9A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Challenges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C0BA5F95-5387-19BF-4C79-D9DCA1DBF2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Arial" panose="020B0604020202020204" pitchFamily="34" charset="0"/>
              </a:rPr>
              <a:t>R</a:t>
            </a: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eplace, rather than support in-person care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Arial" panose="020B0604020202020204" pitchFamily="34" charset="0"/>
              </a:rPr>
              <a:t>R</a:t>
            </a: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educe personal contact and harm trust between patients and staff </a:t>
            </a:r>
            <a:r>
              <a:rPr lang="en-GB" sz="1600" b="0" i="0" u="none" strike="noStrike" dirty="0">
                <a:effectLst/>
                <a:latin typeface="Arial" panose="020B0604020202020204" pitchFamily="34" charset="0"/>
              </a:rPr>
              <a:t>(NSUN, 2023).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Arial" panose="020B0604020202020204" pitchFamily="34" charset="0"/>
              </a:rPr>
              <a:t>Privacy concerns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Informe</a:t>
            </a:r>
            <a:r>
              <a:rPr lang="en-GB" sz="2400" dirty="0">
                <a:latin typeface="Arial" panose="020B0604020202020204" pitchFamily="34" charset="0"/>
              </a:rPr>
              <a:t>d consent </a:t>
            </a:r>
            <a:r>
              <a:rPr lang="en-GB" sz="1400" dirty="0">
                <a:latin typeface="Arial" panose="020B0604020202020204" pitchFamily="34" charset="0"/>
              </a:rPr>
              <a:t>(The Guardian, 2025)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sz="2400" b="0" i="0" u="none" strike="noStrike" dirty="0">
                <a:effectLst/>
                <a:latin typeface="Arial" panose="020B0604020202020204" pitchFamily="34" charset="0"/>
              </a:rPr>
              <a:t>Requires training </a:t>
            </a:r>
            <a:r>
              <a:rPr lang="en-GB" sz="1400" b="0" i="0" u="none" strike="noStrike" dirty="0">
                <a:effectLst/>
                <a:latin typeface="Arial" panose="020B0604020202020204" pitchFamily="34" charset="0"/>
              </a:rPr>
              <a:t>(Guidance Document, n.d)</a:t>
            </a:r>
          </a:p>
          <a:p>
            <a:pPr marL="0" indent="0" algn="just" eaLnBrk="1" hangingPunct="1">
              <a:lnSpc>
                <a:spcPct val="150000"/>
              </a:lnSpc>
              <a:spcBef>
                <a:spcPts val="0"/>
              </a:spcBef>
              <a:buNone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12651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9223BD09-A3A9-968F-7785-0184113A7B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Recommendations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FE4CD319-2AD5-C49E-1C91-85F7E91369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196752"/>
            <a:ext cx="8229600" cy="4536504"/>
          </a:xfrm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altLang="en-US" sz="2000" dirty="0"/>
              <a:t>Understanding of the purpose of Oxevision system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GB" altLang="en-US" sz="2000" dirty="0"/>
              <a:t>Should not replace positive and therapeutic engagement with patients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Required clear communication of the vision, reasons and purpose behind digital decisions</a:t>
            </a:r>
            <a:endParaRPr lang="en-GB" altLang="en-US" sz="2000" dirty="0"/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 support education and implementation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 clear and concise policies or guidance for both staff and patients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Ensure 85% of staff training completion prior to rollout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(RDSH NHS Trust Foundation, 2025)</a:t>
            </a:r>
          </a:p>
          <a:p>
            <a:pPr algn="just"/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2691FB5A-C198-B0F7-4336-A66A43322B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/>
              <a:t>Conclusion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CD0B1A04-9029-4D02-7B3C-2720455B785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Oxevision enhances patient safety, supports staff workload, and improves care efficiency. However, privacy, consent, and ethical concerns must be addressed to ensure person-centred, responsible implementation.</a:t>
            </a:r>
          </a:p>
          <a:p>
            <a:pPr eaLnBrk="1" hangingPunct="1"/>
            <a:endParaRPr lang="en-GB" alt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323E2741-EB09-8399-618F-4ACB3078F2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References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7900BF99-BA0E-92A3-A769-3E7A38E530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</a:rPr>
              <a:t>Behavioural Health Business (2022) </a:t>
            </a:r>
            <a:r>
              <a:rPr lang="en-GB" alt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How behavioural health providers can tackle staffing issues with technology </a:t>
            </a: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https://bhbusiness.com/2022/12/09/how-behavioral-health-providers-can-tackle-staffing-issues-with-technology/</a:t>
            </a: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 at: 24 November 2024).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</a:rPr>
              <a:t>National mental health  and  learning disability nurse director forum  (2022</a:t>
            </a:r>
            <a:r>
              <a:rPr lang="en-GB" alt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)  Vision-based patient monitoring system (VBPMS) in mental health wards</a:t>
            </a: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https://static1.squarespace.com/static/682eda3ca89d032d692c321c/t/68c330b8ec69f878797ebb9f/1757622457886/NMHLDNDF_VBPMS_Working+Group+Report+1.0_29.9.22+%281%29.pdf</a:t>
            </a: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</a:rPr>
              <a:t>  (Accessed at: 24 November 2025).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</a:rPr>
              <a:t>NHS (2025) </a:t>
            </a:r>
            <a:r>
              <a:rPr lang="en-GB" alt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Patient safety enhanced as EPUT expands use of innovative technology in mental health wards </a:t>
            </a: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https://www.eput.nhs.uk/news/patient-safety-enhanced-as-eput-expands-use-of-innovative-technology-on-mental-health-wards/</a:t>
            </a:r>
            <a:r>
              <a:rPr lang="en-GB" alt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 at: 24 November 2025).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sz="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Guardian (2025) </a:t>
            </a:r>
            <a:r>
              <a:rPr lang="en-GB" sz="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Is it safe? Is it spying? Disquiet over NHS ”magic eye” surveillance camera in mental health units </a:t>
            </a:r>
            <a:r>
              <a:rPr lang="en-GB" sz="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Available at: </a:t>
            </a:r>
            <a:r>
              <a:rPr lang="en-GB" sz="800" b="0" i="0" u="sng" strike="noStrike" dirty="0">
                <a:solidFill>
                  <a:srgbClr val="0070C0"/>
                </a:solidFill>
                <a:effectLst/>
                <a:latin typeface="Arial" panose="020B0604020202020204" pitchFamily="34" charset="0"/>
                <a:hlinkClick r:id="rId5"/>
              </a:rPr>
              <a:t>https://www.theguardian.com/society/2025/mar/30/mental-health-surveillance-camera-oxevision-nhs?utm_source=chatgpt.com</a:t>
            </a:r>
            <a:r>
              <a:rPr lang="en-GB" sz="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(Accessed at: 24 November 2025). </a:t>
            </a:r>
            <a:endParaRPr lang="en-GB" altLang="en-US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sz="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NIH (2024) </a:t>
            </a:r>
            <a:r>
              <a:rPr lang="en-GB" sz="800" b="0" i="1" u="none" strike="noStrike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Economic impact of a vision-based patient monitoring system across five NHS mental health trusts </a:t>
            </a:r>
            <a:r>
              <a:rPr lang="en-GB" sz="800" b="0" i="0" u="none" strike="noStrike" dirty="0">
                <a:solidFill>
                  <a:srgbClr val="1B1B1B"/>
                </a:solidFill>
                <a:effectLst/>
                <a:latin typeface="Arial" panose="020B0604020202020204" pitchFamily="34" charset="0"/>
              </a:rPr>
              <a:t>Available at: </a:t>
            </a:r>
            <a:r>
              <a:rPr lang="en-GB" sz="800" b="0" i="0" u="sng" strike="noStrike" dirty="0">
                <a:solidFill>
                  <a:srgbClr val="0070C0"/>
                </a:solidFill>
                <a:effectLst/>
                <a:latin typeface="Arial" panose="020B0604020202020204" pitchFamily="34" charset="0"/>
                <a:hlinkClick r:id="rId6"/>
              </a:rPr>
              <a:t>https://pmc.ncbi.nlm.nih.gov/articles/PMC11389945/#:~:text=Our%20findings%20indicate%20that%20the,for%20NHS%20mental%20health%20trusts</a:t>
            </a:r>
            <a:r>
              <a:rPr lang="en-GB" sz="800" b="0" i="0" u="none" strike="noStrike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.  </a:t>
            </a:r>
            <a:r>
              <a:rPr lang="en-GB" sz="800" b="0" i="0" u="none" strike="noStrike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Arial" panose="020B0604020202020204" pitchFamily="34" charset="0"/>
              </a:rPr>
              <a:t>(Accessed at: 24 November 2025).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sz="800" b="0" i="0" u="none" strike="noStrike" dirty="0">
                <a:effectLst/>
                <a:latin typeface="Arial" panose="020B0604020202020204" pitchFamily="34" charset="0"/>
              </a:rPr>
              <a:t>NSUN (2023) </a:t>
            </a:r>
            <a:r>
              <a:rPr lang="en-GB" sz="800" b="0" i="1" u="none" strike="noStrike" dirty="0">
                <a:effectLst/>
                <a:latin typeface="Arial" panose="020B0604020202020204" pitchFamily="34" charset="0"/>
              </a:rPr>
              <a:t>Open letter on the use of Oxevision inpatient settings </a:t>
            </a:r>
            <a:r>
              <a:rPr lang="en-GB" sz="800" b="0" i="0" u="none" strike="noStrike" dirty="0">
                <a:effectLst/>
                <a:latin typeface="Arial" panose="020B0604020202020204" pitchFamily="34" charset="0"/>
              </a:rPr>
              <a:t>Available at: </a:t>
            </a:r>
            <a:r>
              <a:rPr lang="en-GB" sz="800" b="0" i="0" u="sng" strike="noStrike" dirty="0">
                <a:solidFill>
                  <a:srgbClr val="0070C0"/>
                </a:solidFill>
                <a:effectLst/>
                <a:latin typeface="Arial" panose="020B0604020202020204" pitchFamily="34" charset="0"/>
                <a:hlinkClick r:id="rId7"/>
              </a:rPr>
              <a:t>https://www.nsun.org.uk/news/open-letter-on-the-use-of-oxevision-in-inpatient-settings/</a:t>
            </a:r>
            <a:r>
              <a:rPr lang="en-GB" sz="800" b="0" i="0" u="none" strike="noStrike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800" b="0" i="0" u="none" strike="noStrike" dirty="0">
                <a:effectLst/>
                <a:latin typeface="Arial" panose="020B0604020202020204" pitchFamily="34" charset="0"/>
              </a:rPr>
              <a:t>(Accessed at: 10 November 2025). 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sz="800" b="0" i="0" u="none" strike="noStrike" dirty="0">
                <a:effectLst/>
                <a:latin typeface="Arial" panose="020B0604020202020204" pitchFamily="34" charset="0"/>
              </a:rPr>
              <a:t>Rethink Mental Illness (2023) </a:t>
            </a:r>
            <a:r>
              <a:rPr lang="en-GB" sz="800" b="0" i="1" u="none" strike="noStrike" dirty="0">
                <a:effectLst/>
                <a:latin typeface="Arial" panose="020B0604020202020204" pitchFamily="34" charset="0"/>
              </a:rPr>
              <a:t>Our position on Oxevision, the new monitoring system in mental health units </a:t>
            </a:r>
            <a:r>
              <a:rPr lang="en-GB" sz="800" b="0" i="0" u="none" strike="noStrike" dirty="0">
                <a:effectLst/>
                <a:latin typeface="Arial" panose="020B0604020202020204" pitchFamily="34" charset="0"/>
              </a:rPr>
              <a:t>Available at</a:t>
            </a:r>
            <a:r>
              <a:rPr lang="en-GB" sz="800" b="0" i="0" u="none" strike="noStrike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: </a:t>
            </a:r>
            <a:r>
              <a:rPr lang="en-GB" sz="800" b="0" i="0" u="sng" strike="noStrike" dirty="0">
                <a:solidFill>
                  <a:srgbClr val="0070C0"/>
                </a:solidFill>
                <a:effectLst/>
                <a:latin typeface="Arial" panose="020B0604020202020204" pitchFamily="34" charset="0"/>
                <a:hlinkClick r:id="rId8"/>
              </a:rPr>
              <a:t>https://www.rethink.org/news-and-stories/media-centre/2023/11/our-position-on-oxevision-the-new-monitoring-system-in-mental-health-units/#:~:text=New%20monitoring%20systems%20have%20been,to%20understand%20the%20status%20quo</a:t>
            </a:r>
            <a:r>
              <a:rPr lang="en-GB" sz="800" b="0" i="0" u="none" strike="noStrike" dirty="0">
                <a:effectLst/>
                <a:latin typeface="Arial" panose="020B0604020202020204" pitchFamily="34" charset="0"/>
              </a:rPr>
              <a:t>. (Accessed at: 24 November 2025). </a:t>
            </a:r>
          </a:p>
          <a:p>
            <a:pPr algn="just" eaLnBrk="1" hangingPunct="1">
              <a:lnSpc>
                <a:spcPct val="150000"/>
              </a:lnSpc>
              <a:spcBef>
                <a:spcPts val="0"/>
              </a:spcBef>
            </a:pPr>
            <a:r>
              <a:rPr lang="en-GB" sz="800" dirty="0">
                <a:latin typeface="Arial" panose="020B0604020202020204" pitchFamily="34" charset="0"/>
              </a:rPr>
              <a:t>Neurodiverse Connection (2025) </a:t>
            </a:r>
            <a:r>
              <a:rPr lang="en-GB" sz="800" i="1" dirty="0">
                <a:latin typeface="Arial" panose="020B0604020202020204" pitchFamily="34" charset="0"/>
              </a:rPr>
              <a:t>Stop Oxevision: five  arguments  against surveillance systems in psychiatric settings </a:t>
            </a:r>
            <a:r>
              <a:rPr lang="en-GB" sz="800" dirty="0">
                <a:latin typeface="Arial" panose="020B0604020202020204" pitchFamily="34" charset="0"/>
              </a:rPr>
              <a:t>Available at: </a:t>
            </a:r>
            <a:r>
              <a:rPr lang="en-GB" sz="800" dirty="0">
                <a:latin typeface="Arial" panose="020B0604020202020204" pitchFamily="34" charset="0"/>
                <a:hlinkClick r:id="rId9"/>
              </a:rPr>
              <a:t>https://ndconnection.co.uk/blog/oxevision-surveillance-cameras-psychiatric#:~:text=Our%20campaign%20is%20based%20on,on%20minorities%20and%20religious%20groups</a:t>
            </a:r>
            <a:r>
              <a:rPr lang="en-GB" sz="800" dirty="0">
                <a:latin typeface="Arial" panose="020B0604020202020204" pitchFamily="34" charset="0"/>
              </a:rPr>
              <a:t>. (Accessed at: 01 December 2025).</a:t>
            </a:r>
            <a:endParaRPr lang="en-GB" sz="800" b="0" i="0" u="none" strike="noStrike" dirty="0">
              <a:effectLst/>
              <a:latin typeface="Arial" panose="020B0604020202020204" pitchFamily="34" charset="0"/>
            </a:endParaRPr>
          </a:p>
          <a:p>
            <a:pPr marL="0" indent="0" algn="just" eaLnBrk="1" hangingPunct="1">
              <a:lnSpc>
                <a:spcPct val="150000"/>
              </a:lnSpc>
              <a:spcBef>
                <a:spcPts val="0"/>
              </a:spcBef>
              <a:buNone/>
            </a:pPr>
            <a:endParaRPr lang="en-GB" altLang="en-US" sz="8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303dbf9b-b85b-46a0-94f1-894078c07ecd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13225</TotalTime>
  <Words>909</Words>
  <Application>Microsoft Macintosh PowerPoint</Application>
  <PresentationFormat>On-screen Show (4:3)</PresentationFormat>
  <Paragraphs>63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Myriad Pro</vt:lpstr>
      <vt:lpstr>Arial</vt:lpstr>
      <vt:lpstr>Calibri</vt:lpstr>
      <vt:lpstr>20140311PresentationUWTSDTemplate</vt:lpstr>
      <vt:lpstr>Digital Transformation in the Health and Care Professions (BMHP6026) Component 2 Assessment   Student name: Galina Dimitrova Student ID: 2212628</vt:lpstr>
      <vt:lpstr>Use of AI Acknowledgement</vt:lpstr>
      <vt:lpstr>Introduction</vt:lpstr>
      <vt:lpstr>Strengths</vt:lpstr>
      <vt:lpstr>Weaknesses</vt:lpstr>
      <vt:lpstr>Opportunities</vt:lpstr>
      <vt:lpstr>Threats</vt:lpstr>
      <vt:lpstr>Challenges</vt:lpstr>
      <vt:lpstr>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Galina Antonova Dimitrova (2212628)</cp:lastModifiedBy>
  <cp:revision>177</cp:revision>
  <cp:lastPrinted>2021-01-18T19:39:53Z</cp:lastPrinted>
  <dcterms:created xsi:type="dcterms:W3CDTF">2020-06-13T21:56:47Z</dcterms:created>
  <dcterms:modified xsi:type="dcterms:W3CDTF">2025-12-03T13:12:54Z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