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FB52E8-20C3-302F-40D5-1CE1888C1787}" v="420" dt="2026-06-11T14:27:09.980"/>
    <p1510:client id="{44E7F214-D3BE-C25D-00AA-25D1E6A90920}" v="3" dt="2026-06-11T14:19:59.821"/>
    <p1510:client id="{5633F709-64EB-41E0-B661-8641AACF3B66}" v="3" dt="2026-06-11T14:02:37.972"/>
    <p1510:client id="{66ABECA7-13CE-FC5D-6EF8-21D461E3F91E}" v="19" dt="2026-06-11T14:42:28.143"/>
    <p1510:client id="{7364A6CB-B6A5-6922-D32F-E74143ADEF24}" v="205" dt="2026-06-11T14:19:19.500"/>
    <p1510:client id="{C08DEF0C-E093-6D32-97D3-40EDB4CBE043}" v="249" dt="2026-06-11T14:28:34.138"/>
    <p1510:client id="{F7802E8B-EC9F-45B5-50D6-AC064C06D3BE}" v="57" dt="2026-06-11T14:05:20.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909561" y="4314328"/>
            <a:ext cx="2910840" cy="374642"/>
          </a:xfrm>
        </p:spPr>
        <p:txBody>
          <a:bodyPr/>
          <a:lstStyle/>
          <a:p>
            <a:fld id="{A63728A9-B534-44F6-A6E0-147F736C0C7A}" type="datetimeFigureOut">
              <a:rPr lang="en-GB" smtClean="0"/>
              <a:t>18/06/2026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435227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3728A9-B534-44F6-A6E0-147F736C0C7A}"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1143768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63728A9-B534-44F6-A6E0-147F736C0C7A}" type="datetimeFigureOut">
              <a:rPr lang="en-GB" smtClean="0"/>
              <a:t>18/06/2026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4127809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1454558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63728A9-B534-44F6-A6E0-147F736C0C7A}" type="datetimeFigureOut">
              <a:rPr lang="en-GB" smtClean="0"/>
              <a:t>18/06/2026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2429271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63728A9-B534-44F6-A6E0-147F736C0C7A}" type="datetimeFigureOut">
              <a:rPr lang="en-GB" smtClean="0"/>
              <a:t>18/06/2026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1441355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728A9-B534-44F6-A6E0-147F736C0C7A}" type="datetimeFigureOut">
              <a:rPr lang="en-GB" smtClean="0"/>
              <a:t>18/06/2026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3301898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4198072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4235227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3303720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3958614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D2AB4FE-FEE0-44B3-82CD-5108FB5DE81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68448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63728A9-B534-44F6-A6E0-147F736C0C7A}" type="datetimeFigureOut">
              <a:rPr lang="en-GB" smtClean="0"/>
              <a:t>18/06/2026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497118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A63728A9-B534-44F6-A6E0-147F736C0C7A}" type="datetimeFigureOut">
              <a:rPr lang="en-GB" smtClean="0"/>
              <a:t>18/06/2026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2260949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A63728A9-B534-44F6-A6E0-147F736C0C7A}" type="datetimeFigureOut">
              <a:rPr lang="en-GB" smtClean="0"/>
              <a:t>18/06/2026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9476894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3728A9-B534-44F6-A6E0-147F736C0C7A}"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1406108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63728A9-B534-44F6-A6E0-147F736C0C7A}" type="datetimeFigureOut">
              <a:rPr lang="en-GB" smtClean="0"/>
              <a:t>18/06/2026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D2AB4FE-FEE0-44B3-82CD-5108FB5DE812}" type="slidenum">
              <a:rPr lang="en-GB" smtClean="0"/>
              <a:t>‹#›</a:t>
            </a:fld>
            <a:endParaRPr lang="en-GB"/>
          </a:p>
        </p:txBody>
      </p:sp>
    </p:spTree>
    <p:extLst>
      <p:ext uri="{BB962C8B-B14F-4D97-AF65-F5344CB8AC3E}">
        <p14:creationId xmlns:p14="http://schemas.microsoft.com/office/powerpoint/2010/main" val="1049863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63728A9-B534-44F6-A6E0-147F736C0C7A}" type="datetimeFigureOut">
              <a:rPr lang="en-GB" smtClean="0"/>
              <a:t>18/06/2026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2AB4FE-FEE0-44B3-82CD-5108FB5DE812}" type="slidenum">
              <a:rPr lang="en-GB" smtClean="0"/>
              <a:t>‹#›</a:t>
            </a:fld>
            <a:endParaRPr lang="en-GB"/>
          </a:p>
        </p:txBody>
      </p:sp>
    </p:spTree>
    <p:extLst>
      <p:ext uri="{BB962C8B-B14F-4D97-AF65-F5344CB8AC3E}">
        <p14:creationId xmlns:p14="http://schemas.microsoft.com/office/powerpoint/2010/main" val="279679666"/>
      </p:ext>
    </p:extLst>
  </p:cSld>
  <p:clrMap bg1="dk1" tx1="lt1" bg2="dk2" tx2="lt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9B08B-9E5D-4E09-3D53-8AF6A20A0610}"/>
              </a:ext>
            </a:extLst>
          </p:cNvPr>
          <p:cNvSpPr>
            <a:spLocks noGrp="1"/>
          </p:cNvSpPr>
          <p:nvPr>
            <p:ph type="ctrTitle"/>
          </p:nvPr>
        </p:nvSpPr>
        <p:spPr>
          <a:xfrm>
            <a:off x="631371" y="555171"/>
            <a:ext cx="10809515" cy="2954792"/>
          </a:xfrm>
        </p:spPr>
        <p:txBody>
          <a:bodyPr>
            <a:normAutofit/>
          </a:bodyPr>
          <a:lstStyle/>
          <a:p>
            <a:r>
              <a:rPr lang="en-GB"/>
              <a:t>Bronfenbrenner’s Ecological Model of Human Development</a:t>
            </a:r>
          </a:p>
        </p:txBody>
      </p:sp>
      <p:sp>
        <p:nvSpPr>
          <p:cNvPr id="3" name="Subtitle 2">
            <a:extLst>
              <a:ext uri="{FF2B5EF4-FFF2-40B4-BE49-F238E27FC236}">
                <a16:creationId xmlns:a16="http://schemas.microsoft.com/office/drawing/2014/main" id="{234FF7C6-DB15-89BD-1EEE-E38F8AF62418}"/>
              </a:ext>
            </a:extLst>
          </p:cNvPr>
          <p:cNvSpPr>
            <a:spLocks noGrp="1"/>
          </p:cNvSpPr>
          <p:nvPr>
            <p:ph type="subTitle" idx="1"/>
          </p:nvPr>
        </p:nvSpPr>
        <p:spPr>
          <a:xfrm>
            <a:off x="1371600" y="3632200"/>
            <a:ext cx="9448800" cy="1767113"/>
          </a:xfrm>
        </p:spPr>
        <p:txBody>
          <a:bodyPr vert="horz" lIns="91440" tIns="45720" rIns="91440" bIns="45720" rtlCol="0" anchor="t">
            <a:normAutofit/>
          </a:bodyPr>
          <a:lstStyle/>
          <a:p>
            <a:r>
              <a:rPr lang="en-GB"/>
              <a:t>Tasnim</a:t>
            </a:r>
          </a:p>
          <a:p>
            <a:r>
              <a:rPr lang="en-GB"/>
              <a:t>Vivian</a:t>
            </a:r>
          </a:p>
          <a:p>
            <a:r>
              <a:rPr lang="en-GB"/>
              <a:t>Shaun</a:t>
            </a:r>
          </a:p>
          <a:p>
            <a:r>
              <a:rPr lang="en-GB" err="1"/>
              <a:t>sarria</a:t>
            </a:r>
          </a:p>
          <a:p>
            <a:endParaRPr lang="en-GB"/>
          </a:p>
        </p:txBody>
      </p:sp>
    </p:spTree>
    <p:extLst>
      <p:ext uri="{BB962C8B-B14F-4D97-AF65-F5344CB8AC3E}">
        <p14:creationId xmlns:p14="http://schemas.microsoft.com/office/powerpoint/2010/main" val="2782800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302-B09C-96C4-B918-D5574D938F8F}"/>
              </a:ext>
            </a:extLst>
          </p:cNvPr>
          <p:cNvSpPr>
            <a:spLocks noGrp="1"/>
          </p:cNvSpPr>
          <p:nvPr>
            <p:ph type="title"/>
          </p:nvPr>
        </p:nvSpPr>
        <p:spPr>
          <a:xfrm>
            <a:off x="1132115" y="183089"/>
            <a:ext cx="9905998" cy="1478570"/>
          </a:xfrm>
        </p:spPr>
        <p:txBody>
          <a:bodyPr/>
          <a:lstStyle/>
          <a:p>
            <a:r>
              <a:rPr lang="en-GB"/>
              <a:t>What is Bronfenbrenner’s model?</a:t>
            </a:r>
          </a:p>
        </p:txBody>
      </p:sp>
      <p:sp>
        <p:nvSpPr>
          <p:cNvPr id="3" name="Content Placeholder 2">
            <a:extLst>
              <a:ext uri="{FF2B5EF4-FFF2-40B4-BE49-F238E27FC236}">
                <a16:creationId xmlns:a16="http://schemas.microsoft.com/office/drawing/2014/main" id="{F376B543-A11F-6F81-40EA-5DD037D9459D}"/>
              </a:ext>
            </a:extLst>
          </p:cNvPr>
          <p:cNvSpPr>
            <a:spLocks noGrp="1"/>
          </p:cNvSpPr>
          <p:nvPr>
            <p:ph idx="1"/>
          </p:nvPr>
        </p:nvSpPr>
        <p:spPr>
          <a:xfrm>
            <a:off x="250372" y="1273629"/>
            <a:ext cx="9427028" cy="5219246"/>
          </a:xfrm>
        </p:spPr>
        <p:txBody>
          <a:bodyPr vert="horz" lIns="91440" tIns="45720" rIns="91440" bIns="45720" rtlCol="0" anchor="t">
            <a:normAutofit/>
          </a:bodyPr>
          <a:lstStyle/>
          <a:p>
            <a:r>
              <a:rPr lang="en-GB" sz="1200" b="1">
                <a:latin typeface="Arial"/>
                <a:cs typeface="Arial"/>
              </a:rPr>
              <a:t>Bronfenbrenner’s Ecological Systems Theory</a:t>
            </a:r>
            <a:r>
              <a:rPr lang="en-GB" sz="1200">
                <a:latin typeface="Arial"/>
                <a:cs typeface="Arial"/>
              </a:rPr>
              <a:t> explains that a person's development is shaped by the different environments they interact with throughout life. Instead of focusing only on the individual, the theory looks at how people and their surroundings influence each other.</a:t>
            </a:r>
            <a:endParaRPr lang="en-US" sz="1200">
              <a:latin typeface="Century Gothic" panose="020B0502020202020204"/>
              <a:cs typeface="Arial"/>
            </a:endParaRPr>
          </a:p>
          <a:p>
            <a:r>
              <a:rPr lang="en-GB" sz="1200" b="1">
                <a:latin typeface="Arial"/>
                <a:cs typeface="Arial"/>
              </a:rPr>
              <a:t>The Five Systems</a:t>
            </a:r>
            <a:endParaRPr lang="en-GB" sz="1200"/>
          </a:p>
          <a:p>
            <a:r>
              <a:rPr lang="en-GB" sz="1200" b="1">
                <a:latin typeface="Arial"/>
                <a:cs typeface="Arial"/>
              </a:rPr>
              <a:t>Microsystem</a:t>
            </a:r>
            <a:r>
              <a:rPr lang="en-GB" sz="1200">
                <a:latin typeface="Arial"/>
                <a:cs typeface="Arial"/>
              </a:rPr>
              <a:t>: Immediate environment and direct relationships (family, school, daycare, peers).</a:t>
            </a:r>
            <a:endParaRPr lang="en-GB" sz="1200"/>
          </a:p>
          <a:p>
            <a:r>
              <a:rPr lang="en-GB" sz="1200" b="1">
                <a:latin typeface="Arial"/>
                <a:cs typeface="Arial"/>
              </a:rPr>
              <a:t>Mesosystem</a:t>
            </a:r>
            <a:r>
              <a:rPr lang="en-GB" sz="1200">
                <a:latin typeface="Arial"/>
                <a:cs typeface="Arial"/>
              </a:rPr>
              <a:t>: Connections between microsystems, such as how parents and teachers communicate about a child’s progress.</a:t>
            </a:r>
            <a:endParaRPr lang="en-GB" sz="1200"/>
          </a:p>
          <a:p>
            <a:r>
              <a:rPr lang="en-GB" sz="1200" b="1" err="1">
                <a:latin typeface="Arial"/>
                <a:cs typeface="Arial"/>
              </a:rPr>
              <a:t>Exosystem</a:t>
            </a:r>
            <a:r>
              <a:rPr lang="en-GB" sz="1200">
                <a:latin typeface="Arial"/>
                <a:cs typeface="Arial"/>
              </a:rPr>
              <a:t>: Indirect influences the child doesn’t directly experience (parent’s workplace stress, community resources, extended family networks).</a:t>
            </a:r>
            <a:endParaRPr lang="en-GB" sz="1200"/>
          </a:p>
          <a:p>
            <a:r>
              <a:rPr lang="en-GB" sz="1200" b="1">
                <a:latin typeface="Arial"/>
                <a:cs typeface="Arial"/>
              </a:rPr>
              <a:t>Macrosystem</a:t>
            </a:r>
            <a:r>
              <a:rPr lang="en-GB" sz="1200">
                <a:latin typeface="Arial"/>
                <a:cs typeface="Arial"/>
              </a:rPr>
              <a:t>: Broader cultural context shaping all systems: societal values, beliefs, laws, and socioeconomic status.</a:t>
            </a:r>
            <a:endParaRPr lang="en-GB" sz="1200"/>
          </a:p>
          <a:p>
            <a:r>
              <a:rPr lang="en-GB" sz="1200" b="1">
                <a:latin typeface="Arial"/>
                <a:cs typeface="Arial"/>
              </a:rPr>
              <a:t>Chronosystem</a:t>
            </a:r>
            <a:r>
              <a:rPr lang="en-GB" sz="1200">
                <a:latin typeface="Arial"/>
                <a:cs typeface="Arial"/>
              </a:rPr>
              <a:t>: Time dimension including life transitions, historical events (pandemics, wars), and societal changes that reshape development across the lifespan.</a:t>
            </a:r>
            <a:endParaRPr lang="en-GB" sz="1200"/>
          </a:p>
          <a:p>
            <a:r>
              <a:rPr lang="en-GB" sz="1200" b="1">
                <a:latin typeface="Arial"/>
                <a:cs typeface="Arial"/>
              </a:rPr>
              <a:t>Why is it important to Health and Social Care?</a:t>
            </a:r>
            <a:endParaRPr lang="en-GB" sz="1200"/>
          </a:p>
          <a:p>
            <a:r>
              <a:rPr lang="en-GB" sz="1200">
                <a:latin typeface="Arial"/>
                <a:cs typeface="Arial"/>
              </a:rPr>
              <a:t>Its importance includes:</a:t>
            </a:r>
            <a:endParaRPr lang="en-GB" sz="1200"/>
          </a:p>
          <a:p>
            <a:r>
              <a:rPr lang="en-GB" sz="1200" b="1">
                <a:latin typeface="Arial"/>
                <a:cs typeface="Arial"/>
              </a:rPr>
              <a:t>Holistic care</a:t>
            </a:r>
            <a:r>
              <a:rPr lang="en-GB" sz="1200">
                <a:latin typeface="Arial"/>
                <a:cs typeface="Arial"/>
              </a:rPr>
              <a:t>: considers physical, emotional, social and environmental factors.   </a:t>
            </a:r>
            <a:endParaRPr lang="en-GB" sz="1200"/>
          </a:p>
          <a:p>
            <a:r>
              <a:rPr lang="en-GB" sz="1200" b="1">
                <a:latin typeface="Arial"/>
                <a:cs typeface="Arial"/>
              </a:rPr>
              <a:t>Person-centred practice</a:t>
            </a:r>
            <a:r>
              <a:rPr lang="en-GB" sz="1200">
                <a:latin typeface="Arial"/>
                <a:cs typeface="Arial"/>
              </a:rPr>
              <a:t>: takes into account individual circumstances and preferences.</a:t>
            </a:r>
            <a:endParaRPr lang="en-GB" sz="1200"/>
          </a:p>
          <a:p>
            <a:r>
              <a:rPr lang="en-GB" sz="1200" b="1">
                <a:latin typeface="Arial"/>
                <a:cs typeface="Arial"/>
              </a:rPr>
              <a:t>Improved communication</a:t>
            </a:r>
            <a:r>
              <a:rPr lang="en-GB" sz="1200">
                <a:latin typeface="Arial"/>
                <a:cs typeface="Arial"/>
              </a:rPr>
              <a:t>: encourages collaboration between families, healthcare providers, schools and social services.</a:t>
            </a:r>
            <a:endParaRPr lang="en-GB" sz="1200"/>
          </a:p>
          <a:p>
            <a:r>
              <a:rPr lang="en-GB" sz="1200" b="1">
                <a:latin typeface="Arial"/>
                <a:cs typeface="Arial"/>
              </a:rPr>
              <a:t>Stronger multi-agency partnerships:</a:t>
            </a:r>
            <a:r>
              <a:rPr lang="en-GB" sz="1200">
                <a:latin typeface="Arial"/>
                <a:cs typeface="Arial"/>
              </a:rPr>
              <a:t> supports partnership working between families, schools, healthcare, and social services.</a:t>
            </a:r>
            <a:endParaRPr lang="en-GB" sz="1200"/>
          </a:p>
          <a:p>
            <a:r>
              <a:rPr lang="en-GB" sz="1200" b="1">
                <a:latin typeface="Arial"/>
                <a:cs typeface="Arial"/>
              </a:rPr>
              <a:t>Recognising change over time:</a:t>
            </a:r>
            <a:r>
              <a:rPr lang="en-GB" sz="1200">
                <a:latin typeface="Arial"/>
                <a:cs typeface="Arial"/>
              </a:rPr>
              <a:t> takes account of life transitions and historical events that affect a service user’s needs.</a:t>
            </a:r>
            <a:endParaRPr lang="en-GB" sz="1200"/>
          </a:p>
          <a:p>
            <a:r>
              <a:rPr lang="en-GB" sz="1200" b="1">
                <a:latin typeface="Arial"/>
                <a:cs typeface="Arial"/>
              </a:rPr>
              <a:t>Promoting equality and inclusion:</a:t>
            </a:r>
            <a:r>
              <a:rPr lang="en-GB" sz="1200">
                <a:latin typeface="Arial"/>
                <a:cs typeface="Arial"/>
              </a:rPr>
              <a:t> helps practitioners respect diversity and reduce inequalities in care.</a:t>
            </a:r>
            <a:endParaRPr lang="en-US" sz="1200"/>
          </a:p>
          <a:p>
            <a:endParaRPr lang="en-GB" sz="1600">
              <a:latin typeface="Arial" panose="020B0604020202020204" pitchFamily="34" charset="0"/>
              <a:cs typeface="Arial" panose="020B0604020202020204" pitchFamily="34" charset="0"/>
            </a:endParaRPr>
          </a:p>
        </p:txBody>
      </p:sp>
      <p:pic>
        <p:nvPicPr>
          <p:cNvPr id="4" name="Picture 3" descr="A diagram of different types of microbiology&#10;&#10;AI-generated content may be incorrect.">
            <a:extLst>
              <a:ext uri="{FF2B5EF4-FFF2-40B4-BE49-F238E27FC236}">
                <a16:creationId xmlns:a16="http://schemas.microsoft.com/office/drawing/2014/main" id="{F07E023D-31FE-F513-0673-D3C78AA27DC5}"/>
              </a:ext>
            </a:extLst>
          </p:cNvPr>
          <p:cNvPicPr>
            <a:picLocks noChangeAspect="1"/>
          </p:cNvPicPr>
          <p:nvPr/>
        </p:nvPicPr>
        <p:blipFill>
          <a:blip r:embed="rId2"/>
          <a:stretch>
            <a:fillRect/>
          </a:stretch>
        </p:blipFill>
        <p:spPr>
          <a:xfrm>
            <a:off x="9056915" y="3787337"/>
            <a:ext cx="2993571" cy="1939442"/>
          </a:xfrm>
          <a:prstGeom prst="rect">
            <a:avLst/>
          </a:prstGeom>
        </p:spPr>
      </p:pic>
    </p:spTree>
    <p:extLst>
      <p:ext uri="{BB962C8B-B14F-4D97-AF65-F5344CB8AC3E}">
        <p14:creationId xmlns:p14="http://schemas.microsoft.com/office/powerpoint/2010/main" val="178731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1CA8-1A9A-F910-4C04-87F73962D50E}"/>
              </a:ext>
            </a:extLst>
          </p:cNvPr>
          <p:cNvSpPr>
            <a:spLocks noGrp="1"/>
          </p:cNvSpPr>
          <p:nvPr>
            <p:ph type="title"/>
          </p:nvPr>
        </p:nvSpPr>
        <p:spPr>
          <a:xfrm>
            <a:off x="1349829" y="764373"/>
            <a:ext cx="10156371" cy="1293028"/>
          </a:xfrm>
        </p:spPr>
        <p:txBody>
          <a:bodyPr/>
          <a:lstStyle/>
          <a:p>
            <a:r>
              <a:rPr lang="en-GB"/>
              <a:t>How to apply this to health and social care?</a:t>
            </a:r>
          </a:p>
        </p:txBody>
      </p:sp>
      <p:sp>
        <p:nvSpPr>
          <p:cNvPr id="3" name="Content Placeholder 2">
            <a:extLst>
              <a:ext uri="{FF2B5EF4-FFF2-40B4-BE49-F238E27FC236}">
                <a16:creationId xmlns:a16="http://schemas.microsoft.com/office/drawing/2014/main" id="{F9D3C568-673A-8183-3864-ED9E1010A449}"/>
              </a:ext>
            </a:extLst>
          </p:cNvPr>
          <p:cNvSpPr>
            <a:spLocks noGrp="1"/>
          </p:cNvSpPr>
          <p:nvPr>
            <p:ph idx="1"/>
          </p:nvPr>
        </p:nvSpPr>
        <p:spPr/>
        <p:txBody>
          <a:bodyPr vert="horz" lIns="91440" tIns="45720" rIns="91440" bIns="45720" rtlCol="0" anchor="t">
            <a:normAutofit/>
          </a:bodyPr>
          <a:lstStyle/>
          <a:p>
            <a:pPr marL="0" indent="0">
              <a:buNone/>
            </a:pPr>
            <a:r>
              <a:rPr lang="en-GB" sz="1300">
                <a:latin typeface="Arial"/>
                <a:cs typeface="Arial"/>
              </a:rPr>
              <a:t>A social worker supporting an elderly person would not only assess their medical needs but also their family relationships, community support, financial situation, cultural background, and recent life changes, reflecting </a:t>
            </a:r>
            <a:r>
              <a:rPr lang="en-GB" sz="1300" err="1">
                <a:latin typeface="Arial"/>
                <a:cs typeface="Arial"/>
              </a:rPr>
              <a:t>Bronfenbrenners</a:t>
            </a:r>
            <a:r>
              <a:rPr lang="en-GB" sz="1300">
                <a:latin typeface="Arial"/>
                <a:cs typeface="Arial"/>
              </a:rPr>
              <a:t> ecological approach.</a:t>
            </a:r>
          </a:p>
          <a:p>
            <a:pPr marL="0" indent="0">
              <a:buNone/>
            </a:pPr>
            <a:r>
              <a:rPr lang="en-GB" sz="1300">
                <a:latin typeface="Arial"/>
                <a:cs typeface="Arial"/>
              </a:rPr>
              <a:t>Microsystem  encourages involvement in care plans and provide emotional support from carers and healthcare staff</a:t>
            </a:r>
          </a:p>
          <a:p>
            <a:pPr marL="0" indent="0">
              <a:buNone/>
            </a:pPr>
            <a:r>
              <a:rPr lang="en-GB" sz="1300">
                <a:latin typeface="Arial"/>
                <a:cs typeface="Arial"/>
              </a:rPr>
              <a:t>Mesosystem coordinate communication between hospitals, GPs, schools and social workers to ensure consistent care</a:t>
            </a:r>
          </a:p>
          <a:p>
            <a:pPr marL="0" indent="0">
              <a:buNone/>
            </a:pPr>
            <a:r>
              <a:rPr lang="en-GB" sz="1300" err="1">
                <a:latin typeface="Arial"/>
                <a:cs typeface="Arial"/>
              </a:rPr>
              <a:t>Exosystem</a:t>
            </a:r>
            <a:r>
              <a:rPr lang="en-GB" sz="1300">
                <a:latin typeface="Arial"/>
                <a:cs typeface="Arial"/>
              </a:rPr>
              <a:t> includes local authority services, community support groups, health care funding, and carers' employment situations.</a:t>
            </a:r>
          </a:p>
          <a:p>
            <a:pPr marL="0" indent="0">
              <a:buNone/>
            </a:pPr>
            <a:r>
              <a:rPr lang="en-GB" sz="1300">
                <a:latin typeface="Arial"/>
                <a:cs typeface="Arial"/>
              </a:rPr>
              <a:t>Macrosystem includes government policies, cultural beliefs about ageing, social attitudes towards older people, and economic conditions.</a:t>
            </a:r>
          </a:p>
          <a:p>
            <a:pPr marL="0" indent="0">
              <a:buNone/>
            </a:pPr>
            <a:r>
              <a:rPr lang="en-GB" sz="1300">
                <a:latin typeface="Arial"/>
                <a:cs typeface="Arial"/>
              </a:rPr>
              <a:t>Chronosystem </a:t>
            </a:r>
            <a:r>
              <a:rPr lang="en-GB" sz="1300" err="1">
                <a:latin typeface="Arial"/>
                <a:cs typeface="Arial"/>
              </a:rPr>
              <a:t>considiers</a:t>
            </a:r>
            <a:r>
              <a:rPr lang="en-GB" sz="1300">
                <a:latin typeface="Arial"/>
                <a:cs typeface="Arial"/>
              </a:rPr>
              <a:t> life changes over time, such as retirement, bereavement, declining health, or moving into residential care.</a:t>
            </a:r>
          </a:p>
          <a:p>
            <a:pPr marL="0" indent="0">
              <a:buNone/>
            </a:pPr>
            <a:endParaRPr lang="en-GB" sz="1300">
              <a:latin typeface="Arial"/>
              <a:cs typeface="Arial"/>
            </a:endParaRPr>
          </a:p>
          <a:p>
            <a:pPr marL="0" indent="0">
              <a:buNone/>
            </a:pPr>
            <a:endParaRPr lang="en-GB"/>
          </a:p>
          <a:p>
            <a:pPr marL="0" indent="0">
              <a:buNone/>
            </a:pPr>
            <a:endParaRPr lang="en-GB"/>
          </a:p>
        </p:txBody>
      </p:sp>
    </p:spTree>
    <p:extLst>
      <p:ext uri="{BB962C8B-B14F-4D97-AF65-F5344CB8AC3E}">
        <p14:creationId xmlns:p14="http://schemas.microsoft.com/office/powerpoint/2010/main" val="96283337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Vapor Trail</vt:lpstr>
      <vt:lpstr>Bronfenbrenner’s Ecological Model of Human Development</vt:lpstr>
      <vt:lpstr>What is Bronfenbrenner’s model?</vt:lpstr>
      <vt:lpstr>How to apply this to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tasnim khanom</dc:creator>
  <cp:revision>2</cp:revision>
  <dcterms:created xsi:type="dcterms:W3CDTF">2026-06-11T13:36:46Z</dcterms:created>
  <dcterms:modified xsi:type="dcterms:W3CDTF">2026-06-18T08:07:57Z</dcterms:modified>
</cp:coreProperties>
</file>