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2" r:id="rId5"/>
    <p:sldId id="261" r:id="rId6"/>
    <p:sldId id="259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4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55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423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346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96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11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90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942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085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71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47259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154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3519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836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333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92DBE-8E1A-48A9-BC86-CA9C79F0903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EF3C23-5904-452D-A3D0-84006A564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875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2F84-781C-4468-A455-82775ABE4C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Altruism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17122-4020-4C3C-814C-237D5D8124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Brave Hero Rescue Man From Clyde</a:t>
            </a:r>
          </a:p>
        </p:txBody>
      </p:sp>
    </p:spTree>
    <p:extLst>
      <p:ext uri="{BB962C8B-B14F-4D97-AF65-F5344CB8AC3E}">
        <p14:creationId xmlns:p14="http://schemas.microsoft.com/office/powerpoint/2010/main" val="1364680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6CE2A-BAA6-4CEC-9629-71CB6B18A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30857-172A-4ED3-98FA-D4B36ADA5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17983"/>
            <a:ext cx="8596668" cy="4623379"/>
          </a:xfrm>
        </p:spPr>
        <p:txBody>
          <a:bodyPr>
            <a:normAutofit/>
          </a:bodyPr>
          <a:lstStyle/>
          <a:p>
            <a:r>
              <a:rPr lang="en-GB" sz="3200" dirty="0"/>
              <a:t>Niall Blackburn, 33, was on duty in a bar nearby.</a:t>
            </a:r>
          </a:p>
          <a:p>
            <a:r>
              <a:rPr lang="en-GB" sz="3200" dirty="0"/>
              <a:t>He jumped from a bridge into the river to save a 53 year-old man who hah fallen in.</a:t>
            </a:r>
          </a:p>
          <a:p>
            <a:r>
              <a:rPr lang="en-GB" sz="3200" dirty="0"/>
              <a:t>Blackburn received a bravery award from Police Scotland and an honour from the Royal Humane Society.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91EB83-1037-4621-88F5-34A531819149}"/>
              </a:ext>
            </a:extLst>
          </p:cNvPr>
          <p:cNvSpPr txBox="1"/>
          <p:nvPr/>
        </p:nvSpPr>
        <p:spPr>
          <a:xfrm>
            <a:off x="-1" y="6488668"/>
            <a:ext cx="4943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(Lol his name is Niall and he jumped into a river).</a:t>
            </a:r>
          </a:p>
        </p:txBody>
      </p:sp>
    </p:spTree>
    <p:extLst>
      <p:ext uri="{BB962C8B-B14F-4D97-AF65-F5344CB8AC3E}">
        <p14:creationId xmlns:p14="http://schemas.microsoft.com/office/powerpoint/2010/main" val="473205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B47CE-0BFF-4ED3-8D7C-FC750E28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Explanation: 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64C81-A195-41A5-9DFE-EB6D0DB1E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3514035"/>
          </a:xfrm>
        </p:spPr>
        <p:txBody>
          <a:bodyPr>
            <a:normAutofit/>
          </a:bodyPr>
          <a:lstStyle/>
          <a:p>
            <a:r>
              <a:rPr lang="en-GB" sz="2800" dirty="0"/>
              <a:t>Blackburn says that he grew up around the area and knew what it was like to swim in that river.</a:t>
            </a:r>
          </a:p>
          <a:p>
            <a:r>
              <a:rPr lang="en-GB" sz="2800" dirty="0"/>
              <a:t>Cialdini et al argues that Blackburn’s heroic actions could be the cause of the empathy.</a:t>
            </a:r>
          </a:p>
          <a:p>
            <a:r>
              <a:rPr lang="en-GB" sz="2800" dirty="0"/>
              <a:t>Similar to the Baby in the Car experiment.</a:t>
            </a:r>
          </a:p>
          <a:p>
            <a:r>
              <a:rPr lang="en-GB" sz="2800" dirty="0"/>
              <a:t>However, Gross (2015) says that empathy should be distinguished from distress (512).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24DCF4-EDD0-41D1-8856-226EF2B26CD2}"/>
              </a:ext>
            </a:extLst>
          </p:cNvPr>
          <p:cNvSpPr txBox="1"/>
          <p:nvPr/>
        </p:nvSpPr>
        <p:spPr>
          <a:xfrm>
            <a:off x="1364975" y="4784035"/>
            <a:ext cx="2292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Sympathy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Compassion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Tenderness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C994B0-603B-449F-8C24-9AA84806CBD2}"/>
              </a:ext>
            </a:extLst>
          </p:cNvPr>
          <p:cNvSpPr txBox="1"/>
          <p:nvPr/>
        </p:nvSpPr>
        <p:spPr>
          <a:xfrm>
            <a:off x="4345242" y="4784035"/>
            <a:ext cx="2292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Discomfort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Upset</a:t>
            </a:r>
          </a:p>
        </p:txBody>
      </p:sp>
    </p:spTree>
    <p:extLst>
      <p:ext uri="{BB962C8B-B14F-4D97-AF65-F5344CB8AC3E}">
        <p14:creationId xmlns:p14="http://schemas.microsoft.com/office/powerpoint/2010/main" val="2374160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6F255-3F98-47CA-8B72-C0D1B8D70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Explanation: Altruism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83F93-99E1-49DD-A8F9-026D0C0E8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723"/>
            <a:ext cx="8596668" cy="4689640"/>
          </a:xfrm>
        </p:spPr>
        <p:txBody>
          <a:bodyPr>
            <a:normAutofit/>
          </a:bodyPr>
          <a:lstStyle/>
          <a:p>
            <a:r>
              <a:rPr lang="en-GB" sz="2400" dirty="0"/>
              <a:t>“Help performed for the benefit of others with no expectation of personal gain” (Gross, 2015: 503)</a:t>
            </a:r>
          </a:p>
          <a:p>
            <a:r>
              <a:rPr lang="en-GB" sz="2400" dirty="0"/>
              <a:t>More likely to be altruistically motivated due to the empathy experienced by observation.</a:t>
            </a:r>
          </a:p>
          <a:p>
            <a:r>
              <a:rPr lang="en-GB" sz="2400" dirty="0"/>
              <a:t>Cialdini et al says that altruism is shown when the person puts themselves at a disadvantage in order to help the one in need.</a:t>
            </a:r>
          </a:p>
          <a:p>
            <a:r>
              <a:rPr lang="en-GB" sz="2400" dirty="0"/>
              <a:t>Blackburn saved a man from the river by jumping in himself.</a:t>
            </a:r>
          </a:p>
          <a:p>
            <a:r>
              <a:rPr lang="en-GB" sz="2400" dirty="0"/>
              <a:t>He was “surprised” to receive awards for is actions. Batson’s defined characteristics of altruistic behaviour – “helping in order to gain internal rather than external rewards”</a:t>
            </a:r>
          </a:p>
        </p:txBody>
      </p:sp>
    </p:spTree>
    <p:extLst>
      <p:ext uri="{BB962C8B-B14F-4D97-AF65-F5344CB8AC3E}">
        <p14:creationId xmlns:p14="http://schemas.microsoft.com/office/powerpoint/2010/main" val="2678256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E8096-0B65-4BD7-94EA-79B33727D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95130"/>
          </a:xfrm>
        </p:spPr>
        <p:txBody>
          <a:bodyPr/>
          <a:lstStyle/>
          <a:p>
            <a:r>
              <a:rPr lang="en-GB" dirty="0"/>
              <a:t>Explanation: Egoism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839A1-7291-4EC4-88E1-1BB4AAD37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4001"/>
            <a:ext cx="8596668" cy="451736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Alternative to Altruism.</a:t>
            </a:r>
          </a:p>
          <a:p>
            <a:r>
              <a:rPr lang="en-GB" sz="3200" dirty="0"/>
              <a:t>“The egoistically motivated observer would be expected to choose the option entailing the smallest personal cost” (Cialdini et al, 1987: 749)</a:t>
            </a:r>
          </a:p>
          <a:p>
            <a:r>
              <a:rPr lang="en-GB" sz="3200" dirty="0"/>
              <a:t>Cialdini et al argues that a person may help in order to aid themselves as the empathy would cause sadness rather than determination to act heroic (749).</a:t>
            </a:r>
          </a:p>
          <a:p>
            <a:r>
              <a:rPr lang="en-GB" sz="3200" dirty="0"/>
              <a:t>Empathy causes sadness. Blackburn felt such sadness at the sight of the man in distress.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6819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52702F-F01C-4508-A442-BE56EE883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082FA1-8D8D-463C-AF18-32DE0512FD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1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09A1-FF39-42BB-A24A-C68AB28C8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488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C065C-180E-4D87-8381-E0A0FA51B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4487"/>
            <a:ext cx="8596668" cy="4596875"/>
          </a:xfrm>
        </p:spPr>
        <p:txBody>
          <a:bodyPr/>
          <a:lstStyle/>
          <a:p>
            <a:r>
              <a:rPr lang="en-GB" dirty="0"/>
              <a:t>ABC News Productions (2011). </a:t>
            </a:r>
            <a:r>
              <a:rPr lang="en-GB" i="1" dirty="0"/>
              <a:t>Baby left in car - social experiment</a:t>
            </a:r>
            <a:r>
              <a:rPr lang="en-GB" dirty="0"/>
              <a:t>. [video] Available at: https://www.youtube.com/watch?v=YwZjhUI81Pw [Accessed 9 Dec. 2018].</a:t>
            </a:r>
          </a:p>
          <a:p>
            <a:r>
              <a:rPr lang="en-GB" dirty="0"/>
              <a:t>Batson, C. (2008). </a:t>
            </a:r>
            <a:r>
              <a:rPr lang="en-GB" i="1" dirty="0"/>
              <a:t>Empathy-Induced Altruistic Motivation</a:t>
            </a:r>
            <a:r>
              <a:rPr lang="en-GB" dirty="0"/>
              <a:t>.</a:t>
            </a:r>
          </a:p>
          <a:p>
            <a:r>
              <a:rPr lang="en-GB" dirty="0"/>
              <a:t>Cialdini, R., Schaller, M., Houlihan, D., </a:t>
            </a:r>
            <a:r>
              <a:rPr lang="en-GB" dirty="0" err="1"/>
              <a:t>Arps</a:t>
            </a:r>
            <a:r>
              <a:rPr lang="en-GB" dirty="0"/>
              <a:t>, K., Fultz, J. and Beaman, A. (1987). Empathy-based helping: Is it selflessly or selfishly motivated?. </a:t>
            </a:r>
            <a:r>
              <a:rPr lang="en-GB" i="1" dirty="0"/>
              <a:t>Journal of Personality and Social Psychology</a:t>
            </a:r>
            <a:r>
              <a:rPr lang="en-GB" dirty="0"/>
              <a:t>, 52(4), pp.749-758.</a:t>
            </a:r>
          </a:p>
          <a:p>
            <a:r>
              <a:rPr lang="en-GB" dirty="0"/>
              <a:t>Coulter, P. (2015). </a:t>
            </a:r>
            <a:r>
              <a:rPr lang="en-GB" i="1" dirty="0"/>
              <a:t>Brave hero rescues man from Clyde</a:t>
            </a:r>
            <a:r>
              <a:rPr lang="en-GB" dirty="0"/>
              <a:t>. [online] Greenock Telegraph. Available at: http://www.greenocktelegraph.co.uk/news/14165685.Brave_hero_rescues_man_from_Clyde/ [Accessed 9 Dec. 2018].</a:t>
            </a:r>
          </a:p>
          <a:p>
            <a:r>
              <a:rPr lang="en-GB" dirty="0"/>
              <a:t>Gross, R. (2015). </a:t>
            </a:r>
            <a:r>
              <a:rPr lang="en-GB" i="1" dirty="0"/>
              <a:t>Psychology: The Science of Mind and Behaviour</a:t>
            </a:r>
            <a:r>
              <a:rPr lang="en-GB" dirty="0"/>
              <a:t>. 43rd ed. London: Hodder Education, p.503, 512.</a:t>
            </a:r>
          </a:p>
        </p:txBody>
      </p:sp>
    </p:spTree>
    <p:extLst>
      <p:ext uri="{BB962C8B-B14F-4D97-AF65-F5344CB8AC3E}">
        <p14:creationId xmlns:p14="http://schemas.microsoft.com/office/powerpoint/2010/main" val="17983417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576</TotalTime>
  <Words>523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Cambria</vt:lpstr>
      <vt:lpstr>Wingdings 3</vt:lpstr>
      <vt:lpstr>Facet</vt:lpstr>
      <vt:lpstr>Altruism</vt:lpstr>
      <vt:lpstr>What Happened </vt:lpstr>
      <vt:lpstr>Explanation: Empathy</vt:lpstr>
      <vt:lpstr>Explanation: Altruism</vt:lpstr>
      <vt:lpstr>Explanation: Egoism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Altruism</dc:title>
  <dc:creator>Hannah Sparkes</dc:creator>
  <cp:lastModifiedBy>Hannah Sparkes</cp:lastModifiedBy>
  <cp:revision>24</cp:revision>
  <dcterms:created xsi:type="dcterms:W3CDTF">2018-12-09T13:35:37Z</dcterms:created>
  <dcterms:modified xsi:type="dcterms:W3CDTF">2018-12-10T13:37:12Z</dcterms:modified>
</cp:coreProperties>
</file>