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3"/>
  </p:notesMasterIdLst>
  <p:sldIdLst>
    <p:sldId id="259" r:id="rId2"/>
    <p:sldId id="270" r:id="rId3"/>
    <p:sldId id="327" r:id="rId4"/>
    <p:sldId id="527" r:id="rId5"/>
    <p:sldId id="528" r:id="rId6"/>
    <p:sldId id="526" r:id="rId7"/>
    <p:sldId id="529" r:id="rId8"/>
    <p:sldId id="525" r:id="rId9"/>
    <p:sldId id="539" r:id="rId10"/>
    <p:sldId id="530" r:id="rId11"/>
    <p:sldId id="531" r:id="rId12"/>
    <p:sldId id="532" r:id="rId13"/>
    <p:sldId id="533" r:id="rId14"/>
    <p:sldId id="534" r:id="rId15"/>
    <p:sldId id="535" r:id="rId16"/>
    <p:sldId id="536" r:id="rId17"/>
    <p:sldId id="537" r:id="rId18"/>
    <p:sldId id="538" r:id="rId19"/>
    <p:sldId id="523" r:id="rId20"/>
    <p:sldId id="296" r:id="rId21"/>
    <p:sldId id="496" r:id="rId2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 varScale="1">
        <p:scale>
          <a:sx n="56" d="100"/>
          <a:sy n="56" d="100"/>
        </p:scale>
        <p:origin x="1350" y="6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23/06/2026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93700" indent="-285750" eaLnBrk="1" hangingPunct="1">
              <a:spcAft>
                <a:spcPts val="1200"/>
              </a:spcAft>
              <a:defRPr/>
            </a:pPr>
            <a:endParaRPr lang="en-GB" altLang="en-US" sz="1200" dirty="0">
              <a:latin typeface="Arial Rounded MT Bold" panose="020F07040305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7782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https://www.youtube.com/watch?v=OVf5c7NthSw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15945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https://uwtsd.careercentre.me/resources/elearning/Hub.aspx?search=networking </a:t>
            </a:r>
          </a:p>
          <a:p>
            <a:endParaRPr lang="en-GB" dirty="0"/>
          </a:p>
          <a:p>
            <a:r>
              <a:rPr lang="en-GB" dirty="0"/>
              <a:t>Students will be prompted to log in to the MyCareer site with the student log in and then taken to the page.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8150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https://uwtsd.careercentre.me/elearning/scorm.aspx?CourseId=Hp58N9EmEej6dZCQBXXbvQ==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33294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https://www.uwtsdunion.co.uk/events?event_type=london&amp;search=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97328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https://www.eventbrite.co.uk/d/united-kingdom--london/networking/?msockid=0928b5d7e1f662153980a121e01663da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4621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https://www.londonchamber.co.uk/events/events/events-overview/ </a:t>
            </a:r>
          </a:p>
          <a:p>
            <a:endParaRPr lang="en-GB" dirty="0"/>
          </a:p>
          <a:p>
            <a:r>
              <a:rPr lang="en-GB" dirty="0"/>
              <a:t>https://www.thamesvalleychamber.co.uk/event-directory/ </a:t>
            </a:r>
          </a:p>
          <a:p>
            <a:endParaRPr lang="en-GB" dirty="0"/>
          </a:p>
          <a:p>
            <a:r>
              <a:rPr lang="en-GB" dirty="0"/>
              <a:t>https://www.essexchambers.co.uk/events-training/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2008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https://www.youtube.com/watch?v=WO7AFZWjy0E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7192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23/06/2026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23/06/2026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23/06/2026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23/06/2026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23/06/2026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23/06/2026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23/06/2026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23/06/2026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23/06/2026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9720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9314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23/06/2026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  <p:sldLayoutId id="214748386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OVf5c7NthSw?feature=oembed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s://www.youtube.com/watch?v=OVf5c7NthSw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elearning/Hub.aspx?search=networkin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elearning/scorm.aspx?CourseId=Hp58N9EmEej6dZCQBXXbvQ==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uwtsd.careercentre.me/elearning/scorm.aspx?CourseId=Hp58N9EmEej6dZCQBXXbvQ==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hyperlink" Target="https://www.uwtsdunion.co.uk/events?event_type=london&amp;search=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ventbrite.co.uk/d/united-kingdom--london/networking/?msockid=0928b5d7e1f662153980a121e01663da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hyperlink" Target="https://www.londonchamber.co.uk/events/events/events-overview/" TargetMode="External"/><Relationship Id="rId7" Type="http://schemas.openxmlformats.org/officeDocument/2006/relationships/hyperlink" Target="https://www.essexchambers.co.uk/events-training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hyperlink" Target="https://www.thamesvalleychamber.co.uk/event-directory/" TargetMode="Externa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O7AFZWjy0E?feature=oembed" TargetMode="External"/><Relationship Id="rId5" Type="http://schemas.openxmlformats.org/officeDocument/2006/relationships/hyperlink" Target="https://www.youtube.com/watch?v=WO7AFZWjy0E" TargetMode="External"/><Relationship Id="rId4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algn="ctr"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 In and Learn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796951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In this session we will: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Explore the concept of networking and its benefit to you.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Consider your networking opportunities.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Practice some basic networking skills.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055440" y="4725144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understand the value and relevance of networking for your professional development. 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1540767"/>
          </a:xfrm>
        </p:spPr>
        <p:txBody>
          <a:bodyPr/>
          <a:lstStyle/>
          <a:p>
            <a:pPr eaLnBrk="1" hangingPunct="1"/>
            <a:r>
              <a:rPr lang="en-GB" altLang="en-US" dirty="0"/>
              <a:t>Exploring networking – 25 Mins</a:t>
            </a:r>
          </a:p>
          <a:p>
            <a:pPr eaLnBrk="1" hangingPunct="1"/>
            <a:r>
              <a:rPr lang="en-GB" altLang="en-US" dirty="0"/>
              <a:t>Finding networking resources – 20 mins</a:t>
            </a:r>
          </a:p>
          <a:p>
            <a:pPr eaLnBrk="1" hangingPunct="1"/>
            <a:r>
              <a:rPr lang="en-GB" altLang="en-US" dirty="0"/>
              <a:t>Locating networking opportunities in the UK – 30 mins</a:t>
            </a:r>
          </a:p>
          <a:p>
            <a:pPr eaLnBrk="1" hangingPunct="1"/>
            <a:r>
              <a:rPr lang="en-GB" altLang="en-US" dirty="0"/>
              <a:t>Practicing basic networking interaction – 35 mins</a:t>
            </a:r>
          </a:p>
          <a:p>
            <a:pPr eaLnBrk="1" hangingPunct="1"/>
            <a:r>
              <a:rPr lang="en-GB" altLang="en-US" dirty="0"/>
              <a:t>Reflection 10 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3AF89-8EA5-585B-446D-503FD5EEF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dirty="0"/>
              <a:t>Networking </a:t>
            </a:r>
          </a:p>
        </p:txBody>
      </p:sp>
    </p:spTree>
    <p:extLst>
      <p:ext uri="{BB962C8B-B14F-4D97-AF65-F5344CB8AC3E}">
        <p14:creationId xmlns:p14="http://schemas.microsoft.com/office/powerpoint/2010/main" val="732400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CE9B0EE-1554-CDB7-93BE-8499703E2140}"/>
              </a:ext>
            </a:extLst>
          </p:cNvPr>
          <p:cNvSpPr txBox="1"/>
          <p:nvPr/>
        </p:nvSpPr>
        <p:spPr>
          <a:xfrm>
            <a:off x="353362" y="1916832"/>
            <a:ext cx="23042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Listen to this introduction to networking. </a:t>
            </a:r>
          </a:p>
          <a:p>
            <a:endParaRPr lang="en-GB" sz="2400" dirty="0"/>
          </a:p>
          <a:p>
            <a:r>
              <a:rPr lang="en-GB" sz="2400" dirty="0"/>
              <a:t>Note the tips that are suggested in the </a:t>
            </a:r>
            <a:r>
              <a:rPr lang="en-GB" sz="2400" dirty="0">
                <a:hlinkClick r:id="rId4"/>
              </a:rPr>
              <a:t>video</a:t>
            </a:r>
            <a:r>
              <a:rPr lang="en-GB" sz="2400" dirty="0"/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EDBF2C-A305-EE98-B00B-4EBAE7C8E74E}"/>
              </a:ext>
            </a:extLst>
          </p:cNvPr>
          <p:cNvSpPr txBox="1"/>
          <p:nvPr/>
        </p:nvSpPr>
        <p:spPr>
          <a:xfrm>
            <a:off x="155340" y="332656"/>
            <a:ext cx="29883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Networking</a:t>
            </a:r>
          </a:p>
        </p:txBody>
      </p:sp>
      <p:pic>
        <p:nvPicPr>
          <p:cNvPr id="7" name="Online Media 6" title="Best Networking Tips: How to Make a Connection | Indeed">
            <a:hlinkClick r:id="" action="ppaction://media"/>
            <a:extLst>
              <a:ext uri="{FF2B5EF4-FFF2-40B4-BE49-F238E27FC236}">
                <a16:creationId xmlns:a16="http://schemas.microsoft.com/office/drawing/2014/main" id="{8D1A2E37-93F5-104F-8825-A9E250AA78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046529" y="446043"/>
            <a:ext cx="8804668" cy="4974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354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computer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99EDD217-C501-0BC5-C371-719ADFEEC4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609600" y="1470818"/>
            <a:ext cx="696798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BD78039-8814-6116-BF68-299150E57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UWTSD – MyCareer Resources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3B6C3F-4A2C-A1B0-4557-225342CE4467}"/>
              </a:ext>
            </a:extLst>
          </p:cNvPr>
          <p:cNvSpPr txBox="1"/>
          <p:nvPr/>
        </p:nvSpPr>
        <p:spPr>
          <a:xfrm>
            <a:off x="8138224" y="1470818"/>
            <a:ext cx="339816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UWTSD offers a range of networking training resources on the MyCareer website. </a:t>
            </a:r>
          </a:p>
          <a:p>
            <a:endParaRPr lang="en-GB" sz="2000" dirty="0"/>
          </a:p>
          <a:p>
            <a:r>
              <a:rPr lang="en-GB" sz="2000" dirty="0"/>
              <a:t>Use the link in the Moodle page to explore these resources. </a:t>
            </a:r>
          </a:p>
          <a:p>
            <a:endParaRPr lang="en-GB" sz="2000" dirty="0"/>
          </a:p>
          <a:p>
            <a:r>
              <a:rPr lang="en-GB" sz="2000" dirty="0"/>
              <a:t>Share your top tips with your group. </a:t>
            </a:r>
          </a:p>
        </p:txBody>
      </p:sp>
    </p:spTree>
    <p:extLst>
      <p:ext uri="{BB962C8B-B14F-4D97-AF65-F5344CB8AC3E}">
        <p14:creationId xmlns:p14="http://schemas.microsoft.com/office/powerpoint/2010/main" val="3330495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A997E-81A9-9B3F-8D52-DC8CBDA57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D0D2591-BFA4-FC13-CDD1-F70E73E4F210}"/>
              </a:ext>
            </a:extLst>
          </p:cNvPr>
          <p:cNvSpPr/>
          <p:nvPr/>
        </p:nvSpPr>
        <p:spPr>
          <a:xfrm>
            <a:off x="1811524" y="2132856"/>
            <a:ext cx="8568952" cy="28803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Share the interesting or useful resources you found on the MyCareer site?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What is your recommendation? </a:t>
            </a:r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40467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BB553-245A-E124-F3CE-2386D4094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– MyCareer Resources</a:t>
            </a:r>
          </a:p>
        </p:txBody>
      </p:sp>
      <p:pic>
        <p:nvPicPr>
          <p:cNvPr id="5" name="Content Placeholder 4" descr="A screenshot of a computer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AC1DCC18-ACD3-454D-6FD1-1916AABCE4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767408" y="2168860"/>
            <a:ext cx="6933341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3B78510-09BA-9850-CF3F-300AB0A44F9C}"/>
              </a:ext>
            </a:extLst>
          </p:cNvPr>
          <p:cNvSpPr txBox="1"/>
          <p:nvPr/>
        </p:nvSpPr>
        <p:spPr>
          <a:xfrm>
            <a:off x="8544272" y="2548560"/>
            <a:ext cx="32403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Working in pairs to complete the Networking short course on </a:t>
            </a:r>
            <a:r>
              <a:rPr lang="en-GB" sz="2400" dirty="0" err="1"/>
              <a:t>MyCareers</a:t>
            </a:r>
            <a:r>
              <a:rPr lang="en-GB" sz="2400" dirty="0"/>
              <a:t>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0352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58E60-BEB0-2F18-6411-C8B701905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Evaluate and reflect</a:t>
            </a:r>
          </a:p>
        </p:txBody>
      </p:sp>
      <p:pic>
        <p:nvPicPr>
          <p:cNvPr id="4" name="Content Placeholder 4" descr="A screenshot of a computer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A147692A-B763-B0F5-0B16-11C73935B7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5161654" y="1988840"/>
            <a:ext cx="6420746" cy="2333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197A1BC-04C2-7FB6-DA13-1045A8C92B0B}"/>
              </a:ext>
            </a:extLst>
          </p:cNvPr>
          <p:cNvSpPr txBox="1"/>
          <p:nvPr/>
        </p:nvSpPr>
        <p:spPr>
          <a:xfrm>
            <a:off x="609600" y="2132856"/>
            <a:ext cx="42622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have you learned from this resource? </a:t>
            </a:r>
          </a:p>
          <a:p>
            <a:endParaRPr lang="en-GB" sz="2000" dirty="0"/>
          </a:p>
          <a:p>
            <a:r>
              <a:rPr lang="en-GB" sz="2000" dirty="0"/>
              <a:t>Are there any points which you found challenging to understand? </a:t>
            </a:r>
          </a:p>
          <a:p>
            <a:endParaRPr lang="en-GB" sz="2000" dirty="0"/>
          </a:p>
          <a:p>
            <a:r>
              <a:rPr lang="en-GB" sz="2000" dirty="0"/>
              <a:t>Which points did each of you find most useful and relevant? </a:t>
            </a:r>
          </a:p>
        </p:txBody>
      </p:sp>
    </p:spTree>
    <p:extLst>
      <p:ext uri="{BB962C8B-B14F-4D97-AF65-F5344CB8AC3E}">
        <p14:creationId xmlns:p14="http://schemas.microsoft.com/office/powerpoint/2010/main" val="3058691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B39F4-0086-80E4-C2A7-ED31B1635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318550"/>
            <a:ext cx="10972800" cy="1143000"/>
          </a:xfrm>
        </p:spPr>
        <p:txBody>
          <a:bodyPr/>
          <a:lstStyle/>
          <a:p>
            <a:r>
              <a:rPr lang="en-GB" dirty="0"/>
              <a:t>Networking in the UK</a:t>
            </a:r>
          </a:p>
        </p:txBody>
      </p:sp>
    </p:spTree>
    <p:extLst>
      <p:ext uri="{BB962C8B-B14F-4D97-AF65-F5344CB8AC3E}">
        <p14:creationId xmlns:p14="http://schemas.microsoft.com/office/powerpoint/2010/main" val="534191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6B2B5-D523-AAC3-D95D-854494300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6278488" cy="1143000"/>
          </a:xfrm>
        </p:spPr>
        <p:txBody>
          <a:bodyPr/>
          <a:lstStyle/>
          <a:p>
            <a:r>
              <a:rPr lang="en-GB" dirty="0"/>
              <a:t>Networking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E345A-819A-FB9F-C72C-72B32CB60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509" y="1963091"/>
            <a:ext cx="3806357" cy="11430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lots of opportunities to build connections at events, conferences and talks around the UK.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E433333-0D9A-CA8A-A443-3672CF33793B}"/>
              </a:ext>
            </a:extLst>
          </p:cNvPr>
          <p:cNvGrpSpPr/>
          <p:nvPr/>
        </p:nvGrpSpPr>
        <p:grpSpPr>
          <a:xfrm>
            <a:off x="4626793" y="376748"/>
            <a:ext cx="6955607" cy="5417736"/>
            <a:chOff x="2618196" y="720131"/>
            <a:chExt cx="6955607" cy="5417736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4FC0071A-F49E-0613-3F8A-48CDF0FEAE3E}"/>
                </a:ext>
              </a:extLst>
            </p:cNvPr>
            <p:cNvSpPr/>
            <p:nvPr/>
          </p:nvSpPr>
          <p:spPr>
            <a:xfrm>
              <a:off x="4952794" y="2616199"/>
              <a:ext cx="2432511" cy="1625600"/>
            </a:xfrm>
            <a:custGeom>
              <a:avLst/>
              <a:gdLst>
                <a:gd name="csX0" fmla="*/ 0 w 1625600"/>
                <a:gd name="csY0" fmla="*/ 270939 h 1625600"/>
                <a:gd name="csX1" fmla="*/ 270939 w 1625600"/>
                <a:gd name="csY1" fmla="*/ 0 h 1625600"/>
                <a:gd name="csX2" fmla="*/ 1354661 w 1625600"/>
                <a:gd name="csY2" fmla="*/ 0 h 1625600"/>
                <a:gd name="csX3" fmla="*/ 1625600 w 1625600"/>
                <a:gd name="csY3" fmla="*/ 270939 h 1625600"/>
                <a:gd name="csX4" fmla="*/ 1625600 w 1625600"/>
                <a:gd name="csY4" fmla="*/ 1354661 h 1625600"/>
                <a:gd name="csX5" fmla="*/ 1354661 w 1625600"/>
                <a:gd name="csY5" fmla="*/ 1625600 h 1625600"/>
                <a:gd name="csX6" fmla="*/ 270939 w 1625600"/>
                <a:gd name="csY6" fmla="*/ 1625600 h 1625600"/>
                <a:gd name="csX7" fmla="*/ 0 w 1625600"/>
                <a:gd name="csY7" fmla="*/ 1354661 h 1625600"/>
                <a:gd name="csX8" fmla="*/ 0 w 1625600"/>
                <a:gd name="csY8" fmla="*/ 270939 h 16256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625600" h="1625600">
                  <a:moveTo>
                    <a:pt x="0" y="270939"/>
                  </a:moveTo>
                  <a:cubicBezTo>
                    <a:pt x="0" y="121304"/>
                    <a:pt x="121304" y="0"/>
                    <a:pt x="270939" y="0"/>
                  </a:cubicBezTo>
                  <a:lnTo>
                    <a:pt x="1354661" y="0"/>
                  </a:lnTo>
                  <a:cubicBezTo>
                    <a:pt x="1504296" y="0"/>
                    <a:pt x="1625600" y="121304"/>
                    <a:pt x="1625600" y="270939"/>
                  </a:cubicBezTo>
                  <a:lnTo>
                    <a:pt x="1625600" y="1354661"/>
                  </a:lnTo>
                  <a:cubicBezTo>
                    <a:pt x="1625600" y="1504296"/>
                    <a:pt x="1504296" y="1625600"/>
                    <a:pt x="1354661" y="1625600"/>
                  </a:cubicBezTo>
                  <a:lnTo>
                    <a:pt x="270939" y="1625600"/>
                  </a:lnTo>
                  <a:cubicBezTo>
                    <a:pt x="121304" y="1625600"/>
                    <a:pt x="0" y="1504296"/>
                    <a:pt x="0" y="1354661"/>
                  </a:cubicBezTo>
                  <a:lnTo>
                    <a:pt x="0" y="27093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0"/>
                <a:satOff val="0"/>
                <a:lumOff val="0"/>
                <a:alphaOff val="0"/>
              </a:schemeClr>
            </a:fillRef>
            <a:effectRef idx="3">
              <a:schemeClr val="accent1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0155" tIns="130155" rIns="130155" bIns="130155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kern="1200" dirty="0"/>
                <a:t>Networking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9B262359-21CE-66D5-FDFA-F0BF10A1FD0D}"/>
                </a:ext>
              </a:extLst>
            </p:cNvPr>
            <p:cNvSpPr/>
            <p:nvPr/>
          </p:nvSpPr>
          <p:spPr>
            <a:xfrm rot="16200000">
              <a:off x="5692542" y="2212741"/>
              <a:ext cx="806915" cy="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239705FE-EA9C-547D-0307-910CF6E81943}"/>
                </a:ext>
              </a:extLst>
            </p:cNvPr>
            <p:cNvSpPr/>
            <p:nvPr/>
          </p:nvSpPr>
          <p:spPr>
            <a:xfrm>
              <a:off x="5280883" y="720131"/>
              <a:ext cx="1776336" cy="1089152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fillRef>
            <a:effect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3808" tIns="93808" rIns="93808" bIns="93808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University Events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461D67DD-EDC0-02DD-2D86-11BC2A78FF09}"/>
                </a:ext>
              </a:extLst>
            </p:cNvPr>
            <p:cNvSpPr/>
            <p:nvPr/>
          </p:nvSpPr>
          <p:spPr>
            <a:xfrm>
              <a:off x="7385305" y="3383280"/>
              <a:ext cx="330410" cy="4571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2CFB2068-EA2D-FF09-B289-C7769B05F848}"/>
                </a:ext>
              </a:extLst>
            </p:cNvPr>
            <p:cNvSpPr/>
            <p:nvPr/>
          </p:nvSpPr>
          <p:spPr>
            <a:xfrm>
              <a:off x="7715715" y="2616199"/>
              <a:ext cx="1858088" cy="1357376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fillRef>
            <a:effect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728" tIns="88728" rIns="88728" bIns="8872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Local chambers of commerce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CD9B9A5B-159F-DA68-5531-855C05F2BECC}"/>
                </a:ext>
              </a:extLst>
            </p:cNvPr>
            <p:cNvSpPr/>
            <p:nvPr/>
          </p:nvSpPr>
          <p:spPr>
            <a:xfrm rot="5400000">
              <a:off x="5692542" y="4645257"/>
              <a:ext cx="806915" cy="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C6BA2444-118B-46D3-DAB3-1333A98D70D2}"/>
                </a:ext>
              </a:extLst>
            </p:cNvPr>
            <p:cNvSpPr/>
            <p:nvPr/>
          </p:nvSpPr>
          <p:spPr>
            <a:xfrm>
              <a:off x="5280882" y="5048715"/>
              <a:ext cx="1776337" cy="1089152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fillRef>
            <a:effect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1588" tIns="111588" rIns="111588" bIns="111588" numCol="1" spcCol="1270" anchor="ctr" anchorCtr="0">
              <a:noAutofit/>
            </a:bodyPr>
            <a:lstStyle/>
            <a:p>
              <a:pPr marL="0" lvl="0" indent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dirty="0" err="1"/>
                <a:t>EventBrite</a:t>
              </a:r>
              <a:r>
                <a:rPr lang="en-GB" sz="2400" kern="1200" dirty="0"/>
                <a:t> events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5B27DF00-F0E1-9D20-7781-E11D74F2775A}"/>
                </a:ext>
              </a:extLst>
            </p:cNvPr>
            <p:cNvSpPr/>
            <p:nvPr/>
          </p:nvSpPr>
          <p:spPr>
            <a:xfrm rot="10800000">
              <a:off x="4476284" y="3428998"/>
              <a:ext cx="574428" cy="4571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1156DBD8-ED9E-7F9B-C8F3-240AD6307348}"/>
                </a:ext>
              </a:extLst>
            </p:cNvPr>
            <p:cNvSpPr/>
            <p:nvPr/>
          </p:nvSpPr>
          <p:spPr>
            <a:xfrm>
              <a:off x="2618196" y="2616199"/>
              <a:ext cx="1892356" cy="1357376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fillRef>
            <a:effect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6188" tIns="86188" rIns="86188" bIns="86188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Conferences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76842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0D16E-9021-7660-1236-E915E7081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Events</a:t>
            </a:r>
          </a:p>
        </p:txBody>
      </p:sp>
      <p:pic>
        <p:nvPicPr>
          <p:cNvPr id="5" name="Content Placeholder 4" descr="A blue background with white text and a white circle with a white letter in it&#10;&#10;AI-generated content may be incorrect.">
            <a:extLst>
              <a:ext uri="{FF2B5EF4-FFF2-40B4-BE49-F238E27FC236}">
                <a16:creationId xmlns:a16="http://schemas.microsoft.com/office/drawing/2014/main" id="{43636410-8573-0263-2002-F11FE79A25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3071664" y="1334004"/>
            <a:ext cx="1800200" cy="1146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A purple sign with white letters&#10;&#10;AI-generated content may be incorrect.">
            <a:hlinkClick r:id="rId4"/>
            <a:extLst>
              <a:ext uri="{FF2B5EF4-FFF2-40B4-BE49-F238E27FC236}">
                <a16:creationId xmlns:a16="http://schemas.microsoft.com/office/drawing/2014/main" id="{20427FDF-E6C7-BA82-2E21-5BDC995D79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71864" y="1343371"/>
            <a:ext cx="4734586" cy="113363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71759A-09AB-0D98-B95A-1963D649A9DD}"/>
              </a:ext>
            </a:extLst>
          </p:cNvPr>
          <p:cNvSpPr txBox="1"/>
          <p:nvPr/>
        </p:nvSpPr>
        <p:spPr>
          <a:xfrm>
            <a:off x="6329966" y="2877966"/>
            <a:ext cx="473458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UWTSD Student Union events provide a chance for student to connect with others from other courses and class. </a:t>
            </a:r>
          </a:p>
          <a:p>
            <a:endParaRPr lang="en-GB" sz="2000" dirty="0"/>
          </a:p>
          <a:p>
            <a:r>
              <a:rPr lang="en-GB" sz="2000" dirty="0"/>
              <a:t>Visit the UWTSD Student Union Page and explore the events coming up in London </a:t>
            </a:r>
          </a:p>
        </p:txBody>
      </p:sp>
      <p:pic>
        <p:nvPicPr>
          <p:cNvPr id="10" name="Picture 9" descr="A collage of images of a person holding a card&#10;&#10;AI-generated content may be incorrect.">
            <a:extLst>
              <a:ext uri="{FF2B5EF4-FFF2-40B4-BE49-F238E27FC236}">
                <a16:creationId xmlns:a16="http://schemas.microsoft.com/office/drawing/2014/main" id="{8837B911-9F2F-6492-3DBE-728C30E185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56" y="3131962"/>
            <a:ext cx="5496844" cy="2191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158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DE3F2-481E-86B9-B433-3F23E2DAA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Eventbrite</a:t>
            </a:r>
          </a:p>
        </p:txBody>
      </p:sp>
      <p:pic>
        <p:nvPicPr>
          <p:cNvPr id="5" name="Content Placeholder 4" descr="A close up of a logo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E070CA89-D137-2383-3B3C-337D46A37F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609600" y="1542785"/>
            <a:ext cx="4944165" cy="188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A close-up of a sign&#10;&#10;AI-generated content may be incorrect.">
            <a:extLst>
              <a:ext uri="{FF2B5EF4-FFF2-40B4-BE49-F238E27FC236}">
                <a16:creationId xmlns:a16="http://schemas.microsoft.com/office/drawing/2014/main" id="{68C08959-8523-0C82-3897-B3B455FBAD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64351" y="2070301"/>
            <a:ext cx="6909333" cy="1607032"/>
          </a:xfrm>
          <a:prstGeom prst="rect">
            <a:avLst/>
          </a:prstGeom>
        </p:spPr>
      </p:pic>
      <p:pic>
        <p:nvPicPr>
          <p:cNvPr id="9" name="Picture 8" descr="A screenshot of a phone&#10;&#10;AI-generated content may be incorrect.">
            <a:extLst>
              <a:ext uri="{FF2B5EF4-FFF2-40B4-BE49-F238E27FC236}">
                <a16:creationId xmlns:a16="http://schemas.microsoft.com/office/drawing/2014/main" id="{8C5174B2-0D74-BFFF-AED6-4F8CB6E44C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64351" y="3668481"/>
            <a:ext cx="7001076" cy="188621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4E00DEE-2266-0E72-75C8-8FB1A5061DC8}"/>
              </a:ext>
            </a:extLst>
          </p:cNvPr>
          <p:cNvSpPr txBox="1"/>
          <p:nvPr/>
        </p:nvSpPr>
        <p:spPr>
          <a:xfrm>
            <a:off x="983432" y="3677333"/>
            <a:ext cx="475252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Eventbrite offer a range of ticketed events for networking. These are paid for events and are organised by a range of organisations. </a:t>
            </a:r>
          </a:p>
        </p:txBody>
      </p:sp>
    </p:spTree>
    <p:extLst>
      <p:ext uri="{BB962C8B-B14F-4D97-AF65-F5344CB8AC3E}">
        <p14:creationId xmlns:p14="http://schemas.microsoft.com/office/powerpoint/2010/main" val="16788357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6D072-1DFB-B321-02CB-FEC1179D7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Chambers of Commerce</a:t>
            </a:r>
          </a:p>
        </p:txBody>
      </p:sp>
      <p:pic>
        <p:nvPicPr>
          <p:cNvPr id="5" name="Content Placeholder 4" descr="A close-up of a logo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F4CBAD35-B690-22D7-944C-D3EF54357E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407368" y="1284116"/>
            <a:ext cx="3830215" cy="120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A gold text on a white background&#10;&#10;AI-generated content may be incorrect.">
            <a:hlinkClick r:id="rId5"/>
            <a:extLst>
              <a:ext uri="{FF2B5EF4-FFF2-40B4-BE49-F238E27FC236}">
                <a16:creationId xmlns:a16="http://schemas.microsoft.com/office/drawing/2014/main" id="{BC2BD24E-E25F-44F7-234E-02642A7E97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011" y="2427116"/>
            <a:ext cx="3147066" cy="1566022"/>
          </a:xfrm>
          <a:prstGeom prst="rect">
            <a:avLst/>
          </a:prstGeom>
        </p:spPr>
      </p:pic>
      <p:pic>
        <p:nvPicPr>
          <p:cNvPr id="9" name="Picture 8" descr="A red and white rectangular sign&#10;&#10;AI-generated content may be incorrect.">
            <a:hlinkClick r:id="rId7"/>
            <a:extLst>
              <a:ext uri="{FF2B5EF4-FFF2-40B4-BE49-F238E27FC236}">
                <a16:creationId xmlns:a16="http://schemas.microsoft.com/office/drawing/2014/main" id="{3A77E586-33BD-8AE0-D1F1-E72594C6997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" y="4316859"/>
            <a:ext cx="4393769" cy="137151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B397E32-531B-40BA-920B-6D559F0F3051}"/>
              </a:ext>
            </a:extLst>
          </p:cNvPr>
          <p:cNvSpPr txBox="1"/>
          <p:nvPr/>
        </p:nvSpPr>
        <p:spPr>
          <a:xfrm>
            <a:off x="5231903" y="1610968"/>
            <a:ext cx="6370085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Chambers of Commerce are an excellent place to develop connection in all industries. </a:t>
            </a:r>
          </a:p>
          <a:p>
            <a:endParaRPr lang="en-GB" sz="2000" dirty="0"/>
          </a:p>
          <a:p>
            <a:r>
              <a:rPr lang="en-GB" sz="2000" dirty="0"/>
              <a:t>The British Chamber of Commerce support regional chambers. </a:t>
            </a:r>
          </a:p>
          <a:p>
            <a:endParaRPr lang="en-GB" sz="2000" dirty="0"/>
          </a:p>
          <a:p>
            <a:r>
              <a:rPr lang="en-GB" sz="2000" dirty="0"/>
              <a:t>Visit your local chamber of commerce website to see the array of networking events they offer to members.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/>
              <a:t>Find the website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/>
              <a:t>Explore the events or news page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/>
              <a:t>Pick an event that could be relevant to you</a:t>
            </a:r>
          </a:p>
        </p:txBody>
      </p:sp>
    </p:spTree>
    <p:extLst>
      <p:ext uri="{BB962C8B-B14F-4D97-AF65-F5344CB8AC3E}">
        <p14:creationId xmlns:p14="http://schemas.microsoft.com/office/powerpoint/2010/main" val="3211858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2F380-139B-439D-4244-180559113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dirty="0"/>
              <a:t>Introducing yourself when networking</a:t>
            </a:r>
          </a:p>
        </p:txBody>
      </p:sp>
    </p:spTree>
    <p:extLst>
      <p:ext uri="{BB962C8B-B14F-4D97-AF65-F5344CB8AC3E}">
        <p14:creationId xmlns:p14="http://schemas.microsoft.com/office/powerpoint/2010/main" val="30759501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2F25C-933F-9B7E-2F61-55879F3A4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34082"/>
          </a:xfrm>
        </p:spPr>
        <p:txBody>
          <a:bodyPr/>
          <a:lstStyle/>
          <a:p>
            <a:r>
              <a:rPr lang="en-GB" dirty="0"/>
              <a:t>The art of conversation</a:t>
            </a:r>
          </a:p>
        </p:txBody>
      </p:sp>
      <p:pic>
        <p:nvPicPr>
          <p:cNvPr id="4" name="Online Media 3" title="Effective Ways of Engaging in Small Group Networking Conversations">
            <a:hlinkClick r:id="" action="ppaction://media"/>
            <a:extLst>
              <a:ext uri="{FF2B5EF4-FFF2-40B4-BE49-F238E27FC236}">
                <a16:creationId xmlns:a16="http://schemas.microsoft.com/office/drawing/2014/main" id="{3F687599-A38B-29D8-F695-AD46448E0BA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575720" y="1127549"/>
            <a:ext cx="8146033" cy="46029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EFD690-4025-9154-EE31-5EBE1134249C}"/>
              </a:ext>
            </a:extLst>
          </p:cNvPr>
          <p:cNvSpPr txBox="1"/>
          <p:nvPr/>
        </p:nvSpPr>
        <p:spPr>
          <a:xfrm>
            <a:off x="470247" y="1772816"/>
            <a:ext cx="28083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Watch this video about how to join in conversations when at a networking event.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2F713B-5822-91E0-9E0D-682F65AC13AC}"/>
              </a:ext>
            </a:extLst>
          </p:cNvPr>
          <p:cNvSpPr txBox="1"/>
          <p:nvPr/>
        </p:nvSpPr>
        <p:spPr>
          <a:xfrm>
            <a:off x="573694" y="3761746"/>
            <a:ext cx="260141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Make a note of the key tips that are discussed in the </a:t>
            </a:r>
            <a:r>
              <a:rPr lang="en-GB" sz="2000" dirty="0">
                <a:hlinkClick r:id="rId5"/>
              </a:rPr>
              <a:t>video</a:t>
            </a:r>
            <a:r>
              <a:rPr lang="en-GB" sz="20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438531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22321-D441-CDDB-68C9-6D14B94F3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have a go</a:t>
            </a:r>
          </a:p>
        </p:txBody>
      </p:sp>
      <p:pic>
        <p:nvPicPr>
          <p:cNvPr id="5" name="Picture 4" descr="Businesswoman explaining">
            <a:extLst>
              <a:ext uri="{FF2B5EF4-FFF2-40B4-BE49-F238E27FC236}">
                <a16:creationId xmlns:a16="http://schemas.microsoft.com/office/drawing/2014/main" id="{0BC6C694-301C-512B-6BF3-C62427FBC8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0383" y="1771213"/>
            <a:ext cx="1404063" cy="3818012"/>
          </a:xfrm>
          <a:prstGeom prst="rect">
            <a:avLst/>
          </a:prstGeom>
        </p:spPr>
      </p:pic>
      <p:pic>
        <p:nvPicPr>
          <p:cNvPr id="7" name="Picture 6" descr="Businessman holding coffee">
            <a:extLst>
              <a:ext uri="{FF2B5EF4-FFF2-40B4-BE49-F238E27FC236}">
                <a16:creationId xmlns:a16="http://schemas.microsoft.com/office/drawing/2014/main" id="{4200DC5E-4117-0716-96C5-B2EC077EC5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1771214"/>
            <a:ext cx="1411276" cy="3818012"/>
          </a:xfrm>
          <a:prstGeom prst="rect">
            <a:avLst/>
          </a:prstGeom>
        </p:spPr>
      </p:pic>
      <p:pic>
        <p:nvPicPr>
          <p:cNvPr id="9" name="Picture 8" descr="Young businessman explaining">
            <a:extLst>
              <a:ext uri="{FF2B5EF4-FFF2-40B4-BE49-F238E27FC236}">
                <a16:creationId xmlns:a16="http://schemas.microsoft.com/office/drawing/2014/main" id="{055D5AE2-DEDB-71DE-F46B-B15719C7D9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189023" y="1771213"/>
            <a:ext cx="1861410" cy="3818013"/>
          </a:xfrm>
          <a:prstGeom prst="rect">
            <a:avLst/>
          </a:prstGeom>
        </p:spPr>
      </p:pic>
      <p:pic>
        <p:nvPicPr>
          <p:cNvPr id="11" name="Picture 10" descr="Business woman hands raised explaining">
            <a:extLst>
              <a:ext uri="{FF2B5EF4-FFF2-40B4-BE49-F238E27FC236}">
                <a16:creationId xmlns:a16="http://schemas.microsoft.com/office/drawing/2014/main" id="{B4FE6DFC-FD36-405B-28B2-FE0BD12E76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5176" y="1052736"/>
            <a:ext cx="1944005" cy="3818013"/>
          </a:xfrm>
          <a:prstGeom prst="rect">
            <a:avLst/>
          </a:prstGeom>
        </p:spPr>
      </p:pic>
      <p:pic>
        <p:nvPicPr>
          <p:cNvPr id="13" name="Picture 12" descr="Businessman explaining">
            <a:extLst>
              <a:ext uri="{FF2B5EF4-FFF2-40B4-BE49-F238E27FC236}">
                <a16:creationId xmlns:a16="http://schemas.microsoft.com/office/drawing/2014/main" id="{4022677F-D59B-21D0-51F1-9A69A488CA4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8068" y="1689261"/>
            <a:ext cx="1224332" cy="381801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C5EDDC7-50B3-1808-ACDA-51E6DA41CCB9}"/>
              </a:ext>
            </a:extLst>
          </p:cNvPr>
          <p:cNvSpPr txBox="1"/>
          <p:nvPr/>
        </p:nvSpPr>
        <p:spPr>
          <a:xfrm>
            <a:off x="3492964" y="1452369"/>
            <a:ext cx="346928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Stand up and form small groups. </a:t>
            </a:r>
          </a:p>
          <a:p>
            <a:endParaRPr lang="en-GB" sz="2000" dirty="0"/>
          </a:p>
          <a:p>
            <a:r>
              <a:rPr lang="en-GB" sz="2000" dirty="0"/>
              <a:t>Practice your networking skills.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Think of how you will introduce yourself.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Consider your body language.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Exit the conversation professionally and move to another group. </a:t>
            </a:r>
          </a:p>
        </p:txBody>
      </p:sp>
    </p:spTree>
    <p:extLst>
      <p:ext uri="{BB962C8B-B14F-4D97-AF65-F5344CB8AC3E}">
        <p14:creationId xmlns:p14="http://schemas.microsoft.com/office/powerpoint/2010/main" val="41914494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109D4-4AED-0686-52F4-2484BE962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/>
              <a:t>Reflect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3D08AA-A72B-2BF7-27CC-B9FC3AB288CB}"/>
              </a:ext>
            </a:extLst>
          </p:cNvPr>
          <p:cNvSpPr txBox="1"/>
          <p:nvPr/>
        </p:nvSpPr>
        <p:spPr>
          <a:xfrm>
            <a:off x="983432" y="1563536"/>
            <a:ext cx="885698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What did you find easy about talking to others?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What was challenging?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Did you feel confident?</a:t>
            </a:r>
          </a:p>
          <a:p>
            <a:endParaRPr lang="en-GB" dirty="0"/>
          </a:p>
          <a:p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2736ED-EB80-2095-51DD-C6D0D86C8764}"/>
              </a:ext>
            </a:extLst>
          </p:cNvPr>
          <p:cNvSpPr txBox="1"/>
          <p:nvPr/>
        </p:nvSpPr>
        <p:spPr>
          <a:xfrm>
            <a:off x="1487488" y="4463901"/>
            <a:ext cx="9878888" cy="584775"/>
          </a:xfrm>
          <a:prstGeom prst="rec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3200" dirty="0"/>
              <a:t>Give feedback to your peers on what they did well</a:t>
            </a:r>
          </a:p>
        </p:txBody>
      </p:sp>
    </p:spTree>
    <p:extLst>
      <p:ext uri="{BB962C8B-B14F-4D97-AF65-F5344CB8AC3E}">
        <p14:creationId xmlns:p14="http://schemas.microsoft.com/office/powerpoint/2010/main" val="39998220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56277-1B01-1A86-1262-C0009DB4F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00FF30-D095-E58A-87C0-D2D05B49E647}"/>
              </a:ext>
            </a:extLst>
          </p:cNvPr>
          <p:cNvSpPr txBox="1"/>
          <p:nvPr/>
        </p:nvSpPr>
        <p:spPr>
          <a:xfrm>
            <a:off x="329063" y="2841128"/>
            <a:ext cx="9937104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/>
              <a:t>During in this session we have: 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Explored the concept of networking and its benefit to you.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Considered your networking opportunities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Practiced some basic networking skills. </a:t>
            </a:r>
          </a:p>
        </p:txBody>
      </p:sp>
      <p:pic>
        <p:nvPicPr>
          <p:cNvPr id="3" name="Picture 2" descr="Young businessman explaining">
            <a:extLst>
              <a:ext uri="{FF2B5EF4-FFF2-40B4-BE49-F238E27FC236}">
                <a16:creationId xmlns:a16="http://schemas.microsoft.com/office/drawing/2014/main" id="{195A95C2-5403-4562-3875-8973C944B8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896200" y="1109572"/>
            <a:ext cx="1474459" cy="3024322"/>
          </a:xfrm>
          <a:prstGeom prst="rect">
            <a:avLst/>
          </a:prstGeom>
        </p:spPr>
      </p:pic>
      <p:pic>
        <p:nvPicPr>
          <p:cNvPr id="5" name="Picture 4" descr="Business woman hands raised explaining">
            <a:extLst>
              <a:ext uri="{FF2B5EF4-FFF2-40B4-BE49-F238E27FC236}">
                <a16:creationId xmlns:a16="http://schemas.microsoft.com/office/drawing/2014/main" id="{E0F5FED4-212A-CA0C-DF0A-219879685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9524" y="391095"/>
            <a:ext cx="1539884" cy="3024322"/>
          </a:xfrm>
          <a:prstGeom prst="rect">
            <a:avLst/>
          </a:prstGeom>
        </p:spPr>
      </p:pic>
      <p:pic>
        <p:nvPicPr>
          <p:cNvPr id="6" name="Picture 5" descr="Businessman explaining">
            <a:extLst>
              <a:ext uri="{FF2B5EF4-FFF2-40B4-BE49-F238E27FC236}">
                <a16:creationId xmlns:a16="http://schemas.microsoft.com/office/drawing/2014/main" id="{4267B336-25EF-407F-04B6-5D1484234D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2809" y="1027619"/>
            <a:ext cx="969817" cy="302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4431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0FC-1C4A-7810-7A63-88737BE1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Personal Progress Padlet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7955-A2E1-F80A-B814-BFCCA6733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There are </a:t>
            </a:r>
            <a:r>
              <a:rPr lang="en-GB" sz="2400" b="1" dirty="0">
                <a:ea typeface="Calibri"/>
                <a:cs typeface="Calibri"/>
              </a:rPr>
              <a:t>no formal assessments</a:t>
            </a:r>
            <a:r>
              <a:rPr lang="en-GB" sz="2400" dirty="0">
                <a:ea typeface="Calibri"/>
                <a:cs typeface="Calibri"/>
              </a:rPr>
              <a:t> within 'Essential Skills' classes but you are encouraged to keep your Personal Progress Padlet.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Note down in your Personal Progress Padlet: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What have you learnt today?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How will you use this new skill?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.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6344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3741</TotalTime>
  <Words>801</Words>
  <Application>Microsoft Office PowerPoint</Application>
  <PresentationFormat>Widescreen</PresentationFormat>
  <Paragraphs>118</Paragraphs>
  <Slides>21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Arial Rounded MT Bold</vt:lpstr>
      <vt:lpstr>Bradley Hand ITC</vt:lpstr>
      <vt:lpstr>Calibri</vt:lpstr>
      <vt:lpstr>Calibri Light</vt:lpstr>
      <vt:lpstr>Myriad Pro</vt:lpstr>
      <vt:lpstr>20140311PresentationUWTSDTemplate</vt:lpstr>
      <vt:lpstr>PowerPoint Presentation</vt:lpstr>
      <vt:lpstr>Session Objectives </vt:lpstr>
      <vt:lpstr>Session Schedule</vt:lpstr>
      <vt:lpstr>Networking </vt:lpstr>
      <vt:lpstr>PowerPoint Presentation</vt:lpstr>
      <vt:lpstr>UWTSD – MyCareer Resources</vt:lpstr>
      <vt:lpstr>Share</vt:lpstr>
      <vt:lpstr>UWTSD – MyCareer Resources</vt:lpstr>
      <vt:lpstr>Evaluate and reflect</vt:lpstr>
      <vt:lpstr>Networking in the UK</vt:lpstr>
      <vt:lpstr>Networking Opportunities</vt:lpstr>
      <vt:lpstr>UWTSD Events</vt:lpstr>
      <vt:lpstr>Eventbrite</vt:lpstr>
      <vt:lpstr>Chambers of Commerce</vt:lpstr>
      <vt:lpstr>Introducing yourself when networking</vt:lpstr>
      <vt:lpstr>The art of conversation</vt:lpstr>
      <vt:lpstr>Let’s have a go</vt:lpstr>
      <vt:lpstr>Reflect</vt:lpstr>
      <vt:lpstr>Summary</vt:lpstr>
      <vt:lpstr>Personal Progress Padlet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183</cp:revision>
  <dcterms:created xsi:type="dcterms:W3CDTF">2011-02-08T13:37:54Z</dcterms:created>
  <dcterms:modified xsi:type="dcterms:W3CDTF">2026-06-23T08:46:03Z</dcterms:modified>
</cp:coreProperties>
</file>