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charts/chart1.xml" ContentType="application/vnd.openxmlformats-officedocument.drawingml.chart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1" r:id="rId1"/>
  </p:sldMasterIdLst>
  <p:notesMasterIdLst>
    <p:notesMasterId r:id="rId55"/>
  </p:notesMasterIdLst>
  <p:sldIdLst>
    <p:sldId id="339" r:id="rId2"/>
    <p:sldId id="291" r:id="rId3"/>
    <p:sldId id="259" r:id="rId4"/>
    <p:sldId id="260" r:id="rId5"/>
    <p:sldId id="261" r:id="rId6"/>
    <p:sldId id="263" r:id="rId7"/>
    <p:sldId id="264" r:id="rId8"/>
    <p:sldId id="320" r:id="rId9"/>
    <p:sldId id="364" r:id="rId10"/>
    <p:sldId id="258" r:id="rId11"/>
    <p:sldId id="350" r:id="rId12"/>
    <p:sldId id="284" r:id="rId13"/>
    <p:sldId id="338" r:id="rId14"/>
    <p:sldId id="361" r:id="rId15"/>
    <p:sldId id="341" r:id="rId16"/>
    <p:sldId id="360" r:id="rId17"/>
    <p:sldId id="362" r:id="rId18"/>
    <p:sldId id="358" r:id="rId19"/>
    <p:sldId id="359" r:id="rId20"/>
    <p:sldId id="348" r:id="rId21"/>
    <p:sldId id="337" r:id="rId22"/>
    <p:sldId id="349" r:id="rId23"/>
    <p:sldId id="340" r:id="rId24"/>
    <p:sldId id="256" r:id="rId25"/>
    <p:sldId id="257" r:id="rId26"/>
    <p:sldId id="278" r:id="rId27"/>
    <p:sldId id="352" r:id="rId28"/>
    <p:sldId id="353" r:id="rId29"/>
    <p:sldId id="262" r:id="rId30"/>
    <p:sldId id="354" r:id="rId31"/>
    <p:sldId id="355" r:id="rId32"/>
    <p:sldId id="365" r:id="rId33"/>
    <p:sldId id="265" r:id="rId34"/>
    <p:sldId id="266" r:id="rId35"/>
    <p:sldId id="356" r:id="rId36"/>
    <p:sldId id="343" r:id="rId37"/>
    <p:sldId id="267" r:id="rId38"/>
    <p:sldId id="322" r:id="rId39"/>
    <p:sldId id="321" r:id="rId40"/>
    <p:sldId id="324" r:id="rId41"/>
    <p:sldId id="325" r:id="rId42"/>
    <p:sldId id="270" r:id="rId43"/>
    <p:sldId id="293" r:id="rId44"/>
    <p:sldId id="275" r:id="rId45"/>
    <p:sldId id="274" r:id="rId46"/>
    <p:sldId id="335" r:id="rId47"/>
    <p:sldId id="276" r:id="rId48"/>
    <p:sldId id="357" r:id="rId49"/>
    <p:sldId id="366" r:id="rId50"/>
    <p:sldId id="294" r:id="rId51"/>
    <p:sldId id="346" r:id="rId52"/>
    <p:sldId id="347" r:id="rId53"/>
    <p:sldId id="280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DD9A9E-D5A5-4092-9EE5-DF4458BFA95B}" v="124" dt="2026-10-16T12:30:33.432"/>
    <p1510:client id="{FEA5B08D-366E-4CA5-9CE5-24028660986D}" v="24" dt="2026-10-16T11:59:13.0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2" autoAdjust="0"/>
    <p:restoredTop sz="64355" autoAdjust="0"/>
  </p:normalViewPr>
  <p:slideViewPr>
    <p:cSldViewPr snapToGrid="0">
      <p:cViewPr varScale="1">
        <p:scale>
          <a:sx n="47" d="100"/>
          <a:sy n="47" d="100"/>
        </p:scale>
        <p:origin x="122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Proven reoffending rate</c:v>
                </c:pt>
              </c:strCache>
            </c:strRef>
          </c:tx>
          <c:spPr>
            <a:solidFill>
              <a:srgbClr val="156082"/>
            </a:solidFill>
          </c:spPr>
          <c:invertIfNegative val="1"/>
          <c:dPt>
            <c:idx val="3"/>
            <c:invertIfNegative val="1"/>
            <c:bubble3D val="0"/>
            <c:spPr>
              <a:solidFill>
                <a:srgbClr val="0E2841"/>
              </a:solidFill>
            </c:spPr>
            <c:extLst>
              <c:ext xmlns:c16="http://schemas.microsoft.com/office/drawing/2014/chart" uri="{C3380CC4-5D6E-409C-BE32-E72D297353CC}">
                <c16:uniqueId val="{00000001-A64A-41FE-B6DE-873153F12F73}"/>
              </c:ext>
            </c:extLst>
          </c:dPt>
          <c:dPt>
            <c:idx val="4"/>
            <c:invertIfNegative val="1"/>
            <c:bubble3D val="0"/>
            <c:spPr>
              <a:solidFill>
                <a:srgbClr val="0E2841"/>
              </a:solidFill>
            </c:spPr>
            <c:extLst>
              <c:ext xmlns:c16="http://schemas.microsoft.com/office/drawing/2014/chart" uri="{C3380CC4-5D6E-409C-BE32-E72D297353CC}">
                <c16:uniqueId val="{00000003-A64A-41FE-B6DE-873153F12F73}"/>
              </c:ext>
            </c:extLst>
          </c:dPt>
          <c:dLbls>
            <c:numFmt formatCode="0.0&quot;%&quot;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solidFill>
                      <a:srgbClr val="373B48"/>
                    </a:solidFill>
                    <a:latin typeface="Abadi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Custody under
12 months</c:v>
                </c:pt>
                <c:pt idx="1">
                  <c:v>Community
order</c:v>
                </c:pt>
                <c:pt idx="2">
                  <c:v>Children
(all disposals)</c:v>
                </c:pt>
                <c:pt idx="3">
                  <c:v>Adults
(all disposals)</c:v>
                </c:pt>
                <c:pt idx="4">
                  <c:v>Overall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68.2</c:v>
                </c:pt>
                <c:pt idx="1">
                  <c:v>40.4</c:v>
                </c:pt>
                <c:pt idx="2">
                  <c:v>33.299999999999997</c:v>
                </c:pt>
                <c:pt idx="3">
                  <c:v>29.7</c:v>
                </c:pt>
                <c:pt idx="4">
                  <c:v>29.9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4-A64A-41FE-B6DE-873153F12F7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55"/>
        <c:axId val="2068027336"/>
        <c:axId val="2113994440"/>
      </c:barChart>
      <c:catAx>
        <c:axId val="206802733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>
                <a:solidFill>
                  <a:srgbClr val="373B48"/>
                </a:solidFill>
                <a:latin typeface="Abadi"/>
              </a:defRPr>
            </a:pPr>
            <a:endParaRPr lang="en-US"/>
          </a:p>
        </c:txPr>
        <c:crossAx val="2113994440"/>
        <c:crosses val="autoZero"/>
        <c:auto val="1"/>
        <c:lblAlgn val="ctr"/>
        <c:lblOffset val="100"/>
        <c:noMultiLvlLbl val="0"/>
      </c:catAx>
      <c:valAx>
        <c:axId val="2113994440"/>
        <c:scaling>
          <c:orientation val="minMax"/>
          <c:max val="80"/>
          <c:min val="0"/>
        </c:scaling>
        <c:delete val="0"/>
        <c:axPos val="b"/>
        <c:majorGridlines/>
        <c:numFmt formatCode="0&quot;%&quot;" sourceLinked="0"/>
        <c:majorTickMark val="out"/>
        <c:minorTickMark val="none"/>
        <c:tickLblPos val="nextTo"/>
        <c:txPr>
          <a:bodyPr/>
          <a:lstStyle/>
          <a:p>
            <a:pPr>
              <a:defRPr sz="1000">
                <a:solidFill>
                  <a:srgbClr val="52586B"/>
                </a:solidFill>
                <a:latin typeface="Abadi"/>
              </a:defRPr>
            </a:pPr>
            <a:endParaRPr lang="en-US"/>
          </a:p>
        </c:txPr>
        <c:crossAx val="2068027336"/>
        <c:crosses val="autoZero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01666-E215-4118-8935-792E7DB643FF}" type="doc">
      <dgm:prSet loTypeId="urn:microsoft.com/office/officeart/2005/8/layout/vList2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E1668089-586D-48C8-8447-104ED7CC7622}">
      <dgm:prSet/>
      <dgm:spPr/>
      <dgm:t>
        <a:bodyPr/>
        <a:lstStyle/>
        <a:p>
          <a:r>
            <a:rPr lang="en-GB"/>
            <a:t>By the end of this session, you should be able to:</a:t>
          </a:r>
          <a:endParaRPr lang="en-US"/>
        </a:p>
      </dgm:t>
    </dgm:pt>
    <dgm:pt modelId="{8693C8CB-8F43-43D3-BADE-E89869745A77}" type="parTrans" cxnId="{C55FDC31-24F9-44EF-9C3F-96DFB55C2C73}">
      <dgm:prSet/>
      <dgm:spPr/>
      <dgm:t>
        <a:bodyPr/>
        <a:lstStyle/>
        <a:p>
          <a:endParaRPr lang="en-US"/>
        </a:p>
      </dgm:t>
    </dgm:pt>
    <dgm:pt modelId="{9C14BC64-F24F-4FFA-8D29-8827A6BCDD5F}" type="sibTrans" cxnId="{C55FDC31-24F9-44EF-9C3F-96DFB55C2C73}">
      <dgm:prSet/>
      <dgm:spPr/>
      <dgm:t>
        <a:bodyPr/>
        <a:lstStyle/>
        <a:p>
          <a:endParaRPr lang="en-US"/>
        </a:p>
      </dgm:t>
    </dgm:pt>
    <dgm:pt modelId="{E05390C8-1AF0-403B-BFC5-1544AF6FD7EB}">
      <dgm:prSet/>
      <dgm:spPr/>
      <dgm:t>
        <a:bodyPr/>
        <a:lstStyle/>
        <a:p>
          <a:r>
            <a:rPr lang="en-GB"/>
            <a:t>Explain </a:t>
          </a:r>
          <a:r>
            <a:rPr lang="en-US"/>
            <a:t>the evolution of imprisonment from early punitive approaches to modern penal systems.</a:t>
          </a:r>
        </a:p>
      </dgm:t>
    </dgm:pt>
    <dgm:pt modelId="{E7966470-978C-4C6F-A3FC-14B486F91013}" type="parTrans" cxnId="{2134C0EB-88C4-47D0-B2CA-EDADF6326276}">
      <dgm:prSet/>
      <dgm:spPr/>
      <dgm:t>
        <a:bodyPr/>
        <a:lstStyle/>
        <a:p>
          <a:endParaRPr lang="en-US"/>
        </a:p>
      </dgm:t>
    </dgm:pt>
    <dgm:pt modelId="{E04896B8-B46B-468F-B193-BA6DA4DB49C5}" type="sibTrans" cxnId="{2134C0EB-88C4-47D0-B2CA-EDADF6326276}">
      <dgm:prSet/>
      <dgm:spPr/>
      <dgm:t>
        <a:bodyPr/>
        <a:lstStyle/>
        <a:p>
          <a:endParaRPr lang="en-US"/>
        </a:p>
      </dgm:t>
    </dgm:pt>
    <dgm:pt modelId="{9B297937-6983-4F62-9C45-97136147BA93}">
      <dgm:prSet/>
      <dgm:spPr/>
      <dgm:t>
        <a:bodyPr/>
        <a:lstStyle/>
        <a:p>
          <a:r>
            <a:rPr lang="en-US" dirty="0" err="1"/>
            <a:t>Analyse</a:t>
          </a:r>
          <a:r>
            <a:rPr lang="en-US" dirty="0"/>
            <a:t> current prison demographics, conditions, and operational challenges.</a:t>
          </a:r>
        </a:p>
      </dgm:t>
    </dgm:pt>
    <dgm:pt modelId="{F8C5C4FF-02AE-4ED0-98F0-D0366ED7AB1B}" type="parTrans" cxnId="{0ECB9763-F28F-4891-8443-0F221E5FF61E}">
      <dgm:prSet/>
      <dgm:spPr/>
      <dgm:t>
        <a:bodyPr/>
        <a:lstStyle/>
        <a:p>
          <a:endParaRPr lang="en-US"/>
        </a:p>
      </dgm:t>
    </dgm:pt>
    <dgm:pt modelId="{3415DBD4-763F-4C94-B577-A65D869D5A6A}" type="sibTrans" cxnId="{0ECB9763-F28F-4891-8443-0F221E5FF61E}">
      <dgm:prSet/>
      <dgm:spPr/>
      <dgm:t>
        <a:bodyPr/>
        <a:lstStyle/>
        <a:p>
          <a:endParaRPr lang="en-US"/>
        </a:p>
      </dgm:t>
    </dgm:pt>
    <dgm:pt modelId="{6676670B-D2A1-45A6-A015-0A207061A0AD}" type="pres">
      <dgm:prSet presAssocID="{10101666-E215-4118-8935-792E7DB643FF}" presName="linear" presStyleCnt="0">
        <dgm:presLayoutVars>
          <dgm:animLvl val="lvl"/>
          <dgm:resizeHandles val="exact"/>
        </dgm:presLayoutVars>
      </dgm:prSet>
      <dgm:spPr/>
    </dgm:pt>
    <dgm:pt modelId="{D36106D4-C5CD-4C3F-938E-186A57441FD1}" type="pres">
      <dgm:prSet presAssocID="{E1668089-586D-48C8-8447-104ED7CC7622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A50FE83F-AC39-4946-A8D5-147B972F2508}" type="pres">
      <dgm:prSet presAssocID="{E1668089-586D-48C8-8447-104ED7CC7622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C55FDC31-24F9-44EF-9C3F-96DFB55C2C73}" srcId="{10101666-E215-4118-8935-792E7DB643FF}" destId="{E1668089-586D-48C8-8447-104ED7CC7622}" srcOrd="0" destOrd="0" parTransId="{8693C8CB-8F43-43D3-BADE-E89869745A77}" sibTransId="{9C14BC64-F24F-4FFA-8D29-8827A6BCDD5F}"/>
    <dgm:cxn modelId="{0ECB9763-F28F-4891-8443-0F221E5FF61E}" srcId="{E1668089-586D-48C8-8447-104ED7CC7622}" destId="{9B297937-6983-4F62-9C45-97136147BA93}" srcOrd="1" destOrd="0" parTransId="{F8C5C4FF-02AE-4ED0-98F0-D0366ED7AB1B}" sibTransId="{3415DBD4-763F-4C94-B577-A65D869D5A6A}"/>
    <dgm:cxn modelId="{8DDAE874-9949-4DDE-9A01-62539314E69C}" type="presOf" srcId="{E05390C8-1AF0-403B-BFC5-1544AF6FD7EB}" destId="{A50FE83F-AC39-4946-A8D5-147B972F2508}" srcOrd="0" destOrd="0" presId="urn:microsoft.com/office/officeart/2005/8/layout/vList2"/>
    <dgm:cxn modelId="{6B115ADA-BFA6-42E6-BDC2-EE9408B0FCE3}" type="presOf" srcId="{9B297937-6983-4F62-9C45-97136147BA93}" destId="{A50FE83F-AC39-4946-A8D5-147B972F2508}" srcOrd="0" destOrd="1" presId="urn:microsoft.com/office/officeart/2005/8/layout/vList2"/>
    <dgm:cxn modelId="{FB6AC6E6-2442-48EA-A25F-FFCFDCF77359}" type="presOf" srcId="{E1668089-586D-48C8-8447-104ED7CC7622}" destId="{D36106D4-C5CD-4C3F-938E-186A57441FD1}" srcOrd="0" destOrd="0" presId="urn:microsoft.com/office/officeart/2005/8/layout/vList2"/>
    <dgm:cxn modelId="{9D7F1FE8-5835-4AC3-A202-D17CEBC92252}" type="presOf" srcId="{10101666-E215-4118-8935-792E7DB643FF}" destId="{6676670B-D2A1-45A6-A015-0A207061A0AD}" srcOrd="0" destOrd="0" presId="urn:microsoft.com/office/officeart/2005/8/layout/vList2"/>
    <dgm:cxn modelId="{2134C0EB-88C4-47D0-B2CA-EDADF6326276}" srcId="{E1668089-586D-48C8-8447-104ED7CC7622}" destId="{E05390C8-1AF0-403B-BFC5-1544AF6FD7EB}" srcOrd="0" destOrd="0" parTransId="{E7966470-978C-4C6F-A3FC-14B486F91013}" sibTransId="{E04896B8-B46B-468F-B193-BA6DA4DB49C5}"/>
    <dgm:cxn modelId="{16605713-062F-41EA-95C8-4EC3D1A66885}" type="presParOf" srcId="{6676670B-D2A1-45A6-A015-0A207061A0AD}" destId="{D36106D4-C5CD-4C3F-938E-186A57441FD1}" srcOrd="0" destOrd="0" presId="urn:microsoft.com/office/officeart/2005/8/layout/vList2"/>
    <dgm:cxn modelId="{82C26B8D-B812-4890-AEA3-7C98FC2A7204}" type="presParOf" srcId="{6676670B-D2A1-45A6-A015-0A207061A0AD}" destId="{A50FE83F-AC39-4946-A8D5-147B972F250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6106D4-C5CD-4C3F-938E-186A57441FD1}">
      <dsp:nvSpPr>
        <dsp:cNvPr id="0" name=""/>
        <dsp:cNvSpPr/>
      </dsp:nvSpPr>
      <dsp:spPr>
        <a:xfrm>
          <a:off x="0" y="26612"/>
          <a:ext cx="6172199" cy="1591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/>
            <a:t>By the end of this session, you should be able to:</a:t>
          </a:r>
          <a:endParaRPr lang="en-US" sz="4000" kern="1200"/>
        </a:p>
      </dsp:txBody>
      <dsp:txXfrm>
        <a:off x="77676" y="104288"/>
        <a:ext cx="6016847" cy="1435848"/>
      </dsp:txXfrm>
    </dsp:sp>
    <dsp:sp modelId="{A50FE83F-AC39-4946-A8D5-147B972F2508}">
      <dsp:nvSpPr>
        <dsp:cNvPr id="0" name=""/>
        <dsp:cNvSpPr/>
      </dsp:nvSpPr>
      <dsp:spPr>
        <a:xfrm>
          <a:off x="0" y="1617812"/>
          <a:ext cx="6172199" cy="32291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5967" tIns="50800" rIns="284480" bIns="50800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100" kern="1200"/>
            <a:t>Explain </a:t>
          </a:r>
          <a:r>
            <a:rPr lang="en-US" sz="3100" kern="1200"/>
            <a:t>the evolution of imprisonment from early punitive approaches to modern penal systems.</a:t>
          </a:r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100" kern="1200" dirty="0" err="1"/>
            <a:t>Analyse</a:t>
          </a:r>
          <a:r>
            <a:rPr lang="en-US" sz="3100" kern="1200" dirty="0"/>
            <a:t> current prison demographics, conditions, and operational challenges.</a:t>
          </a:r>
        </a:p>
      </dsp:txBody>
      <dsp:txXfrm>
        <a:off x="0" y="1617812"/>
        <a:ext cx="6172199" cy="32291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12965-381B-448B-8439-B4980285F91E}" type="datetimeFigureOut">
              <a:t>10/16/2026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48F92-0A8E-499C-887B-794416662D8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591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womens-justice-board-report/womens-justice-board-recommendations-for-reducing-womens-imprisonment" TargetMode="External"/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B22D6C-733C-4772-AB76-D8045B5211B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4405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A0D112-BCF8-4EF6-AFC8-3A69A217B359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47110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A48F92-0A8E-499C-887B-794416662D8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842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A0D112-BCF8-4EF6-AFC8-3A69A217B359}" type="slidenum">
              <a:rPr lang="en-GB" smtClean="0"/>
              <a:pPr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877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A48F92-0A8E-499C-887B-794416662D8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0645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A48F92-0A8E-499C-887B-794416662D8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4147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A48F92-0A8E-499C-887B-794416662D8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2398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A48F92-0A8E-499C-887B-794416662D8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3743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A48F92-0A8E-499C-887B-794416662D8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4621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D0C00B-E082-C507-6E0E-E65FFE8D1F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9AF857-5505-7129-B5C8-737C3D0B11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BB15AA-DD7A-8B42-7A34-4072B88D1A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23A574-ECF6-17ED-2154-96A3406FEBF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3363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Women’s Justice Board recommendations for reducing women’s imprisonment - GOV.UK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A48F92-0A8E-499C-887B-794416662D8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2901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A0D112-BCF8-4EF6-AFC8-3A69A217B359}" type="slidenum">
              <a:rPr lang="en-GB" smtClean="0"/>
              <a:pPr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1742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67592E-CD0E-4C92-8C32-E425CD3F4E10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005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 </a:t>
            </a:r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B22D6C-733C-4772-AB76-D8045B5211BD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4313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B22D6C-733C-4772-AB76-D8045B5211BD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52764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B22D6C-733C-4772-AB76-D8045B5211BD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72985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B22D6C-733C-4772-AB76-D8045B5211BD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93834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B22D6C-733C-4772-AB76-D8045B5211BD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87639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A0D112-BCF8-4EF6-AFC8-3A69A217B359}" type="slidenum">
              <a:rPr lang="en-GB" smtClean="0"/>
              <a:pPr/>
              <a:t>50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193898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765702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A0D112-BCF8-4EF6-AFC8-3A69A217B359}" type="slidenum">
              <a:rPr lang="en-GB" smtClean="0"/>
              <a:pPr/>
              <a:t>52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79069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0AA13-AF01-8559-9C25-C909E96C29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A5EDB6-D76E-C623-5696-A35A92E90A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4E6A6E-30B2-8C0B-A3EE-D6957CA65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7C76-5321-4FEE-9750-6D692ED08928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375EF5-C0EC-9E4D-527B-E97609E91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A5BA58-6CF4-9EDD-E91F-EF571A6D2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6919-0C6D-484F-8F1F-37372CD11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090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D816B-E5F6-B86D-07F1-83C2B3761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230ED1-2C28-1199-77F8-328636B46F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E040ED-2930-5896-D5A1-CC56CC1F6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7C76-5321-4FEE-9750-6D692ED08928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7FB4C7-F615-9043-96D7-3A1CF743C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8E7D65-D9AB-8E3E-5691-8B30A0B5A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6919-0C6D-484F-8F1F-37372CD11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167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D0DE9-91EA-3616-C582-614A2EFD4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8F0E25-D26C-AE7A-7A29-43140528FC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95D21-D464-A239-CD99-0F696DBBA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7C76-5321-4FEE-9750-6D692ED08928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319300-4F49-D852-CBA6-651799FF2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092C34-8995-535E-357D-87E0DFE8E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6919-0C6D-484F-8F1F-37372CD11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3572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3EBE7-99F1-D716-FD57-70DFDA103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EBA0A-CC15-65BD-AEF6-026B51FDAA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F39EE6-B3AA-FFEF-3868-69F93EC3F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7C86B4-5F4B-9102-0DC9-DFB34D784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7C76-5321-4FEE-9750-6D692ED08928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B9528A-F502-6502-D0D3-171BBC560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5863C0-0E99-A07F-63E7-2903710CF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6919-0C6D-484F-8F1F-37372CD11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5752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4B4791-88C4-BEAA-0C7B-ECC705B0D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A5CC57-929F-A158-2F70-E40EF16D9C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0E5926-8246-B8C3-F435-165846551E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DB51CC-E2AC-AD40-586A-B66BDF8CCF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81B239-06B5-A0C7-963D-88009C82F5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3749B1-2EC6-346C-B632-38E3E1D9B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7C76-5321-4FEE-9750-6D692ED08928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D99288-464E-88F7-EAB1-82C06841B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B568C3-355F-0D19-E6DD-8A6C4E812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6919-0C6D-484F-8F1F-37372CD11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1825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A6C20-4D6D-D1E5-5A03-7B7B9B973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D6D2D9-4682-DC6C-83DD-04ED00A63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7C76-5321-4FEE-9750-6D692ED08928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E30EF3-4285-308E-575E-C034C8648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0C1F8D-A07F-374B-C73D-FA2721682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6919-0C6D-484F-8F1F-37372CD11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7589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CD9263-CDAF-79CD-613F-8A4B70D3E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7C76-5321-4FEE-9750-6D692ED08928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6C952E-5D81-9450-E0D7-379225D9F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0983E3-F2C2-DD8C-84B4-8D7E54A17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6919-0C6D-484F-8F1F-37372CD11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4909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1BBD4-2457-2191-78FB-215CACC5E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38DCD-5227-749C-C1DB-FF310E1AB6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53664B-B7A1-6FB3-869C-4ADA6B7211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6C6E34-8541-7292-A623-C1425EB1C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7C76-5321-4FEE-9750-6D692ED08928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0AE55B-F561-98E2-C57C-F1657C97C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004190-EF48-055A-17A5-FF36E647C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6919-0C6D-484F-8F1F-37372CD11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4145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F51FB-BE71-9AB9-FE1F-EFAE076D6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9DB070-3EA3-9BE1-231D-E615FFFE8D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82A154-4113-3DB7-AC36-156196BEAB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BFE701-41C9-6649-D1E7-F630C404C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7C76-5321-4FEE-9750-6D692ED08928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C1EAC2-7FAA-B9F8-2111-B22CD4D05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3C1B74-0F4B-D1AB-3DEA-3106B4FF6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6919-0C6D-484F-8F1F-37372CD11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8050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48C6B-4177-1496-672B-C47536657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B816DB-2C37-DF4A-0C1A-36103D2A9F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EB0BE6-AEB2-DCDB-8711-F2FBE42CE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7C76-5321-4FEE-9750-6D692ED08928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96529-1212-C05E-1CED-D6BECA443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D3F194-91C7-8977-D8FC-9FF0E8A74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6919-0C6D-484F-8F1F-37372CD11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7266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6289CC-3355-09E4-2889-8DEB2BE9CC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2A09F7-66A1-6C57-68DE-60A2788EA5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003B6-DF8C-EB27-AE7E-B6EF68C26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F7C76-5321-4FEE-9750-6D692ED08928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A2B4AF-8AFE-5AC6-BB28-E9D705391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0453E-70B3-FA7D-7212-F1B07D0F4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F6919-0C6D-484F-8F1F-37372CD11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0266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87487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11699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3342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226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54603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25017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8021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36835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03305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03199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76850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57832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01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3560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0D326A-0C9C-50C4-C49F-DE917D2BB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F00A8A-2745-9007-3B10-EAB57129D4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FEFA1-0498-FE55-3AB8-079EB39631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6F7C76-5321-4FEE-9750-6D692ED08928}" type="datetimeFigureOut">
              <a:rPr lang="en-GB" smtClean="0"/>
              <a:t>16/10/2026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281D60-A2B8-DD91-4A25-751DA13568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04C161-D99D-CFF7-60BD-BA15489F54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0F6919-0C6D-484F-8F1F-37372CD112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566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  <p:sldLayoutId id="2147483784" r:id="rId13"/>
    <p:sldLayoutId id="2147483785" r:id="rId14"/>
    <p:sldLayoutId id="2147483786" r:id="rId15"/>
    <p:sldLayoutId id="2147483787" r:id="rId16"/>
    <p:sldLayoutId id="2147483788" r:id="rId17"/>
    <p:sldLayoutId id="2147483789" r:id="rId18"/>
    <p:sldLayoutId id="2147483790" r:id="rId19"/>
    <p:sldLayoutId id="2147483791" r:id="rId20"/>
    <p:sldLayoutId id="2147483792" r:id="rId21"/>
    <p:sldLayoutId id="2147483793" r:id="rId22"/>
    <p:sldLayoutId id="2147483794" r:id="rId23"/>
    <p:sldLayoutId id="2147483795" r:id="rId24"/>
    <p:sldLayoutId id="2147483796" r:id="rId25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LCoAY6BPQgI?feature=oembed" TargetMode="External"/><Relationship Id="rId4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hyperlink" Target="https://cdn.websitebuilder.service.justice.gov.uk/uploads/sites/14/2025/11/31.122_PPO_Special-investigation-report_WEB.pdf" TargetMode="External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cdn.websitebuilder.service.justice.gov.uk/uploads/sites/14/2025/11/31.122_PPO_Special-investigation-report_WEB.pdf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cdn.websitebuilder.service.justice.gov.uk/uploads/sites/19/2026/07/Oakhill_STC_1027077_annual_Jun26_0.pdf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media/6a4b71b1045e1108aaa5eb8e/A_Rapid_Review_of_Safeguarding_in_Youth_Custody__web_.pdf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news/better-protections-for-children-in-custody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sky.com/video/prison-recall-population-in-england-and-wales-reaches-record-level-13307325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cdn.websitebuilder.service.justice.gov.uk/uploads/sites/19/2026/07/HMI-Prisons-ARA-25-26-FINAL.pdf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1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sv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a-guide-for-victims-about-the-changes-to-prison-release-arrangements/progression-model-changes-to-prison-release-arrangements" TargetMode="Externa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6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sky.com/video/newly-released-prisoners-asked-about-early-release-scheme-13593945" TargetMode="Externa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6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6.png"/><Relationship Id="rId4" Type="http://schemas.openxmlformats.org/officeDocument/2006/relationships/hyperlink" Target="https://cdn.websitebuilder.service.justice.gov.uk/uploads/sites/19/2026/07/HMI-Prisons-ARA-25-26-FINAL.pdf" TargetMode="Externa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erson holding bars in a jail cell&#10;&#10;AI-generated content may be incorrect.">
            <a:extLst>
              <a:ext uri="{FF2B5EF4-FFF2-40B4-BE49-F238E27FC236}">
                <a16:creationId xmlns:a16="http://schemas.microsoft.com/office/drawing/2014/main" id="{293E2702-1134-A9F1-047F-AB27D8586A0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498" r="13087" b="9091"/>
          <a:stretch>
            <a:fillRect/>
          </a:stretch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16ACF-2532-0D1E-5A54-087F96E5D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Punishment and Prisons in England and Wales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3A43FE-BFF4-71B0-1219-F41927CB06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Laura Knight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6085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77794-FD0B-3EE7-E368-21F0FCD7E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r>
              <a:rPr lang="en-GB" dirty="0"/>
              <a:t>Learning objectives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88DA9B1-DCD2-3D5E-59EC-EED9A72F64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1581460"/>
              </p:ext>
            </p:extLst>
          </p:nvPr>
        </p:nvGraphicFramePr>
        <p:xfrm>
          <a:off x="5183188" y="987425"/>
          <a:ext cx="61722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6" name="Picture 4" descr="Learning Objectives in Online Training ...">
            <a:extLst>
              <a:ext uri="{FF2B5EF4-FFF2-40B4-BE49-F238E27FC236}">
                <a16:creationId xmlns:a16="http://schemas.microsoft.com/office/drawing/2014/main" id="{1F8B1E2B-C43D-0AA6-7566-0E5A377EB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334" y="3200401"/>
            <a:ext cx="284797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768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92" y="1285974"/>
            <a:ext cx="5273973" cy="5167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42"/>
              </a:lnSpc>
            </a:pPr>
            <a:r>
              <a:rPr lang="en-US" sz="3250" dirty="0">
                <a:solidFill>
                  <a:srgbClr val="373B48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Core Punishment Theories</a:t>
            </a:r>
            <a:endParaRPr lang="en-US" sz="3250" dirty="0"/>
          </a:p>
        </p:txBody>
      </p:sp>
      <p:sp>
        <p:nvSpPr>
          <p:cNvPr id="3" name="Shape 1"/>
          <p:cNvSpPr/>
          <p:nvPr/>
        </p:nvSpPr>
        <p:spPr>
          <a:xfrm>
            <a:off x="680542" y="2133401"/>
            <a:ext cx="3512741" cy="4276057"/>
          </a:xfrm>
          <a:prstGeom prst="roundRect">
            <a:avLst>
              <a:gd name="adj" fmla="val 2020"/>
            </a:avLst>
          </a:prstGeom>
          <a:solidFill>
            <a:srgbClr val="FFFFFF">
              <a:alpha val="95000"/>
            </a:srgbClr>
          </a:solidFill>
          <a:ln w="22860">
            <a:solidFill>
              <a:srgbClr val="C8CACF"/>
            </a:solidFill>
            <a:prstDash val="solid"/>
          </a:ln>
        </p:spPr>
        <p:txBody>
          <a:bodyPr/>
          <a:lstStyle/>
          <a:p>
            <a:endParaRPr lang="en-GB" sz="1500"/>
          </a:p>
        </p:txBody>
      </p:sp>
      <p:sp>
        <p:nvSpPr>
          <p:cNvPr id="4" name="Shape 2"/>
          <p:cNvSpPr/>
          <p:nvPr/>
        </p:nvSpPr>
        <p:spPr>
          <a:xfrm>
            <a:off x="680542" y="2152452"/>
            <a:ext cx="3474641" cy="496094"/>
          </a:xfrm>
          <a:prstGeom prst="roundRect">
            <a:avLst>
              <a:gd name="adj" fmla="val 9395"/>
            </a:avLst>
          </a:prstGeom>
          <a:solidFill>
            <a:srgbClr val="E2E4E9"/>
          </a:solidFill>
          <a:ln/>
        </p:spPr>
        <p:txBody>
          <a:bodyPr/>
          <a:lstStyle/>
          <a:p>
            <a:endParaRPr lang="en-GB" sz="1500"/>
          </a:p>
        </p:txBody>
      </p:sp>
      <p:sp>
        <p:nvSpPr>
          <p:cNvPr id="5" name="Text 3"/>
          <p:cNvSpPr/>
          <p:nvPr/>
        </p:nvSpPr>
        <p:spPr>
          <a:xfrm>
            <a:off x="2293838" y="2242244"/>
            <a:ext cx="248047" cy="310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917"/>
              </a:lnSpc>
            </a:pPr>
            <a:r>
              <a:rPr lang="en-US" sz="1917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1</a:t>
            </a:r>
            <a:endParaRPr lang="en-US" sz="1917" dirty="0"/>
          </a:p>
        </p:txBody>
      </p:sp>
      <p:sp>
        <p:nvSpPr>
          <p:cNvPr id="6" name="Text 4"/>
          <p:cNvSpPr/>
          <p:nvPr/>
        </p:nvSpPr>
        <p:spPr>
          <a:xfrm>
            <a:off x="845840" y="2813844"/>
            <a:ext cx="2067421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625" b="1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Retribution</a:t>
            </a:r>
            <a:endParaRPr lang="en-US" sz="1625" b="1" dirty="0"/>
          </a:p>
        </p:txBody>
      </p:sp>
      <p:sp>
        <p:nvSpPr>
          <p:cNvPr id="7" name="Text 5"/>
          <p:cNvSpPr/>
          <p:nvPr/>
        </p:nvSpPr>
        <p:spPr>
          <a:xfrm>
            <a:off x="864890" y="3483229"/>
            <a:ext cx="3144044" cy="10584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Based on the principle that offenders deserve punishment proportionate to their crimes. Focuses on 'just deserts' rather than social utility.</a:t>
            </a: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864890" y="5391490"/>
            <a:ext cx="3144044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Influential in sentencing guidelines and mandatory minimum sentences.</a:t>
            </a:r>
            <a:endParaRPr lang="en-US" dirty="0"/>
          </a:p>
        </p:txBody>
      </p:sp>
      <p:sp>
        <p:nvSpPr>
          <p:cNvPr id="9" name="Shape 7"/>
          <p:cNvSpPr/>
          <p:nvPr/>
        </p:nvSpPr>
        <p:spPr>
          <a:xfrm>
            <a:off x="4320481" y="2152452"/>
            <a:ext cx="3512840" cy="4276056"/>
          </a:xfrm>
          <a:prstGeom prst="roundRect">
            <a:avLst>
              <a:gd name="adj" fmla="val 2020"/>
            </a:avLst>
          </a:prstGeom>
          <a:solidFill>
            <a:srgbClr val="FFFFFF">
              <a:alpha val="95000"/>
            </a:srgbClr>
          </a:solidFill>
          <a:ln w="22860">
            <a:solidFill>
              <a:srgbClr val="C8CACF"/>
            </a:solidFill>
            <a:prstDash val="solid"/>
          </a:ln>
        </p:spPr>
        <p:txBody>
          <a:bodyPr/>
          <a:lstStyle/>
          <a:p>
            <a:endParaRPr lang="en-GB" sz="1500"/>
          </a:p>
        </p:txBody>
      </p:sp>
      <p:sp>
        <p:nvSpPr>
          <p:cNvPr id="10" name="Shape 8"/>
          <p:cNvSpPr/>
          <p:nvPr/>
        </p:nvSpPr>
        <p:spPr>
          <a:xfrm>
            <a:off x="4358581" y="2152452"/>
            <a:ext cx="3474740" cy="496094"/>
          </a:xfrm>
          <a:prstGeom prst="roundRect">
            <a:avLst>
              <a:gd name="adj" fmla="val 9395"/>
            </a:avLst>
          </a:prstGeom>
          <a:solidFill>
            <a:srgbClr val="E2E4E9"/>
          </a:solidFill>
          <a:ln/>
        </p:spPr>
        <p:txBody>
          <a:bodyPr/>
          <a:lstStyle/>
          <a:p>
            <a:endParaRPr lang="en-GB" sz="1500"/>
          </a:p>
        </p:txBody>
      </p:sp>
      <p:sp>
        <p:nvSpPr>
          <p:cNvPr id="11" name="Text 9"/>
          <p:cNvSpPr/>
          <p:nvPr/>
        </p:nvSpPr>
        <p:spPr>
          <a:xfrm>
            <a:off x="5971877" y="2242244"/>
            <a:ext cx="248047" cy="310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917"/>
              </a:lnSpc>
            </a:pPr>
            <a:r>
              <a:rPr lang="en-US" sz="1917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2</a:t>
            </a:r>
            <a:endParaRPr lang="en-US" sz="1917" dirty="0"/>
          </a:p>
        </p:txBody>
      </p:sp>
      <p:sp>
        <p:nvSpPr>
          <p:cNvPr id="12" name="Text 10"/>
          <p:cNvSpPr/>
          <p:nvPr/>
        </p:nvSpPr>
        <p:spPr>
          <a:xfrm>
            <a:off x="4523880" y="2813844"/>
            <a:ext cx="2067421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625" b="1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Deterrence</a:t>
            </a:r>
            <a:endParaRPr lang="en-US" sz="1625" b="1" dirty="0"/>
          </a:p>
        </p:txBody>
      </p:sp>
      <p:sp>
        <p:nvSpPr>
          <p:cNvPr id="13" name="Text 11"/>
          <p:cNvSpPr/>
          <p:nvPr/>
        </p:nvSpPr>
        <p:spPr>
          <a:xfrm>
            <a:off x="4533405" y="3422055"/>
            <a:ext cx="3144143" cy="10584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600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Aims to discourage criminal behaviour through fear of consequences. Includes general deterrence (societal) and specific deterrence (individual).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4541026" y="4939384"/>
            <a:ext cx="3144143" cy="10584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600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Often cited in political discourse but evidence for effectiveness is mixed, particularly for short sentences (Cracknell, 2018).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8017670" y="2133402"/>
            <a:ext cx="3512741" cy="4295106"/>
          </a:xfrm>
          <a:prstGeom prst="roundRect">
            <a:avLst>
              <a:gd name="adj" fmla="val 2020"/>
            </a:avLst>
          </a:prstGeom>
          <a:solidFill>
            <a:srgbClr val="FFFFFF">
              <a:alpha val="95000"/>
            </a:srgbClr>
          </a:solidFill>
          <a:ln w="22860">
            <a:solidFill>
              <a:srgbClr val="C8CACF"/>
            </a:solidFill>
            <a:prstDash val="solid"/>
          </a:ln>
        </p:spPr>
        <p:txBody>
          <a:bodyPr/>
          <a:lstStyle/>
          <a:p>
            <a:endParaRPr lang="en-GB" sz="1500"/>
          </a:p>
        </p:txBody>
      </p:sp>
      <p:sp>
        <p:nvSpPr>
          <p:cNvPr id="16" name="Shape 14"/>
          <p:cNvSpPr/>
          <p:nvPr/>
        </p:nvSpPr>
        <p:spPr>
          <a:xfrm>
            <a:off x="8036720" y="2152452"/>
            <a:ext cx="3474641" cy="496094"/>
          </a:xfrm>
          <a:prstGeom prst="roundRect">
            <a:avLst>
              <a:gd name="adj" fmla="val 9395"/>
            </a:avLst>
          </a:prstGeom>
          <a:solidFill>
            <a:srgbClr val="E2E4E9"/>
          </a:solidFill>
          <a:ln/>
        </p:spPr>
        <p:txBody>
          <a:bodyPr/>
          <a:lstStyle/>
          <a:p>
            <a:endParaRPr lang="en-GB" sz="1500"/>
          </a:p>
        </p:txBody>
      </p:sp>
      <p:sp>
        <p:nvSpPr>
          <p:cNvPr id="17" name="Text 15"/>
          <p:cNvSpPr/>
          <p:nvPr/>
        </p:nvSpPr>
        <p:spPr>
          <a:xfrm>
            <a:off x="9650016" y="2242244"/>
            <a:ext cx="248047" cy="310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917"/>
              </a:lnSpc>
            </a:pPr>
            <a:r>
              <a:rPr lang="en-US" sz="1917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3</a:t>
            </a:r>
            <a:endParaRPr lang="en-US" sz="1917" dirty="0"/>
          </a:p>
        </p:txBody>
      </p:sp>
      <p:sp>
        <p:nvSpPr>
          <p:cNvPr id="18" name="Text 16"/>
          <p:cNvSpPr/>
          <p:nvPr/>
        </p:nvSpPr>
        <p:spPr>
          <a:xfrm>
            <a:off x="8202018" y="2813844"/>
            <a:ext cx="2067421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625" b="1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Rehabilitation</a:t>
            </a:r>
            <a:endParaRPr lang="en-US" sz="1625" b="1" dirty="0"/>
          </a:p>
        </p:txBody>
      </p:sp>
      <p:sp>
        <p:nvSpPr>
          <p:cNvPr id="19" name="Text 17"/>
          <p:cNvSpPr/>
          <p:nvPr/>
        </p:nvSpPr>
        <p:spPr>
          <a:xfrm>
            <a:off x="8238328" y="3483229"/>
            <a:ext cx="3144044" cy="10584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600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Focuses on reforming offenders through education, vocational training, and therapeutic interventions to facilitate successful reintegration.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8238328" y="5126874"/>
            <a:ext cx="3144044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600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While officially embraced, often undermined by prison conditions and resource limitations (Senior et al., 2013).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92" y="1325265"/>
            <a:ext cx="7145635" cy="5167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42"/>
              </a:lnSpc>
            </a:pPr>
            <a:r>
              <a:rPr lang="en-US" sz="3250" dirty="0">
                <a:solidFill>
                  <a:srgbClr val="373B48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Additional Punishment Frameworks</a:t>
            </a:r>
            <a:endParaRPr lang="en-US" sz="3250" dirty="0"/>
          </a:p>
        </p:txBody>
      </p:sp>
      <p:sp>
        <p:nvSpPr>
          <p:cNvPr id="3" name="Shape 1"/>
          <p:cNvSpPr/>
          <p:nvPr/>
        </p:nvSpPr>
        <p:spPr>
          <a:xfrm>
            <a:off x="651967" y="2236978"/>
            <a:ext cx="5351859" cy="3535380"/>
          </a:xfrm>
          <a:prstGeom prst="roundRect">
            <a:avLst>
              <a:gd name="adj" fmla="val 2627"/>
            </a:avLst>
          </a:prstGeom>
          <a:solidFill>
            <a:srgbClr val="FFFFFF">
              <a:alpha val="95000"/>
            </a:srgbClr>
          </a:solidFill>
          <a:ln w="22860">
            <a:solidFill>
              <a:srgbClr val="C8CACF"/>
            </a:solidFill>
            <a:prstDash val="solid"/>
          </a:ln>
        </p:spPr>
        <p:txBody>
          <a:bodyPr/>
          <a:lstStyle/>
          <a:p>
            <a:endParaRPr lang="en-GB" sz="1500"/>
          </a:p>
        </p:txBody>
      </p:sp>
      <p:sp>
        <p:nvSpPr>
          <p:cNvPr id="4" name="Shape 2"/>
          <p:cNvSpPr/>
          <p:nvPr/>
        </p:nvSpPr>
        <p:spPr>
          <a:xfrm>
            <a:off x="697795" y="2191743"/>
            <a:ext cx="5313759" cy="496094"/>
          </a:xfrm>
          <a:prstGeom prst="roundRect">
            <a:avLst>
              <a:gd name="adj" fmla="val 9395"/>
            </a:avLst>
          </a:prstGeom>
          <a:solidFill>
            <a:srgbClr val="E2E4E9"/>
          </a:solidFill>
          <a:ln/>
        </p:spPr>
        <p:txBody>
          <a:bodyPr/>
          <a:lstStyle/>
          <a:p>
            <a:endParaRPr lang="en-GB" sz="1500"/>
          </a:p>
        </p:txBody>
      </p:sp>
      <p:sp>
        <p:nvSpPr>
          <p:cNvPr id="5" name="Text 3"/>
          <p:cNvSpPr/>
          <p:nvPr/>
        </p:nvSpPr>
        <p:spPr>
          <a:xfrm>
            <a:off x="3213397" y="2281535"/>
            <a:ext cx="248047" cy="310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917"/>
              </a:lnSpc>
            </a:pPr>
            <a:r>
              <a:rPr lang="en-US" sz="1917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</a:rPr>
              <a:t>4</a:t>
            </a:r>
            <a:endParaRPr lang="en-US" sz="1917" dirty="0"/>
          </a:p>
        </p:txBody>
      </p:sp>
      <p:sp>
        <p:nvSpPr>
          <p:cNvPr id="6" name="Text 4"/>
          <p:cNvSpPr/>
          <p:nvPr/>
        </p:nvSpPr>
        <p:spPr>
          <a:xfrm>
            <a:off x="845840" y="2853134"/>
            <a:ext cx="2067421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625" b="1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Incapacitation</a:t>
            </a:r>
            <a:endParaRPr lang="en-US" sz="1625" b="1" dirty="0"/>
          </a:p>
        </p:txBody>
      </p:sp>
      <p:sp>
        <p:nvSpPr>
          <p:cNvPr id="7" name="Text 5"/>
          <p:cNvSpPr/>
          <p:nvPr/>
        </p:nvSpPr>
        <p:spPr>
          <a:xfrm>
            <a:off x="845840" y="3572537"/>
            <a:ext cx="4983163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2000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Removes offenders from society to prevent further harm. Underpins approaches like 'three strikes' laws and indeterminate sentences for dangerous offenders.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845840" y="4946242"/>
            <a:ext cx="4983163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Drives prison population growth but raises questions about proportionality and human rights.</a:t>
            </a:r>
            <a:endParaRPr lang="en-US" dirty="0"/>
          </a:p>
        </p:txBody>
      </p:sp>
      <p:sp>
        <p:nvSpPr>
          <p:cNvPr id="9" name="Shape 7"/>
          <p:cNvSpPr/>
          <p:nvPr/>
        </p:nvSpPr>
        <p:spPr>
          <a:xfrm>
            <a:off x="6178649" y="2191743"/>
            <a:ext cx="5351859" cy="3535380"/>
          </a:xfrm>
          <a:prstGeom prst="roundRect">
            <a:avLst>
              <a:gd name="adj" fmla="val 2627"/>
            </a:avLst>
          </a:prstGeom>
          <a:solidFill>
            <a:srgbClr val="FFFFFF">
              <a:alpha val="95000"/>
            </a:srgbClr>
          </a:solidFill>
          <a:ln w="22860">
            <a:solidFill>
              <a:srgbClr val="C8CACF"/>
            </a:solidFill>
            <a:prstDash val="solid"/>
          </a:ln>
        </p:spPr>
        <p:txBody>
          <a:bodyPr/>
          <a:lstStyle/>
          <a:p>
            <a:endParaRPr lang="en-GB" sz="1500"/>
          </a:p>
        </p:txBody>
      </p:sp>
      <p:sp>
        <p:nvSpPr>
          <p:cNvPr id="10" name="Shape 8"/>
          <p:cNvSpPr/>
          <p:nvPr/>
        </p:nvSpPr>
        <p:spPr>
          <a:xfrm>
            <a:off x="6197700" y="2191743"/>
            <a:ext cx="5313759" cy="496094"/>
          </a:xfrm>
          <a:prstGeom prst="roundRect">
            <a:avLst>
              <a:gd name="adj" fmla="val 9395"/>
            </a:avLst>
          </a:prstGeom>
          <a:solidFill>
            <a:srgbClr val="E2E4E9"/>
          </a:solidFill>
          <a:ln/>
        </p:spPr>
        <p:txBody>
          <a:bodyPr/>
          <a:lstStyle/>
          <a:p>
            <a:endParaRPr lang="en-GB" sz="1500"/>
          </a:p>
        </p:txBody>
      </p:sp>
      <p:sp>
        <p:nvSpPr>
          <p:cNvPr id="11" name="Text 9"/>
          <p:cNvSpPr/>
          <p:nvPr/>
        </p:nvSpPr>
        <p:spPr>
          <a:xfrm>
            <a:off x="8730556" y="2281535"/>
            <a:ext cx="248047" cy="310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917"/>
              </a:lnSpc>
            </a:pPr>
            <a:r>
              <a:rPr lang="en-US" sz="1917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</a:rPr>
              <a:t>5</a:t>
            </a:r>
            <a:endParaRPr lang="en-US" sz="1917" dirty="0"/>
          </a:p>
        </p:txBody>
      </p:sp>
      <p:sp>
        <p:nvSpPr>
          <p:cNvPr id="12" name="Text 10"/>
          <p:cNvSpPr/>
          <p:nvPr/>
        </p:nvSpPr>
        <p:spPr>
          <a:xfrm>
            <a:off x="6362998" y="2853134"/>
            <a:ext cx="2067421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625" b="1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Restorative Justice</a:t>
            </a:r>
            <a:endParaRPr lang="en-US" sz="1625" b="1" dirty="0"/>
          </a:p>
        </p:txBody>
      </p:sp>
      <p:sp>
        <p:nvSpPr>
          <p:cNvPr id="13" name="Text 11"/>
          <p:cNvSpPr/>
          <p:nvPr/>
        </p:nvSpPr>
        <p:spPr>
          <a:xfrm>
            <a:off x="6362998" y="3210819"/>
            <a:ext cx="4983163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Focuses on repairing harm caused by crime by involving victims, offenders, and communities in the resolution process.</a:t>
            </a:r>
            <a:endParaRPr lang="en-US" dirty="0"/>
          </a:p>
        </p:txBody>
      </p:sp>
      <p:sp>
        <p:nvSpPr>
          <p:cNvPr id="14" name="Text 12"/>
          <p:cNvSpPr/>
          <p:nvPr/>
        </p:nvSpPr>
        <p:spPr>
          <a:xfrm>
            <a:off x="6362996" y="4584472"/>
            <a:ext cx="4983163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Represents a significant departure from traditional punishment models and shows promising results for victim satisfaction and reoffending reduction.</a:t>
            </a:r>
            <a:endParaRPr lang="en-US" dirty="0"/>
          </a:p>
        </p:txBody>
      </p:sp>
      <p:sp>
        <p:nvSpPr>
          <p:cNvPr id="15" name="Text 13"/>
          <p:cNvSpPr/>
          <p:nvPr/>
        </p:nvSpPr>
        <p:spPr>
          <a:xfrm>
            <a:off x="680542" y="6012114"/>
            <a:ext cx="10869018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These theories do not operate in isolation; modern criminal justice systems incorporate elements of all approaches, often creating internal contradictions in policy and practice.</a:t>
            </a:r>
            <a:endParaRPr lang="en-US" sz="1292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853782" y="-3949420"/>
            <a:ext cx="8331476" cy="1249721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182967" y="466775"/>
            <a:ext cx="6297018" cy="10334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042"/>
              </a:lnSpc>
            </a:pPr>
            <a:r>
              <a:rPr lang="en-US" sz="3250" dirty="0">
                <a:solidFill>
                  <a:srgbClr val="373B48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Historical Evolution of Imprisonment</a:t>
            </a:r>
            <a:endParaRPr lang="en-US" sz="3250" dirty="0"/>
          </a:p>
        </p:txBody>
      </p:sp>
      <p:sp>
        <p:nvSpPr>
          <p:cNvPr id="6" name="Text 2"/>
          <p:cNvSpPr/>
          <p:nvPr/>
        </p:nvSpPr>
        <p:spPr>
          <a:xfrm>
            <a:off x="5233492" y="2045891"/>
            <a:ext cx="6297018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endParaRPr lang="en-US" sz="1600" dirty="0"/>
          </a:p>
        </p:txBody>
      </p:sp>
      <p:sp>
        <p:nvSpPr>
          <p:cNvPr id="7" name="Text 3"/>
          <p:cNvSpPr/>
          <p:nvPr/>
        </p:nvSpPr>
        <p:spPr>
          <a:xfrm>
            <a:off x="5298578" y="2304356"/>
            <a:ext cx="6297018" cy="2646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083"/>
              </a:lnSpc>
              <a:buSzPct val="100000"/>
              <a:buChar char="•"/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Public executions for a wide range of offences</a:t>
            </a:r>
            <a:endParaRPr lang="en-US" dirty="0"/>
          </a:p>
        </p:txBody>
      </p:sp>
      <p:sp>
        <p:nvSpPr>
          <p:cNvPr id="8" name="Text 4"/>
          <p:cNvSpPr/>
          <p:nvPr/>
        </p:nvSpPr>
        <p:spPr>
          <a:xfrm>
            <a:off x="5233492" y="3703364"/>
            <a:ext cx="6297018" cy="2646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083"/>
              </a:lnSpc>
              <a:buSzPct val="100000"/>
              <a:buChar char="•"/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Corporal punishment (flogging, branding, mutilation)</a:t>
            </a:r>
            <a:endParaRPr lang="en-US" dirty="0"/>
          </a:p>
        </p:txBody>
      </p:sp>
      <p:sp>
        <p:nvSpPr>
          <p:cNvPr id="9" name="Text 5"/>
          <p:cNvSpPr/>
          <p:nvPr/>
        </p:nvSpPr>
        <p:spPr>
          <a:xfrm>
            <a:off x="5369294" y="2949277"/>
            <a:ext cx="6297018" cy="2646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083"/>
              </a:lnSpc>
              <a:buSzPct val="100000"/>
              <a:buChar char="•"/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Public shaming (pillory, stocks, ducking stool)</a:t>
            </a:r>
            <a:endParaRPr lang="en-US" dirty="0"/>
          </a:p>
        </p:txBody>
      </p:sp>
      <p:sp>
        <p:nvSpPr>
          <p:cNvPr id="10" name="Text 6"/>
          <p:cNvSpPr/>
          <p:nvPr/>
        </p:nvSpPr>
        <p:spPr>
          <a:xfrm>
            <a:off x="5233492" y="4421088"/>
            <a:ext cx="6297018" cy="2646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083"/>
              </a:lnSpc>
              <a:buSzPct val="100000"/>
              <a:buChar char="•"/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Transportation to colonies (particularly Australia)</a:t>
            </a:r>
            <a:endParaRPr lang="en-US" dirty="0"/>
          </a:p>
        </p:txBody>
      </p:sp>
      <p:sp>
        <p:nvSpPr>
          <p:cNvPr id="11" name="Text 7"/>
          <p:cNvSpPr/>
          <p:nvPr/>
        </p:nvSpPr>
        <p:spPr>
          <a:xfrm>
            <a:off x="5182967" y="5360838"/>
            <a:ext cx="6297018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2000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The shift toward imprisonment as the primary form of punishment emerged gradually, influenced by Enlightenment thinking and growing distaste for public physical punishment</a:t>
            </a: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.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36907E3-A292-9EFC-A81A-FD3FDE191E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611" y="616141"/>
            <a:ext cx="4541848" cy="2969873"/>
          </a:xfrm>
          <a:prstGeom prst="rect">
            <a:avLst/>
          </a:prstGeom>
        </p:spPr>
      </p:pic>
      <p:pic>
        <p:nvPicPr>
          <p:cNvPr id="1030" name="Picture 6" descr="Newgate Prison - Historic UK">
            <a:extLst>
              <a:ext uri="{FF2B5EF4-FFF2-40B4-BE49-F238E27FC236}">
                <a16:creationId xmlns:a16="http://schemas.microsoft.com/office/drawing/2014/main" id="{8924FC38-AE77-6AC7-6E72-B786FCB00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3" y="4040784"/>
            <a:ext cx="4527348" cy="23287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92" y="807839"/>
            <a:ext cx="6263283" cy="5167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42"/>
              </a:lnSpc>
            </a:pPr>
            <a:r>
              <a:rPr lang="en-US" sz="3250" dirty="0">
                <a:solidFill>
                  <a:srgbClr val="373B48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The Victorian Prison Revolution</a:t>
            </a:r>
            <a:endParaRPr lang="en-US" sz="3250" dirty="0"/>
          </a:p>
        </p:txBody>
      </p:sp>
      <p:sp>
        <p:nvSpPr>
          <p:cNvPr id="3" name="Text 1"/>
          <p:cNvSpPr/>
          <p:nvPr/>
        </p:nvSpPr>
        <p:spPr>
          <a:xfrm>
            <a:off x="661492" y="1506472"/>
            <a:ext cx="6599387" cy="10088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2000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The Victorian era (1837-1901) saw the development of purpose-built prisons replacing improvised facilities. This period established many features still visible in today's prison estate: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735249" y="2767450"/>
            <a:ext cx="6360021" cy="2646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083"/>
              </a:lnSpc>
              <a:buSzPct val="100000"/>
              <a:buChar char="•"/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The "separate system" emphasising isolation and cellular confinement</a:t>
            </a:r>
            <a:endParaRPr lang="en-US" dirty="0"/>
          </a:p>
        </p:txBody>
      </p:sp>
      <p:sp>
        <p:nvSpPr>
          <p:cNvPr id="5" name="Text 3"/>
          <p:cNvSpPr/>
          <p:nvPr/>
        </p:nvSpPr>
        <p:spPr>
          <a:xfrm>
            <a:off x="735250" y="3435169"/>
            <a:ext cx="6360021" cy="2646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083"/>
              </a:lnSpc>
              <a:buSzPct val="100000"/>
              <a:buChar char="•"/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The "silent system" prohibiting communication between prisoners</a:t>
            </a: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686883" y="4018111"/>
            <a:ext cx="6360021" cy="2646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083"/>
              </a:lnSpc>
              <a:buSzPct val="100000"/>
              <a:buChar char="•"/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Architectural designs focused on surveillance (e.g., radial designs)</a:t>
            </a:r>
            <a:endParaRPr lang="en-US" dirty="0"/>
          </a:p>
        </p:txBody>
      </p:sp>
      <p:sp>
        <p:nvSpPr>
          <p:cNvPr id="7" name="Text 5"/>
          <p:cNvSpPr/>
          <p:nvPr/>
        </p:nvSpPr>
        <p:spPr>
          <a:xfrm>
            <a:off x="686883" y="4714723"/>
            <a:ext cx="6360021" cy="2646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083"/>
              </a:lnSpc>
              <a:buSzPct val="100000"/>
              <a:buChar char="•"/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Hard labour (treadwheel, crank, picking oakum) as a core element</a:t>
            </a: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776444" y="4891655"/>
            <a:ext cx="4696922" cy="876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285739" indent="-285739">
              <a:lnSpc>
                <a:spcPts val="2083"/>
              </a:lnSpc>
              <a:buSzPct val="100000"/>
              <a:buChar char="•"/>
            </a:pPr>
            <a:endParaRPr lang="en-US" dirty="0"/>
          </a:p>
        </p:txBody>
      </p:sp>
      <p:sp>
        <p:nvSpPr>
          <p:cNvPr id="9" name="Text 7"/>
          <p:cNvSpPr/>
          <p:nvPr/>
        </p:nvSpPr>
        <p:spPr>
          <a:xfrm>
            <a:off x="564754" y="5785544"/>
            <a:ext cx="6360021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600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Prisons like Pentonville (1842) became models for facilities throughout Britain and its colonies.</a:t>
            </a:r>
            <a:endParaRPr lang="en-US" sz="16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8C417C5-B18B-9B2B-6B0C-3667109C71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8176" y="3224310"/>
            <a:ext cx="4627407" cy="26576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7CDE3B1-9E62-5149-0A32-2234BEA8F0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1508" y="174023"/>
            <a:ext cx="1552575" cy="29432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46685" y="306757"/>
            <a:ext cx="4134843" cy="5167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42"/>
              </a:lnSpc>
            </a:pPr>
            <a:r>
              <a:rPr lang="en-US" sz="3250" dirty="0">
                <a:solidFill>
                  <a:srgbClr val="373B48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20th Century Shifts</a:t>
            </a:r>
            <a:endParaRPr lang="en-US" sz="3250" dirty="0"/>
          </a:p>
        </p:txBody>
      </p:sp>
      <p:sp>
        <p:nvSpPr>
          <p:cNvPr id="3" name="Shape 1"/>
          <p:cNvSpPr/>
          <p:nvPr/>
        </p:nvSpPr>
        <p:spPr>
          <a:xfrm>
            <a:off x="6086475" y="2238970"/>
            <a:ext cx="19050" cy="3227487"/>
          </a:xfrm>
          <a:prstGeom prst="roundRect">
            <a:avLst>
              <a:gd name="adj" fmla="val 364651"/>
            </a:avLst>
          </a:prstGeom>
          <a:solidFill>
            <a:srgbClr val="C8CACF"/>
          </a:solidFill>
          <a:ln/>
        </p:spPr>
        <p:txBody>
          <a:bodyPr/>
          <a:lstStyle/>
          <a:p>
            <a:endParaRPr lang="en-GB" sz="1500"/>
          </a:p>
        </p:txBody>
      </p:sp>
      <p:sp>
        <p:nvSpPr>
          <p:cNvPr id="4" name="Shape 2"/>
          <p:cNvSpPr/>
          <p:nvPr/>
        </p:nvSpPr>
        <p:spPr>
          <a:xfrm>
            <a:off x="5432921" y="2415481"/>
            <a:ext cx="496094" cy="19050"/>
          </a:xfrm>
          <a:prstGeom prst="roundRect">
            <a:avLst>
              <a:gd name="adj" fmla="val 364651"/>
            </a:avLst>
          </a:prstGeom>
          <a:solidFill>
            <a:srgbClr val="C8CACF"/>
          </a:solidFill>
          <a:ln/>
        </p:spPr>
        <p:txBody>
          <a:bodyPr/>
          <a:lstStyle/>
          <a:p>
            <a:endParaRPr lang="en-GB" sz="1500"/>
          </a:p>
        </p:txBody>
      </p:sp>
      <p:sp>
        <p:nvSpPr>
          <p:cNvPr id="5" name="Shape 3"/>
          <p:cNvSpPr/>
          <p:nvPr/>
        </p:nvSpPr>
        <p:spPr>
          <a:xfrm>
            <a:off x="5909965" y="2238970"/>
            <a:ext cx="372070" cy="372070"/>
          </a:xfrm>
          <a:prstGeom prst="roundRect">
            <a:avLst>
              <a:gd name="adj" fmla="val 18670"/>
            </a:avLst>
          </a:prstGeom>
          <a:solidFill>
            <a:srgbClr val="E2E4E9"/>
          </a:solidFill>
          <a:ln w="7620">
            <a:solidFill>
              <a:srgbClr val="C8CACF"/>
            </a:solidFill>
            <a:prstDash val="solid"/>
          </a:ln>
        </p:spPr>
        <p:txBody>
          <a:bodyPr/>
          <a:lstStyle/>
          <a:p>
            <a:endParaRPr lang="en-GB" sz="1500"/>
          </a:p>
        </p:txBody>
      </p:sp>
      <p:sp>
        <p:nvSpPr>
          <p:cNvPr id="6" name="Text 4"/>
          <p:cNvSpPr/>
          <p:nvPr/>
        </p:nvSpPr>
        <p:spPr>
          <a:xfrm>
            <a:off x="5971977" y="2269976"/>
            <a:ext cx="248047" cy="310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17"/>
              </a:lnSpc>
            </a:pPr>
            <a:r>
              <a:rPr lang="en-US" sz="1917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1</a:t>
            </a:r>
            <a:endParaRPr lang="en-US" sz="1917" dirty="0"/>
          </a:p>
        </p:txBody>
      </p:sp>
      <p:sp>
        <p:nvSpPr>
          <p:cNvPr id="7" name="Text 5"/>
          <p:cNvSpPr/>
          <p:nvPr/>
        </p:nvSpPr>
        <p:spPr>
          <a:xfrm>
            <a:off x="2948384" y="2295823"/>
            <a:ext cx="2320727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>
              <a:lnSpc>
                <a:spcPts val="2000"/>
              </a:lnSpc>
            </a:pPr>
            <a:r>
              <a:rPr lang="en-US" sz="2400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1895-1920s: Reform Era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661492" y="2653506"/>
            <a:ext cx="4607619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2083"/>
              </a:lnSpc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The Gladstone Committee (1895) critiqued Victorian harshness and advocated rehabilitation. Hard labour gradually abolished. </a:t>
            </a:r>
          </a:p>
          <a:p>
            <a:pPr algn="r">
              <a:lnSpc>
                <a:spcPts val="2083"/>
              </a:lnSpc>
            </a:pPr>
            <a:r>
              <a:rPr lang="en-US" dirty="0" err="1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Borstal</a:t>
            </a: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 system introduced for young offenders</a:t>
            </a: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.</a:t>
            </a:r>
            <a:endParaRPr lang="en-US" sz="1292" dirty="0"/>
          </a:p>
        </p:txBody>
      </p:sp>
      <p:sp>
        <p:nvSpPr>
          <p:cNvPr id="9" name="Shape 7"/>
          <p:cNvSpPr/>
          <p:nvPr/>
        </p:nvSpPr>
        <p:spPr>
          <a:xfrm>
            <a:off x="6262986" y="3407668"/>
            <a:ext cx="496094" cy="19050"/>
          </a:xfrm>
          <a:prstGeom prst="roundRect">
            <a:avLst>
              <a:gd name="adj" fmla="val 364651"/>
            </a:avLst>
          </a:prstGeom>
          <a:solidFill>
            <a:srgbClr val="C8CACF"/>
          </a:solidFill>
          <a:ln/>
        </p:spPr>
        <p:txBody>
          <a:bodyPr/>
          <a:lstStyle/>
          <a:p>
            <a:endParaRPr lang="en-GB" sz="1500"/>
          </a:p>
        </p:txBody>
      </p:sp>
      <p:sp>
        <p:nvSpPr>
          <p:cNvPr id="10" name="Shape 8"/>
          <p:cNvSpPr/>
          <p:nvPr/>
        </p:nvSpPr>
        <p:spPr>
          <a:xfrm>
            <a:off x="5909965" y="3231158"/>
            <a:ext cx="372070" cy="372070"/>
          </a:xfrm>
          <a:prstGeom prst="roundRect">
            <a:avLst>
              <a:gd name="adj" fmla="val 18670"/>
            </a:avLst>
          </a:prstGeom>
          <a:solidFill>
            <a:srgbClr val="E2E4E9"/>
          </a:solidFill>
          <a:ln w="7620">
            <a:solidFill>
              <a:srgbClr val="C8CACF"/>
            </a:solidFill>
            <a:prstDash val="solid"/>
          </a:ln>
        </p:spPr>
        <p:txBody>
          <a:bodyPr/>
          <a:lstStyle/>
          <a:p>
            <a:endParaRPr lang="en-GB" sz="1500"/>
          </a:p>
        </p:txBody>
      </p:sp>
      <p:sp>
        <p:nvSpPr>
          <p:cNvPr id="11" name="Text 9"/>
          <p:cNvSpPr/>
          <p:nvPr/>
        </p:nvSpPr>
        <p:spPr>
          <a:xfrm>
            <a:off x="5971977" y="3262164"/>
            <a:ext cx="248047" cy="310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17"/>
              </a:lnSpc>
            </a:pPr>
            <a:r>
              <a:rPr lang="en-US" sz="1917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2</a:t>
            </a:r>
            <a:endParaRPr lang="en-US" sz="1917" dirty="0"/>
          </a:p>
        </p:txBody>
      </p:sp>
      <p:sp>
        <p:nvSpPr>
          <p:cNvPr id="12" name="Text 10"/>
          <p:cNvSpPr/>
          <p:nvPr/>
        </p:nvSpPr>
        <p:spPr>
          <a:xfrm>
            <a:off x="6922889" y="3288010"/>
            <a:ext cx="3030240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2400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1950s-1960s: Treatment Model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6922890" y="3645694"/>
            <a:ext cx="4607619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Prison perceived as therapeutic opportunity. Expansion of education, psychology, and social work in prisons. Probation services developed as alternative.</a:t>
            </a:r>
            <a:endParaRPr lang="en-US" dirty="0"/>
          </a:p>
        </p:txBody>
      </p:sp>
      <p:sp>
        <p:nvSpPr>
          <p:cNvPr id="14" name="Shape 12"/>
          <p:cNvSpPr/>
          <p:nvPr/>
        </p:nvSpPr>
        <p:spPr>
          <a:xfrm>
            <a:off x="5432921" y="4262933"/>
            <a:ext cx="496094" cy="19050"/>
          </a:xfrm>
          <a:prstGeom prst="roundRect">
            <a:avLst>
              <a:gd name="adj" fmla="val 364651"/>
            </a:avLst>
          </a:prstGeom>
          <a:solidFill>
            <a:srgbClr val="C8CACF"/>
          </a:solidFill>
          <a:ln/>
        </p:spPr>
        <p:txBody>
          <a:bodyPr/>
          <a:lstStyle/>
          <a:p>
            <a:endParaRPr lang="en-GB" sz="1500"/>
          </a:p>
        </p:txBody>
      </p:sp>
      <p:sp>
        <p:nvSpPr>
          <p:cNvPr id="15" name="Shape 13"/>
          <p:cNvSpPr/>
          <p:nvPr/>
        </p:nvSpPr>
        <p:spPr>
          <a:xfrm>
            <a:off x="5909965" y="4086423"/>
            <a:ext cx="372070" cy="372070"/>
          </a:xfrm>
          <a:prstGeom prst="roundRect">
            <a:avLst>
              <a:gd name="adj" fmla="val 18670"/>
            </a:avLst>
          </a:prstGeom>
          <a:solidFill>
            <a:srgbClr val="E2E4E9"/>
          </a:solidFill>
          <a:ln w="7620">
            <a:solidFill>
              <a:srgbClr val="C8CACF"/>
            </a:solidFill>
            <a:prstDash val="solid"/>
          </a:ln>
        </p:spPr>
        <p:txBody>
          <a:bodyPr/>
          <a:lstStyle/>
          <a:p>
            <a:endParaRPr lang="en-GB" sz="1500"/>
          </a:p>
        </p:txBody>
      </p:sp>
      <p:sp>
        <p:nvSpPr>
          <p:cNvPr id="16" name="Text 14"/>
          <p:cNvSpPr/>
          <p:nvPr/>
        </p:nvSpPr>
        <p:spPr>
          <a:xfrm>
            <a:off x="5971977" y="4117429"/>
            <a:ext cx="248047" cy="310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1917"/>
              </a:lnSpc>
            </a:pPr>
            <a:r>
              <a:rPr lang="en-US" sz="1917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3</a:t>
            </a:r>
            <a:endParaRPr lang="en-US" sz="1917" dirty="0"/>
          </a:p>
        </p:txBody>
      </p:sp>
      <p:sp>
        <p:nvSpPr>
          <p:cNvPr id="17" name="Text 15"/>
          <p:cNvSpPr/>
          <p:nvPr/>
        </p:nvSpPr>
        <p:spPr>
          <a:xfrm>
            <a:off x="2690813" y="4143276"/>
            <a:ext cx="2578298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>
              <a:lnSpc>
                <a:spcPts val="2000"/>
              </a:lnSpc>
            </a:pPr>
            <a:r>
              <a:rPr lang="en-US" sz="2400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1970s-1990s: Control Shift</a:t>
            </a:r>
            <a:endParaRPr lang="en-US" sz="2400" dirty="0"/>
          </a:p>
        </p:txBody>
      </p:sp>
      <p:sp>
        <p:nvSpPr>
          <p:cNvPr id="18" name="Text 16"/>
          <p:cNvSpPr/>
          <p:nvPr/>
        </p:nvSpPr>
        <p:spPr>
          <a:xfrm>
            <a:off x="661492" y="4500960"/>
            <a:ext cx="4607619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>
              <a:lnSpc>
                <a:spcPts val="2083"/>
              </a:lnSpc>
            </a:pPr>
            <a:r>
              <a:rPr lang="en-US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"Nothing works" pessimism about rehabilitation. Security and control prioritised following riots and escapes. Rising prisoner numbers and overcrowding become endemic.</a:t>
            </a:r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4CC1AB5-C19A-0F13-E8AE-36EC3E2D18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8425" y="131541"/>
            <a:ext cx="4276548" cy="275971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77FD4-1792-40D7-393E-CBE8F324F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21</a:t>
            </a:r>
            <a:r>
              <a:rPr lang="en-GB" baseline="30000" dirty="0"/>
              <a:t>st</a:t>
            </a:r>
            <a:r>
              <a:rPr lang="en-GB" dirty="0"/>
              <a:t> Century: CUSTODIAL SENTENCES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EE785-86CE-D932-64D0-928E828E3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1545" y="1845734"/>
            <a:ext cx="7899216" cy="4319570"/>
          </a:xfrm>
        </p:spPr>
        <p:txBody>
          <a:bodyPr>
            <a:normAutofit fontScale="77500" lnSpcReduction="20000"/>
          </a:bodyPr>
          <a:lstStyle/>
          <a:p>
            <a:pPr algn="ctr">
              <a:buFont typeface="Wingdings" panose="05000000000000000000" pitchFamily="2" charset="2"/>
              <a:buChar char="§"/>
            </a:pPr>
            <a:r>
              <a:rPr lang="en-GB" dirty="0"/>
              <a:t>Reserved for the most serious offences 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dirty="0"/>
              <a:t>Are imposed when the offence committed is ‘so serious that neither a fine alone nor a community sentence can be justified for the offence’ (s. 230(2) Sentencing Code.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dirty="0"/>
              <a:t>Imposed when a court believes it is necessary to protect the public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b="1" u="sng" dirty="0"/>
              <a:t>TYPES:</a:t>
            </a:r>
          </a:p>
          <a:p>
            <a:pPr algn="ctr"/>
            <a:r>
              <a:rPr lang="en-GB" dirty="0"/>
              <a:t> Suspended sentences</a:t>
            </a:r>
          </a:p>
          <a:p>
            <a:pPr algn="ctr"/>
            <a:r>
              <a:rPr lang="en-GB" dirty="0"/>
              <a:t>Determinate</a:t>
            </a:r>
          </a:p>
          <a:p>
            <a:pPr algn="ctr"/>
            <a:r>
              <a:rPr lang="en-GB" dirty="0"/>
              <a:t>Extended</a:t>
            </a:r>
          </a:p>
          <a:p>
            <a:pPr algn="ctr"/>
            <a:r>
              <a:rPr lang="en-GB" dirty="0"/>
              <a:t>Life</a:t>
            </a:r>
          </a:p>
          <a:p>
            <a:pPr algn="ctr"/>
            <a:r>
              <a:rPr lang="en-GB" dirty="0"/>
              <a:t>Whole life orders</a:t>
            </a:r>
          </a:p>
          <a:p>
            <a:pPr algn="ctr"/>
            <a:r>
              <a:rPr lang="en-GB" dirty="0"/>
              <a:t>Indeterminate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149114-49D3-4ACA-D52E-445826C1A4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997" t="4805" r="17029" b="13512"/>
          <a:stretch/>
        </p:blipFill>
        <p:spPr>
          <a:xfrm>
            <a:off x="1881416" y="4365105"/>
            <a:ext cx="2630408" cy="16561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BFC0C4-CE2D-15D0-C499-9FF1A2AA87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5134" y="4483100"/>
            <a:ext cx="3390900" cy="226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783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00000001-0001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438150"/>
            <a:ext cx="10972800" cy="6286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3300" b="1">
                <a:solidFill>
                  <a:srgbClr val="122D46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22D46"/>
                </a:solidFill>
                <a:latin typeface="Arial"/>
                <a:ea typeface="Arial"/>
                <a:cs typeface="Arial"/>
              </a:rPr>
              <a:t>Prison categories in England and Wales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0000001-0002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1171575"/>
            <a:ext cx="10972800" cy="4000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1875" b="0">
                <a:solidFill>
                  <a:srgbClr val="465B69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465B69"/>
                </a:solidFill>
                <a:latin typeface="Arial"/>
                <a:ea typeface="Arial"/>
                <a:cs typeface="Arial"/>
              </a:rPr>
              <a:t>Adult men’s security categories, from highest security to open conditions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000001-0003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1790700"/>
            <a:ext cx="10972800" cy="19050"/>
          </a:xfrm>
          <a:prstGeom prst="rect">
            <a:avLst/>
          </a:prstGeom>
          <a:solidFill>
            <a:srgbClr val="007F82"/>
          </a:solidFill>
          <a:ln w="0"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00001-0004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2047875"/>
            <a:ext cx="2381250" cy="87630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5850" b="1">
                <a:solidFill>
                  <a:srgbClr val="007F82"/>
                </a:solidFill>
                <a:latin typeface="Arial"/>
                <a:ea typeface="Arial"/>
                <a:cs typeface="Arial"/>
              </a:defRPr>
            </a:pPr>
            <a:r>
              <a:rPr sz="5850" b="1">
                <a:solidFill>
                  <a:srgbClr val="007F82"/>
                </a:solidFill>
                <a:latin typeface="Arial"/>
                <a:ea typeface="Arial"/>
                <a:cs typeface="Arial"/>
              </a:rPr>
              <a:t>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000001-0005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3057525"/>
            <a:ext cx="2419350" cy="6286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2025" b="1">
                <a:solidFill>
                  <a:srgbClr val="122D46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122D46"/>
                </a:solidFill>
                <a:latin typeface="Arial"/>
                <a:ea typeface="Arial"/>
                <a:cs typeface="Arial"/>
              </a:rPr>
              <a:t>High security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000001-0006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3800475"/>
            <a:ext cx="2419350" cy="1552575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1725" b="0">
                <a:solidFill>
                  <a:srgbClr val="465B69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465B69"/>
                </a:solidFill>
                <a:latin typeface="Arial"/>
                <a:ea typeface="Arial"/>
                <a:cs typeface="Arial"/>
              </a:rPr>
              <a:t>For prisoners whose escape would pose the greatest danger to the public, police or national security.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000001-0007-4000-8000-000000000000}"/>
              </a:ext>
            </a:extLst>
          </p:cNvPr>
          <p:cNvSpPr>
            <a:spLocks noGrp="1"/>
          </p:cNvSpPr>
          <p:nvPr/>
        </p:nvSpPr>
        <p:spPr>
          <a:xfrm>
            <a:off x="3429000" y="2047875"/>
            <a:ext cx="2381250" cy="87630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5850" b="1">
                <a:solidFill>
                  <a:srgbClr val="007F82"/>
                </a:solidFill>
                <a:latin typeface="Arial"/>
                <a:ea typeface="Arial"/>
                <a:cs typeface="Arial"/>
              </a:defRPr>
            </a:pPr>
            <a:r>
              <a:rPr sz="5850" b="1">
                <a:solidFill>
                  <a:srgbClr val="007F82"/>
                </a:solidFill>
                <a:latin typeface="Arial"/>
                <a:ea typeface="Arial"/>
                <a:cs typeface="Arial"/>
              </a:rPr>
              <a:t>B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000001-0008-4000-8000-000000000000}"/>
              </a:ext>
            </a:extLst>
          </p:cNvPr>
          <p:cNvSpPr>
            <a:spLocks noGrp="1"/>
          </p:cNvSpPr>
          <p:nvPr/>
        </p:nvSpPr>
        <p:spPr>
          <a:xfrm>
            <a:off x="3429000" y="3057525"/>
            <a:ext cx="2419350" cy="6286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2025" b="1">
                <a:solidFill>
                  <a:srgbClr val="122D46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122D46"/>
                </a:solidFill>
                <a:latin typeface="Arial"/>
                <a:ea typeface="Arial"/>
                <a:cs typeface="Arial"/>
              </a:rPr>
              <a:t>Secure custody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000001-0009-4000-8000-000000000000}"/>
              </a:ext>
            </a:extLst>
          </p:cNvPr>
          <p:cNvSpPr>
            <a:spLocks noGrp="1"/>
          </p:cNvSpPr>
          <p:nvPr/>
        </p:nvSpPr>
        <p:spPr>
          <a:xfrm>
            <a:off x="3429000" y="3800475"/>
            <a:ext cx="2419350" cy="1552575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1725" b="0">
                <a:solidFill>
                  <a:srgbClr val="465B69"/>
                </a:solidFill>
                <a:latin typeface="Arial"/>
                <a:ea typeface="Arial"/>
                <a:cs typeface="Arial"/>
              </a:defRPr>
            </a:pPr>
            <a:r>
              <a:rPr lang="en-US" sz="1725" b="0">
                <a:solidFill>
                  <a:srgbClr val="465B69"/>
                </a:solidFill>
                <a:latin typeface="Arial"/>
                <a:ea typeface="Arial"/>
                <a:cs typeface="Arial"/>
              </a:rPr>
              <a:t>Makes escape </a:t>
            </a:r>
            <a:r>
              <a:rPr sz="1725" b="0">
                <a:solidFill>
                  <a:srgbClr val="465B69"/>
                </a:solidFill>
                <a:latin typeface="Arial"/>
                <a:ea typeface="Arial"/>
                <a:cs typeface="Arial"/>
              </a:rPr>
              <a:t>very difficult</a:t>
            </a:r>
            <a:r>
              <a:rPr lang="en-US" sz="1725" b="0">
                <a:solidFill>
                  <a:srgbClr val="465B69"/>
                </a:solidFill>
                <a:latin typeface="Arial"/>
                <a:ea typeface="Arial"/>
                <a:cs typeface="Arial"/>
              </a:rPr>
              <a:t> without </a:t>
            </a:r>
            <a:r>
              <a:rPr sz="1725" b="0">
                <a:solidFill>
                  <a:srgbClr val="465B69"/>
                </a:solidFill>
                <a:latin typeface="Arial"/>
                <a:ea typeface="Arial"/>
                <a:cs typeface="Arial"/>
              </a:rPr>
              <a:t>the highest security. Includes local and training prisons.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0000001-000A-4000-8000-000000000000}"/>
              </a:ext>
            </a:extLst>
          </p:cNvPr>
          <p:cNvSpPr>
            <a:spLocks noGrp="1"/>
          </p:cNvSpPr>
          <p:nvPr/>
        </p:nvSpPr>
        <p:spPr>
          <a:xfrm>
            <a:off x="6248400" y="2047875"/>
            <a:ext cx="2381250" cy="87630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5850" b="1">
                <a:solidFill>
                  <a:srgbClr val="007F82"/>
                </a:solidFill>
                <a:latin typeface="Arial"/>
                <a:ea typeface="Arial"/>
                <a:cs typeface="Arial"/>
              </a:defRPr>
            </a:pPr>
            <a:r>
              <a:rPr sz="5850" b="1">
                <a:solidFill>
                  <a:srgbClr val="007F82"/>
                </a:solidFill>
                <a:latin typeface="Arial"/>
                <a:ea typeface="Arial"/>
                <a:cs typeface="Arial"/>
              </a:rPr>
              <a:t>C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000001-000B-4000-8000-000000000000}"/>
              </a:ext>
            </a:extLst>
          </p:cNvPr>
          <p:cNvSpPr>
            <a:spLocks noGrp="1"/>
          </p:cNvSpPr>
          <p:nvPr/>
        </p:nvSpPr>
        <p:spPr>
          <a:xfrm>
            <a:off x="6248400" y="3057525"/>
            <a:ext cx="2419350" cy="6286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2025" b="1">
                <a:solidFill>
                  <a:srgbClr val="122D46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122D46"/>
                </a:solidFill>
                <a:latin typeface="Arial"/>
                <a:ea typeface="Arial"/>
                <a:cs typeface="Arial"/>
              </a:rPr>
              <a:t>Training and resettlement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000001-000C-4000-8000-000000000000}"/>
              </a:ext>
            </a:extLst>
          </p:cNvPr>
          <p:cNvSpPr>
            <a:spLocks noGrp="1"/>
          </p:cNvSpPr>
          <p:nvPr/>
        </p:nvSpPr>
        <p:spPr>
          <a:xfrm>
            <a:off x="6248400" y="3800475"/>
            <a:ext cx="2419350" cy="1552575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1725" b="0">
                <a:solidFill>
                  <a:srgbClr val="465B69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465B69"/>
                </a:solidFill>
                <a:latin typeface="Arial"/>
                <a:ea typeface="Arial"/>
                <a:cs typeface="Arial"/>
              </a:rPr>
              <a:t>For prisoners unsuitable for open conditions. Focuses on skills and preparation for release.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0000001-000D-4000-8000-000000000000}"/>
              </a:ext>
            </a:extLst>
          </p:cNvPr>
          <p:cNvSpPr>
            <a:spLocks noGrp="1"/>
          </p:cNvSpPr>
          <p:nvPr/>
        </p:nvSpPr>
        <p:spPr>
          <a:xfrm>
            <a:off x="9067800" y="2047875"/>
            <a:ext cx="2381250" cy="87630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5850" b="1">
                <a:solidFill>
                  <a:srgbClr val="007F82"/>
                </a:solidFill>
                <a:latin typeface="Arial"/>
                <a:ea typeface="Arial"/>
                <a:cs typeface="Arial"/>
              </a:defRPr>
            </a:pPr>
            <a:r>
              <a:rPr sz="5850" b="1">
                <a:solidFill>
                  <a:srgbClr val="007F82"/>
                </a:solidFill>
                <a:latin typeface="Arial"/>
                <a:ea typeface="Arial"/>
                <a:cs typeface="Arial"/>
              </a:rPr>
              <a:t>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0000001-000E-4000-8000-000000000000}"/>
              </a:ext>
            </a:extLst>
          </p:cNvPr>
          <p:cNvSpPr>
            <a:spLocks noGrp="1"/>
          </p:cNvSpPr>
          <p:nvPr/>
        </p:nvSpPr>
        <p:spPr>
          <a:xfrm>
            <a:off x="9067800" y="3057525"/>
            <a:ext cx="2419350" cy="62865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2025" b="1">
                <a:solidFill>
                  <a:srgbClr val="122D46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122D46"/>
                </a:solidFill>
                <a:latin typeface="Arial"/>
                <a:ea typeface="Arial"/>
                <a:cs typeface="Arial"/>
              </a:rPr>
              <a:t>Open prisons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0000001-000F-4000-8000-000000000000}"/>
              </a:ext>
            </a:extLst>
          </p:cNvPr>
          <p:cNvSpPr>
            <a:spLocks noGrp="1"/>
          </p:cNvSpPr>
          <p:nvPr/>
        </p:nvSpPr>
        <p:spPr>
          <a:xfrm>
            <a:off x="9067800" y="3800475"/>
            <a:ext cx="2419350" cy="1552575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1725" b="0">
                <a:solidFill>
                  <a:srgbClr val="465B69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465B69"/>
                </a:solidFill>
                <a:latin typeface="Arial"/>
                <a:ea typeface="Arial"/>
                <a:cs typeface="Arial"/>
              </a:rPr>
              <a:t>Minimal security for prisoners assessed as suitable for open conditions. Licensed work or education may be possible.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0000001-0010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5581650"/>
            <a:ext cx="10972800" cy="19050"/>
          </a:xfrm>
          <a:prstGeom prst="rect">
            <a:avLst/>
          </a:prstGeom>
          <a:solidFill>
            <a:srgbClr val="C8D6DE"/>
          </a:solidFill>
          <a:ln w="0"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0000001-0011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5800725"/>
            <a:ext cx="10972800" cy="542925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1575" b="0">
                <a:solidFill>
                  <a:srgbClr val="122D46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122D46"/>
                </a:solidFill>
                <a:latin typeface="Arial"/>
                <a:ea typeface="Arial"/>
                <a:cs typeface="Arial"/>
              </a:rPr>
              <a:t>Women’s prisons mainly use closed or open conditions. Category A and restricted status also apply in exceptional cases.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0000001-0012-4000-8000-000000000000}"/>
              </a:ext>
            </a:extLst>
          </p:cNvPr>
          <p:cNvSpPr>
            <a:spLocks noGrp="1"/>
          </p:cNvSpPr>
          <p:nvPr/>
        </p:nvSpPr>
        <p:spPr>
          <a:xfrm>
            <a:off x="609600" y="6448425"/>
            <a:ext cx="10972800" cy="22860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lstStyle/>
          <a:p>
            <a:pPr>
              <a:defRPr sz="1125" b="0">
                <a:solidFill>
                  <a:srgbClr val="465B69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465B69"/>
                </a:solidFill>
                <a:latin typeface="Arial"/>
                <a:ea typeface="Arial"/>
                <a:cs typeface="Arial"/>
              </a:rPr>
              <a:t>Sources: HMPPS prison categories guide and Prison Reform Trust</a:t>
            </a:r>
          </a:p>
        </p:txBody>
      </p:sp>
    </p:spTree>
    <p:extLst>
      <p:ext uri="{BB962C8B-B14F-4D97-AF65-F5344CB8AC3E}">
        <p14:creationId xmlns:p14="http://schemas.microsoft.com/office/powerpoint/2010/main" val="100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1E27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274320"/>
            <a:ext cx="1078992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2400" b="1">
                <a:solidFill>
                  <a:srgbClr val="FFFFFF"/>
                </a:solidFill>
                <a:latin typeface="Georgia"/>
              </a:rPr>
              <a:t>Which Category? Making Prison Classification Decisions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896112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CADCFC"/>
                </a:solidFill>
                <a:latin typeface="Calibri"/>
              </a:rPr>
              <a:t>In-class group activity (15–20 mins) — read each profile and assign a security category: A, B, C or D. Be ready to justify your decision.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48640" y="1463040"/>
            <a:ext cx="2724912" cy="3063240"/>
          </a:xfrm>
          <a:prstGeom prst="roundRect">
            <a:avLst/>
          </a:prstGeom>
          <a:solidFill>
            <a:srgbClr val="2A357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77240" y="1645920"/>
            <a:ext cx="2267712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1">
                <a:solidFill>
                  <a:srgbClr val="F96167"/>
                </a:solidFill>
                <a:latin typeface="Calibri"/>
              </a:rPr>
              <a:t>Prisoner 1 · age 42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2148840"/>
            <a:ext cx="2267712" cy="21945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0">
                <a:solidFill>
                  <a:srgbClr val="FFFFFF"/>
                </a:solidFill>
                <a:latin typeface="Calibri"/>
              </a:rPr>
              <a:t>Convicted of leading an organised crime network. Intelligence suggests they retain significant criminal connections and the resources to facilitate an escape.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7240" y="3977639"/>
            <a:ext cx="2267712" cy="411480"/>
          </a:xfrm>
          <a:prstGeom prst="roundRect">
            <a:avLst/>
          </a:prstGeom>
          <a:solidFill>
            <a:srgbClr val="1E27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68680" y="4069080"/>
            <a:ext cx="21031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100" b="0">
                <a:solidFill>
                  <a:srgbClr val="CADCFC"/>
                </a:solidFill>
                <a:latin typeface="Calibri"/>
              </a:rPr>
              <a:t>Category:  A   B   C   D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456432" y="1463040"/>
            <a:ext cx="2724912" cy="3063240"/>
          </a:xfrm>
          <a:prstGeom prst="roundRect">
            <a:avLst/>
          </a:prstGeom>
          <a:solidFill>
            <a:srgbClr val="2A357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685031" y="1645920"/>
            <a:ext cx="2267712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1">
                <a:solidFill>
                  <a:srgbClr val="F96167"/>
                </a:solidFill>
                <a:latin typeface="Calibri"/>
              </a:rPr>
              <a:t>Prisoner 2 · age 28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85031" y="2148840"/>
            <a:ext cx="2267712" cy="21945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0">
                <a:solidFill>
                  <a:srgbClr val="FFFFFF"/>
                </a:solidFill>
                <a:latin typeface="Calibri"/>
              </a:rPr>
              <a:t>Serving a sentence for burglary. Has previously attempted to abscond from custody, but is not considered a danger to national security.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685031" y="3977639"/>
            <a:ext cx="2267712" cy="411480"/>
          </a:xfrm>
          <a:prstGeom prst="roundRect">
            <a:avLst/>
          </a:prstGeom>
          <a:solidFill>
            <a:srgbClr val="1E27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3776472" y="4069080"/>
            <a:ext cx="21031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100" b="0">
                <a:solidFill>
                  <a:srgbClr val="CADCFC"/>
                </a:solidFill>
                <a:latin typeface="Calibri"/>
              </a:rPr>
              <a:t>Category:  A   B   C   D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364224" y="1463040"/>
            <a:ext cx="2724912" cy="3063240"/>
          </a:xfrm>
          <a:prstGeom prst="roundRect">
            <a:avLst/>
          </a:prstGeom>
          <a:solidFill>
            <a:srgbClr val="2A357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592824" y="1645920"/>
            <a:ext cx="2267712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1">
                <a:solidFill>
                  <a:srgbClr val="F96167"/>
                </a:solidFill>
                <a:latin typeface="Calibri"/>
              </a:rPr>
              <a:t>Prisoner 3 · age 35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92824" y="2148840"/>
            <a:ext cx="2267712" cy="21945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0">
                <a:solidFill>
                  <a:srgbClr val="FFFFFF"/>
                </a:solidFill>
                <a:latin typeface="Calibri"/>
              </a:rPr>
              <a:t>Serving a long sentence for robbery. Good behaviour record and no history of escape attempts, but not yet suitable for open conditions.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592824" y="3977639"/>
            <a:ext cx="2267712" cy="411480"/>
          </a:xfrm>
          <a:prstGeom prst="roundRect">
            <a:avLst/>
          </a:prstGeom>
          <a:solidFill>
            <a:srgbClr val="1E27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684264" y="4069080"/>
            <a:ext cx="21031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100" b="0">
                <a:solidFill>
                  <a:srgbClr val="CADCFC"/>
                </a:solidFill>
                <a:latin typeface="Calibri"/>
              </a:rPr>
              <a:t>Category:  A   B   C   D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272016" y="1463040"/>
            <a:ext cx="2724912" cy="3063240"/>
          </a:xfrm>
          <a:prstGeom prst="roundRect">
            <a:avLst/>
          </a:prstGeom>
          <a:solidFill>
            <a:srgbClr val="2A357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500616" y="1645920"/>
            <a:ext cx="2267712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1">
                <a:solidFill>
                  <a:srgbClr val="F96167"/>
                </a:solidFill>
                <a:latin typeface="Calibri"/>
              </a:rPr>
              <a:t>Prisoner 4 · age 55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500616" y="2148840"/>
            <a:ext cx="2267712" cy="21945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0">
                <a:solidFill>
                  <a:srgbClr val="FFFFFF"/>
                </a:solidFill>
                <a:latin typeface="Calibri"/>
              </a:rPr>
              <a:t>Nearing the end of a sentence for fraud. Excellent behaviour, engaged in rehabilitation programmes, assessed as low risk.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500616" y="3977639"/>
            <a:ext cx="2267712" cy="411480"/>
          </a:xfrm>
          <a:prstGeom prst="roundRect">
            <a:avLst/>
          </a:prstGeom>
          <a:solidFill>
            <a:srgbClr val="1E27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9592056" y="4069080"/>
            <a:ext cx="21031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100" b="0">
                <a:solidFill>
                  <a:srgbClr val="CADCFC"/>
                </a:solidFill>
                <a:latin typeface="Calibri"/>
              </a:rPr>
              <a:t>Category:  A   B   C   D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48640" y="4754880"/>
            <a:ext cx="11091672" cy="822960"/>
          </a:xfrm>
          <a:prstGeom prst="roundRect">
            <a:avLst/>
          </a:prstGeom>
          <a:solidFill>
            <a:srgbClr val="CADC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777240" y="4892040"/>
            <a:ext cx="1060704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500" b="0">
                <a:solidFill>
                  <a:srgbClr val="1E2761"/>
                </a:solidFill>
                <a:latin typeface="Calibri"/>
              </a:rPr>
              <a:t>In your group: agree one category per prisoner, then record the single factor that mattered most — escape risk, harm to the public, or readiness for resettlement.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66928" y="5806440"/>
            <a:ext cx="1106424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000" b="0">
                <a:solidFill>
                  <a:srgbClr val="9AAEDC"/>
                </a:solidFill>
                <a:latin typeface="Calibri"/>
              </a:rPr>
              <a:t>Categories: A = highest risk, escape must be made impossible · B = high security but not the highest risk · C = cannot be trusted in open conditions but unlikely to try to escape · D = can be reasonably trusted in open conditions.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1E27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274320"/>
            <a:ext cx="1078992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2600" b="1">
                <a:solidFill>
                  <a:srgbClr val="FFFFFF"/>
                </a:solidFill>
                <a:latin typeface="Georgia"/>
              </a:rPr>
              <a:t>Discussion: risk, rehabilitation and the cost of getting it wrong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896112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CADCFC"/>
                </a:solidFill>
                <a:latin typeface="Calibri"/>
              </a:rPr>
              <a:t>Feed back as a group — there is no single right answer, only a defensible one.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48640" y="1463040"/>
            <a:ext cx="5486400" cy="1051560"/>
          </a:xfrm>
          <a:prstGeom prst="roundRect">
            <a:avLst/>
          </a:prstGeom>
          <a:solidFill>
            <a:srgbClr val="2A357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77240" y="1600200"/>
            <a:ext cx="5486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2000" b="1">
                <a:solidFill>
                  <a:srgbClr val="F96167"/>
                </a:solidFill>
                <a:latin typeface="Georgia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63040" y="1618488"/>
            <a:ext cx="4297680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FFFFFF"/>
                </a:solidFill>
                <a:latin typeface="Calibri"/>
              </a:rPr>
              <a:t>Which category did you assign to each prisoner — and did your group disagree?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48640" y="2651760"/>
            <a:ext cx="5486400" cy="1051560"/>
          </a:xfrm>
          <a:prstGeom prst="roundRect">
            <a:avLst/>
          </a:prstGeom>
          <a:solidFill>
            <a:srgbClr val="2A357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77240" y="2788920"/>
            <a:ext cx="5486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2000" b="1">
                <a:solidFill>
                  <a:srgbClr val="F96167"/>
                </a:solidFill>
                <a:latin typeface="Georgia"/>
              </a:rPr>
              <a:t>02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63040" y="2807208"/>
            <a:ext cx="4297680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FFFFFF"/>
                </a:solidFill>
                <a:latin typeface="Calibri"/>
              </a:rPr>
              <a:t>What factors influenced your decision most: offence, escape history, behaviour or sentence stage?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48640" y="3840480"/>
            <a:ext cx="5486400" cy="1051560"/>
          </a:xfrm>
          <a:prstGeom prst="roundRect">
            <a:avLst/>
          </a:prstGeom>
          <a:solidFill>
            <a:srgbClr val="2A357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77240" y="3977640"/>
            <a:ext cx="5486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2000" b="1">
                <a:solidFill>
                  <a:srgbClr val="F96167"/>
                </a:solidFill>
                <a:latin typeface="Georgia"/>
              </a:rPr>
              <a:t>03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63040" y="3995928"/>
            <a:ext cx="4297680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400" b="0">
                <a:solidFill>
                  <a:srgbClr val="FFFFFF"/>
                </a:solidFill>
                <a:latin typeface="Calibri"/>
              </a:rPr>
              <a:t>Should categorisation focus primarily on security and risk, or should rehabilitation and resettlement carry equal weight?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09360" y="1463040"/>
            <a:ext cx="5330952" cy="3520440"/>
          </a:xfrm>
          <a:prstGeom prst="roundRect">
            <a:avLst/>
          </a:prstGeom>
          <a:solidFill>
            <a:srgbClr val="2A357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583680" y="1645920"/>
            <a:ext cx="475488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800" b="1">
                <a:solidFill>
                  <a:srgbClr val="FFFFFF"/>
                </a:solidFill>
                <a:latin typeface="Calibri"/>
              </a:rPr>
              <a:t>How might misclassification affect…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83680" y="2194560"/>
            <a:ext cx="4754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1">
                <a:solidFill>
                  <a:srgbClr val="F96167"/>
                </a:solidFill>
                <a:latin typeface="Calibri"/>
              </a:rPr>
              <a:t>Public safety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83680" y="2468879"/>
            <a:ext cx="4754880" cy="56692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>
                <a:solidFill>
                  <a:srgbClr val="CADCFC"/>
                </a:solidFill>
                <a:latin typeface="Calibri"/>
              </a:rPr>
              <a:t>Under-categorisation can place a high-harm individual in conditions that cannot contain them.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83680" y="3108960"/>
            <a:ext cx="4754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1">
                <a:solidFill>
                  <a:srgbClr val="F96167"/>
                </a:solidFill>
                <a:latin typeface="Calibri"/>
              </a:rPr>
              <a:t>Prison security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83680" y="3383279"/>
            <a:ext cx="4754880" cy="56692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>
                <a:solidFill>
                  <a:srgbClr val="CADCFC"/>
                </a:solidFill>
                <a:latin typeface="Calibri"/>
              </a:rPr>
              <a:t>A miscategorised prisoner can drive escape attempts, violence or contraband networks.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83680" y="4023360"/>
            <a:ext cx="4754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1">
                <a:solidFill>
                  <a:srgbClr val="F96167"/>
                </a:solidFill>
                <a:latin typeface="Calibri"/>
              </a:rPr>
              <a:t>Rehabilitation outcomes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83680" y="4297680"/>
            <a:ext cx="4754880" cy="56692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>
                <a:solidFill>
                  <a:srgbClr val="CADCFC"/>
                </a:solidFill>
                <a:latin typeface="Calibri"/>
              </a:rPr>
              <a:t>Over-categorisation blocks access to education, work release and resettlement — and delays release readiness.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48640" y="5120640"/>
            <a:ext cx="5486400" cy="777240"/>
          </a:xfrm>
          <a:prstGeom prst="roundRect">
            <a:avLst/>
          </a:prstGeom>
          <a:solidFill>
            <a:srgbClr val="CADC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777240" y="5257800"/>
            <a:ext cx="502920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300" b="0">
                <a:solidFill>
                  <a:srgbClr val="1E2761"/>
                </a:solidFill>
                <a:latin typeface="Calibri"/>
              </a:rPr>
              <a:t>Be ready to justify your decision using the category characteristics on the previous slide.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361" y="282773"/>
            <a:ext cx="3073202" cy="321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3000" dirty="0"/>
              <a:t>Where do children and young people go?</a:t>
            </a:r>
          </a:p>
        </p:txBody>
      </p:sp>
      <p:sp>
        <p:nvSpPr>
          <p:cNvPr id="3" name="Text 1"/>
          <p:cNvSpPr/>
          <p:nvPr/>
        </p:nvSpPr>
        <p:spPr>
          <a:xfrm>
            <a:off x="411361" y="861021"/>
            <a:ext cx="2108696" cy="1607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50"/>
              </a:lnSpc>
            </a:pP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411361" y="1124546"/>
            <a:ext cx="5559227" cy="1646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92"/>
              </a:lnSpc>
            </a:pPr>
            <a:endParaRPr lang="en-US" sz="792" dirty="0"/>
          </a:p>
        </p:txBody>
      </p:sp>
      <p:sp>
        <p:nvSpPr>
          <p:cNvPr id="5" name="Text 3"/>
          <p:cNvSpPr/>
          <p:nvPr/>
        </p:nvSpPr>
        <p:spPr>
          <a:xfrm>
            <a:off x="411361" y="1381621"/>
            <a:ext cx="5559227" cy="1646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92"/>
              </a:lnSpc>
            </a:pPr>
            <a:endParaRPr lang="en-US" sz="792" dirty="0"/>
          </a:p>
        </p:txBody>
      </p:sp>
      <p:sp>
        <p:nvSpPr>
          <p:cNvPr id="6" name="Text 4"/>
          <p:cNvSpPr/>
          <p:nvPr/>
        </p:nvSpPr>
        <p:spPr>
          <a:xfrm>
            <a:off x="411361" y="1649016"/>
            <a:ext cx="1285478" cy="1607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50"/>
              </a:lnSpc>
            </a:pPr>
            <a:endParaRPr lang="en-US" sz="1000" dirty="0"/>
          </a:p>
        </p:txBody>
      </p:sp>
      <p:sp>
        <p:nvSpPr>
          <p:cNvPr id="7" name="Text 5"/>
          <p:cNvSpPr/>
          <p:nvPr/>
        </p:nvSpPr>
        <p:spPr>
          <a:xfrm>
            <a:off x="411361" y="1912541"/>
            <a:ext cx="5559227" cy="1646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92"/>
              </a:lnSpc>
            </a:pPr>
            <a:endParaRPr lang="en-US" sz="792" dirty="0"/>
          </a:p>
        </p:txBody>
      </p:sp>
      <p:sp>
        <p:nvSpPr>
          <p:cNvPr id="8" name="Text 6"/>
          <p:cNvSpPr/>
          <p:nvPr/>
        </p:nvSpPr>
        <p:spPr>
          <a:xfrm>
            <a:off x="411361" y="2169617"/>
            <a:ext cx="5559227" cy="1646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92"/>
              </a:lnSpc>
            </a:pPr>
            <a:endParaRPr lang="en-US" sz="792" dirty="0"/>
          </a:p>
        </p:txBody>
      </p:sp>
      <p:sp>
        <p:nvSpPr>
          <p:cNvPr id="10" name="Text 8"/>
          <p:cNvSpPr/>
          <p:nvPr/>
        </p:nvSpPr>
        <p:spPr>
          <a:xfrm>
            <a:off x="5615798" y="4752035"/>
            <a:ext cx="5559228" cy="15573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10000"/>
              </a:lnSpc>
            </a:pPr>
            <a:r>
              <a:rPr lang="en-US" sz="2000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The youth estate also includes secure children’s homes and Oasis Restore Secure School (opened 2024). Oakhill STC was inspected in June 2026.</a:t>
            </a:r>
          </a:p>
        </p:txBody>
      </p:sp>
      <p:sp>
        <p:nvSpPr>
          <p:cNvPr id="11" name="Text 9"/>
          <p:cNvSpPr/>
          <p:nvPr/>
        </p:nvSpPr>
        <p:spPr>
          <a:xfrm>
            <a:off x="6227763" y="1391941"/>
            <a:ext cx="1554361" cy="1607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50"/>
              </a:lnSpc>
            </a:pP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6227762" y="1655465"/>
            <a:ext cx="5559227" cy="3292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1292"/>
              </a:lnSpc>
            </a:pPr>
            <a:endParaRPr lang="en-US" sz="792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296841A-574A-E524-1CD2-E1FCFFD112CC}"/>
              </a:ext>
            </a:extLst>
          </p:cNvPr>
          <p:cNvSpPr txBox="1"/>
          <p:nvPr/>
        </p:nvSpPr>
        <p:spPr>
          <a:xfrm>
            <a:off x="411361" y="1206848"/>
            <a:ext cx="424815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/>
              <a:t>Young Offender Institutions (YOIs)</a:t>
            </a:r>
          </a:p>
          <a:p>
            <a:r>
              <a:rPr lang="en-US" sz="2000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Hold young people (now only boys) aged 15-21, though usually separated into juvenile (15-17) and young adult (18-21) sections.</a:t>
            </a:r>
          </a:p>
          <a:p>
            <a:r>
              <a:rPr lang="en-US" sz="2000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</a:rPr>
              <a:t>2020/21 – 73% children in custody were held in YOI.</a:t>
            </a:r>
            <a:endParaRPr lang="en-GB" sz="5400" dirty="0"/>
          </a:p>
          <a:p>
            <a:r>
              <a:rPr lang="en-US" sz="2000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Examples: HMYOI Feltham, HMYOI Werrington</a:t>
            </a:r>
            <a:endParaRPr lang="en-US" sz="2000" dirty="0"/>
          </a:p>
          <a:p>
            <a:endParaRPr lang="en-GB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1D8B82E-C1A3-5ADB-3473-0C4D54162F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9978" y="861021"/>
            <a:ext cx="5619750" cy="29004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9" name="TextBox 18"/>
          <p:cNvSpPr txBox="1"/>
          <p:nvPr/>
        </p:nvSpPr>
        <p:spPr>
          <a:xfrm>
            <a:off x="658368" y="6528816"/>
            <a:ext cx="10881360" cy="2286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r>
              <a:rPr sz="900" dirty="0">
                <a:solidFill>
                  <a:srgbClr val="52586B"/>
                </a:solidFill>
                <a:latin typeface="Abadi"/>
              </a:rPr>
              <a:t>Sources: YCS monthly data (July 2026); HMIP Oakhill inspection (June 2026).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E723631-ECE7-BAF7-CFB6-4092E22A7125}"/>
              </a:ext>
            </a:extLst>
          </p:cNvPr>
          <p:cNvSpPr txBox="1"/>
          <p:nvPr/>
        </p:nvSpPr>
        <p:spPr>
          <a:xfrm>
            <a:off x="411361" y="4241800"/>
            <a:ext cx="42481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/>
              <a:t>Secure Training Centres (STCs)</a:t>
            </a:r>
          </a:p>
          <a:p>
            <a:pPr marL="285750" indent="-285750">
              <a:buFontTx/>
              <a:buChar char="-"/>
            </a:pPr>
            <a:r>
              <a:rPr lang="en-GB" sz="2000" dirty="0"/>
              <a:t>Children who were considered too vulnerable for YOIs.</a:t>
            </a:r>
          </a:p>
          <a:p>
            <a:pPr marL="285750" indent="-285750">
              <a:buFontTx/>
              <a:buChar char="-"/>
            </a:pPr>
            <a:r>
              <a:rPr lang="en-GB" sz="2000" dirty="0"/>
              <a:t>Intended to provide more intensive supervision.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954F1-067B-DDB6-E86B-E0F352178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674A0F2-AB8D-00EB-9A1F-117CCB56E3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311663" y="1214438"/>
            <a:ext cx="4505688" cy="3192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652B8C6-6491-5416-A2BD-D4C8B4331B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038" y="1511298"/>
            <a:ext cx="3216911" cy="44309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C7D8E0-E674-15FA-0CFA-0AA050335BC7}"/>
              </a:ext>
            </a:extLst>
          </p:cNvPr>
          <p:cNvSpPr txBox="1"/>
          <p:nvPr/>
        </p:nvSpPr>
        <p:spPr>
          <a:xfrm>
            <a:off x="4032250" y="2939288"/>
            <a:ext cx="29654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dirty="0"/>
              <a:t>What were the key findings of the HMYOI Wetherby inspection?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What recommendations would you propose from the findings of this report?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626703-2685-E88A-0FAE-C726BE8D24FA}"/>
              </a:ext>
            </a:extLst>
          </p:cNvPr>
          <p:cNvSpPr txBox="1"/>
          <p:nvPr/>
        </p:nvSpPr>
        <p:spPr>
          <a:xfrm>
            <a:off x="8191500" y="4749800"/>
            <a:ext cx="29654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- Identify some of the recommendations made within the action plan. Do you feel these would be effective? Is there anything else you feel needs to be addressed?</a:t>
            </a:r>
          </a:p>
        </p:txBody>
      </p:sp>
    </p:spTree>
    <p:extLst>
      <p:ext uri="{BB962C8B-B14F-4D97-AF65-F5344CB8AC3E}">
        <p14:creationId xmlns:p14="http://schemas.microsoft.com/office/powerpoint/2010/main" val="1901912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Conditions at Wetherby Young Offenders Institution condemned as inadequate">
            <a:hlinkClick r:id="" action="ppaction://media"/>
            <a:extLst>
              <a:ext uri="{FF2B5EF4-FFF2-40B4-BE49-F238E27FC236}">
                <a16:creationId xmlns:a16="http://schemas.microsoft.com/office/drawing/2014/main" id="{74AEFCAF-CA66-5F75-C46C-C02029D96D6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016000" y="558800"/>
            <a:ext cx="10160000" cy="57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8122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169D286-F4D7-4C8B-A6BD-D05384C7F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id="{39E8235E-135E-4261-8F54-2B316E493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610728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7">
            <a:extLst>
              <a:ext uri="{FF2B5EF4-FFF2-40B4-BE49-F238E27FC236}">
                <a16:creationId xmlns:a16="http://schemas.microsoft.com/office/drawing/2014/main" id="{D4ED8EC3-4D57-4620-93CE-4E6661F09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343079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3BCB34A-2F40-4F41-8488-A134C1C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5" y="340424"/>
            <a:ext cx="4630139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DAB76C-913B-6BCA-BB58-15550529F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7" y="755424"/>
            <a:ext cx="4549534" cy="4435794"/>
          </a:xfrm>
          <a:prstGeom prst="rect">
            <a:avLst/>
          </a:prstGeom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78382DC-4207-465E-B379-1E16448AA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1780" y="1071563"/>
            <a:ext cx="7290218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CD865A-3CBB-85A6-4E9E-171A7C1ACF7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914"/>
          <a:stretch>
            <a:fillRect/>
          </a:stretch>
        </p:blipFill>
        <p:spPr>
          <a:xfrm>
            <a:off x="5535002" y="1551456"/>
            <a:ext cx="6020730" cy="17411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F777B9-74F7-09A7-23A1-7C95915A4B4F}"/>
              </a:ext>
            </a:extLst>
          </p:cNvPr>
          <p:cNvSpPr txBox="1"/>
          <p:nvPr/>
        </p:nvSpPr>
        <p:spPr>
          <a:xfrm>
            <a:off x="5658416" y="3692712"/>
            <a:ext cx="574895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Girls no longer enter YOIs (March 2025).</a:t>
            </a:r>
          </a:p>
          <a:p>
            <a:endParaRPr lang="en-GB" dirty="0"/>
          </a:p>
          <a:p>
            <a:r>
              <a:rPr lang="en-GB" dirty="0"/>
              <a:t>SCH placement protocol being piloted.</a:t>
            </a:r>
          </a:p>
          <a:p>
            <a:endParaRPr lang="en-GB" dirty="0"/>
          </a:p>
          <a:p>
            <a:r>
              <a:rPr lang="en-GB" dirty="0"/>
              <a:t>Training and guidance under development.</a:t>
            </a:r>
          </a:p>
          <a:p>
            <a:endParaRPr lang="en-GB" dirty="0"/>
          </a:p>
          <a:p>
            <a:r>
              <a:rPr lang="en-GB" dirty="0"/>
              <a:t>Further safeguarding reforms announced July 2026.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8368" y="6528816"/>
            <a:ext cx="10881360" cy="2286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r>
              <a:rPr sz="900">
                <a:solidFill>
                  <a:srgbClr val="52586B"/>
                </a:solidFill>
                <a:latin typeface="Abadi"/>
              </a:rPr>
              <a:t>Sources: MoJ response, November 2025; youth safeguarding announcement, July 2026.</a:t>
            </a:r>
          </a:p>
        </p:txBody>
      </p:sp>
    </p:spTree>
    <p:extLst>
      <p:ext uri="{BB962C8B-B14F-4D97-AF65-F5344CB8AC3E}">
        <p14:creationId xmlns:p14="http://schemas.microsoft.com/office/powerpoint/2010/main" val="10982949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A7F38-CD40-B5F8-65A6-6F87A5ABD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Medomsley</a:t>
            </a:r>
            <a:r>
              <a:rPr lang="en-GB" dirty="0"/>
              <a:t> Detention Centre</a:t>
            </a:r>
          </a:p>
        </p:txBody>
      </p:sp>
      <p:pic>
        <p:nvPicPr>
          <p:cNvPr id="5" name="Content Placeholder 4">
            <a:hlinkClick r:id="rId3"/>
            <a:extLst>
              <a:ext uri="{FF2B5EF4-FFF2-40B4-BE49-F238E27FC236}">
                <a16:creationId xmlns:a16="http://schemas.microsoft.com/office/drawing/2014/main" id="{99D0BA78-4372-B667-238C-2AADD3308F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9652000" y="327025"/>
            <a:ext cx="2076182" cy="297689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DEF8B8-471A-0815-4354-6C5EA374F0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550" y="4872704"/>
            <a:ext cx="6293842" cy="166846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17B420-162A-5CED-F70E-A3D578912C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2600" y="4824158"/>
            <a:ext cx="5638800" cy="20338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687C79-A006-FF87-2CCF-E6C56C618A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888" y="1587499"/>
            <a:ext cx="8839352" cy="26765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AE113E3-CFD7-0A88-9E41-0FCAE88370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00287" y="2981991"/>
            <a:ext cx="9648825" cy="378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0829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AC800B-0365-A231-0DA8-6DD736E74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/>
              <a:t>Medomsley Detention Centre – material from from police investigations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FB180B-078E-425D-932A-E16D1FB37AD1}"/>
              </a:ext>
            </a:extLst>
          </p:cNvPr>
          <p:cNvSpPr txBox="1"/>
          <p:nvPr/>
        </p:nvSpPr>
        <p:spPr>
          <a:xfrm>
            <a:off x="640080" y="2706624"/>
            <a:ext cx="6894576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1"/>
              <a:t>Operation Halter 1 </a:t>
            </a:r>
            <a:r>
              <a:rPr lang="en-US" sz="1500"/>
              <a:t>-  began in 2001 and resulted in the conviction of Neville Husband.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 b="1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1"/>
              <a:t>Operation Halter 2 </a:t>
            </a:r>
            <a:r>
              <a:rPr lang="en-US" sz="1500"/>
              <a:t>– began in 2003 and resulted in further conviction of Husband in September 2005 for 4 further offences (3 counts of buggery and one count of indecent assault).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5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 b="1"/>
              <a:t>Operation Seabrook </a:t>
            </a:r>
            <a:r>
              <a:rPr lang="en-US" sz="1500"/>
              <a:t>– began in August 2013 and 2077 victims came forward.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Established that widespread and serious physical and sexual abuse of trainees took place.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5 former members of staff convicted of misconduct in public office.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/>
              <a:t>Largest institutional enquiry to date in the UK – over 20,000 items of material. </a:t>
            </a:r>
          </a:p>
        </p:txBody>
      </p:sp>
      <p:pic>
        <p:nvPicPr>
          <p:cNvPr id="3" name="Content Placeholder 4">
            <a:hlinkClick r:id="rId3"/>
            <a:extLst>
              <a:ext uri="{FF2B5EF4-FFF2-40B4-BE49-F238E27FC236}">
                <a16:creationId xmlns:a16="http://schemas.microsoft.com/office/drawing/2014/main" id="{1ECB32E1-D0F4-66F0-5B92-B2C99E3816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4746" y="329183"/>
            <a:ext cx="2392403" cy="34299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D6387B-69AE-2C1A-9079-FA5B2AE681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9218" y="4079193"/>
            <a:ext cx="3065171" cy="21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5141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6D434-9D00-C255-16EF-9E7AFD2EE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OAKHILL INSPECTION JUNE 2026 – Have things improved?</a:t>
            </a:r>
          </a:p>
        </p:txBody>
      </p:sp>
      <p:pic>
        <p:nvPicPr>
          <p:cNvPr id="5" name="Content Placeholder 4">
            <a:hlinkClick r:id="rId3"/>
            <a:extLst>
              <a:ext uri="{FF2B5EF4-FFF2-40B4-BE49-F238E27FC236}">
                <a16:creationId xmlns:a16="http://schemas.microsoft.com/office/drawing/2014/main" id="{2509F944-533D-B9CE-3EBE-0DF84FE8D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09073" y="1939925"/>
            <a:ext cx="3052254" cy="4351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FF20F09-2055-A3E5-9D22-B0C565D2C491}"/>
              </a:ext>
            </a:extLst>
          </p:cNvPr>
          <p:cNvSpPr txBox="1"/>
          <p:nvPr/>
        </p:nvSpPr>
        <p:spPr>
          <a:xfrm>
            <a:off x="3925348" y="1714937"/>
            <a:ext cx="8266652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800" b="1" i="0" dirty="0">
                <a:effectLst/>
                <a:latin typeface="+mn-lt"/>
              </a:rPr>
              <a:t>Overall rating remained Inadequate</a:t>
            </a:r>
            <a:r>
              <a:rPr lang="en-GB" sz="1800" b="0" i="0" dirty="0">
                <a:effectLst/>
                <a:latin typeface="+mn-lt"/>
              </a:rPr>
              <a:t> due to ongoing safeguarding concerns.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800" b="1" i="0" dirty="0">
                <a:effectLst/>
                <a:latin typeface="+mn-lt"/>
              </a:rPr>
              <a:t>New leadership driving improvement</a:t>
            </a:r>
            <a:r>
              <a:rPr lang="en-GB" sz="1800" b="0" i="0" dirty="0">
                <a:effectLst/>
                <a:latin typeface="+mn-lt"/>
              </a:rPr>
              <a:t> and a more child-centred culture.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800" b="1" i="0" dirty="0">
                <a:effectLst/>
                <a:latin typeface="+mn-lt"/>
              </a:rPr>
              <a:t>Healthcare provision significantly improved</a:t>
            </a:r>
            <a:r>
              <a:rPr lang="en-GB" sz="1800" b="0" i="0" dirty="0">
                <a:effectLst/>
                <a:latin typeface="+mn-lt"/>
              </a:rPr>
              <a:t> since 2025. </a:t>
            </a:r>
            <a:endParaRPr lang="en-GB" sz="1800" b="0" i="0" u="none" strike="noStrike" dirty="0">
              <a:solidFill>
                <a:schemeClr val="tx1"/>
              </a:solidFill>
              <a:effectLst/>
              <a:latin typeface="+mn-lt"/>
            </a:endParaRP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800" b="1" i="0" dirty="0">
                <a:effectLst/>
                <a:latin typeface="+mn-lt"/>
              </a:rPr>
              <a:t>Serious safeguarding failures</a:t>
            </a:r>
            <a:r>
              <a:rPr lang="en-GB" sz="1800" b="0" i="0" dirty="0">
                <a:effectLst/>
                <a:latin typeface="+mn-lt"/>
              </a:rPr>
              <a:t> still identified.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800" b="1" i="0" dirty="0">
                <a:effectLst/>
                <a:latin typeface="+mn-lt"/>
              </a:rPr>
              <a:t>Violence and use of restraint remain high.</a:t>
            </a:r>
            <a:r>
              <a:rPr lang="en-GB" sz="1800" b="0" i="0" dirty="0">
                <a:effectLst/>
                <a:latin typeface="+mn-lt"/>
              </a:rPr>
              <a:t>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800" b="1" i="0" dirty="0">
                <a:effectLst/>
                <a:latin typeface="+mn-lt"/>
              </a:rPr>
              <a:t>Some staff practice raised concerns</a:t>
            </a:r>
            <a:r>
              <a:rPr lang="en-GB" sz="1800" b="0" i="0" dirty="0">
                <a:effectLst/>
                <a:latin typeface="+mn-lt"/>
              </a:rPr>
              <a:t> about children's safety and dignity.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800" b="1" i="0" dirty="0">
                <a:effectLst/>
                <a:latin typeface="+mn-lt"/>
              </a:rPr>
              <a:t>Education improving</a:t>
            </a:r>
            <a:r>
              <a:rPr lang="en-GB" sz="1800" b="0" i="0" dirty="0">
                <a:effectLst/>
                <a:latin typeface="+mn-lt"/>
              </a:rPr>
              <a:t>, but progress remains too slow.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800" b="1" i="0" dirty="0">
                <a:effectLst/>
                <a:latin typeface="+mn-lt"/>
              </a:rPr>
              <a:t>Family contact and resettlement support are strengths.</a:t>
            </a:r>
            <a:r>
              <a:rPr lang="en-GB" sz="1800" b="0" i="0" dirty="0">
                <a:effectLst/>
                <a:latin typeface="+mn-lt"/>
              </a:rPr>
              <a:t> </a:t>
            </a:r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GB" dirty="0"/>
          </a:p>
          <a:p>
            <a:pPr marL="342900" lvl="0" indent="-3429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800" b="1" i="0" dirty="0">
                <a:effectLst/>
                <a:latin typeface="+mn-lt"/>
              </a:rPr>
              <a:t>Living environment cleaner and more welcoming.</a:t>
            </a:r>
            <a:r>
              <a:rPr lang="en-GB" sz="1800" b="0" i="0" dirty="0">
                <a:effectLst/>
                <a:latin typeface="+mn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258141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6959E4-B038-C1B4-2907-B1FDAC276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Trowler review – July 2026</a:t>
            </a:r>
          </a:p>
        </p:txBody>
      </p:sp>
      <p:pic>
        <p:nvPicPr>
          <p:cNvPr id="5" name="Content Placeholder 4">
            <a:hlinkClick r:id="rId3"/>
            <a:extLst>
              <a:ext uri="{FF2B5EF4-FFF2-40B4-BE49-F238E27FC236}">
                <a16:creationId xmlns:a16="http://schemas.microsoft.com/office/drawing/2014/main" id="{8BC5FC3E-E474-BB64-64D4-1A550DD2A8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2286"/>
          <a:stretch>
            <a:fillRect/>
          </a:stretch>
        </p:blipFill>
        <p:spPr>
          <a:xfrm>
            <a:off x="457201" y="717372"/>
            <a:ext cx="3682999" cy="54232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2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3FDECA-4D0B-BB69-8EDA-33A0559B19E3}"/>
              </a:ext>
            </a:extLst>
          </p:cNvPr>
          <p:cNvSpPr txBox="1"/>
          <p:nvPr/>
        </p:nvSpPr>
        <p:spPr>
          <a:xfrm>
            <a:off x="5297762" y="2706624"/>
            <a:ext cx="6251110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>
                <a:effectLst/>
              </a:rPr>
              <a:t>premature or inadvertent disclosure of safeguarding concerns to an alleged perpetrator;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>
                <a:effectLst/>
              </a:rPr>
              <a:t>failure to interview alleged victims;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>
                <a:effectLst/>
              </a:rPr>
              <a:t>failure to interview alleged perpetrators;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>
                <a:effectLst/>
              </a:rPr>
              <a:t>weaknesses in the investigation of allegations;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>
                <a:effectLst/>
              </a:rPr>
              <a:t>insufficient statutory child-protection expertise at important decision-making points;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>
                <a:effectLst/>
              </a:rPr>
              <a:t>inadequate central oversight and governance;</a:t>
            </a:r>
          </a:p>
          <a:p>
            <a:pPr marL="342900" lvl="0" indent="-228600" fontAlgn="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0" i="0">
                <a:effectLst/>
              </a:rPr>
              <a:t>poor data quality, audit and pattern recognition. 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0685831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35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hlinkClick r:id="rId3"/>
            <a:extLst>
              <a:ext uri="{FF2B5EF4-FFF2-40B4-BE49-F238E27FC236}">
                <a16:creationId xmlns:a16="http://schemas.microsoft.com/office/drawing/2014/main" id="{7AACC492-9536-6F09-A851-9A63F1E4CC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012" y="572446"/>
            <a:ext cx="5125380" cy="5571066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714F65C-BE2F-4C33-BEC5-D353B3C0EAAC}"/>
              </a:ext>
            </a:extLst>
          </p:cNvPr>
          <p:cNvSpPr txBox="1"/>
          <p:nvPr/>
        </p:nvSpPr>
        <p:spPr>
          <a:xfrm>
            <a:off x="5797118" y="751344"/>
            <a:ext cx="553613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en-GB" b="1" dirty="0"/>
              <a:t>Key Reforms</a:t>
            </a:r>
          </a:p>
          <a:p>
            <a:pPr lvl="0" fontAlgn="t"/>
            <a:r>
              <a:rPr lang="en-GB" dirty="0"/>
              <a:t>Every youth custody establishment will have access to a </a:t>
            </a:r>
            <a:r>
              <a:rPr lang="en-GB" b="1" dirty="0"/>
              <a:t>dedicated social worker</a:t>
            </a:r>
            <a:r>
              <a:rPr lang="en-GB" dirty="0"/>
              <a:t> with specialist child protection expertise. </a:t>
            </a:r>
          </a:p>
          <a:p>
            <a:pPr lvl="0" fontAlgn="t"/>
            <a:endParaRPr lang="en-GB" dirty="0"/>
          </a:p>
          <a:p>
            <a:pPr lvl="0" fontAlgn="t"/>
            <a:r>
              <a:rPr lang="en-GB" b="1" dirty="0"/>
              <a:t>All allegations of abuse or wrongdoing</a:t>
            </a:r>
            <a:r>
              <a:rPr lang="en-GB" dirty="0"/>
              <a:t> will be subject to stronger independent oversight and investigation processes. </a:t>
            </a:r>
          </a:p>
          <a:p>
            <a:pPr lvl="0" fontAlgn="t"/>
            <a:endParaRPr lang="en-GB" dirty="0"/>
          </a:p>
          <a:p>
            <a:pPr lvl="0" fontAlgn="t"/>
            <a:r>
              <a:rPr lang="en-GB" b="1" dirty="0"/>
              <a:t>Staff vetting procedures</a:t>
            </a:r>
            <a:r>
              <a:rPr lang="en-GB" dirty="0"/>
              <a:t> will be strengthened, with enhanced criminal record checks renewed every three years. </a:t>
            </a:r>
          </a:p>
          <a:p>
            <a:pPr lvl="0" fontAlgn="t"/>
            <a:endParaRPr lang="en-GB" dirty="0"/>
          </a:p>
          <a:p>
            <a:pPr lvl="0" fontAlgn="t"/>
            <a:r>
              <a:rPr lang="en-GB" dirty="0"/>
              <a:t>Mandatory </a:t>
            </a:r>
            <a:r>
              <a:rPr lang="en-GB" b="1" dirty="0"/>
              <a:t>safeguarding training</a:t>
            </a:r>
            <a:r>
              <a:rPr lang="en-GB" dirty="0"/>
              <a:t> will be required for all staff working with children in custody. </a:t>
            </a:r>
          </a:p>
          <a:p>
            <a:pPr lvl="0" fontAlgn="t"/>
            <a:endParaRPr lang="en-GB" dirty="0"/>
          </a:p>
          <a:p>
            <a:pPr lvl="0" fontAlgn="t"/>
            <a:r>
              <a:rPr lang="en-GB" dirty="0"/>
              <a:t>A new </a:t>
            </a:r>
            <a:r>
              <a:rPr lang="en-GB" b="1" dirty="0"/>
              <a:t>safeguarding board</a:t>
            </a:r>
            <a:r>
              <a:rPr lang="en-GB" dirty="0"/>
              <a:t> will monitor child protection arrangements across the youth estate and report directly to ministers. </a:t>
            </a:r>
          </a:p>
        </p:txBody>
      </p:sp>
    </p:spTree>
    <p:extLst>
      <p:ext uri="{BB962C8B-B14F-4D97-AF65-F5344CB8AC3E}">
        <p14:creationId xmlns:p14="http://schemas.microsoft.com/office/powerpoint/2010/main" val="138592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C0142C-AB3B-7D51-8427-A64A69DFA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7D58BE96-4332-CB1A-5902-4176CDF748A7}"/>
              </a:ext>
            </a:extLst>
          </p:cNvPr>
          <p:cNvSpPr/>
          <p:nvPr/>
        </p:nvSpPr>
        <p:spPr>
          <a:xfrm>
            <a:off x="411361" y="282773"/>
            <a:ext cx="3073202" cy="321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3000" b="1" dirty="0">
                <a:solidFill>
                  <a:srgbClr val="373B48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Specialised Prison Types – Women’s Prisons</a:t>
            </a:r>
            <a:endParaRPr lang="en-US" sz="3000" b="1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4331DC3C-5441-6407-4E27-0F18B231B481}"/>
              </a:ext>
            </a:extLst>
          </p:cNvPr>
          <p:cNvSpPr/>
          <p:nvPr/>
        </p:nvSpPr>
        <p:spPr>
          <a:xfrm>
            <a:off x="411361" y="861021"/>
            <a:ext cx="2108696" cy="1607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50"/>
              </a:lnSpc>
            </a:pPr>
            <a:endParaRPr lang="en-US" sz="1000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BCDA240A-0665-C0DC-FC8C-2A629B3B525B}"/>
              </a:ext>
            </a:extLst>
          </p:cNvPr>
          <p:cNvSpPr/>
          <p:nvPr/>
        </p:nvSpPr>
        <p:spPr>
          <a:xfrm>
            <a:off x="411361" y="1124546"/>
            <a:ext cx="5559227" cy="1646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92"/>
              </a:lnSpc>
            </a:pPr>
            <a:endParaRPr lang="en-US" sz="792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A7564AB7-F254-9378-927F-E443795924CA}"/>
              </a:ext>
            </a:extLst>
          </p:cNvPr>
          <p:cNvSpPr/>
          <p:nvPr/>
        </p:nvSpPr>
        <p:spPr>
          <a:xfrm>
            <a:off x="411361" y="1381621"/>
            <a:ext cx="5559227" cy="1646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92"/>
              </a:lnSpc>
            </a:pPr>
            <a:endParaRPr lang="en-US" sz="792" dirty="0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5688837F-1163-D3AF-D82B-82E47AD30748}"/>
              </a:ext>
            </a:extLst>
          </p:cNvPr>
          <p:cNvSpPr/>
          <p:nvPr/>
        </p:nvSpPr>
        <p:spPr>
          <a:xfrm>
            <a:off x="405011" y="901403"/>
            <a:ext cx="5559227" cy="1646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92"/>
              </a:lnSpc>
            </a:pPr>
            <a:endParaRPr lang="en-US" sz="792" dirty="0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145A353F-5DE7-BA04-B443-668A14D2340C}"/>
              </a:ext>
            </a:extLst>
          </p:cNvPr>
          <p:cNvSpPr/>
          <p:nvPr/>
        </p:nvSpPr>
        <p:spPr>
          <a:xfrm>
            <a:off x="411361" y="2169617"/>
            <a:ext cx="5559227" cy="1646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92"/>
              </a:lnSpc>
            </a:pPr>
            <a:endParaRPr lang="en-US" sz="792" dirty="0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1363F41D-A5EC-6176-BF06-2FA109ADEBD6}"/>
              </a:ext>
            </a:extLst>
          </p:cNvPr>
          <p:cNvSpPr/>
          <p:nvPr/>
        </p:nvSpPr>
        <p:spPr>
          <a:xfrm>
            <a:off x="6227763" y="861021"/>
            <a:ext cx="1917898" cy="1607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50"/>
              </a:lnSpc>
            </a:pPr>
            <a:endParaRPr lang="en-US" sz="1000" dirty="0"/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5B312D30-7C6E-760A-6FCD-EAB15297CF23}"/>
              </a:ext>
            </a:extLst>
          </p:cNvPr>
          <p:cNvSpPr/>
          <p:nvPr/>
        </p:nvSpPr>
        <p:spPr>
          <a:xfrm>
            <a:off x="6227762" y="1124546"/>
            <a:ext cx="5559227" cy="1646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92"/>
              </a:lnSpc>
            </a:pPr>
            <a:endParaRPr lang="en-US" sz="792" dirty="0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B009ECD7-5FBC-335E-DB8A-99ECDA75AC52}"/>
              </a:ext>
            </a:extLst>
          </p:cNvPr>
          <p:cNvSpPr/>
          <p:nvPr/>
        </p:nvSpPr>
        <p:spPr>
          <a:xfrm>
            <a:off x="6227763" y="1391941"/>
            <a:ext cx="1554361" cy="1607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1250"/>
              </a:lnSpc>
            </a:pPr>
            <a:endParaRPr lang="en-US" sz="1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3C56797-68AE-7B28-15F1-C9CB4180E311}"/>
              </a:ext>
            </a:extLst>
          </p:cNvPr>
          <p:cNvSpPr txBox="1"/>
          <p:nvPr/>
        </p:nvSpPr>
        <p:spPr>
          <a:xfrm>
            <a:off x="5849937" y="1021755"/>
            <a:ext cx="4013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dirty="0">
                <a:latin typeface="Mona Sans MONA Bold"/>
              </a:rPr>
              <a:t>If a female from Swansea was sent to prison, which prison is the closest to Swansea?</a:t>
            </a:r>
          </a:p>
          <a:p>
            <a:endParaRPr lang="en-GB" dirty="0">
              <a:latin typeface="Mona Sans MONA Bold"/>
            </a:endParaRPr>
          </a:p>
          <a:p>
            <a:pPr marL="285750" indent="-285750">
              <a:buFontTx/>
              <a:buChar char="-"/>
            </a:pPr>
            <a:r>
              <a:rPr lang="en-GB" dirty="0">
                <a:latin typeface="Mona Sans MONA Bold"/>
              </a:rPr>
              <a:t>What impact do you think this could have on this female?</a:t>
            </a:r>
          </a:p>
        </p:txBody>
      </p:sp>
      <p:sp>
        <p:nvSpPr>
          <p:cNvPr id="17" name="Speech Bubble: Oval 16">
            <a:extLst>
              <a:ext uri="{FF2B5EF4-FFF2-40B4-BE49-F238E27FC236}">
                <a16:creationId xmlns:a16="http://schemas.microsoft.com/office/drawing/2014/main" id="{82B5223F-C04A-6B50-09B4-35BECD5AE2D3}"/>
              </a:ext>
            </a:extLst>
          </p:cNvPr>
          <p:cNvSpPr/>
          <p:nvPr/>
        </p:nvSpPr>
        <p:spPr>
          <a:xfrm>
            <a:off x="2836663" y="1094820"/>
            <a:ext cx="2286000" cy="1604863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EA4EF55-6B9B-0E7E-8CCE-04F6B83A75E9}"/>
              </a:ext>
            </a:extLst>
          </p:cNvPr>
          <p:cNvSpPr txBox="1"/>
          <p:nvPr/>
        </p:nvSpPr>
        <p:spPr>
          <a:xfrm>
            <a:off x="2877442" y="1638696"/>
            <a:ext cx="2097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THINKPOINT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CFF2E09-64A5-CBF3-54EA-79FC7EE78B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2155" y="5112219"/>
            <a:ext cx="6011213" cy="154435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B245AA4-B2CE-C59E-E431-B63E752FCE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4238" y="3464521"/>
            <a:ext cx="5873856" cy="164769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56478C6-0092-B924-D537-B99636CD96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650" y="3475666"/>
            <a:ext cx="5729287" cy="168932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E5B1B2D-79D1-7A52-9E11-47A0D639DC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300" y="5256541"/>
            <a:ext cx="2228850" cy="118679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0A79F3B-F35E-F1F3-B42F-F5908C642DD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7901" t="15665" r="16358" b="20952"/>
          <a:stretch>
            <a:fillRect/>
          </a:stretch>
        </p:blipFill>
        <p:spPr>
          <a:xfrm>
            <a:off x="9639300" y="5164987"/>
            <a:ext cx="1352550" cy="140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7819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0D0858-3D3B-4223-FBDE-7FCA789DE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en-GB" sz="3600">
                <a:solidFill>
                  <a:srgbClr val="FFFFFF"/>
                </a:solidFill>
              </a:rPr>
              <a:t>TASK: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4DD134-5AEA-C9DE-FE30-92509EADA3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7634" y="1571619"/>
            <a:ext cx="7310382" cy="3991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 descr="q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8720" y="5010912"/>
            <a:ext cx="1463040" cy="14630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94360" y="6473952"/>
            <a:ext cx="265176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>
                <a:solidFill>
                  <a:srgbClr val="0E2841"/>
                </a:solidFill>
                <a:latin typeface="Aptos"/>
              </a:rPr>
              <a:t>Scan for the report</a:t>
            </a:r>
          </a:p>
        </p:txBody>
      </p:sp>
    </p:spTree>
    <p:extLst>
      <p:ext uri="{BB962C8B-B14F-4D97-AF65-F5344CB8AC3E}">
        <p14:creationId xmlns:p14="http://schemas.microsoft.com/office/powerpoint/2010/main" val="6755715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3A94A36-5F64-6DFC-99AF-644CC52D0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Swansea Residential Women’s Centre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A7DDFF21-1C74-4DBB-9549-08464737823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The Swansea Residential Women’s Centre remains a proposal, not an operating service.</a:t>
            </a:r>
          </a:p>
          <a:p>
            <a:r>
              <a:rPr lang="en-GB" dirty="0"/>
              <a:t>The original plan was for 12 beds, supporting around 50 women a year as an alternative to short custody.</a:t>
            </a:r>
          </a:p>
          <a:p>
            <a:r>
              <a:rPr lang="en-GB" dirty="0"/>
              <a:t>On 24 July 2026, the Welsh Government said funding had not been secured and asked the UK Government to revisit the decision.</a:t>
            </a:r>
          </a:p>
          <a:p>
            <a:r>
              <a:t>The intended model addresses mental health, trauma and substance misuse while keeping women closer to family support.</a:t>
            </a:r>
            <a:endParaRPr lang="en-US" dirty="0"/>
          </a:p>
        </p:txBody>
      </p:sp>
      <p:pic>
        <p:nvPicPr>
          <p:cNvPr id="3" name="Picture 2" descr="A house with a garage and a garage&#10;&#10;AI-generated content may be incorrect.">
            <a:extLst>
              <a:ext uri="{FF2B5EF4-FFF2-40B4-BE49-F238E27FC236}">
                <a16:creationId xmlns:a16="http://schemas.microsoft.com/office/drawing/2014/main" id="{FE4BF60F-531E-16DA-C6DB-D1EBC437A8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3667" y="1924844"/>
            <a:ext cx="5181600" cy="3454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658368" y="6528816"/>
            <a:ext cx="10881360" cy="2286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r>
              <a:rPr sz="900">
                <a:solidFill>
                  <a:srgbClr val="52586B"/>
                </a:solidFill>
                <a:latin typeface="Abadi"/>
              </a:rPr>
              <a:t>Source: Welsh Government, 24 July 2026. Image shows the original proposal.</a:t>
            </a:r>
          </a:p>
        </p:txBody>
      </p:sp>
    </p:spTree>
    <p:extLst>
      <p:ext uri="{BB962C8B-B14F-4D97-AF65-F5344CB8AC3E}">
        <p14:creationId xmlns:p14="http://schemas.microsoft.com/office/powerpoint/2010/main" val="3065804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274320"/>
            <a:ext cx="10515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latin typeface="Georgia" pitchFamily="34" charset="0"/>
                <a:ea typeface="Georgia" pitchFamily="34" charset="-122"/>
                <a:cs typeface="Georgia" pitchFamily="34" charset="-120"/>
              </a:rPr>
              <a:t>Prisons in England &amp; Wales, by the numbers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566928" y="868680"/>
            <a:ext cx="8686800" cy="32004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/>
                <a:ea typeface="Calibri"/>
                <a:cs typeface="Calibri"/>
              </a:rPr>
              <a:t>Ministry of Justice offender management statistics, published 30 July 202</a:t>
            </a:r>
            <a:r>
              <a:rPr lang="en-US" sz="1400" dirty="0">
                <a:solidFill>
                  <a:srgbClr val="CADCFC"/>
                </a:solidFill>
                <a:latin typeface="Calibri"/>
                <a:ea typeface="Calibri"/>
                <a:cs typeface="Calibri"/>
              </a:rPr>
              <a:t>6</a:t>
            </a:r>
            <a:endParaRPr lang="en-US" sz="1400" dirty="0">
              <a:latin typeface="Calibri"/>
              <a:ea typeface="Calibri"/>
              <a:cs typeface="Calibri"/>
            </a:endParaRPr>
          </a:p>
        </p:txBody>
      </p:sp>
      <p:sp>
        <p:nvSpPr>
          <p:cNvPr id="4" name="Shape 2"/>
          <p:cNvSpPr/>
          <p:nvPr/>
        </p:nvSpPr>
        <p:spPr>
          <a:xfrm>
            <a:off x="548640" y="1508760"/>
            <a:ext cx="3611880" cy="1417320"/>
          </a:xfrm>
          <a:prstGeom prst="roundRect">
            <a:avLst>
              <a:gd name="adj" fmla="val 7742"/>
            </a:avLst>
          </a:prstGeom>
          <a:solidFill>
            <a:srgbClr val="2A3A7C"/>
          </a:solidFill>
          <a:ln w="12700">
            <a:solidFill>
              <a:srgbClr val="3C4E96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Text 3"/>
          <p:cNvSpPr/>
          <p:nvPr/>
        </p:nvSpPr>
        <p:spPr>
          <a:xfrm>
            <a:off x="777240" y="1618488"/>
            <a:ext cx="3154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85,858</a:t>
            </a:r>
            <a:endParaRPr lang="en-US" sz="3400" dirty="0"/>
          </a:p>
        </p:txBody>
      </p:sp>
      <p:sp>
        <p:nvSpPr>
          <p:cNvPr id="6" name="Text 4"/>
          <p:cNvSpPr/>
          <p:nvPr/>
        </p:nvSpPr>
        <p:spPr>
          <a:xfrm>
            <a:off x="777240" y="2167128"/>
            <a:ext cx="3154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People in prison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777240" y="2551176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9616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 June 2026  ▼ 2% in a year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4379976" y="1508760"/>
            <a:ext cx="3611880" cy="1417320"/>
          </a:xfrm>
          <a:prstGeom prst="roundRect">
            <a:avLst>
              <a:gd name="adj" fmla="val 7742"/>
            </a:avLst>
          </a:prstGeom>
          <a:solidFill>
            <a:srgbClr val="2A3A7C"/>
          </a:solidFill>
          <a:ln w="12700">
            <a:solidFill>
              <a:srgbClr val="3C4E96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4608576" y="1618488"/>
            <a:ext cx="3154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70,003</a:t>
            </a:r>
            <a:endParaRPr lang="en-US" sz="3400" dirty="0"/>
          </a:p>
        </p:txBody>
      </p:sp>
      <p:sp>
        <p:nvSpPr>
          <p:cNvPr id="10" name="Text 8"/>
          <p:cNvSpPr/>
          <p:nvPr/>
        </p:nvSpPr>
        <p:spPr>
          <a:xfrm>
            <a:off x="4608576" y="2167128"/>
            <a:ext cx="3154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Serving a sentence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608576" y="2551176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9616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1% in a year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8211312" y="1508760"/>
            <a:ext cx="3611880" cy="1417320"/>
          </a:xfrm>
          <a:prstGeom prst="roundRect">
            <a:avLst>
              <a:gd name="adj" fmla="val 7742"/>
            </a:avLst>
          </a:prstGeom>
          <a:solidFill>
            <a:srgbClr val="2A3A7C"/>
          </a:solidFill>
          <a:ln w="12700">
            <a:solidFill>
              <a:srgbClr val="3C4E96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" name="Text 11"/>
          <p:cNvSpPr/>
          <p:nvPr/>
        </p:nvSpPr>
        <p:spPr>
          <a:xfrm>
            <a:off x="8439912" y="1618488"/>
            <a:ext cx="3154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15,386</a:t>
            </a:r>
            <a:endParaRPr lang="en-US" sz="3400" dirty="0"/>
          </a:p>
        </p:txBody>
      </p:sp>
      <p:sp>
        <p:nvSpPr>
          <p:cNvPr id="14" name="Text 12"/>
          <p:cNvSpPr/>
          <p:nvPr/>
        </p:nvSpPr>
        <p:spPr>
          <a:xfrm>
            <a:off x="8439912" y="2167128"/>
            <a:ext cx="3154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 remand (awaiting trial or sentence)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8439912" y="2551176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9616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▼ 13% in a year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548640" y="3127248"/>
            <a:ext cx="3611880" cy="1417320"/>
          </a:xfrm>
          <a:prstGeom prst="roundRect">
            <a:avLst>
              <a:gd name="adj" fmla="val 7742"/>
            </a:avLst>
          </a:prstGeom>
          <a:solidFill>
            <a:srgbClr val="2A3A7C"/>
          </a:solidFill>
          <a:ln w="12700">
            <a:solidFill>
              <a:srgbClr val="3C4E96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777240" y="3236976"/>
            <a:ext cx="3154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258,332</a:t>
            </a:r>
            <a:endParaRPr lang="en-US" sz="3400" dirty="0"/>
          </a:p>
        </p:txBody>
      </p:sp>
      <p:sp>
        <p:nvSpPr>
          <p:cNvPr id="18" name="Text 16"/>
          <p:cNvSpPr/>
          <p:nvPr/>
        </p:nvSpPr>
        <p:spPr>
          <a:xfrm>
            <a:off x="777240" y="3785616"/>
            <a:ext cx="3154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Supervised by probation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777240" y="4169664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9616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31 March 2026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4379976" y="3127248"/>
            <a:ext cx="3611880" cy="1417320"/>
          </a:xfrm>
          <a:prstGeom prst="roundRect">
            <a:avLst>
              <a:gd name="adj" fmla="val 7742"/>
            </a:avLst>
          </a:prstGeom>
          <a:solidFill>
            <a:srgbClr val="2A3A7C"/>
          </a:solidFill>
          <a:ln w="12700">
            <a:solidFill>
              <a:srgbClr val="3C4E96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" name="Text 19"/>
          <p:cNvSpPr/>
          <p:nvPr/>
        </p:nvSpPr>
        <p:spPr>
          <a:xfrm>
            <a:off x="4608576" y="3236976"/>
            <a:ext cx="3154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13,193</a:t>
            </a:r>
            <a:endParaRPr lang="en-US" sz="3400" dirty="0"/>
          </a:p>
        </p:txBody>
      </p:sp>
      <p:sp>
        <p:nvSpPr>
          <p:cNvPr id="22" name="Text 20"/>
          <p:cNvSpPr/>
          <p:nvPr/>
        </p:nvSpPr>
        <p:spPr>
          <a:xfrm>
            <a:off x="4608576" y="3785616"/>
            <a:ext cx="3154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Recalled to prison on licence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4608576" y="4169664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9616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Jan–Mar 2026  ▲ 31%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8211312" y="3127248"/>
            <a:ext cx="3611880" cy="1417320"/>
          </a:xfrm>
          <a:prstGeom prst="roundRect">
            <a:avLst>
              <a:gd name="adj" fmla="val 7742"/>
            </a:avLst>
          </a:prstGeom>
          <a:solidFill>
            <a:srgbClr val="2A3A7C"/>
          </a:solidFill>
          <a:ln w="12700">
            <a:solidFill>
              <a:srgbClr val="3C4E96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5" name="Text 23"/>
          <p:cNvSpPr/>
          <p:nvPr/>
        </p:nvSpPr>
        <p:spPr>
          <a:xfrm>
            <a:off x="8439912" y="3236976"/>
            <a:ext cx="31546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17,945</a:t>
            </a:r>
            <a:endParaRPr lang="en-US" sz="3400" dirty="0"/>
          </a:p>
        </p:txBody>
      </p:sp>
      <p:sp>
        <p:nvSpPr>
          <p:cNvPr id="26" name="Text 24"/>
          <p:cNvSpPr/>
          <p:nvPr/>
        </p:nvSpPr>
        <p:spPr>
          <a:xfrm>
            <a:off x="8439912" y="3785616"/>
            <a:ext cx="3154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receptions into prison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8439912" y="4169664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9616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Jan–Mar 2026  ▼ 5%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548640" y="4892040"/>
            <a:ext cx="11091672" cy="777240"/>
          </a:xfrm>
          <a:prstGeom prst="roundRect">
            <a:avLst>
              <a:gd name="adj" fmla="val 11765"/>
            </a:avLst>
          </a:prstGeom>
          <a:solidFill>
            <a:srgbClr val="CADCFC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777240" y="4983480"/>
            <a:ext cx="106070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Capacity check:  </a:t>
            </a:r>
            <a:r>
              <a:rPr lang="en-US" sz="15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usable operational capacity was 89,120 places in June 2026 — the prison system was running at about 96% full.</a:t>
            </a:r>
            <a:endParaRPr lang="en-US" sz="1500" dirty="0"/>
          </a:p>
        </p:txBody>
      </p:sp>
      <p:sp>
        <p:nvSpPr>
          <p:cNvPr id="30" name="Text 28"/>
          <p:cNvSpPr/>
          <p:nvPr/>
        </p:nvSpPr>
        <p:spPr>
          <a:xfrm>
            <a:off x="566928" y="5897880"/>
            <a:ext cx="11064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9AAE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Different dates: prison counts are at 30 June 2026; probation at 31 March 2026; receptions, releases and recalls cover January–March 2026. England and Wales only. Source: MoJ &amp; HMPPS, Offender Management Statistics Quarterly (30 July 2026).</a:t>
            </a:r>
            <a:endParaRPr lang="en-US" sz="10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1E27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274320"/>
            <a:ext cx="1051560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3000" b="1">
                <a:solidFill>
                  <a:srgbClr val="FFFFFF"/>
                </a:solidFill>
                <a:latin typeface="Georgia"/>
              </a:rPr>
              <a:t>Who is in prison? Nationality and sentence profile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86868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400" b="0">
                <a:solidFill>
                  <a:srgbClr val="CADCFC"/>
                </a:solidFill>
                <a:latin typeface="Calibri"/>
              </a:rPr>
              <a:t>All figures at 30 June 2026 – Ministry of Justice / HMPPS, England and Wales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48640" y="1463040"/>
            <a:ext cx="5532120" cy="2331720"/>
          </a:xfrm>
          <a:prstGeom prst="roundRect">
            <a:avLst>
              <a:gd name="adj" fmla="val 6000"/>
            </a:avLst>
          </a:prstGeom>
          <a:solidFill>
            <a:srgbClr val="2A3A7C"/>
          </a:solidFill>
          <a:ln w="12700">
            <a:solidFill>
              <a:srgbClr val="3C4E9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22960" y="1645920"/>
            <a:ext cx="493776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200" b="1">
                <a:solidFill>
                  <a:srgbClr val="F96167"/>
                </a:solidFill>
                <a:latin typeface="Calibri"/>
              </a:rPr>
              <a:t>NATIONALITY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1965960"/>
            <a:ext cx="2743200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4000" b="1">
                <a:solidFill>
                  <a:srgbClr val="FFFFFF"/>
                </a:solidFill>
                <a:latin typeface="Georgia"/>
              </a:rPr>
              <a:t>10,134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2651760"/>
            <a:ext cx="498348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400" b="0">
                <a:solidFill>
                  <a:srgbClr val="CADCFC"/>
                </a:solidFill>
                <a:latin typeface="Calibri"/>
              </a:rPr>
              <a:t>foreign-national prisoners – 12% of everyone in prison, down 6% in a year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3200400"/>
            <a:ext cx="49834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200" b="0">
                <a:solidFill>
                  <a:srgbClr val="9AAEDC"/>
                </a:solidFill>
                <a:latin typeface="Calibri"/>
              </a:rPr>
              <a:t>That means roughly 9 in every 10 people in prison are British nationals (about 75,700).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91072" y="1463040"/>
            <a:ext cx="5349240" cy="2331720"/>
          </a:xfrm>
          <a:prstGeom prst="roundRect">
            <a:avLst>
              <a:gd name="adj" fmla="val 6000"/>
            </a:avLst>
          </a:prstGeom>
          <a:solidFill>
            <a:srgbClr val="2A3A7C"/>
          </a:solidFill>
          <a:ln w="12700">
            <a:solidFill>
              <a:srgbClr val="3C4E9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565392" y="1645920"/>
            <a:ext cx="4754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200" b="1">
                <a:solidFill>
                  <a:srgbClr val="F96167"/>
                </a:solidFill>
                <a:latin typeface="Calibri"/>
              </a:rPr>
              <a:t>AGE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65392" y="2011680"/>
            <a:ext cx="128016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600" b="1">
                <a:solidFill>
                  <a:srgbClr val="FFFFFF"/>
                </a:solidFill>
                <a:latin typeface="Georgia"/>
              </a:rPr>
              <a:t>18–20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18120" y="1993392"/>
            <a:ext cx="3566160" cy="4114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200" b="0">
                <a:solidFill>
                  <a:srgbClr val="CADCFC"/>
                </a:solidFill>
                <a:latin typeface="Calibri"/>
              </a:rPr>
              <a:t>Youngest adult group – the smallest share of the estate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65392" y="2514600"/>
            <a:ext cx="128016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600" b="1">
                <a:solidFill>
                  <a:srgbClr val="FFFFFF"/>
                </a:solidFill>
                <a:latin typeface="Georgia"/>
              </a:rPr>
              <a:t>30–39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818120" y="2496312"/>
            <a:ext cx="3566160" cy="4114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200" b="0">
                <a:solidFill>
                  <a:srgbClr val="CADCFC"/>
                </a:solidFill>
                <a:latin typeface="Calibri"/>
              </a:rPr>
              <a:t>The largest single age band in prison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65392" y="3017520"/>
            <a:ext cx="128016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600" b="1">
                <a:solidFill>
                  <a:srgbClr val="FFFFFF"/>
                </a:solidFill>
                <a:latin typeface="Georgia"/>
              </a:rPr>
              <a:t>50+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818120" y="2999232"/>
            <a:ext cx="3566160" cy="4114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200" b="0">
                <a:solidFill>
                  <a:srgbClr val="CADCFC"/>
                </a:solidFill>
                <a:latin typeface="Calibri"/>
              </a:rPr>
              <a:t>The fastest-growing group, driven by long sentences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65392" y="3493008"/>
            <a:ext cx="4754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000" b="0">
                <a:solidFill>
                  <a:srgbClr val="9AAEDC"/>
                </a:solidFill>
                <a:latin typeface="Calibri"/>
              </a:rPr>
              <a:t>Exact age-band counts: Justice Data, ‘Prison population by age’, 30 June 2026.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48640" y="3977639"/>
            <a:ext cx="3611880" cy="1417320"/>
          </a:xfrm>
          <a:prstGeom prst="roundRect">
            <a:avLst>
              <a:gd name="adj" fmla="val 6000"/>
            </a:avLst>
          </a:prstGeom>
          <a:solidFill>
            <a:srgbClr val="2A3A7C"/>
          </a:solidFill>
          <a:ln w="12700">
            <a:solidFill>
              <a:srgbClr val="3C4E9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777240" y="4087368"/>
            <a:ext cx="31089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3000" b="1">
                <a:solidFill>
                  <a:srgbClr val="FFFFFF"/>
                </a:solidFill>
                <a:latin typeface="Georgia"/>
              </a:rPr>
              <a:t>7,617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77240" y="4617720"/>
            <a:ext cx="31546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200" b="0">
                <a:solidFill>
                  <a:srgbClr val="CADCFC"/>
                </a:solidFill>
                <a:latin typeface="Calibri"/>
              </a:rPr>
              <a:t>Serving life sentences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7240" y="5074920"/>
            <a:ext cx="310896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100" b="1">
                <a:solidFill>
                  <a:srgbClr val="F96167"/>
                </a:solidFill>
                <a:latin typeface="Calibri"/>
              </a:rPr>
              <a:t>▲ 1% in a year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379976" y="3977639"/>
            <a:ext cx="3611880" cy="1417320"/>
          </a:xfrm>
          <a:prstGeom prst="roundRect">
            <a:avLst>
              <a:gd name="adj" fmla="val 6000"/>
            </a:avLst>
          </a:prstGeom>
          <a:solidFill>
            <a:srgbClr val="2A3A7C"/>
          </a:solidFill>
          <a:ln w="12700">
            <a:solidFill>
              <a:srgbClr val="3C4E9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4608576" y="4087368"/>
            <a:ext cx="31089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3000" b="1">
                <a:solidFill>
                  <a:srgbClr val="FFFFFF"/>
                </a:solidFill>
                <a:latin typeface="Georgia"/>
              </a:rPr>
              <a:t>9,697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608576" y="4617720"/>
            <a:ext cx="31546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200" b="0">
                <a:solidFill>
                  <a:srgbClr val="CADCFC"/>
                </a:solidFill>
                <a:latin typeface="Calibri"/>
              </a:rPr>
              <a:t>Extended Determinate Sentences – 11% of all prisoners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608576" y="5074920"/>
            <a:ext cx="310896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100" b="1">
                <a:solidFill>
                  <a:srgbClr val="F96167"/>
                </a:solidFill>
                <a:latin typeface="Calibri"/>
              </a:rPr>
              <a:t>▲ 7% in a year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8211312" y="3977639"/>
            <a:ext cx="3611880" cy="1417320"/>
          </a:xfrm>
          <a:prstGeom prst="roundRect">
            <a:avLst>
              <a:gd name="adj" fmla="val 6000"/>
            </a:avLst>
          </a:prstGeom>
          <a:solidFill>
            <a:srgbClr val="2A3A7C"/>
          </a:solidFill>
          <a:ln w="12700">
            <a:solidFill>
              <a:srgbClr val="3C4E9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8439912" y="4087368"/>
            <a:ext cx="31089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3000" b="1">
                <a:solidFill>
                  <a:srgbClr val="FFFFFF"/>
                </a:solidFill>
                <a:latin typeface="Georgia"/>
              </a:rPr>
              <a:t>856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439912" y="4617720"/>
            <a:ext cx="31546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200" b="0">
                <a:solidFill>
                  <a:srgbClr val="CADCFC"/>
                </a:solidFill>
                <a:latin typeface="Calibri"/>
              </a:rPr>
              <a:t>IPP prisoners never released (plus 1,415 recalled)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39912" y="5074920"/>
            <a:ext cx="310896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100" b="1">
                <a:solidFill>
                  <a:srgbClr val="F96167"/>
                </a:solidFill>
                <a:latin typeface="Calibri"/>
              </a:rPr>
              <a:t>▼ 12% in a year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48640" y="5577840"/>
            <a:ext cx="11091672" cy="658368"/>
          </a:xfrm>
          <a:prstGeom prst="roundRect">
            <a:avLst>
              <a:gd name="adj" fmla="val 6000"/>
            </a:avLst>
          </a:prstGeom>
          <a:solidFill>
            <a:srgbClr val="CADCFC"/>
          </a:solidFill>
          <a:ln w="12700">
            <a:solidFill>
              <a:srgbClr val="3C4E9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777240" y="5669280"/>
            <a:ext cx="1060704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sz="1400" b="0">
                <a:solidFill>
                  <a:srgbClr val="1E2761"/>
                </a:solidFill>
                <a:latin typeface="Calibri"/>
              </a:rPr>
              <a:t>Takeaway: the prison population is not one group – it is younger and older, British and foreign-national, short sentences and life sentences, all held in the same estate.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880886B-02ED-4317-9236-CB60C22CF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4419600"/>
            <a:ext cx="10908792" cy="12039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Overcrowding in prison</a:t>
            </a:r>
          </a:p>
        </p:txBody>
      </p:sp>
      <p:pic>
        <p:nvPicPr>
          <p:cNvPr id="4" name="Picture 3" descr="Two white vans parked next to a building&#10;&#10;AI-generated content may be incorrect.">
            <a:extLst>
              <a:ext uri="{FF2B5EF4-FFF2-40B4-BE49-F238E27FC236}">
                <a16:creationId xmlns:a16="http://schemas.microsoft.com/office/drawing/2014/main" id="{248167D9-D341-D7FD-B4E2-5FA3A9B60DF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26795"/>
          <a:stretch>
            <a:fillRect/>
          </a:stretch>
        </p:blipFill>
        <p:spPr>
          <a:xfrm>
            <a:off x="6" y="-11"/>
            <a:ext cx="6095994" cy="4194796"/>
          </a:xfrm>
          <a:custGeom>
            <a:avLst/>
            <a:gdLst/>
            <a:ahLst/>
            <a:cxnLst/>
            <a:rect l="l" t="t" r="r" b="b"/>
            <a:pathLst>
              <a:path w="6002835" h="4194796">
                <a:moveTo>
                  <a:pt x="0" y="0"/>
                </a:moveTo>
                <a:lnTo>
                  <a:pt x="5999418" y="0"/>
                </a:lnTo>
                <a:lnTo>
                  <a:pt x="5996190" y="32760"/>
                </a:lnTo>
                <a:cubicBezTo>
                  <a:pt x="5998706" y="293110"/>
                  <a:pt x="5983874" y="553460"/>
                  <a:pt x="5997116" y="813682"/>
                </a:cubicBezTo>
                <a:cubicBezTo>
                  <a:pt x="6007314" y="1015047"/>
                  <a:pt x="6000824" y="1216284"/>
                  <a:pt x="5997116" y="1417522"/>
                </a:cubicBezTo>
                <a:cubicBezTo>
                  <a:pt x="5989967" y="1803471"/>
                  <a:pt x="6000824" y="2188911"/>
                  <a:pt x="5996190" y="2574351"/>
                </a:cubicBezTo>
                <a:cubicBezTo>
                  <a:pt x="5994204" y="2745205"/>
                  <a:pt x="5996454" y="2915805"/>
                  <a:pt x="6000824" y="3086660"/>
                </a:cubicBezTo>
                <a:cubicBezTo>
                  <a:pt x="6007180" y="3330611"/>
                  <a:pt x="5997382" y="3574689"/>
                  <a:pt x="5986656" y="3818514"/>
                </a:cubicBezTo>
                <a:cubicBezTo>
                  <a:pt x="5983054" y="3885559"/>
                  <a:pt x="5982107" y="3952684"/>
                  <a:pt x="5983808" y="4019746"/>
                </a:cubicBezTo>
                <a:lnTo>
                  <a:pt x="5993788" y="4173418"/>
                </a:lnTo>
                <a:lnTo>
                  <a:pt x="5955106" y="4175101"/>
                </a:lnTo>
                <a:cubicBezTo>
                  <a:pt x="5890100" y="4175133"/>
                  <a:pt x="5825078" y="4173227"/>
                  <a:pt x="5760087" y="4171956"/>
                </a:cubicBezTo>
                <a:cubicBezTo>
                  <a:pt x="5521345" y="4167509"/>
                  <a:pt x="5282477" y="4171956"/>
                  <a:pt x="5044242" y="4149213"/>
                </a:cubicBezTo>
                <a:cubicBezTo>
                  <a:pt x="4979506" y="4143051"/>
                  <a:pt x="4914326" y="4139111"/>
                  <a:pt x="4849272" y="4139890"/>
                </a:cubicBezTo>
                <a:cubicBezTo>
                  <a:pt x="4784218" y="4140668"/>
                  <a:pt x="4719291" y="4146163"/>
                  <a:pt x="4655063" y="4158869"/>
                </a:cubicBezTo>
                <a:cubicBezTo>
                  <a:pt x="4447578" y="4199146"/>
                  <a:pt x="4239457" y="4201688"/>
                  <a:pt x="4029811" y="4185424"/>
                </a:cubicBezTo>
                <a:cubicBezTo>
                  <a:pt x="3943792" y="4178690"/>
                  <a:pt x="3857774" y="4167509"/>
                  <a:pt x="3771375" y="4169669"/>
                </a:cubicBezTo>
                <a:cubicBezTo>
                  <a:pt x="3623225" y="4173608"/>
                  <a:pt x="3474948" y="4165603"/>
                  <a:pt x="3326672" y="4167636"/>
                </a:cubicBezTo>
                <a:cubicBezTo>
                  <a:pt x="3322669" y="4168208"/>
                  <a:pt x="3318578" y="4167674"/>
                  <a:pt x="3314855" y="4166111"/>
                </a:cubicBezTo>
                <a:cubicBezTo>
                  <a:pt x="3278008" y="4140827"/>
                  <a:pt x="3237604" y="4150610"/>
                  <a:pt x="3199487" y="4157217"/>
                </a:cubicBezTo>
                <a:cubicBezTo>
                  <a:pt x="3072810" y="4179198"/>
                  <a:pt x="2946260" y="4189998"/>
                  <a:pt x="2817550" y="4172972"/>
                </a:cubicBezTo>
                <a:cubicBezTo>
                  <a:pt x="2694647" y="4155146"/>
                  <a:pt x="2569990" y="4152923"/>
                  <a:pt x="2446541" y="4166365"/>
                </a:cubicBezTo>
                <a:cubicBezTo>
                  <a:pt x="2276791" y="4186186"/>
                  <a:pt x="2107677" y="4181993"/>
                  <a:pt x="1938308" y="4166365"/>
                </a:cubicBezTo>
                <a:cubicBezTo>
                  <a:pt x="1869570" y="4160013"/>
                  <a:pt x="1799815" y="4149213"/>
                  <a:pt x="1731712" y="4165095"/>
                </a:cubicBezTo>
                <a:cubicBezTo>
                  <a:pt x="1647854" y="4184535"/>
                  <a:pt x="1564250" y="4178182"/>
                  <a:pt x="1480137" y="4173862"/>
                </a:cubicBezTo>
                <a:cubicBezTo>
                  <a:pt x="1373663" y="4168271"/>
                  <a:pt x="1267442" y="4152135"/>
                  <a:pt x="1160586" y="4164841"/>
                </a:cubicBezTo>
                <a:cubicBezTo>
                  <a:pt x="1111161" y="4170685"/>
                  <a:pt x="1062116" y="4179961"/>
                  <a:pt x="1012055" y="4177547"/>
                </a:cubicBezTo>
                <a:cubicBezTo>
                  <a:pt x="873562" y="4171194"/>
                  <a:pt x="735196" y="4163697"/>
                  <a:pt x="596449" y="4164841"/>
                </a:cubicBezTo>
                <a:cubicBezTo>
                  <a:pt x="538383" y="4165222"/>
                  <a:pt x="480699" y="4167128"/>
                  <a:pt x="422887" y="4171321"/>
                </a:cubicBezTo>
                <a:cubicBezTo>
                  <a:pt x="315015" y="4179198"/>
                  <a:pt x="207524" y="4168525"/>
                  <a:pt x="100033" y="4164714"/>
                </a:cubicBezTo>
                <a:lnTo>
                  <a:pt x="0" y="4169195"/>
                </a:lnTo>
                <a:close/>
              </a:path>
            </a:pathLst>
          </a:custGeom>
        </p:spPr>
      </p:pic>
      <p:pic>
        <p:nvPicPr>
          <p:cNvPr id="7" name="Picture 6" descr="A graph of a person with a line graph&#10;&#10;AI-generated content may be incorrect.">
            <a:extLst>
              <a:ext uri="{FF2B5EF4-FFF2-40B4-BE49-F238E27FC236}">
                <a16:creationId xmlns:a16="http://schemas.microsoft.com/office/drawing/2014/main" id="{3F186230-7791-9470-C76F-8472E52A3A4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3" b="985"/>
          <a:stretch>
            <a:fillRect/>
          </a:stretch>
        </p:blipFill>
        <p:spPr>
          <a:xfrm>
            <a:off x="6019800" y="12"/>
            <a:ext cx="6172195" cy="4186171"/>
          </a:xfrm>
          <a:custGeom>
            <a:avLst/>
            <a:gdLst/>
            <a:ahLst/>
            <a:cxnLst/>
            <a:rect l="l" t="t" r="r" b="b"/>
            <a:pathLst>
              <a:path w="6009490" h="4186171">
                <a:moveTo>
                  <a:pt x="9049" y="0"/>
                </a:moveTo>
                <a:lnTo>
                  <a:pt x="6009490" y="0"/>
                </a:lnTo>
                <a:lnTo>
                  <a:pt x="6009490" y="4168273"/>
                </a:lnTo>
                <a:lnTo>
                  <a:pt x="5803951" y="4172925"/>
                </a:lnTo>
                <a:cubicBezTo>
                  <a:pt x="5729787" y="4171950"/>
                  <a:pt x="5655658" y="4168322"/>
                  <a:pt x="5581704" y="4162045"/>
                </a:cubicBezTo>
                <a:cubicBezTo>
                  <a:pt x="5474340" y="4154041"/>
                  <a:pt x="5366086" y="4142987"/>
                  <a:pt x="5259485" y="4163316"/>
                </a:cubicBezTo>
                <a:cubicBezTo>
                  <a:pt x="5142465" y="4185805"/>
                  <a:pt x="5025571" y="4185932"/>
                  <a:pt x="4907534" y="4180215"/>
                </a:cubicBezTo>
                <a:cubicBezTo>
                  <a:pt x="4806650" y="4175387"/>
                  <a:pt x="4706147" y="4149975"/>
                  <a:pt x="4604501" y="4176784"/>
                </a:cubicBezTo>
                <a:cubicBezTo>
                  <a:pt x="4594387" y="4178258"/>
                  <a:pt x="4584082" y="4177826"/>
                  <a:pt x="4574133" y="4175514"/>
                </a:cubicBezTo>
                <a:cubicBezTo>
                  <a:pt x="4462958" y="4160140"/>
                  <a:pt x="4351020" y="4172718"/>
                  <a:pt x="4239463" y="4168398"/>
                </a:cubicBezTo>
                <a:cubicBezTo>
                  <a:pt x="4188005" y="4166365"/>
                  <a:pt x="4135530" y="4167509"/>
                  <a:pt x="4084706" y="4162045"/>
                </a:cubicBezTo>
                <a:cubicBezTo>
                  <a:pt x="3968067" y="4149594"/>
                  <a:pt x="3851682" y="4142987"/>
                  <a:pt x="3736314" y="4172337"/>
                </a:cubicBezTo>
                <a:cubicBezTo>
                  <a:pt x="3702643" y="4180253"/>
                  <a:pt x="3668235" y="4184509"/>
                  <a:pt x="3633650" y="4185043"/>
                </a:cubicBezTo>
                <a:cubicBezTo>
                  <a:pt x="3520696" y="4189109"/>
                  <a:pt x="3408122" y="4181358"/>
                  <a:pt x="3295549" y="4175005"/>
                </a:cubicBezTo>
                <a:cubicBezTo>
                  <a:pt x="3217408" y="4170558"/>
                  <a:pt x="3139394" y="4160902"/>
                  <a:pt x="3061127" y="4169034"/>
                </a:cubicBezTo>
                <a:cubicBezTo>
                  <a:pt x="3015640" y="4173735"/>
                  <a:pt x="2969772" y="4173735"/>
                  <a:pt x="2924285" y="4169034"/>
                </a:cubicBezTo>
                <a:cubicBezTo>
                  <a:pt x="2840452" y="4159212"/>
                  <a:pt x="2755870" y="4157382"/>
                  <a:pt x="2671694" y="4163570"/>
                </a:cubicBezTo>
                <a:cubicBezTo>
                  <a:pt x="2546033" y="4174370"/>
                  <a:pt x="2420500" y="4183391"/>
                  <a:pt x="2294459" y="4166238"/>
                </a:cubicBezTo>
                <a:cubicBezTo>
                  <a:pt x="2222976" y="4155006"/>
                  <a:pt x="2150298" y="4153685"/>
                  <a:pt x="2078460" y="4162300"/>
                </a:cubicBezTo>
                <a:cubicBezTo>
                  <a:pt x="1907313" y="4186314"/>
                  <a:pt x="1735785" y="4178563"/>
                  <a:pt x="1564257" y="4168653"/>
                </a:cubicBezTo>
                <a:cubicBezTo>
                  <a:pt x="1449650" y="4161918"/>
                  <a:pt x="1334536" y="4149594"/>
                  <a:pt x="1220183" y="4165857"/>
                </a:cubicBezTo>
                <a:cubicBezTo>
                  <a:pt x="1074321" y="4186186"/>
                  <a:pt x="928331" y="4179452"/>
                  <a:pt x="782087" y="4173481"/>
                </a:cubicBezTo>
                <a:cubicBezTo>
                  <a:pt x="674723" y="4169034"/>
                  <a:pt x="567232" y="4155565"/>
                  <a:pt x="459614" y="4172210"/>
                </a:cubicBezTo>
                <a:cubicBezTo>
                  <a:pt x="448535" y="4173722"/>
                  <a:pt x="437265" y="4172591"/>
                  <a:pt x="426706" y="4168907"/>
                </a:cubicBezTo>
                <a:cubicBezTo>
                  <a:pt x="385869" y="4155464"/>
                  <a:pt x="342085" y="4153660"/>
                  <a:pt x="300283" y="4163697"/>
                </a:cubicBezTo>
                <a:cubicBezTo>
                  <a:pt x="223159" y="4180596"/>
                  <a:pt x="146162" y="4187965"/>
                  <a:pt x="67640" y="4172591"/>
                </a:cubicBezTo>
                <a:lnTo>
                  <a:pt x="14015" y="4169393"/>
                </a:lnTo>
                <a:lnTo>
                  <a:pt x="28554" y="3856095"/>
                </a:lnTo>
                <a:cubicBezTo>
                  <a:pt x="30458" y="3735660"/>
                  <a:pt x="27412" y="3615306"/>
                  <a:pt x="15626" y="3495237"/>
                </a:cubicBezTo>
                <a:cubicBezTo>
                  <a:pt x="-847" y="3348740"/>
                  <a:pt x="-4304" y="3201174"/>
                  <a:pt x="5296" y="3054118"/>
                </a:cubicBezTo>
                <a:cubicBezTo>
                  <a:pt x="11786" y="2969961"/>
                  <a:pt x="18539" y="2885804"/>
                  <a:pt x="22776" y="2801522"/>
                </a:cubicBezTo>
                <a:cubicBezTo>
                  <a:pt x="28180" y="2681630"/>
                  <a:pt x="25173" y="2561524"/>
                  <a:pt x="13771" y="2442014"/>
                </a:cubicBezTo>
                <a:cubicBezTo>
                  <a:pt x="4237" y="2350879"/>
                  <a:pt x="3177" y="2259120"/>
                  <a:pt x="10593" y="2167807"/>
                </a:cubicBezTo>
                <a:cubicBezTo>
                  <a:pt x="25690" y="2012336"/>
                  <a:pt x="9931" y="1856863"/>
                  <a:pt x="5032" y="1701516"/>
                </a:cubicBezTo>
                <a:cubicBezTo>
                  <a:pt x="-3577" y="1415742"/>
                  <a:pt x="20393" y="1130095"/>
                  <a:pt x="9666" y="844320"/>
                </a:cubicBezTo>
                <a:cubicBezTo>
                  <a:pt x="3841" y="702958"/>
                  <a:pt x="16420" y="561723"/>
                  <a:pt x="9666" y="420361"/>
                </a:cubicBezTo>
                <a:cubicBezTo>
                  <a:pt x="4105" y="319805"/>
                  <a:pt x="397" y="219250"/>
                  <a:pt x="4105" y="118568"/>
                </a:cubicBezTo>
                <a:cubicBezTo>
                  <a:pt x="5164" y="91109"/>
                  <a:pt x="5826" y="63523"/>
                  <a:pt x="9534" y="36446"/>
                </a:cubicBezTo>
                <a:close/>
              </a:path>
            </a:pathLst>
          </a:custGeom>
        </p:spPr>
      </p:pic>
      <p:sp>
        <p:nvSpPr>
          <p:cNvPr id="21" name="sketch line">
            <a:extLst>
              <a:ext uri="{FF2B5EF4-FFF2-40B4-BE49-F238E27FC236}">
                <a16:creationId xmlns:a16="http://schemas.microsoft.com/office/drawing/2014/main" id="{28C31856-6ABF-41FD-B683-B06E5FFF92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5598439"/>
            <a:ext cx="3291840" cy="18288"/>
          </a:xfrm>
          <a:custGeom>
            <a:avLst/>
            <a:gdLst>
              <a:gd name="csX0" fmla="*/ 0 w 3291840"/>
              <a:gd name="csY0" fmla="*/ 0 h 18288"/>
              <a:gd name="csX1" fmla="*/ 658368 w 3291840"/>
              <a:gd name="csY1" fmla="*/ 0 h 18288"/>
              <a:gd name="csX2" fmla="*/ 1283818 w 3291840"/>
              <a:gd name="csY2" fmla="*/ 0 h 18288"/>
              <a:gd name="csX3" fmla="*/ 1909267 w 3291840"/>
              <a:gd name="csY3" fmla="*/ 0 h 18288"/>
              <a:gd name="csX4" fmla="*/ 2633472 w 3291840"/>
              <a:gd name="csY4" fmla="*/ 0 h 18288"/>
              <a:gd name="csX5" fmla="*/ 3291840 w 3291840"/>
              <a:gd name="csY5" fmla="*/ 0 h 18288"/>
              <a:gd name="csX6" fmla="*/ 3291840 w 3291840"/>
              <a:gd name="csY6" fmla="*/ 18288 h 18288"/>
              <a:gd name="csX7" fmla="*/ 2633472 w 3291840"/>
              <a:gd name="csY7" fmla="*/ 18288 h 18288"/>
              <a:gd name="csX8" fmla="*/ 2073859 w 3291840"/>
              <a:gd name="csY8" fmla="*/ 18288 h 18288"/>
              <a:gd name="csX9" fmla="*/ 1448410 w 3291840"/>
              <a:gd name="csY9" fmla="*/ 18288 h 18288"/>
              <a:gd name="csX10" fmla="*/ 822960 w 3291840"/>
              <a:gd name="csY10" fmla="*/ 18288 h 18288"/>
              <a:gd name="csX11" fmla="*/ 0 w 3291840"/>
              <a:gd name="csY11" fmla="*/ 18288 h 18288"/>
              <a:gd name="csX12" fmla="*/ 0 w 329184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58368" y="6528816"/>
            <a:ext cx="10881360" cy="2286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r>
              <a:rPr sz="900">
                <a:solidFill>
                  <a:srgbClr val="52586B"/>
                </a:solidFill>
                <a:latin typeface="Abadi"/>
              </a:rPr>
              <a:t>Historical screenshots retained. Current crowding source: HMPPS Annual Digest 2025/26, chapter 5.</a:t>
            </a:r>
          </a:p>
        </p:txBody>
      </p:sp>
    </p:spTree>
    <p:extLst>
      <p:ext uri="{BB962C8B-B14F-4D97-AF65-F5344CB8AC3E}">
        <p14:creationId xmlns:p14="http://schemas.microsoft.com/office/powerpoint/2010/main" val="73155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" name="Picture 2" descr="308cd0bd158b46e1.jpg"/>
          <p:cNvPicPr>
            <a:picLocks noChangeAspect="1"/>
          </p:cNvPicPr>
          <p:nvPr/>
        </p:nvPicPr>
        <p:blipFill>
          <a:blip r:embed="rId3"/>
          <a:srcRect t="14" b="14"/>
          <a:stretch>
            <a:fillRect/>
          </a:stretch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0"/>
            <a:ext cx="6766560" cy="6858000"/>
          </a:xfrm>
          <a:prstGeom prst="rect">
            <a:avLst/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22960" y="1828800"/>
            <a:ext cx="5486400" cy="20774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1">
                <a:solidFill>
                  <a:srgbClr val="F96167"/>
                </a:solidFill>
                <a:latin typeface="Calibri"/>
              </a:rPr>
              <a:t>PART TWO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2286000"/>
            <a:ext cx="5486400" cy="110799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3600" b="1">
                <a:solidFill>
                  <a:srgbClr val="1E2761"/>
                </a:solidFill>
                <a:latin typeface="Georgia"/>
              </a:rPr>
              <a:t>What is driving prison population growth?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3865349"/>
            <a:ext cx="5486400" cy="215443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800" b="0" dirty="0">
                <a:solidFill>
                  <a:srgbClr val="4A506B"/>
                </a:solidFill>
                <a:latin typeface="Calibri"/>
              </a:rPr>
              <a:t>Growth is not explained by more people being convicted. It is explained by how long people stay — and by how many enter through remand and recall.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0528" y="6533388"/>
            <a:ext cx="1106424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100" b="0" dirty="0">
                <a:solidFill>
                  <a:srgbClr val="8A90A6"/>
                </a:solidFill>
                <a:latin typeface="Calibri"/>
              </a:rPr>
              <a:t>Framing follows POST (2024) 'Prison population growth: drivers, implications and policy considerations', </a:t>
            </a:r>
            <a:r>
              <a:rPr lang="en-US" sz="1100" b="0" dirty="0" err="1">
                <a:solidFill>
                  <a:srgbClr val="8A90A6"/>
                </a:solidFill>
                <a:latin typeface="Calibri"/>
              </a:rPr>
              <a:t>POSTbrief</a:t>
            </a:r>
            <a:r>
              <a:rPr lang="en-US" sz="1100" b="0" dirty="0">
                <a:solidFill>
                  <a:srgbClr val="8A90A6"/>
                </a:solidFill>
                <a:latin typeface="Calibri"/>
              </a:rPr>
              <a:t> 58.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274320"/>
            <a:ext cx="10881360" cy="4616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3000" b="1">
                <a:solidFill>
                  <a:srgbClr val="1E2761"/>
                </a:solidFill>
                <a:latin typeface="Georgia"/>
              </a:rPr>
              <a:t>The long view: a system projected to pass 100,000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932688"/>
            <a:ext cx="108813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600" b="0">
                <a:solidFill>
                  <a:srgbClr val="4A506B"/>
                </a:solidFill>
                <a:latin typeface="Calibri"/>
              </a:rPr>
              <a:t>MoJ Prison Population Projections 2025–2030 (published 4 December 2025), England and Wales</a:t>
            </a:r>
          </a:p>
        </p:txBody>
      </p:sp>
      <p:pic>
        <p:nvPicPr>
          <p:cNvPr id="5" name="Picture 4" descr="7457034e999d4dd4.jpg"/>
          <p:cNvPicPr>
            <a:picLocks noChangeAspect="1"/>
          </p:cNvPicPr>
          <p:nvPr/>
        </p:nvPicPr>
        <p:blipFill>
          <a:blip r:embed="rId3"/>
          <a:srcRect t="292" b="292"/>
          <a:stretch>
            <a:fillRect/>
          </a:stretch>
        </p:blipFill>
        <p:spPr>
          <a:xfrm>
            <a:off x="6949440" y="1463040"/>
            <a:ext cx="4690872" cy="310896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48640" y="1463040"/>
            <a:ext cx="6035040" cy="96012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77240" y="1572768"/>
            <a:ext cx="2834640" cy="4154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700" b="1">
                <a:solidFill>
                  <a:srgbClr val="1E2761"/>
                </a:solidFill>
                <a:latin typeface="Georgia"/>
              </a:rPr>
              <a:t>85,858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57600" y="1645920"/>
            <a:ext cx="2743200" cy="20774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In prison, 30 June 2026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48640" y="2542032"/>
            <a:ext cx="6035040" cy="96012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777240" y="2651760"/>
            <a:ext cx="2834640" cy="4154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700" b="1">
                <a:solidFill>
                  <a:srgbClr val="1E2761"/>
                </a:solidFill>
                <a:latin typeface="Georgia"/>
              </a:rPr>
              <a:t>100,600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57600" y="2724912"/>
            <a:ext cx="2743200" cy="20774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Central projection for March 2030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48640" y="3621024"/>
            <a:ext cx="6035040" cy="96012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77240" y="3730752"/>
            <a:ext cx="283464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300" b="1">
                <a:solidFill>
                  <a:srgbClr val="1E2761"/>
                </a:solidFill>
                <a:latin typeface="Georgia"/>
              </a:rPr>
              <a:t>98,000–103,600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57600" y="3803904"/>
            <a:ext cx="2743200" cy="20774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Full projection range, March 2030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0105" y="5710063"/>
            <a:ext cx="11091672" cy="46166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500" b="0">
                <a:solidFill>
                  <a:srgbClr val="4A506B"/>
                </a:solidFill>
                <a:latin typeface="Calibri"/>
              </a:rPr>
              <a:t>Projected growth is driven by continued growth in police charging and prosecutorial activity, increased flows into the courts, and rising numbers recalled to custody.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6928" y="6419088"/>
            <a:ext cx="1106424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100" b="0">
                <a:solidFill>
                  <a:srgbClr val="8A90A6"/>
                </a:solidFill>
                <a:latin typeface="Calibri"/>
              </a:rPr>
              <a:t>Sources: MoJ, Prison Population Projections 2025 to 2030 (Dec 2025); MoJ/HMPPS, Offender Management Statistics Quarterly.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274320"/>
            <a:ext cx="10881360" cy="4616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3000" b="1">
                <a:solidFill>
                  <a:srgbClr val="1E2761"/>
                </a:solidFill>
                <a:latin typeface="Georgia"/>
              </a:rPr>
              <a:t>Driver 1 — Sentence inflation, not more convictions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932688"/>
            <a:ext cx="108813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600" b="0">
                <a:solidFill>
                  <a:srgbClr val="4A506B"/>
                </a:solidFill>
                <a:latin typeface="Calibri"/>
              </a:rPr>
              <a:t>Fewer immediate custodial sentences, but far longer time served per person</a:t>
            </a:r>
          </a:p>
        </p:txBody>
      </p:sp>
      <p:pic>
        <p:nvPicPr>
          <p:cNvPr id="5" name="Picture 4" descr="ac88a3f60906442a.jpg"/>
          <p:cNvPicPr>
            <a:picLocks noChangeAspect="1"/>
          </p:cNvPicPr>
          <p:nvPr/>
        </p:nvPicPr>
        <p:blipFill>
          <a:blip r:embed="rId3"/>
          <a:srcRect l="215" r="215"/>
          <a:stretch>
            <a:fillRect/>
          </a:stretch>
        </p:blipFill>
        <p:spPr>
          <a:xfrm>
            <a:off x="7406640" y="1463040"/>
            <a:ext cx="4233672" cy="283464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48640" y="1463040"/>
            <a:ext cx="6583680" cy="96012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icon-gavel-8b59829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240" y="1691640"/>
            <a:ext cx="411480" cy="4114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71600" y="1572768"/>
            <a:ext cx="2286000" cy="3847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500" b="1">
                <a:solidFill>
                  <a:srgbClr val="1E2761"/>
                </a:solidFill>
                <a:latin typeface="Georgia"/>
              </a:rPr>
              <a:t>98,044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40480" y="1627632"/>
            <a:ext cx="3108960" cy="20774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Immediate custodial sentences, 2012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48640" y="2560320"/>
            <a:ext cx="6583680" cy="96012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 descr="icon-gavel-8b59829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240" y="2788920"/>
            <a:ext cx="411480" cy="41148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371600" y="2670048"/>
            <a:ext cx="2286000" cy="3847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500" b="1">
                <a:solidFill>
                  <a:srgbClr val="1E2761"/>
                </a:solidFill>
                <a:latin typeface="Georgia"/>
              </a:rPr>
              <a:t>67,812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840480" y="2724912"/>
            <a:ext cx="3108960" cy="4154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Immediate custodial sentences, 2022 — a 31% fall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48640" y="3657600"/>
            <a:ext cx="6583680" cy="182880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90763" y="3794760"/>
            <a:ext cx="6131631" cy="100027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500" b="0">
                <a:solidFill>
                  <a:srgbClr val="4A506B"/>
                </a:solidFill>
                <a:latin typeface="Calibri"/>
              </a:rPr>
              <a:t>Successive statutes (CJA 2003, the 2020 Sentencing Act, PCSC Act 2022) raised maximum and minimum terms and the proportion of sentence served in custody.</a:t>
            </a:r>
          </a:p>
          <a:p>
            <a:pPr algn="l">
              <a:spcAft>
                <a:spcPts val="600"/>
              </a:spcAft>
            </a:pPr>
            <a:r>
              <a:rPr lang="en-US" sz="1500" b="0" dirty="0">
                <a:solidFill>
                  <a:srgbClr val="4A506B"/>
                </a:solidFill>
                <a:latin typeface="Calibri"/>
              </a:rPr>
              <a:t>Effect: the stock of prisoners grows even as the flow of custodial sentences </a:t>
            </a:r>
            <a:r>
              <a:rPr lang="en-US" sz="1500" b="0">
                <a:solidFill>
                  <a:srgbClr val="4A506B"/>
                </a:solidFill>
                <a:latin typeface="Calibri"/>
              </a:rPr>
              <a:t>falls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48640" y="5623560"/>
            <a:ext cx="11091672" cy="731520"/>
          </a:xfrm>
          <a:prstGeom prst="roundRect">
            <a:avLst>
              <a:gd name="adj" fmla="val 6000"/>
            </a:avLst>
          </a:prstGeom>
          <a:solidFill>
            <a:srgbClr val="1E27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777240" y="5605272"/>
            <a:ext cx="10607040" cy="246221"/>
          </a:xfrm>
          <a:prstGeom prst="rect">
            <a:avLst/>
          </a:prstGeom>
          <a:noFill/>
        </p:spPr>
        <p:txBody>
          <a:bodyPr wrap="square" lIns="0" tIns="0" bIns="0">
            <a:spAutoFit/>
          </a:bodyPr>
          <a:lstStyle/>
          <a:p>
            <a:r>
              <a:rPr lang="en-US" sz="1600" b="1">
                <a:solidFill>
                  <a:srgbClr val="FFFFFF"/>
                </a:solidFill>
                <a:latin typeface="Calibri"/>
              </a:rPr>
              <a:t>Key inference:  </a:t>
            </a:r>
            <a:r>
              <a:rPr lang="en-US" sz="1600">
                <a:solidFill>
                  <a:srgbClr val="FFFFFF"/>
                </a:solidFill>
                <a:latin typeface="Calibri"/>
              </a:rPr>
              <a:t>if convictions fall while the population rises, the causal weight sits with sentence length and time served.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6928" y="6419088"/>
            <a:ext cx="1106424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100" b="0">
                <a:solidFill>
                  <a:srgbClr val="8A90A6"/>
                </a:solidFill>
                <a:latin typeface="Calibri"/>
              </a:rPr>
              <a:t>Source: POST, POSTbrief 58 (2024), s.2.1 'Influence of policy on sentence length'; MoJ Criminal Justice Statistics Quarterly.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274320"/>
            <a:ext cx="10881360" cy="4616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3000" b="1">
                <a:solidFill>
                  <a:srgbClr val="1E2761"/>
                </a:solidFill>
                <a:latin typeface="Georgia"/>
              </a:rPr>
              <a:t>Driver 2 — Remand and the Crown Court backlog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932688"/>
            <a:ext cx="108813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600" b="0">
                <a:solidFill>
                  <a:srgbClr val="4A506B"/>
                </a:solidFill>
                <a:latin typeface="Calibri"/>
              </a:rPr>
              <a:t>The remand population reached its highest level in at least 50 years</a:t>
            </a:r>
          </a:p>
        </p:txBody>
      </p:sp>
      <p:pic>
        <p:nvPicPr>
          <p:cNvPr id="5" name="Picture 4" descr="79fe61a31a834551.jpg"/>
          <p:cNvPicPr>
            <a:picLocks noChangeAspect="1"/>
          </p:cNvPicPr>
          <p:nvPr/>
        </p:nvPicPr>
        <p:blipFill>
          <a:blip r:embed="rId3"/>
          <a:srcRect t="42335" b="42335"/>
          <a:stretch>
            <a:fillRect/>
          </a:stretch>
        </p:blipFill>
        <p:spPr>
          <a:xfrm>
            <a:off x="0" y="5074920"/>
            <a:ext cx="12188952" cy="105156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48640" y="1463040"/>
            <a:ext cx="3566160" cy="1627632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icon-clock-58b2e5bf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240" y="1600200"/>
            <a:ext cx="411480" cy="4114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77240" y="2057400"/>
            <a:ext cx="310896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3000" b="1">
                <a:solidFill>
                  <a:srgbClr val="1E2761"/>
                </a:solidFill>
                <a:latin typeface="Georgia"/>
              </a:rPr>
              <a:t>15,386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7240" y="2560320"/>
            <a:ext cx="3108960" cy="20774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On remand, 30 June 2026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15968" y="1463040"/>
            <a:ext cx="3566160" cy="1627632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 descr="icon-scales-a9fba60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4568" y="1600200"/>
            <a:ext cx="411480" cy="41148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44568" y="2057400"/>
            <a:ext cx="310896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3000" b="1">
                <a:solidFill>
                  <a:srgbClr val="1E2761"/>
                </a:solidFill>
                <a:latin typeface="Georgia"/>
              </a:rPr>
              <a:t>~18%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44568" y="2560320"/>
            <a:ext cx="3108960" cy="4154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of the prison population is unconvicted or unsentenced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083296" y="1463040"/>
            <a:ext cx="3557016" cy="1627632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5" name="Picture 14" descr="icon-building-government-510806ff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1896" y="1600200"/>
            <a:ext cx="411480" cy="41148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311896" y="2057400"/>
            <a:ext cx="310896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3000" b="1">
                <a:solidFill>
                  <a:srgbClr val="1E2761"/>
                </a:solidFill>
                <a:latin typeface="Georgia"/>
              </a:rPr>
              <a:t>50 yrs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1896" y="2560320"/>
            <a:ext cx="3108960" cy="20774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Highest remand level on modern record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8640" y="3428141"/>
            <a:ext cx="11091672" cy="102592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spcAft>
                <a:spcPts val="800"/>
              </a:spcAft>
            </a:pPr>
            <a:r>
              <a:rPr lang="en-US" sz="1500" b="0">
                <a:solidFill>
                  <a:srgbClr val="4A506B"/>
                </a:solidFill>
                <a:latin typeface="Calibri"/>
              </a:rPr>
              <a:t>Backlog mechanics: a larger outstanding Crown Court caseload lengthens the interval between charge and disposal, so each remand prisoner occupies a place for longer even if the number remanded is stable.</a:t>
            </a:r>
          </a:p>
          <a:p>
            <a:pPr algn="l">
              <a:spcAft>
                <a:spcPts val="800"/>
              </a:spcAft>
            </a:pPr>
            <a:r>
              <a:rPr lang="en-US" sz="1500" b="0">
                <a:solidFill>
                  <a:srgbClr val="4A506B"/>
                </a:solidFill>
                <a:latin typeface="Calibri"/>
              </a:rPr>
              <a:t>Composition matters: a substantial share of those remanded do not ultimately receive a custodial sentence, raising proportionality and cost questions.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6928" y="6419088"/>
            <a:ext cx="1106424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100" b="0">
                <a:solidFill>
                  <a:srgbClr val="8A90A6"/>
                </a:solidFill>
                <a:latin typeface="Calibri"/>
              </a:rPr>
              <a:t>Sources: Prison Reform Trust, 'Prison: the facts' (2025); MoJ Offender Management Statistics Quarterly; HMCTS criminal court statistics.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274320"/>
            <a:ext cx="10881360" cy="4616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3000" b="1">
                <a:solidFill>
                  <a:srgbClr val="1E2761"/>
                </a:solidFill>
                <a:latin typeface="Georgia"/>
              </a:rPr>
              <a:t>Driver 3 — Recall: the fastest-moving component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932688"/>
            <a:ext cx="108813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600" b="0">
                <a:solidFill>
                  <a:srgbClr val="4A506B"/>
                </a:solidFill>
                <a:latin typeface="Calibri"/>
              </a:rPr>
              <a:t>Licence recall has become a major independent source of prison demand</a:t>
            </a:r>
          </a:p>
        </p:txBody>
      </p:sp>
      <p:pic>
        <p:nvPicPr>
          <p:cNvPr id="5" name="Picture 4" descr="629c7eb9d0f244b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29600" y="1463040"/>
            <a:ext cx="3410712" cy="3410712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48640" y="1463040"/>
            <a:ext cx="7406640" cy="123444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7" name="Picture 6" descr="icon-calendar-arrow-counterclockwise-d110de0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" y="1737360"/>
            <a:ext cx="457200" cy="457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63040" y="1572768"/>
            <a:ext cx="2743200" cy="44627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900" b="1">
                <a:solidFill>
                  <a:srgbClr val="1E2761"/>
                </a:solidFill>
                <a:latin typeface="Georgia"/>
              </a:rPr>
              <a:t>13,193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89120" y="1627632"/>
            <a:ext cx="3291840" cy="4154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recalls to prison, January–March 2026 — up 31% on the same quarter a year earlier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48640" y="2834640"/>
            <a:ext cx="7406640" cy="123444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 descr="icon-arrow-trending-lines-0101689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2960" y="3108960"/>
            <a:ext cx="457200" cy="4572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463040" y="2944368"/>
            <a:ext cx="2743200" cy="44627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900" b="1">
                <a:solidFill>
                  <a:srgbClr val="1E2761"/>
                </a:solidFill>
                <a:latin typeface="Georgia"/>
              </a:rPr>
              <a:t>+36%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389120" y="2999232"/>
            <a:ext cx="3291840" cy="4154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year-on-year rise in recalls recorded in the previous year (10,101 in Jan–Mar 2025)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8640" y="4206240"/>
            <a:ext cx="7406640" cy="107721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500" b="0" dirty="0">
                <a:solidFill>
                  <a:srgbClr val="4A506B"/>
                </a:solidFill>
                <a:latin typeface="Calibri"/>
              </a:rPr>
              <a:t>Two compounding mechanisms: more people released on </a:t>
            </a:r>
            <a:r>
              <a:rPr lang="en-US" sz="1500" b="0" dirty="0" err="1">
                <a:solidFill>
                  <a:srgbClr val="4A506B"/>
                </a:solidFill>
                <a:latin typeface="Calibri"/>
              </a:rPr>
              <a:t>licence</a:t>
            </a:r>
            <a:r>
              <a:rPr lang="en-US" sz="1500" b="0" dirty="0">
                <a:solidFill>
                  <a:srgbClr val="4A506B"/>
                </a:solidFill>
                <a:latin typeface="Calibri"/>
              </a:rPr>
              <a:t> under longer supervision periods, and a lower threshold for recall on risk grounds.</a:t>
            </a:r>
          </a:p>
          <a:p>
            <a:pPr>
              <a:spcAft>
                <a:spcPts val="600"/>
              </a:spcAft>
            </a:pPr>
            <a:endParaRPr lang="en-US" sz="1500" dirty="0">
              <a:solidFill>
                <a:srgbClr val="4A506B"/>
              </a:solidFill>
              <a:latin typeface="Calibri"/>
            </a:endParaRPr>
          </a:p>
          <a:p>
            <a:pPr algn="l">
              <a:spcAft>
                <a:spcPts val="600"/>
              </a:spcAft>
            </a:pPr>
            <a:r>
              <a:rPr lang="en-US" sz="1500" b="0">
                <a:solidFill>
                  <a:srgbClr val="4A506B"/>
                </a:solidFill>
                <a:latin typeface="Calibri"/>
              </a:rPr>
              <a:t>Recall is explicitly named by MoJ as a driver of the 2025–2030 projected increase.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48640" y="5623560"/>
            <a:ext cx="11091672" cy="731520"/>
          </a:xfrm>
          <a:prstGeom prst="roundRect">
            <a:avLst>
              <a:gd name="adj" fmla="val 6000"/>
            </a:avLst>
          </a:prstGeom>
          <a:solidFill>
            <a:srgbClr val="1E27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77240" y="5605272"/>
            <a:ext cx="10607040" cy="492443"/>
          </a:xfrm>
          <a:prstGeom prst="rect">
            <a:avLst/>
          </a:prstGeom>
          <a:noFill/>
        </p:spPr>
        <p:txBody>
          <a:bodyPr wrap="square" lIns="0" tIns="0" bIns="0">
            <a:spAutoFit/>
          </a:bodyPr>
          <a:lstStyle/>
          <a:p>
            <a:r>
              <a:rPr lang="en-US" sz="1600" b="1">
                <a:solidFill>
                  <a:srgbClr val="FFFFFF"/>
                </a:solidFill>
                <a:latin typeface="Calibri"/>
              </a:rPr>
              <a:t>Research question:  </a:t>
            </a:r>
            <a:r>
              <a:rPr lang="en-US" sz="1600">
                <a:solidFill>
                  <a:srgbClr val="FFFFFF"/>
                </a:solidFill>
                <a:latin typeface="Calibri"/>
              </a:rPr>
              <a:t>how much recall growth is behavioural (reoffending) and how much is administrative (breach and risk management)?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6928" y="6419088"/>
            <a:ext cx="1106424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100" b="0">
                <a:solidFill>
                  <a:srgbClr val="8A90A6"/>
                </a:solidFill>
                <a:latin typeface="Calibri"/>
              </a:rPr>
              <a:t>Sources: MoJ/HMPPS Offender Management Statistics Quarterly (Jul 2025, Jul 2026); MoJ Prison Population Projections 2025–2030.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274320"/>
            <a:ext cx="1106424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3000" b="1">
                <a:solidFill>
                  <a:srgbClr val="1E2761"/>
                </a:solidFill>
                <a:latin typeface="Georgia"/>
              </a:rPr>
              <a:t>Prison recall: a short news report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10058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600" b="0">
                <a:solidFill>
                  <a:srgbClr val="4A506B"/>
                </a:solidFill>
                <a:latin typeface="Calibri"/>
              </a:rPr>
              <a:t>Sky News, 12 February 2025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1874519"/>
            <a:ext cx="2743200" cy="10515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6400" b="1">
                <a:solidFill>
                  <a:srgbClr val="1E2761"/>
                </a:solidFill>
                <a:latin typeface="Georgia"/>
              </a:rPr>
              <a:t>3:24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0936" y="3017520"/>
            <a:ext cx="246888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800" b="0">
                <a:solidFill>
                  <a:srgbClr val="4A506B"/>
                </a:solidFill>
                <a:latin typeface="Calibri"/>
              </a:rPr>
              <a:t>minutes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03320" y="1828800"/>
            <a:ext cx="7680960" cy="1325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2800" b="1">
                <a:solidFill>
                  <a:srgbClr val="1E2761"/>
                </a:solidFill>
                <a:latin typeface="Georgia"/>
              </a:rPr>
              <a:t>Prison recall population in England and Wales reaches record level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03320" y="3520440"/>
            <a:ext cx="7498079" cy="502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2400" b="1" u="sng">
                <a:solidFill>
                  <a:srgbClr val="176787"/>
                </a:solidFill>
                <a:latin typeface="Calibri"/>
                <a:hlinkClick r:id="rId3"/>
              </a:rPr>
              <a:t>Watch the Sky News report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03320" y="4114800"/>
            <a:ext cx="758952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600" b="0">
                <a:solidFill>
                  <a:srgbClr val="4A506B"/>
                </a:solidFill>
                <a:latin typeface="Calibri"/>
              </a:rPr>
              <a:t>Opens the video on Sky News. Internet access required.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4360" y="5166360"/>
            <a:ext cx="22860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900" b="1">
                <a:solidFill>
                  <a:srgbClr val="1E2761"/>
                </a:solidFill>
                <a:latin typeface="Calibri"/>
              </a:rPr>
              <a:t>Discussion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4360" y="5641848"/>
            <a:ext cx="10881360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2100" b="0">
                <a:solidFill>
                  <a:srgbClr val="4A506B"/>
                </a:solidFill>
                <a:latin typeface="Calibri"/>
              </a:rPr>
              <a:t>What does the report reveal about recall, licence conditions and the pressures of resettlement?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4360" y="6446520"/>
            <a:ext cx="1097280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100" b="0">
                <a:solidFill>
                  <a:srgbClr val="8A90A6"/>
                </a:solidFill>
                <a:latin typeface="Calibri"/>
              </a:rPr>
              <a:t>Scope: England-and-Wales coverage, not a verified individual Welsh recall. The report predates the 2026 reforms.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>
            <a:spLocks/>
          </p:cNvSpPr>
          <p:nvPr/>
        </p:nvSpPr>
        <p:spPr>
          <a:xfrm>
            <a:off x="9509760" y="-2011680"/>
            <a:ext cx="4937760" cy="4937760"/>
          </a:xfrm>
          <a:prstGeom prst="ellipse">
            <a:avLst/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40080" y="384048"/>
            <a:ext cx="3657600" cy="20005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00" b="1">
                <a:solidFill>
                  <a:srgbClr val="F96167"/>
                </a:solidFill>
                <a:latin typeface="Calibri"/>
              </a:rPr>
              <a:t>DRIVER 04</a:t>
            </a:r>
          </a:p>
        </p:txBody>
      </p:sp>
      <p:sp>
        <p:nvSpPr>
          <p:cNvPr id="5" name="TextBox 4"/>
          <p:cNvSpPr txBox="1">
            <a:spLocks/>
          </p:cNvSpPr>
          <p:nvPr/>
        </p:nvSpPr>
        <p:spPr>
          <a:xfrm>
            <a:off x="640080" y="731520"/>
            <a:ext cx="969264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3200" b="1">
                <a:solidFill>
                  <a:srgbClr val="1E2761"/>
                </a:solidFill>
                <a:latin typeface="Georgia"/>
              </a:rPr>
              <a:t>Upstream demand: police and CPS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1481328"/>
            <a:ext cx="969264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600" b="0">
                <a:solidFill>
                  <a:srgbClr val="4A506B"/>
                </a:solidFill>
                <a:latin typeface="Calibri"/>
              </a:rPr>
              <a:t>More officers and higher charge volumes translate into prison places years later</a:t>
            </a:r>
          </a:p>
        </p:txBody>
      </p:sp>
      <p:sp>
        <p:nvSpPr>
          <p:cNvPr id="7" name="Rounded Rectangle 6"/>
          <p:cNvSpPr>
            <a:spLocks/>
          </p:cNvSpPr>
          <p:nvPr/>
        </p:nvSpPr>
        <p:spPr>
          <a:xfrm>
            <a:off x="548640" y="2057400"/>
            <a:ext cx="11091672" cy="2240280"/>
          </a:xfrm>
          <a:prstGeom prst="roundRect">
            <a:avLst>
              <a:gd name="adj" fmla="val 5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>
            <a:spLocks/>
          </p:cNvSpPr>
          <p:nvPr/>
        </p:nvSpPr>
        <p:spPr>
          <a:xfrm>
            <a:off x="777240" y="2286000"/>
            <a:ext cx="2514600" cy="178308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icon-shield-badge-6a9513b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408" y="2487168"/>
            <a:ext cx="384048" cy="38404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08760" y="2523744"/>
            <a:ext cx="1554480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500" b="1">
                <a:solidFill>
                  <a:srgbClr val="F96167"/>
                </a:solidFill>
                <a:latin typeface="Georgia"/>
              </a:rP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78408" y="3017520"/>
            <a:ext cx="2148840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500" b="1">
                <a:solidFill>
                  <a:srgbClr val="1E2761"/>
                </a:solidFill>
                <a:latin typeface="Georgia"/>
              </a:rPr>
              <a:t>Police capacity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78408" y="3401568"/>
            <a:ext cx="2148840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lang="en-US" sz="1200" b="0">
                <a:solidFill>
                  <a:srgbClr val="4A506B"/>
                </a:solidFill>
                <a:latin typeface="Calibri"/>
              </a:rPr>
              <a:t>Officer uplift raises detection and charge volumes</a:t>
            </a:r>
          </a:p>
        </p:txBody>
      </p:sp>
      <p:sp>
        <p:nvSpPr>
          <p:cNvPr id="13" name="Isosceles Triangle 12"/>
          <p:cNvSpPr/>
          <p:nvPr/>
        </p:nvSpPr>
        <p:spPr>
          <a:xfrm rot="5400000">
            <a:off x="3383280" y="2990088"/>
            <a:ext cx="201168" cy="256032"/>
          </a:xfrm>
          <a:prstGeom prst="triangle">
            <a:avLst/>
          </a:prstGeom>
          <a:solidFill>
            <a:srgbClr val="F961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>
            <a:spLocks/>
          </p:cNvSpPr>
          <p:nvPr/>
        </p:nvSpPr>
        <p:spPr>
          <a:xfrm>
            <a:off x="3547872" y="2286000"/>
            <a:ext cx="2514600" cy="178308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9039" y="2487168"/>
            <a:ext cx="384048" cy="38404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279392" y="2523744"/>
            <a:ext cx="1554480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500" b="1">
                <a:solidFill>
                  <a:srgbClr val="F96167"/>
                </a:solidFill>
                <a:latin typeface="Georgia"/>
              </a:rPr>
              <a:t>02</a:t>
            </a:r>
          </a:p>
        </p:txBody>
      </p:sp>
      <p:sp>
        <p:nvSpPr>
          <p:cNvPr id="17" name="TextBox 16"/>
          <p:cNvSpPr txBox="1">
            <a:spLocks/>
          </p:cNvSpPr>
          <p:nvPr/>
        </p:nvSpPr>
        <p:spPr>
          <a:xfrm>
            <a:off x="3749039" y="3017520"/>
            <a:ext cx="214884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500" b="1">
                <a:solidFill>
                  <a:srgbClr val="1E2761"/>
                </a:solidFill>
                <a:latin typeface="Georgia"/>
              </a:rPr>
              <a:t>Charging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49039" y="3401568"/>
            <a:ext cx="2148840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lang="en-US" sz="1200" b="0">
                <a:solidFill>
                  <a:srgbClr val="4A506B"/>
                </a:solidFill>
                <a:latin typeface="Calibri"/>
              </a:rPr>
              <a:t>Growth in police charging and prosecutorial activity</a:t>
            </a:r>
          </a:p>
        </p:txBody>
      </p:sp>
      <p:sp>
        <p:nvSpPr>
          <p:cNvPr id="19" name="Isosceles Triangle 18"/>
          <p:cNvSpPr>
            <a:spLocks/>
          </p:cNvSpPr>
          <p:nvPr/>
        </p:nvSpPr>
        <p:spPr>
          <a:xfrm rot="5400000">
            <a:off x="6153912" y="2990088"/>
            <a:ext cx="201168" cy="256032"/>
          </a:xfrm>
          <a:prstGeom prst="triangle">
            <a:avLst/>
          </a:prstGeom>
          <a:solidFill>
            <a:srgbClr val="F961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>
            <a:spLocks/>
          </p:cNvSpPr>
          <p:nvPr/>
        </p:nvSpPr>
        <p:spPr>
          <a:xfrm>
            <a:off x="6318504" y="2286000"/>
            <a:ext cx="2514600" cy="178308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 descr="icon-building-bank-44142fc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9672" y="2487168"/>
            <a:ext cx="384048" cy="384048"/>
          </a:xfrm>
          <a:prstGeom prst="rect">
            <a:avLst/>
          </a:prstGeom>
        </p:spPr>
      </p:pic>
      <p:sp>
        <p:nvSpPr>
          <p:cNvPr id="22" name="TextBox 21"/>
          <p:cNvSpPr txBox="1">
            <a:spLocks/>
          </p:cNvSpPr>
          <p:nvPr/>
        </p:nvSpPr>
        <p:spPr>
          <a:xfrm>
            <a:off x="7050024" y="2523744"/>
            <a:ext cx="15544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500" b="1">
                <a:solidFill>
                  <a:srgbClr val="F96167"/>
                </a:solidFill>
                <a:latin typeface="Georgia"/>
              </a:rPr>
              <a:t>03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19672" y="3017520"/>
            <a:ext cx="2148840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500" b="1">
                <a:solidFill>
                  <a:srgbClr val="1E2761"/>
                </a:solidFill>
                <a:latin typeface="Georgia"/>
              </a:rPr>
              <a:t>Court flows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19672" y="3401568"/>
            <a:ext cx="2148840" cy="3693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lang="en-US" sz="1200" b="0">
                <a:solidFill>
                  <a:srgbClr val="4A506B"/>
                </a:solidFill>
                <a:latin typeface="Calibri"/>
              </a:rPr>
              <a:t>Increased flows into the criminal courts</a:t>
            </a:r>
          </a:p>
        </p:txBody>
      </p:sp>
      <p:sp>
        <p:nvSpPr>
          <p:cNvPr id="25" name="Isosceles Triangle 24"/>
          <p:cNvSpPr/>
          <p:nvPr/>
        </p:nvSpPr>
        <p:spPr>
          <a:xfrm rot="5400000">
            <a:off x="8924544" y="2990088"/>
            <a:ext cx="201168" cy="256032"/>
          </a:xfrm>
          <a:prstGeom prst="triangle">
            <a:avLst/>
          </a:prstGeom>
          <a:solidFill>
            <a:srgbClr val="F961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ounded Rectangle 25"/>
          <p:cNvSpPr/>
          <p:nvPr/>
        </p:nvSpPr>
        <p:spPr>
          <a:xfrm>
            <a:off x="9089136" y="2286000"/>
            <a:ext cx="2514600" cy="1783080"/>
          </a:xfrm>
          <a:prstGeom prst="roundRect">
            <a:avLst>
              <a:gd name="adj" fmla="val 7000"/>
            </a:avLst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7" name="Picture 26" descr="icon-lock-closed-0b7d43cb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90304" y="2487168"/>
            <a:ext cx="384048" cy="384048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9820656" y="2523744"/>
            <a:ext cx="15544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sz="1500" b="1">
                <a:solidFill>
                  <a:srgbClr val="F96167"/>
                </a:solidFill>
                <a:latin typeface="Georgia"/>
              </a:rPr>
              <a:t>04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290304" y="3017520"/>
            <a:ext cx="214884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sz="1500" b="1">
                <a:solidFill>
                  <a:srgbClr val="1E2761"/>
                </a:solidFill>
                <a:latin typeface="Georgia"/>
              </a:rPr>
              <a:t>Custody demand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290304" y="3401568"/>
            <a:ext cx="214884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sz="1200" b="0">
                <a:solidFill>
                  <a:srgbClr val="4A506B"/>
                </a:solidFill>
                <a:latin typeface="Calibri"/>
              </a:rPr>
              <a:t>Feeds both remand and post-conviction population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863840" y="4480560"/>
            <a:ext cx="3776472" cy="1417320"/>
          </a:xfrm>
          <a:prstGeom prst="roundRect">
            <a:avLst>
              <a:gd name="adj" fmla="val 7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8138160" y="4645152"/>
            <a:ext cx="32461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sz="1200" b="1">
                <a:solidFill>
                  <a:srgbClr val="F96167"/>
                </a:solidFill>
                <a:latin typeface="Calibri"/>
              </a:rPr>
              <a:t>IMPLICATION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38160" y="4983480"/>
            <a:ext cx="3246120" cy="6001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lang="en-US" sz="1300" b="0">
                <a:solidFill>
                  <a:srgbClr val="1E2761"/>
                </a:solidFill>
                <a:latin typeface="Calibri"/>
              </a:rPr>
              <a:t>Prison demand is partly determined outside the prison system — by Home Office and CPS capacity decisions.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40080" y="6172200"/>
            <a:ext cx="1088136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sz="1100" b="0">
                <a:solidFill>
                  <a:srgbClr val="8A90A6"/>
                </a:solidFill>
                <a:latin typeface="Calibri"/>
              </a:rPr>
              <a:t>Source: MoJ, Prison Population Projections 2025 to 2030 (Dec 2025); POSTbrief 58 (2024), s.2.5 'Crime and policing'.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274320"/>
            <a:ext cx="10881360" cy="4616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3000" b="1">
                <a:solidFill>
                  <a:srgbClr val="1E2761"/>
                </a:solidFill>
                <a:latin typeface="Georgia"/>
              </a:rPr>
              <a:t>Driver 5 — An ageing, long-sentence population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932688"/>
            <a:ext cx="108813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600" b="0">
                <a:solidFill>
                  <a:srgbClr val="4A506B"/>
                </a:solidFill>
                <a:latin typeface="Calibri"/>
              </a:rPr>
              <a:t>Longer sentences accumulate as a durable stock, changing who the estate holds</a:t>
            </a:r>
          </a:p>
        </p:txBody>
      </p:sp>
      <p:pic>
        <p:nvPicPr>
          <p:cNvPr id="5" name="Picture 4" descr="9efd80c679e4432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29600" y="1463040"/>
            <a:ext cx="3410712" cy="3410712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548640" y="1463040"/>
            <a:ext cx="7406640" cy="77724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77240" y="1609344"/>
            <a:ext cx="201168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300" b="1">
                <a:solidFill>
                  <a:srgbClr val="1E2761"/>
                </a:solidFill>
                <a:latin typeface="Georgia"/>
              </a:rPr>
              <a:t>7,617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26080" y="1645920"/>
            <a:ext cx="4846320" cy="20774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Serving life sentences — up 1% in a year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48640" y="2359152"/>
            <a:ext cx="7406640" cy="77724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777240" y="2505456"/>
            <a:ext cx="201168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300" b="1">
                <a:solidFill>
                  <a:srgbClr val="1E2761"/>
                </a:solidFill>
                <a:latin typeface="Georgia"/>
              </a:rPr>
              <a:t>9,697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26080" y="2542032"/>
            <a:ext cx="4846320" cy="20774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Extended Determinate Sentences — 11% of all prisoners, up 7%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48640" y="3255264"/>
            <a:ext cx="7406640" cy="77724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77240" y="3401568"/>
            <a:ext cx="201168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300" b="1">
                <a:solidFill>
                  <a:srgbClr val="1E2761"/>
                </a:solidFill>
                <a:latin typeface="Georgia"/>
              </a:rPr>
              <a:t>2,271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26080" y="3438144"/>
            <a:ext cx="4846320" cy="20774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IPP prisoners in custody (856 never released, 1,415 recalled)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48640" y="4151376"/>
            <a:ext cx="7406640" cy="77724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77240" y="4297680"/>
            <a:ext cx="201168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300" b="1">
                <a:solidFill>
                  <a:srgbClr val="1E2761"/>
                </a:solidFill>
                <a:latin typeface="Georgia"/>
              </a:rPr>
              <a:t>50+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26080" y="4334256"/>
            <a:ext cx="4846320" cy="20774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The fastest-growing age band in the estate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8640" y="4983480"/>
            <a:ext cx="7406640" cy="4616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500" b="0">
                <a:solidFill>
                  <a:srgbClr val="4A506B"/>
                </a:solidFill>
                <a:latin typeface="Calibri"/>
              </a:rPr>
              <a:t>Care needs, healthcare costs and resettlement complexity rise with age, so the same headcount becomes progressively more expensive to hold.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48640" y="5577840"/>
            <a:ext cx="11091672" cy="731520"/>
          </a:xfrm>
          <a:prstGeom prst="roundRect">
            <a:avLst>
              <a:gd name="adj" fmla="val 6000"/>
            </a:avLst>
          </a:prstGeom>
          <a:solidFill>
            <a:srgbClr val="1E27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777240" y="5669279"/>
            <a:ext cx="10607040" cy="246221"/>
          </a:xfrm>
          <a:prstGeom prst="rect">
            <a:avLst/>
          </a:prstGeom>
          <a:noFill/>
        </p:spPr>
        <p:txBody>
          <a:bodyPr wrap="square" lIns="0" tIns="0" bIns="0">
            <a:spAutoFit/>
          </a:bodyPr>
          <a:lstStyle/>
          <a:p>
            <a:r>
              <a:rPr lang="en-US" sz="1600" b="1">
                <a:solidFill>
                  <a:srgbClr val="FFFFFF"/>
                </a:solidFill>
                <a:latin typeface="Calibri"/>
              </a:rPr>
              <a:t>Note:  </a:t>
            </a:r>
            <a:r>
              <a:rPr lang="en-US" sz="1600">
                <a:solidFill>
                  <a:srgbClr val="FFFFFF"/>
                </a:solidFill>
                <a:latin typeface="Calibri"/>
              </a:rPr>
              <a:t>the IPP legacy remains a distinct, unresolved driver of long-stay custody.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6928" y="6419088"/>
            <a:ext cx="1106424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100" b="0">
                <a:solidFill>
                  <a:srgbClr val="8A90A6"/>
                </a:solidFill>
                <a:latin typeface="Calibri"/>
              </a:rPr>
              <a:t>Sources: MoJ/HMPPS Offender Management Statistics Quarterly, 30 June 2026; Justice Data, 'Prison population by age'.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48640" y="274320"/>
            <a:ext cx="10881360" cy="4616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3000" b="1">
                <a:solidFill>
                  <a:srgbClr val="1E2761"/>
                </a:solidFill>
                <a:latin typeface="Georgia"/>
              </a:rPr>
              <a:t>Consequence — running at the edge of capacity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6928" y="932688"/>
            <a:ext cx="108813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600" b="0">
                <a:solidFill>
                  <a:srgbClr val="4A506B"/>
                </a:solidFill>
                <a:latin typeface="Calibri"/>
              </a:rPr>
              <a:t>Capacity pressure is the mechanism through which growth becomes harm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48640" y="1463040"/>
            <a:ext cx="3611880" cy="146304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77240" y="1627632"/>
            <a:ext cx="3154680" cy="4154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700" b="1">
                <a:solidFill>
                  <a:srgbClr val="1E2761"/>
                </a:solidFill>
                <a:latin typeface="Georgia"/>
              </a:rPr>
              <a:t>96%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2240280"/>
            <a:ext cx="3154680" cy="4154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of usable operational capacity occupied, June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379976" y="1463040"/>
            <a:ext cx="3611880" cy="146304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4608576" y="1627632"/>
            <a:ext cx="3154680" cy="4154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700" b="1">
                <a:solidFill>
                  <a:srgbClr val="1E2761"/>
                </a:solidFill>
                <a:latin typeface="Georgia"/>
              </a:rPr>
              <a:t>89,120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08576" y="2240280"/>
            <a:ext cx="3154680" cy="20774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usable operational places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211312" y="1463040"/>
            <a:ext cx="3611880" cy="1463040"/>
          </a:xfrm>
          <a:prstGeom prst="roundRect">
            <a:avLst>
              <a:gd name="adj" fmla="val 6000"/>
            </a:avLst>
          </a:prstGeom>
          <a:solidFill>
            <a:srgbClr val="EEF2F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439912" y="1627632"/>
            <a:ext cx="3154680" cy="4154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2700" b="1">
                <a:solidFill>
                  <a:srgbClr val="1E2761"/>
                </a:solidFill>
                <a:latin typeface="Georgia"/>
              </a:rPr>
              <a:t>Highest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39912" y="2240280"/>
            <a:ext cx="3154680" cy="4154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350" b="0">
                <a:solidFill>
                  <a:srgbClr val="4A506B"/>
                </a:solidFill>
                <a:latin typeface="Calibri"/>
              </a:rPr>
              <a:t>per-capita imprisonment rate in Western Europe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8640" y="3108960"/>
            <a:ext cx="11091672" cy="153888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1000"/>
              </a:spcAft>
            </a:pPr>
            <a:r>
              <a:rPr lang="en-US" sz="1500" b="0">
                <a:solidFill>
                  <a:srgbClr val="4A506B"/>
                </a:solidFill>
                <a:latin typeface="Calibri"/>
              </a:rPr>
              <a:t>Operational: overcrowded cells, restricted regimes, cancelled purposeful activity, and constrained transfers between establishments.</a:t>
            </a:r>
          </a:p>
          <a:p>
            <a:pPr algn="l">
              <a:spcAft>
                <a:spcPts val="1000"/>
              </a:spcAft>
            </a:pPr>
            <a:r>
              <a:rPr lang="en-US" sz="1500" b="0">
                <a:solidFill>
                  <a:srgbClr val="4A506B"/>
                </a:solidFill>
                <a:latin typeface="Calibri"/>
              </a:rPr>
              <a:t>Workforce: high churn among newer officers erodes the experienced staffing needed for safe, relational prison work.</a:t>
            </a:r>
          </a:p>
          <a:p>
            <a:pPr algn="l">
              <a:spcAft>
                <a:spcPts val="1000"/>
              </a:spcAft>
            </a:pPr>
            <a:r>
              <a:rPr lang="en-US" sz="1500" b="0">
                <a:solidFill>
                  <a:srgbClr val="4A506B"/>
                </a:solidFill>
                <a:latin typeface="Calibri"/>
              </a:rPr>
              <a:t>Outcomes: less education, work and offending-behaviour provision weakens the rehabilitative function that would reduce future demand — a reinforcing loop.</a:t>
            </a:r>
          </a:p>
          <a:p>
            <a:pPr algn="l">
              <a:spcAft>
                <a:spcPts val="1000"/>
              </a:spcAft>
            </a:pPr>
            <a:r>
              <a:rPr lang="en-US" sz="1500" b="0">
                <a:solidFill>
                  <a:srgbClr val="4A506B"/>
                </a:solidFill>
                <a:latin typeface="Calibri"/>
              </a:rPr>
              <a:t>Safety: crowding is associated with elevated rates of violence, self-harm and drug use.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48640" y="5532120"/>
            <a:ext cx="11091672" cy="731520"/>
          </a:xfrm>
          <a:prstGeom prst="roundRect">
            <a:avLst>
              <a:gd name="adj" fmla="val 6000"/>
            </a:avLst>
          </a:prstGeom>
          <a:solidFill>
            <a:srgbClr val="1E276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77240" y="5623559"/>
            <a:ext cx="10607040" cy="246221"/>
          </a:xfrm>
          <a:prstGeom prst="rect">
            <a:avLst/>
          </a:prstGeom>
          <a:noFill/>
        </p:spPr>
        <p:txBody>
          <a:bodyPr wrap="square" lIns="0" tIns="0" bIns="0">
            <a:spAutoFit/>
          </a:bodyPr>
          <a:lstStyle/>
          <a:p>
            <a:r>
              <a:rPr lang="en-US" sz="1600" b="1">
                <a:solidFill>
                  <a:srgbClr val="FFFFFF"/>
                </a:solidFill>
                <a:latin typeface="Calibri"/>
              </a:rPr>
              <a:t>Feedback loop:  </a:t>
            </a:r>
            <a:r>
              <a:rPr lang="en-US" sz="1600">
                <a:solidFill>
                  <a:srgbClr val="FFFFFF"/>
                </a:solidFill>
                <a:latin typeface="Calibri"/>
              </a:rPr>
              <a:t>capacity pressure suppresses rehabilitation, which sustains reoffending, which sustains demand.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6928" y="6419088"/>
            <a:ext cx="1106424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600"/>
              </a:spcAft>
            </a:pPr>
            <a:r>
              <a:rPr lang="en-US" sz="1100" b="0">
                <a:solidFill>
                  <a:srgbClr val="8A90A6"/>
                </a:solidFill>
                <a:latin typeface="Calibri"/>
              </a:rPr>
              <a:t>Sources: POSTbrief 58 (2024); HM Chief Inspector of Prisons Annual Report; MoJ prison population and capacity briefings.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4892040" y="4343400"/>
            <a:ext cx="6583680" cy="237744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4892040" y="2331720"/>
            <a:ext cx="6583680" cy="132588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 0"/>
          <p:cNvSpPr/>
          <p:nvPr/>
        </p:nvSpPr>
        <p:spPr>
          <a:xfrm>
            <a:off x="4994006" y="235815"/>
            <a:ext cx="6297018" cy="10334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042"/>
              </a:lnSpc>
            </a:pPr>
            <a:r>
              <a:rPr lang="en-US" sz="3250">
                <a:solidFill>
                  <a:srgbClr val="373B48"/>
                </a:solidFill>
                <a:latin typeface="Mona Sans Semi Bold" pitchFamily="34" charset="0"/>
                <a:ea typeface="Mona Sans Semi Bold" pitchFamily="34" charset="-122"/>
                <a:cs typeface="Mona Sans Semi Bold" pitchFamily="34" charset="-120"/>
              </a:rPr>
              <a:t>Drug Use in UK Prisons: The Current Landscape</a:t>
            </a:r>
            <a:endParaRPr lang="en-US" sz="3250"/>
          </a:p>
        </p:txBody>
      </p:sp>
      <p:sp>
        <p:nvSpPr>
          <p:cNvPr id="4" name="Text 1"/>
          <p:cNvSpPr/>
          <p:nvPr/>
        </p:nvSpPr>
        <p:spPr>
          <a:xfrm>
            <a:off x="4928692" y="1468339"/>
            <a:ext cx="6297018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292">
                <a:solidFill>
                  <a:srgbClr val="52586B"/>
                </a:solidFill>
                <a:latin typeface="Funnel Sans" pitchFamily="34" charset="0"/>
                <a:ea typeface="Funnel Sans" pitchFamily="34" charset="-122"/>
                <a:cs typeface="Funnel Sans" pitchFamily="34" charset="-120"/>
              </a:rPr>
              <a:t>Drug use in prisons represents a persistent and evolving challenge for the criminal justice system. Despite enhanced security measures and targeted interventions, illicit substances continue to circulate within secure establishments across the UK.</a:t>
            </a:r>
            <a:endParaRPr lang="en-US" sz="1292"/>
          </a:p>
        </p:txBody>
      </p:sp>
      <p:sp>
        <p:nvSpPr>
          <p:cNvPr id="5" name="Text 2"/>
          <p:cNvSpPr/>
          <p:nvPr/>
        </p:nvSpPr>
        <p:spPr>
          <a:xfrm>
            <a:off x="5120640" y="2487168"/>
            <a:ext cx="61264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20000"/>
              </a:lnSpc>
            </a:pPr>
            <a:r>
              <a:rPr lang="en-US" sz="1250">
                <a:solidFill>
                  <a:srgbClr val="52586B"/>
                </a:solidFill>
                <a:latin typeface="Funnel Sans"/>
              </a:rPr>
              <a:t>HMIP 2025/26: 41% of men and 38% of women surveyed said drugs were easy to obtain. MoJ warns testing coverage is insufficient for a robust national prevalence estimate.</a:t>
            </a:r>
            <a:endParaRPr lang="en-US" sz="1292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C0E99C-2B64-6D89-B6E1-30B60C29A021}"/>
              </a:ext>
            </a:extLst>
          </p:cNvPr>
          <p:cNvSpPr txBox="1"/>
          <p:nvPr/>
        </p:nvSpPr>
        <p:spPr>
          <a:xfrm>
            <a:off x="5120640" y="4526280"/>
            <a:ext cx="6126480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300" b="1">
                <a:solidFill>
                  <a:srgbClr val="0E2841"/>
                </a:solidFill>
              </a:rPr>
              <a:t>Crack down on drugs</a:t>
            </a:r>
            <a:r>
              <a:rPr lang="en-GB" sz="1300">
                <a:solidFill>
                  <a:srgbClr val="52586B"/>
                </a:solidFill>
              </a:rPr>
              <a:t>: enhance detection, coordination, and control to disrupt supply chains within prisons.</a:t>
            </a:r>
          </a:p>
          <a:p>
            <a:r>
              <a:rPr lang="en-GB" sz="1300" b="1">
                <a:solidFill>
                  <a:srgbClr val="0E2841"/>
                </a:solidFill>
              </a:rPr>
              <a:t>Improve living and physical conditions</a:t>
            </a:r>
            <a:r>
              <a:rPr lang="en-GB" sz="1300">
                <a:solidFill>
                  <a:srgbClr val="52586B"/>
                </a:solidFill>
              </a:rPr>
              <a:t>: ensure repairs and safer cells; reduce overcrowding.</a:t>
            </a:r>
          </a:p>
          <a:p>
            <a:r>
              <a:rPr lang="en-GB" sz="1300" b="1">
                <a:solidFill>
                  <a:srgbClr val="0E2841"/>
                </a:solidFill>
              </a:rPr>
              <a:t>Expand purposeful activity and rehabilitation</a:t>
            </a:r>
            <a:r>
              <a:rPr lang="en-GB" sz="1300">
                <a:solidFill>
                  <a:srgbClr val="52586B"/>
                </a:solidFill>
              </a:rPr>
              <a:t>: ensure consistent access to education and work to reduce idle time.</a:t>
            </a:r>
          </a:p>
          <a:p>
            <a:r>
              <a:rPr lang="en-GB" sz="1300" b="1">
                <a:solidFill>
                  <a:srgbClr val="0E2841"/>
                </a:solidFill>
              </a:rPr>
              <a:t>Strengthen oversight and leadership</a:t>
            </a:r>
            <a:r>
              <a:rPr lang="en-GB" sz="1300">
                <a:solidFill>
                  <a:srgbClr val="52586B"/>
                </a:solidFill>
              </a:rPr>
              <a:t>: boost inspections, data-driven monitoring, and multi-agency cooperation.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120640" y="3977639"/>
            <a:ext cx="2743200" cy="292608"/>
          </a:xfrm>
          <a:prstGeom prst="roundRect">
            <a:avLst>
              <a:gd name="adj" fmla="val 50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100" b="1">
                <a:solidFill>
                  <a:srgbClr val="FFFFFF"/>
                </a:solidFill>
                <a:latin typeface="Abadi"/>
              </a:rPr>
              <a:t>HMIP PRIORITIES FOR ACTION</a:t>
            </a:r>
          </a:p>
        </p:txBody>
      </p:sp>
      <p:pic>
        <p:nvPicPr>
          <p:cNvPr id="6" name="Picture 5">
            <a:hlinkClick r:id="rId3"/>
            <a:extLst>
              <a:ext uri="{FF2B5EF4-FFF2-40B4-BE49-F238E27FC236}">
                <a16:creationId xmlns:a16="http://schemas.microsoft.com/office/drawing/2014/main" id="{600BF8DC-9CAE-2C50-7FB6-349E215F34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706" y="235815"/>
            <a:ext cx="3895345" cy="5725236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92" y="1417320"/>
            <a:ext cx="7428408" cy="5167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42"/>
              </a:lnSpc>
            </a:pPr>
            <a:r>
              <a:rPr lang="en-US" sz="3250" dirty="0">
                <a:solidFill>
                  <a:srgbClr val="373B48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Women in Prison: Distinct Challenges</a:t>
            </a:r>
            <a:endParaRPr lang="en-US" sz="3250" dirty="0"/>
          </a:p>
        </p:txBody>
      </p:sp>
      <p:sp>
        <p:nvSpPr>
          <p:cNvPr id="3" name="Shape 1"/>
          <p:cNvSpPr/>
          <p:nvPr/>
        </p:nvSpPr>
        <p:spPr>
          <a:xfrm>
            <a:off x="661492" y="2695675"/>
            <a:ext cx="3512741" cy="2314079"/>
          </a:xfrm>
          <a:prstGeom prst="roundRect">
            <a:avLst>
              <a:gd name="adj" fmla="val 3002"/>
            </a:avLst>
          </a:prstGeom>
          <a:solidFill>
            <a:srgbClr val="F1F3F6">
              <a:alpha val="95000"/>
            </a:srgbClr>
          </a:solidFill>
          <a:ln w="22860">
            <a:noFill/>
            <a:prstDash val="solid"/>
          </a:ln>
          <a:effectLst/>
        </p:spPr>
        <p:txBody>
          <a:bodyPr/>
          <a:lstStyle/>
          <a:p>
            <a:endParaRPr lang="en-GB" sz="1500"/>
          </a:p>
        </p:txBody>
      </p:sp>
      <p:sp>
        <p:nvSpPr>
          <p:cNvPr id="4" name="Text 2"/>
          <p:cNvSpPr/>
          <p:nvPr/>
        </p:nvSpPr>
        <p:spPr>
          <a:xfrm>
            <a:off x="845841" y="2880023"/>
            <a:ext cx="2710954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600" b="1">
                <a:solidFill>
                  <a:srgbClr val="0E2841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Demographics &amp; Pathways</a:t>
            </a:r>
            <a:endParaRPr lang="en-US" sz="1625" dirty="0"/>
          </a:p>
        </p:txBody>
      </p:sp>
      <p:sp>
        <p:nvSpPr>
          <p:cNvPr id="5" name="Text 3"/>
          <p:cNvSpPr/>
          <p:nvPr/>
        </p:nvSpPr>
        <p:spPr>
          <a:xfrm>
            <a:off x="845841" y="3237706"/>
            <a:ext cx="3144044" cy="13230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Women’s pathways into custody can involve trauma, abuse and substance misuse. The original prevalence percentages were not verified as current national estimates.</a:t>
            </a:r>
            <a:endParaRPr lang="en-US" sz="1292" dirty="0"/>
          </a:p>
        </p:txBody>
      </p:sp>
      <p:sp>
        <p:nvSpPr>
          <p:cNvPr id="6" name="Shape 4"/>
          <p:cNvSpPr/>
          <p:nvPr/>
        </p:nvSpPr>
        <p:spPr>
          <a:xfrm>
            <a:off x="4339531" y="2695675"/>
            <a:ext cx="3512840" cy="2314079"/>
          </a:xfrm>
          <a:prstGeom prst="roundRect">
            <a:avLst>
              <a:gd name="adj" fmla="val 3002"/>
            </a:avLst>
          </a:prstGeom>
          <a:solidFill>
            <a:srgbClr val="F1F3F6">
              <a:alpha val="95000"/>
            </a:srgbClr>
          </a:solidFill>
          <a:ln w="22860">
            <a:noFill/>
            <a:prstDash val="solid"/>
          </a:ln>
          <a:effectLst/>
        </p:spPr>
        <p:txBody>
          <a:bodyPr/>
          <a:lstStyle/>
          <a:p>
            <a:endParaRPr lang="en-GB" sz="1500"/>
          </a:p>
        </p:txBody>
      </p:sp>
      <p:sp>
        <p:nvSpPr>
          <p:cNvPr id="7" name="Text 5"/>
          <p:cNvSpPr/>
          <p:nvPr/>
        </p:nvSpPr>
        <p:spPr>
          <a:xfrm>
            <a:off x="4523880" y="2880023"/>
            <a:ext cx="2067421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600" b="1">
                <a:solidFill>
                  <a:srgbClr val="0E2841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Family Separation</a:t>
            </a:r>
            <a:endParaRPr lang="en-US" sz="1625" dirty="0"/>
          </a:p>
        </p:txBody>
      </p:sp>
      <p:sp>
        <p:nvSpPr>
          <p:cNvPr id="8" name="Text 6"/>
          <p:cNvSpPr/>
          <p:nvPr/>
        </p:nvSpPr>
        <p:spPr>
          <a:xfrm>
            <a:off x="4523879" y="3237706"/>
            <a:ext cx="3144143" cy="13230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Imprisonment disrupts caring relationships. The Welsh Government’s July 2026 statement highlights women held in England far from family and support networks.</a:t>
            </a:r>
            <a:endParaRPr lang="en-US" sz="1292" dirty="0"/>
          </a:p>
        </p:txBody>
      </p:sp>
      <p:sp>
        <p:nvSpPr>
          <p:cNvPr id="9" name="Shape 7"/>
          <p:cNvSpPr/>
          <p:nvPr/>
        </p:nvSpPr>
        <p:spPr>
          <a:xfrm>
            <a:off x="8017670" y="2695675"/>
            <a:ext cx="3512741" cy="2314079"/>
          </a:xfrm>
          <a:prstGeom prst="roundRect">
            <a:avLst>
              <a:gd name="adj" fmla="val 3002"/>
            </a:avLst>
          </a:prstGeom>
          <a:solidFill>
            <a:srgbClr val="F1F3F6">
              <a:alpha val="95000"/>
            </a:srgbClr>
          </a:solidFill>
          <a:ln w="22860">
            <a:noFill/>
            <a:prstDash val="solid"/>
          </a:ln>
          <a:effectLst/>
        </p:spPr>
        <p:txBody>
          <a:bodyPr/>
          <a:lstStyle/>
          <a:p>
            <a:endParaRPr lang="en-GB" sz="1500"/>
          </a:p>
        </p:txBody>
      </p:sp>
      <p:sp>
        <p:nvSpPr>
          <p:cNvPr id="10" name="Text 8"/>
          <p:cNvSpPr/>
          <p:nvPr/>
        </p:nvSpPr>
        <p:spPr>
          <a:xfrm>
            <a:off x="8202018" y="2880023"/>
            <a:ext cx="2067421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600" b="1">
                <a:solidFill>
                  <a:srgbClr val="0E2841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Distinct Needs</a:t>
            </a:r>
            <a:endParaRPr lang="en-US" sz="1625" dirty="0"/>
          </a:p>
        </p:txBody>
      </p:sp>
      <p:sp>
        <p:nvSpPr>
          <p:cNvPr id="11" name="Text 9"/>
          <p:cNvSpPr/>
          <p:nvPr/>
        </p:nvSpPr>
        <p:spPr>
          <a:xfrm>
            <a:off x="8202018" y="3237706"/>
            <a:ext cx="3144044" cy="15876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Mental health, trauma and healthcare needs require tailored support. HMIP 2025/26 found 15% of women surveyed spent more than 22 hours locked up on weekdays.</a:t>
            </a:r>
            <a:endParaRPr lang="en-US" sz="1292" dirty="0"/>
          </a:p>
        </p:txBody>
      </p:sp>
      <p:sp>
        <p:nvSpPr>
          <p:cNvPr id="12" name="TextBox 11"/>
          <p:cNvSpPr txBox="1"/>
          <p:nvPr/>
        </p:nvSpPr>
        <p:spPr>
          <a:xfrm>
            <a:off x="658368" y="6528816"/>
            <a:ext cx="10881360" cy="2286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r>
              <a:rPr sz="900">
                <a:solidFill>
                  <a:srgbClr val="52586B"/>
                </a:solidFill>
                <a:latin typeface="Abadi"/>
              </a:rPr>
              <a:t>Sources: Welsh Government, July 2026; HMIP Annual Report 2025/26.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58368" y="914400"/>
            <a:ext cx="2377440" cy="310896"/>
          </a:xfrm>
          <a:prstGeom prst="roundRect">
            <a:avLst>
              <a:gd name="adj" fmla="val 50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100" b="1">
                <a:solidFill>
                  <a:srgbClr val="FFFFFF"/>
                </a:solidFill>
                <a:latin typeface="Abadi"/>
              </a:rPr>
              <a:t>THE WOMEN'S ESTATE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58368" y="5257800"/>
            <a:ext cx="10872216" cy="868680"/>
          </a:xfrm>
          <a:prstGeom prst="roundRect">
            <a:avLst>
              <a:gd name="adj" fmla="val 6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60120" y="5440680"/>
            <a:ext cx="1024128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400" b="1">
                <a:solidFill>
                  <a:srgbClr val="FFFFFF"/>
                </a:solidFill>
                <a:latin typeface="Abadi"/>
              </a:rPr>
              <a:t>Ask yourself: if women's pathways into crime differ, can an estate designed for men ever meet their needs?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ounded Rectangle 2054"/>
          <p:cNvSpPr/>
          <p:nvPr/>
        </p:nvSpPr>
        <p:spPr>
          <a:xfrm>
            <a:off x="4572000" y="3749039"/>
            <a:ext cx="3886200" cy="182880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54" name="Rounded Rectangle 2053"/>
          <p:cNvSpPr/>
          <p:nvPr/>
        </p:nvSpPr>
        <p:spPr>
          <a:xfrm>
            <a:off x="658368" y="3749039"/>
            <a:ext cx="3886200" cy="182880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53" name="Rounded Rectangle 2052"/>
          <p:cNvSpPr/>
          <p:nvPr/>
        </p:nvSpPr>
        <p:spPr>
          <a:xfrm>
            <a:off x="658368" y="2148840"/>
            <a:ext cx="10872216" cy="128016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60120" y="3977639"/>
            <a:ext cx="3291840" cy="8771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700" b="1">
                <a:solidFill>
                  <a:srgbClr val="0E2841"/>
                </a:solidFill>
              </a:rPr>
              <a:t>Short custody is a subset of sentencing—not the outcome for most defendants.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46320" y="3977639"/>
            <a:ext cx="3291840" cy="8771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700" b="1">
                <a:solidFill>
                  <a:srgbClr val="0E2841"/>
                </a:solidFill>
              </a:rPr>
              <a:t>Short custody can disrupt housing, treatment and family support.</a:t>
            </a:r>
          </a:p>
        </p:txBody>
      </p:sp>
      <p:sp>
        <p:nvSpPr>
          <p:cNvPr id="2056" name="Rounded Rectangle 2055"/>
          <p:cNvSpPr/>
          <p:nvPr/>
        </p:nvSpPr>
        <p:spPr>
          <a:xfrm>
            <a:off x="658368" y="868680"/>
            <a:ext cx="10872216" cy="1280160"/>
          </a:xfrm>
          <a:prstGeom prst="roundRect">
            <a:avLst>
              <a:gd name="adj" fmla="val 6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22960" y="1051560"/>
            <a:ext cx="10515600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rgbClr val="FFFFFF"/>
                </a:solidFill>
              </a:rPr>
              <a:t>Short prison sentences remain a focus of reform. The Sentencing Act 2026 introduces a presumption to suspend custodial sentences of 12 months or less, subject to exceptions.</a:t>
            </a:r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80ECA75D-E97E-B25A-8E56-6E1BDBD85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240" y="3977639"/>
            <a:ext cx="2377440" cy="1353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AF12E8-59DE-0CD1-8BA2-713DD53474E1}"/>
              </a:ext>
            </a:extLst>
          </p:cNvPr>
          <p:cNvSpPr txBox="1"/>
          <p:nvPr/>
        </p:nvSpPr>
        <p:spPr>
          <a:xfrm>
            <a:off x="658368" y="2331720"/>
            <a:ext cx="1088136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200" b="1">
                <a:solidFill>
                  <a:schemeClr val="accent1"/>
                </a:solidFill>
                <a:latin typeface="ff-scala-sans-pro"/>
              </a:rPr>
              <a:t>Keeping individuals, “locked in an expensive merry-go-round of criminal justice processes”.</a:t>
            </a:r>
            <a:endParaRPr lang="en-GB" sz="2400" b="1" dirty="0">
              <a:solidFill>
                <a:schemeClr val="accent1"/>
              </a:solidFill>
            </a:endParaRPr>
          </a:p>
        </p:txBody>
      </p:sp>
      <p:sp>
        <p:nvSpPr>
          <p:cNvPr id="2051" name="TextBox 2050"/>
          <p:cNvSpPr txBox="1"/>
          <p:nvPr/>
        </p:nvSpPr>
        <p:spPr>
          <a:xfrm>
            <a:off x="658368" y="6528816"/>
            <a:ext cx="10881360" cy="2286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r>
              <a:rPr sz="900">
                <a:solidFill>
                  <a:srgbClr val="52586B"/>
                </a:solidFill>
                <a:latin typeface="Abadi"/>
              </a:rPr>
              <a:t>Source: Sentencing Act 2026, sections 1 and 49. Original quotation retained as historical commentary.</a:t>
            </a:r>
          </a:p>
        </p:txBody>
      </p:sp>
      <p:sp>
        <p:nvSpPr>
          <p:cNvPr id="2052" name="Rounded Rectangle 2051"/>
          <p:cNvSpPr/>
          <p:nvPr/>
        </p:nvSpPr>
        <p:spPr>
          <a:xfrm>
            <a:off x="658368" y="411480"/>
            <a:ext cx="2651760" cy="310896"/>
          </a:xfrm>
          <a:prstGeom prst="roundRect">
            <a:avLst>
              <a:gd name="adj" fmla="val 50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sz="1100" b="1">
                <a:solidFill>
                  <a:srgbClr val="FFFFFF"/>
                </a:solidFill>
                <a:latin typeface="Abadi"/>
              </a:rPr>
              <a:t>SHORT SENTENCES — THE PROBLEM</a:t>
            </a:r>
          </a:p>
        </p:txBody>
      </p:sp>
    </p:spTree>
    <p:extLst>
      <p:ext uri="{BB962C8B-B14F-4D97-AF65-F5344CB8AC3E}">
        <p14:creationId xmlns:p14="http://schemas.microsoft.com/office/powerpoint/2010/main" val="1676937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368" y="1051560"/>
            <a:ext cx="7315200" cy="731520"/>
          </a:xfrm>
        </p:spPr>
        <p:txBody>
          <a:bodyPr>
            <a:normAutofit/>
          </a:bodyPr>
          <a:lstStyle/>
          <a:p>
            <a:r>
              <a:rPr lang="en-GB"/>
              <a:t>Revolving doors agency (2018)</a:t>
            </a:r>
          </a:p>
        </p:txBody>
      </p:sp>
      <p:pic>
        <p:nvPicPr>
          <p:cNvPr id="1026" name="Picture 2" descr="Revolving Doors Agency">
            <a:extLst>
              <a:ext uri="{FF2B5EF4-FFF2-40B4-BE49-F238E27FC236}">
                <a16:creationId xmlns:a16="http://schemas.microsoft.com/office/drawing/2014/main" id="{F5449D5C-2020-4EAA-166B-EC60BA19B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78440" y="100584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C77895-D3D3-8C00-245A-3A4453BE23E7}"/>
              </a:ext>
            </a:extLst>
          </p:cNvPr>
          <p:cNvSpPr txBox="1"/>
          <p:nvPr/>
        </p:nvSpPr>
        <p:spPr>
          <a:xfrm>
            <a:off x="658368" y="457200"/>
            <a:ext cx="3657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>
                <a:solidFill>
                  <a:srgbClr val="156082"/>
                </a:solidFill>
              </a:rPr>
              <a:t>SHORT TERM PRISON SENTENCES</a:t>
            </a:r>
          </a:p>
        </p:txBody>
      </p:sp>
      <p:sp>
        <p:nvSpPr>
          <p:cNvPr id="1027" name="Rounded Rectangle 1026"/>
          <p:cNvSpPr/>
          <p:nvPr/>
        </p:nvSpPr>
        <p:spPr>
          <a:xfrm>
            <a:off x="658368" y="2240280"/>
            <a:ext cx="3566160" cy="237744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28" name="TextBox 1027"/>
          <p:cNvSpPr txBox="1"/>
          <p:nvPr/>
        </p:nvSpPr>
        <p:spPr>
          <a:xfrm>
            <a:off x="978407" y="2560320"/>
            <a:ext cx="292608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3400" b="1">
                <a:solidFill>
                  <a:srgbClr val="156082"/>
                </a:solidFill>
                <a:latin typeface="Abadi"/>
              </a:rPr>
              <a:t>80%</a:t>
            </a:r>
          </a:p>
        </p:txBody>
      </p:sp>
      <p:sp>
        <p:nvSpPr>
          <p:cNvPr id="1029" name="TextBox 1028"/>
          <p:cNvSpPr txBox="1"/>
          <p:nvPr/>
        </p:nvSpPr>
        <p:spPr>
          <a:xfrm>
            <a:off x="978407" y="3429000"/>
            <a:ext cx="2926080" cy="10058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300" b="0">
                <a:solidFill>
                  <a:srgbClr val="52586B"/>
                </a:solidFill>
                <a:latin typeface="Abadi"/>
              </a:rPr>
              <a:t>of the public said theft of daily essentials does not warrant a prison sentence</a:t>
            </a:r>
          </a:p>
        </p:txBody>
      </p:sp>
      <p:sp>
        <p:nvSpPr>
          <p:cNvPr id="1030" name="Rounded Rectangle 1029"/>
          <p:cNvSpPr/>
          <p:nvPr/>
        </p:nvSpPr>
        <p:spPr>
          <a:xfrm>
            <a:off x="4343400" y="2240280"/>
            <a:ext cx="3566160" cy="237744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31" name="TextBox 1030"/>
          <p:cNvSpPr txBox="1"/>
          <p:nvPr/>
        </p:nvSpPr>
        <p:spPr>
          <a:xfrm>
            <a:off x="4663440" y="2560320"/>
            <a:ext cx="292608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3400" b="1">
                <a:solidFill>
                  <a:srgbClr val="156082"/>
                </a:solidFill>
                <a:latin typeface="Abadi"/>
              </a:rPr>
              <a:t>74%</a:t>
            </a:r>
          </a:p>
        </p:txBody>
      </p:sp>
      <p:sp>
        <p:nvSpPr>
          <p:cNvPr id="1032" name="TextBox 1031"/>
          <p:cNvSpPr txBox="1"/>
          <p:nvPr/>
        </p:nvSpPr>
        <p:spPr>
          <a:xfrm>
            <a:off x="4663440" y="3429000"/>
            <a:ext cx="2926080" cy="10058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300" b="0">
                <a:solidFill>
                  <a:srgbClr val="52586B"/>
                </a:solidFill>
                <a:latin typeface="Abadi"/>
              </a:rPr>
              <a:t>said people with drug and alcohol addictions belong in treatment, not prison</a:t>
            </a:r>
          </a:p>
        </p:txBody>
      </p:sp>
      <p:sp>
        <p:nvSpPr>
          <p:cNvPr id="1033" name="Rounded Rectangle 1032"/>
          <p:cNvSpPr/>
          <p:nvPr/>
        </p:nvSpPr>
        <p:spPr>
          <a:xfrm>
            <a:off x="8028432" y="2240280"/>
            <a:ext cx="3566160" cy="237744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34" name="TextBox 1033"/>
          <p:cNvSpPr txBox="1"/>
          <p:nvPr/>
        </p:nvSpPr>
        <p:spPr>
          <a:xfrm>
            <a:off x="8348472" y="2560320"/>
            <a:ext cx="292608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3400" b="1">
                <a:solidFill>
                  <a:srgbClr val="156082"/>
                </a:solidFill>
                <a:latin typeface="Abadi"/>
              </a:rPr>
              <a:t>A majority</a:t>
            </a:r>
          </a:p>
        </p:txBody>
      </p:sp>
      <p:sp>
        <p:nvSpPr>
          <p:cNvPr id="1035" name="TextBox 1034"/>
          <p:cNvSpPr txBox="1"/>
          <p:nvPr/>
        </p:nvSpPr>
        <p:spPr>
          <a:xfrm>
            <a:off x="8348472" y="3429000"/>
            <a:ext cx="2926080" cy="10058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300" b="0">
                <a:solidFill>
                  <a:srgbClr val="52586B"/>
                </a:solidFill>
                <a:latin typeface="Abadi"/>
              </a:rPr>
              <a:t>were more likely to vote for an MP backing smaller prison populations and reinvestment in treatment</a:t>
            </a:r>
          </a:p>
        </p:txBody>
      </p:sp>
      <p:sp>
        <p:nvSpPr>
          <p:cNvPr id="1036" name="TextBox 1035"/>
          <p:cNvSpPr txBox="1"/>
          <p:nvPr/>
        </p:nvSpPr>
        <p:spPr>
          <a:xfrm>
            <a:off x="658368" y="4983480"/>
            <a:ext cx="1088136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300" b="1">
                <a:solidFill>
                  <a:srgbClr val="0E2841"/>
                </a:solidFill>
                <a:latin typeface="Abadi"/>
              </a:rPr>
              <a:t>Public opinion is more reform-minded than political debate often assumes — a key exam point.</a:t>
            </a:r>
          </a:p>
        </p:txBody>
      </p:sp>
      <p:sp>
        <p:nvSpPr>
          <p:cNvPr id="1037" name="TextBox 1036"/>
          <p:cNvSpPr txBox="1"/>
          <p:nvPr/>
        </p:nvSpPr>
        <p:spPr>
          <a:xfrm>
            <a:off x="658368" y="6528816"/>
            <a:ext cx="1088136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900" b="0">
                <a:solidFill>
                  <a:srgbClr val="52586B"/>
                </a:solidFill>
                <a:latin typeface="Abadi"/>
              </a:rPr>
              <a:t>Source: Revolving Doors Agency (2018) public polling.</a:t>
            </a:r>
          </a:p>
        </p:txBody>
      </p:sp>
    </p:spTree>
    <p:extLst>
      <p:ext uri="{BB962C8B-B14F-4D97-AF65-F5344CB8AC3E}">
        <p14:creationId xmlns:p14="http://schemas.microsoft.com/office/powerpoint/2010/main" val="124985270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2D615158-C936-C8AE-4F96-A9519BDF78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prstClr val="black"/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4" r="19091" b="2117"/>
          <a:stretch/>
        </p:blipFill>
        <p:spPr bwMode="auto">
          <a:xfrm>
            <a:off x="1631504" y="0"/>
            <a:ext cx="9143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6948" y="516836"/>
            <a:ext cx="4486744" cy="1666501"/>
          </a:xfrm>
        </p:spPr>
        <p:txBody>
          <a:bodyPr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1" y="2848332"/>
            <a:ext cx="4486743" cy="3652667"/>
          </a:xfrm>
        </p:spPr>
        <p:txBody>
          <a:bodyPr>
            <a:normAutofit/>
          </a:bodyPr>
          <a:lstStyle/>
          <a:p>
            <a:endParaRPr lang="en-GB" sz="1600" dirty="0">
              <a:solidFill>
                <a:srgbClr val="FFFFFF"/>
              </a:solidFill>
            </a:endParaRPr>
          </a:p>
          <a:p>
            <a:endParaRPr lang="en-GB" sz="1600" dirty="0">
              <a:solidFill>
                <a:srgbClr val="FFFFFF"/>
              </a:solidFill>
            </a:endParaRPr>
          </a:p>
          <a:p>
            <a:endParaRPr lang="en-GB" sz="1600" dirty="0">
              <a:solidFill>
                <a:srgbClr val="FFFFFF"/>
              </a:solidFill>
            </a:endParaRPr>
          </a:p>
          <a:p>
            <a:pPr algn="ctr"/>
            <a:r>
              <a:rPr lang="en-GB" sz="3600" dirty="0">
                <a:solidFill>
                  <a:srgbClr val="FFFFFF"/>
                </a:solidFill>
              </a:rPr>
              <a:t>Can you think of some possible solutions to these problems?</a:t>
            </a:r>
          </a:p>
        </p:txBody>
      </p:sp>
    </p:spTree>
    <p:extLst>
      <p:ext uri="{BB962C8B-B14F-4D97-AF65-F5344CB8AC3E}">
        <p14:creationId xmlns:p14="http://schemas.microsoft.com/office/powerpoint/2010/main" val="37500675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1745" y="91440"/>
            <a:ext cx="3845379" cy="1450757"/>
          </a:xfrm>
        </p:spPr>
        <p:txBody>
          <a:bodyPr>
            <a:normAutofit/>
          </a:bodyPr>
          <a:lstStyle/>
          <a:p>
            <a:r>
              <a:rPr lang="en-GB" sz="3700" dirty="0"/>
              <a:t>A solution to short prison sentences?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005" y="1988840"/>
            <a:ext cx="4464139" cy="4176464"/>
          </a:xfrm>
        </p:spPr>
        <p:txBody>
          <a:bodyPr>
            <a:noAutofit/>
          </a:bodyPr>
          <a:lstStyle/>
          <a:p>
            <a:r>
              <a:rPr lang="en-GB" sz="1600" b="1" u="sng" dirty="0">
                <a:latin typeface="Arial" panose="020B0604020202020204" pitchFamily="34" charset="0"/>
                <a:cs typeface="Arial" panose="020B0604020202020204" pitchFamily="34" charset="0"/>
              </a:rPr>
              <a:t>Since 22 March 2026: a presumption to suspend custodial sentences of 12 months or less.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Exceptions include breach of a court order, significant risk of harm to an individual, and exceptional circumstances.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Courts can now suspend eligible sentences of up to three years.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u="sng" dirty="0">
                <a:latin typeface="Arial" panose="020B0604020202020204" pitchFamily="34" charset="0"/>
                <a:cs typeface="Arial" panose="020B0604020202020204" pitchFamily="34" charset="0"/>
              </a:rPr>
              <a:t>Community sentences still need credible supervision and treatment.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 reform is not an abolition of short prison sentences.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See Sentencing Act 2026, sections 1, 2 and 49.</a:t>
            </a:r>
          </a:p>
        </p:txBody>
      </p:sp>
      <p:pic>
        <p:nvPicPr>
          <p:cNvPr id="7" name="Graphic 6" descr="Judge">
            <a:extLst>
              <a:ext uri="{FF2B5EF4-FFF2-40B4-BE49-F238E27FC236}">
                <a16:creationId xmlns:a16="http://schemas.microsoft.com/office/drawing/2014/main" id="{0395344C-CC5B-474C-9585-5895C9300A9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25284" y="1988840"/>
            <a:ext cx="4088720" cy="40887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2C9903D-C8DB-831C-265E-BDBA4F4AF3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6240" y="436595"/>
            <a:ext cx="1101760" cy="110462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58368" y="6528816"/>
            <a:ext cx="10881360" cy="2286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r>
              <a:rPr sz="900">
                <a:solidFill>
                  <a:srgbClr val="52586B"/>
                </a:solidFill>
                <a:latin typeface="Abadi"/>
              </a:rPr>
              <a:t>Source: Sentencing Act 2026, ss.1–2 and 49. Short-sentence provisions commenced 22 March 2026.</a:t>
            </a:r>
          </a:p>
        </p:txBody>
      </p:sp>
    </p:spTree>
    <p:extLst>
      <p:ext uri="{BB962C8B-B14F-4D97-AF65-F5344CB8AC3E}">
        <p14:creationId xmlns:p14="http://schemas.microsoft.com/office/powerpoint/2010/main" val="396440414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92" y="310277"/>
            <a:ext cx="6499423" cy="5167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42"/>
              </a:lnSpc>
            </a:pPr>
            <a:r>
              <a:rPr lang="en-US" sz="3250" dirty="0">
                <a:solidFill>
                  <a:srgbClr val="373B48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Reoffending: The Cycle of Failure</a:t>
            </a:r>
            <a:endParaRPr lang="en-US" sz="3250" dirty="0"/>
          </a:p>
        </p:txBody>
      </p:sp>
      <p:sp>
        <p:nvSpPr>
          <p:cNvPr id="18" name="Text 16"/>
          <p:cNvSpPr/>
          <p:nvPr/>
        </p:nvSpPr>
        <p:spPr>
          <a:xfrm>
            <a:off x="658368" y="5897880"/>
            <a:ext cx="10881360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MoJ</a:t>
            </a:r>
            <a:r>
              <a:rPr lang="en-US" sz="1292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 Proven Reoffending</a:t>
            </a: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, </a:t>
            </a:r>
            <a:r>
              <a:rPr lang="en-US" sz="1292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July–September 2024 cohort (</a:t>
            </a: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published 30 July 2026</a:t>
            </a:r>
            <a:r>
              <a:rPr lang="en-US" sz="1292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): </a:t>
            </a: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one-year follow-up plus six months </a:t>
            </a:r>
            <a:r>
              <a:rPr lang="en-US" sz="1292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for offences </a:t>
            </a: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to </a:t>
            </a:r>
            <a:r>
              <a:rPr lang="en-US" sz="1292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be proven</a:t>
            </a: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. </a:t>
            </a:r>
            <a:r>
              <a:rPr lang="en-US" sz="1292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Raw </a:t>
            </a: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rates </a:t>
            </a:r>
            <a:r>
              <a:rPr lang="en-US" sz="1292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are descriptive — MoJ warns they must not be used to compare sentence effectiveness, as they are </a:t>
            </a: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not </a:t>
            </a:r>
            <a:r>
              <a:rPr lang="en-US" sz="1292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matched for offender profile</a:t>
            </a: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.</a:t>
            </a:r>
            <a:endParaRPr lang="en-US" sz="1292" dirty="0"/>
          </a:p>
        </p:txBody>
      </p:sp>
      <p:sp>
        <p:nvSpPr>
          <p:cNvPr id="19" name="TextBox 18"/>
          <p:cNvSpPr txBox="1"/>
          <p:nvPr/>
        </p:nvSpPr>
        <p:spPr>
          <a:xfrm>
            <a:off x="658368" y="6528816"/>
            <a:ext cx="10881360" cy="2286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r>
              <a:rPr sz="900">
                <a:solidFill>
                  <a:srgbClr val="52586B"/>
                </a:solidFill>
                <a:latin typeface="Abadi"/>
              </a:rPr>
              <a:t>Source: MoJ Proven Reoffending, July–September 2024 cohort; published 30 July 2026.</a:t>
            </a:r>
          </a:p>
        </p:txBody>
      </p:sp>
      <p:graphicFrame>
        <p:nvGraphicFramePr>
          <p:cNvPr id="20" name="Chart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0247180"/>
              </p:ext>
            </p:extLst>
          </p:nvPr>
        </p:nvGraphicFramePr>
        <p:xfrm>
          <a:off x="658368" y="807720"/>
          <a:ext cx="11287760" cy="4907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8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2960" y="1051560"/>
            <a:ext cx="105156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>
                <a:solidFill>
                  <a:srgbClr val="B8C8D6"/>
                </a:solidFill>
                <a:latin typeface="Abadi"/>
              </a:rPr>
              <a:t>PART THREE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463040"/>
            <a:ext cx="10515600" cy="8229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Abadi"/>
              </a:rPr>
              <a:t>Institutional Responses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2331720"/>
            <a:ext cx="9601200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50" b="0">
                <a:solidFill>
                  <a:srgbClr val="B8C8D6"/>
                </a:solidFill>
                <a:latin typeface="Abadi"/>
              </a:rPr>
              <a:t>A chronological journey through what the state has tried since 2013 — reform, emergency, inquiry and law — and what the evidence says changed.</a:t>
            </a:r>
          </a:p>
        </p:txBody>
      </p:sp>
      <p:sp>
        <p:nvSpPr>
          <p:cNvPr id="5" name="Rectangle 4"/>
          <p:cNvSpPr/>
          <p:nvPr/>
        </p:nvSpPr>
        <p:spPr>
          <a:xfrm>
            <a:off x="1371600" y="3913632"/>
            <a:ext cx="9418320" cy="27432"/>
          </a:xfrm>
          <a:prstGeom prst="rect">
            <a:avLst/>
          </a:prstGeom>
          <a:solidFill>
            <a:srgbClr val="15608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271016" y="3826763"/>
            <a:ext cx="201168" cy="201168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02920" y="3310128"/>
            <a:ext cx="1737360" cy="31089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300" b="1">
                <a:solidFill>
                  <a:srgbClr val="FFFFFF"/>
                </a:solidFill>
                <a:latin typeface="Abadi"/>
              </a:rPr>
              <a:t>2013–21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4261104"/>
            <a:ext cx="1737360" cy="1371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50" b="0">
                <a:solidFill>
                  <a:srgbClr val="B8C8D6"/>
                </a:solidFill>
                <a:latin typeface="Abadi"/>
              </a:rPr>
              <a:t>Transforming Rehabilitation: probation part-privatised, then reunified</a:t>
            </a:r>
          </a:p>
        </p:txBody>
      </p:sp>
      <p:sp>
        <p:nvSpPr>
          <p:cNvPr id="9" name="Oval 8"/>
          <p:cNvSpPr/>
          <p:nvPr/>
        </p:nvSpPr>
        <p:spPr>
          <a:xfrm>
            <a:off x="3154680" y="3826763"/>
            <a:ext cx="201168" cy="201168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386584" y="3310128"/>
            <a:ext cx="1737360" cy="31089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300" b="1">
                <a:solidFill>
                  <a:srgbClr val="FFFFFF"/>
                </a:solidFill>
                <a:latin typeface="Abadi"/>
              </a:rPr>
              <a:t>Sept 2024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386584" y="4261104"/>
            <a:ext cx="1737360" cy="1371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50" b="0">
                <a:solidFill>
                  <a:srgbClr val="B8C8D6"/>
                </a:solidFill>
                <a:latin typeface="Abadi"/>
              </a:rPr>
              <a:t>SDS40: emergency early release at 40% of sentence</a:t>
            </a:r>
          </a:p>
        </p:txBody>
      </p:sp>
      <p:sp>
        <p:nvSpPr>
          <p:cNvPr id="12" name="Oval 11"/>
          <p:cNvSpPr/>
          <p:nvPr/>
        </p:nvSpPr>
        <p:spPr>
          <a:xfrm>
            <a:off x="5038344" y="3826763"/>
            <a:ext cx="201168" cy="201168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270248" y="3310128"/>
            <a:ext cx="1737360" cy="31089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300" b="1">
                <a:solidFill>
                  <a:srgbClr val="FFFFFF"/>
                </a:solidFill>
                <a:latin typeface="Abadi"/>
              </a:rPr>
              <a:t>Dec 2024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70248" y="4261104"/>
            <a:ext cx="1737360" cy="1371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50" b="0">
                <a:solidFill>
                  <a:srgbClr val="B8C8D6"/>
                </a:solidFill>
                <a:latin typeface="Abadi"/>
              </a:rPr>
              <a:t>Justice Committee opens its drugs-in-prisons inquiry</a:t>
            </a:r>
          </a:p>
        </p:txBody>
      </p:sp>
      <p:sp>
        <p:nvSpPr>
          <p:cNvPr id="15" name="Oval 14"/>
          <p:cNvSpPr/>
          <p:nvPr/>
        </p:nvSpPr>
        <p:spPr>
          <a:xfrm>
            <a:off x="6922007" y="3826763"/>
            <a:ext cx="201168" cy="201168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153912" y="3310128"/>
            <a:ext cx="1737360" cy="31089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300" b="1">
                <a:solidFill>
                  <a:srgbClr val="FFFFFF"/>
                </a:solidFill>
                <a:latin typeface="Abadi"/>
              </a:rPr>
              <a:t>May 2025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153912" y="4261104"/>
            <a:ext cx="1737360" cy="1371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50" b="0">
                <a:solidFill>
                  <a:srgbClr val="B8C8D6"/>
                </a:solidFill>
                <a:latin typeface="Abadi"/>
              </a:rPr>
              <a:t>Independent Sentencing Review reports</a:t>
            </a:r>
          </a:p>
        </p:txBody>
      </p:sp>
      <p:sp>
        <p:nvSpPr>
          <p:cNvPr id="18" name="Oval 17"/>
          <p:cNvSpPr/>
          <p:nvPr/>
        </p:nvSpPr>
        <p:spPr>
          <a:xfrm>
            <a:off x="8805672" y="3826763"/>
            <a:ext cx="201168" cy="201168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037576" y="3310128"/>
            <a:ext cx="1737360" cy="31089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300" b="1">
                <a:solidFill>
                  <a:srgbClr val="FFFFFF"/>
                </a:solidFill>
                <a:latin typeface="Abadi"/>
              </a:rPr>
              <a:t>Oct 25 – Jan 26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037576" y="4261104"/>
            <a:ext cx="1737360" cy="1371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50" b="0">
                <a:solidFill>
                  <a:srgbClr val="B8C8D6"/>
                </a:solidFill>
                <a:latin typeface="Abadi"/>
              </a:rPr>
              <a:t>Committee report, then the government response</a:t>
            </a:r>
          </a:p>
        </p:txBody>
      </p:sp>
      <p:sp>
        <p:nvSpPr>
          <p:cNvPr id="21" name="Oval 20"/>
          <p:cNvSpPr/>
          <p:nvPr/>
        </p:nvSpPr>
        <p:spPr>
          <a:xfrm>
            <a:off x="10689336" y="3826763"/>
            <a:ext cx="201168" cy="201168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9921240" y="3310128"/>
            <a:ext cx="1737360" cy="31089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300" b="1">
                <a:solidFill>
                  <a:srgbClr val="FFFFFF"/>
                </a:solidFill>
                <a:latin typeface="Abadi"/>
              </a:rPr>
              <a:t>2026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921240" y="4261104"/>
            <a:ext cx="1737360" cy="1371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50" b="0">
                <a:solidFill>
                  <a:srgbClr val="B8C8D6"/>
                </a:solidFill>
                <a:latin typeface="Abadi"/>
              </a:rPr>
              <a:t>Sentencing Act in force; HMIP annual report tests it</a:t>
            </a:r>
          </a:p>
        </p:txBody>
      </p:sp>
    </p:spTree>
    <p:extLst>
      <p:ext uri="{BB962C8B-B14F-4D97-AF65-F5344CB8AC3E}">
        <p14:creationId xmlns:p14="http://schemas.microsoft.com/office/powerpoint/2010/main" val="8532821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62F2CC32-3EDF-9F32-9F48-866C7581B3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415" y="283766"/>
            <a:ext cx="4951014" cy="50624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Rounded Rectangle 16"/>
          <p:cNvSpPr/>
          <p:nvPr/>
        </p:nvSpPr>
        <p:spPr>
          <a:xfrm>
            <a:off x="411480" y="310896"/>
            <a:ext cx="1600200" cy="329184"/>
          </a:xfrm>
          <a:prstGeom prst="roundRect">
            <a:avLst>
              <a:gd name="adj" fmla="val 40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0" bIns="0" rtlCol="0" anchor="ctr"/>
          <a:lstStyle/>
          <a:p>
            <a:pPr algn="ctr"/>
            <a:r>
              <a:rPr sz="1150" b="1">
                <a:solidFill>
                  <a:srgbClr val="FFFFFF"/>
                </a:solidFill>
                <a:latin typeface="Abadi"/>
              </a:rPr>
              <a:t>2013 – 2021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11480" y="786384"/>
            <a:ext cx="5760720" cy="8686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400" b="1">
                <a:solidFill>
                  <a:srgbClr val="373B48"/>
                </a:solidFill>
                <a:latin typeface="Abadi"/>
              </a:rPr>
              <a:t>Transforming Rehabilitation:</a:t>
            </a:r>
          </a:p>
          <a:p>
            <a:pPr algn="l"/>
            <a:r>
              <a:rPr sz="2400" b="1">
                <a:solidFill>
                  <a:srgbClr val="373B48"/>
                </a:solidFill>
                <a:latin typeface="Abadi"/>
              </a:rPr>
              <a:t>a masterclass in how not to reform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1480" y="1783080"/>
            <a:ext cx="57607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>
                <a:solidFill>
                  <a:srgbClr val="156082"/>
                </a:solidFill>
                <a:latin typeface="Abadi"/>
              </a:rPr>
              <a:t>HOW DID IT AIM TO CUT REOFFENDING?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11480" y="2148840"/>
            <a:ext cx="2743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500" b="1">
                <a:solidFill>
                  <a:srgbClr val="156082"/>
                </a:solidFill>
                <a:latin typeface="Abadi"/>
              </a:rPr>
              <a:t>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77240" y="2148840"/>
            <a:ext cx="5394960" cy="56692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50" b="0">
                <a:solidFill>
                  <a:srgbClr val="52586B"/>
                </a:solidFill>
                <a:latin typeface="Abadi"/>
              </a:rPr>
              <a:t>Split probation in two — a National Probation Service for high-risk cases, 21 private Community Rehabilitation Companies for the rest.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2807208"/>
            <a:ext cx="2743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500" b="1">
                <a:solidFill>
                  <a:srgbClr val="156082"/>
                </a:solidFill>
                <a:latin typeface="Abadi"/>
              </a:rPr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77240" y="2807208"/>
            <a:ext cx="5394960" cy="56692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50" b="0">
                <a:solidFill>
                  <a:srgbClr val="52586B"/>
                </a:solidFill>
                <a:latin typeface="Abadi"/>
              </a:rPr>
              <a:t>Pay providers partly by results, so payment followed measured falls in reoffending.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1480" y="3465576"/>
            <a:ext cx="2743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500" b="1">
                <a:solidFill>
                  <a:srgbClr val="156082"/>
                </a:solidFill>
                <a:latin typeface="Abadi"/>
              </a:rPr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77240" y="3465576"/>
            <a:ext cx="5394960" cy="56692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50" b="0">
                <a:solidFill>
                  <a:srgbClr val="52586B"/>
                </a:solidFill>
                <a:latin typeface="Abadi"/>
              </a:rPr>
              <a:t>Extend statutory supervision to people serving under 12 months for the first time.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11480" y="4187952"/>
            <a:ext cx="57607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>
                <a:solidFill>
                  <a:srgbClr val="8A1B4B"/>
                </a:solidFill>
                <a:latin typeface="Abadi"/>
              </a:rPr>
              <a:t>WHY IT COLLAPSED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411480" y="4526280"/>
            <a:ext cx="2743200" cy="457200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576072" y="4654296"/>
            <a:ext cx="2468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1">
                <a:solidFill>
                  <a:srgbClr val="373B48"/>
                </a:solidFill>
                <a:latin typeface="Abadi"/>
              </a:rPr>
              <a:t>Fragmented service delivery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337560" y="4526280"/>
            <a:ext cx="2743200" cy="457200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3502152" y="4654296"/>
            <a:ext cx="2468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1">
                <a:solidFill>
                  <a:srgbClr val="373B48"/>
                </a:solidFill>
                <a:latin typeface="Abadi"/>
              </a:rPr>
              <a:t>Financially unsustainable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11480" y="5093208"/>
            <a:ext cx="2743200" cy="457200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576072" y="5221224"/>
            <a:ext cx="2468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1">
                <a:solidFill>
                  <a:srgbClr val="373B48"/>
                </a:solidFill>
                <a:latin typeface="Abadi"/>
              </a:rPr>
              <a:t>Staff demoralisation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3337560" y="5093208"/>
            <a:ext cx="2743200" cy="457200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3502152" y="5221224"/>
            <a:ext cx="2468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1">
                <a:solidFill>
                  <a:srgbClr val="373B48"/>
                </a:solidFill>
                <a:latin typeface="Abadi"/>
              </a:rPr>
              <a:t>Poor performance outcomes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411480" y="5742432"/>
            <a:ext cx="5760720" cy="777240"/>
          </a:xfrm>
          <a:prstGeom prst="roundRect">
            <a:avLst>
              <a:gd name="adj" fmla="val 6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621792" y="5888736"/>
            <a:ext cx="534924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50" b="1">
                <a:solidFill>
                  <a:srgbClr val="FFFFFF"/>
                </a:solidFill>
                <a:latin typeface="Abadi"/>
              </a:rPr>
              <a:t>“a masterclass in how not to manage change”</a:t>
            </a:r>
          </a:p>
          <a:p>
            <a:pPr algn="l"/>
            <a:r>
              <a:rPr sz="1050" b="0">
                <a:solidFill>
                  <a:srgbClr val="B8C8D6"/>
                </a:solidFill>
                <a:latin typeface="Abadi"/>
              </a:rPr>
              <a:t>Burke &amp; Collett (2016). Probation was reunified into a single service in June 2021.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446520" y="5532120"/>
            <a:ext cx="4946904" cy="1005840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6647688" y="5669280"/>
            <a:ext cx="4544568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>
                <a:solidFill>
                  <a:srgbClr val="156082"/>
                </a:solidFill>
                <a:latin typeface="Abadi"/>
              </a:rPr>
              <a:t>Discuss:  </a:t>
            </a:r>
            <a:r>
              <a:rPr sz="1200" b="0">
                <a:solidFill>
                  <a:srgbClr val="52586B"/>
                </a:solidFill>
                <a:latin typeface="Abadi"/>
              </a:rPr>
              <a:t>was this a failure of the policy idea, or of the way it was implemented? Your answer decides whether privatisation is ever worth retrying.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92" y="987552"/>
            <a:ext cx="9145885" cy="5167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042"/>
              </a:lnSpc>
            </a:pPr>
            <a:r>
              <a:rPr lang="en-US" sz="3250">
                <a:solidFill>
                  <a:srgbClr val="373B48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Four pillars of the current reform agenda</a:t>
            </a:r>
            <a:endParaRPr lang="en-US" sz="3250" dirty="0"/>
          </a:p>
        </p:txBody>
      </p:sp>
      <p:sp>
        <p:nvSpPr>
          <p:cNvPr id="3" name="Shape 1"/>
          <p:cNvSpPr/>
          <p:nvPr/>
        </p:nvSpPr>
        <p:spPr>
          <a:xfrm>
            <a:off x="661492" y="1917601"/>
            <a:ext cx="5351859" cy="1494830"/>
          </a:xfrm>
          <a:prstGeom prst="roundRect">
            <a:avLst>
              <a:gd name="adj" fmla="val 4647"/>
            </a:avLst>
          </a:prstGeom>
          <a:solidFill>
            <a:srgbClr val="E2E4E9"/>
          </a:solidFill>
          <a:ln w="7620">
            <a:solidFill>
              <a:srgbClr val="C8CACF"/>
            </a:solidFill>
            <a:prstDash val="solid"/>
          </a:ln>
        </p:spPr>
        <p:txBody>
          <a:bodyPr/>
          <a:lstStyle/>
          <a:p>
            <a:endParaRPr lang="en-GB" sz="1500"/>
          </a:p>
        </p:txBody>
      </p:sp>
      <p:sp>
        <p:nvSpPr>
          <p:cNvPr id="4" name="Text 2"/>
          <p:cNvSpPr/>
          <p:nvPr/>
        </p:nvSpPr>
        <p:spPr>
          <a:xfrm>
            <a:off x="833140" y="2089249"/>
            <a:ext cx="2067421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625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Estate Expansion</a:t>
            </a:r>
            <a:endParaRPr lang="en-US" sz="1625" dirty="0"/>
          </a:p>
        </p:txBody>
      </p:sp>
      <p:sp>
        <p:nvSpPr>
          <p:cNvPr id="5" name="Text 3"/>
          <p:cNvSpPr/>
          <p:nvPr/>
        </p:nvSpPr>
        <p:spPr>
          <a:xfrm>
            <a:off x="833140" y="2446933"/>
            <a:ext cx="5008563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Current target: 14,000 additional places by 2031. MoJ reported over 3,300 delivered since July 2024 on 14 September 2026; construction is not delivery.</a:t>
            </a:r>
            <a:endParaRPr lang="en-US" sz="1292" dirty="0"/>
          </a:p>
        </p:txBody>
      </p:sp>
      <p:sp>
        <p:nvSpPr>
          <p:cNvPr id="6" name="Shape 4"/>
          <p:cNvSpPr/>
          <p:nvPr/>
        </p:nvSpPr>
        <p:spPr>
          <a:xfrm>
            <a:off x="6178650" y="1917601"/>
            <a:ext cx="5351859" cy="1494830"/>
          </a:xfrm>
          <a:prstGeom prst="roundRect">
            <a:avLst>
              <a:gd name="adj" fmla="val 4647"/>
            </a:avLst>
          </a:prstGeom>
          <a:solidFill>
            <a:srgbClr val="E2E4E9"/>
          </a:solidFill>
          <a:ln w="7620">
            <a:solidFill>
              <a:srgbClr val="C8CACF"/>
            </a:solidFill>
            <a:prstDash val="solid"/>
          </a:ln>
        </p:spPr>
        <p:txBody>
          <a:bodyPr/>
          <a:lstStyle/>
          <a:p>
            <a:endParaRPr lang="en-GB" sz="1500"/>
          </a:p>
        </p:txBody>
      </p:sp>
      <p:sp>
        <p:nvSpPr>
          <p:cNvPr id="7" name="Text 5"/>
          <p:cNvSpPr/>
          <p:nvPr/>
        </p:nvSpPr>
        <p:spPr>
          <a:xfrm>
            <a:off x="6350298" y="2089249"/>
            <a:ext cx="2212876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625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Reducing Reoffending</a:t>
            </a:r>
            <a:endParaRPr lang="en-US" sz="1625" dirty="0"/>
          </a:p>
        </p:txBody>
      </p:sp>
      <p:sp>
        <p:nvSpPr>
          <p:cNvPr id="8" name="Text 6"/>
          <p:cNvSpPr/>
          <p:nvPr/>
        </p:nvSpPr>
        <p:spPr>
          <a:xfrm>
            <a:off x="6350298" y="2446933"/>
            <a:ext cx="5008563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HMIP 2025/26 calls for better education, work and training. Provision, attendance and teaching quality remain barriers to meaningful rehabilitation.</a:t>
            </a:r>
            <a:endParaRPr lang="en-US" sz="1292" dirty="0"/>
          </a:p>
        </p:txBody>
      </p:sp>
      <p:sp>
        <p:nvSpPr>
          <p:cNvPr id="9" name="Shape 7"/>
          <p:cNvSpPr/>
          <p:nvPr/>
        </p:nvSpPr>
        <p:spPr>
          <a:xfrm>
            <a:off x="661492" y="3577729"/>
            <a:ext cx="5351859" cy="1494830"/>
          </a:xfrm>
          <a:prstGeom prst="roundRect">
            <a:avLst>
              <a:gd name="adj" fmla="val 4647"/>
            </a:avLst>
          </a:prstGeom>
          <a:solidFill>
            <a:srgbClr val="E2E4E9"/>
          </a:solidFill>
          <a:ln w="7620">
            <a:solidFill>
              <a:srgbClr val="C8CACF"/>
            </a:solidFill>
            <a:prstDash val="solid"/>
          </a:ln>
        </p:spPr>
        <p:txBody>
          <a:bodyPr/>
          <a:lstStyle/>
          <a:p>
            <a:endParaRPr lang="en-GB" sz="1500"/>
          </a:p>
        </p:txBody>
      </p:sp>
      <p:sp>
        <p:nvSpPr>
          <p:cNvPr id="10" name="Text 8"/>
          <p:cNvSpPr/>
          <p:nvPr/>
        </p:nvSpPr>
        <p:spPr>
          <a:xfrm>
            <a:off x="833140" y="3749378"/>
            <a:ext cx="2067421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625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Security Measures</a:t>
            </a:r>
            <a:endParaRPr lang="en-US" sz="1625" dirty="0"/>
          </a:p>
        </p:txBody>
      </p:sp>
      <p:sp>
        <p:nvSpPr>
          <p:cNvPr id="11" name="Text 9"/>
          <p:cNvSpPr/>
          <p:nvPr/>
        </p:nvSpPr>
        <p:spPr>
          <a:xfrm>
            <a:off x="833140" y="4107061"/>
            <a:ext cx="5008563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The 2025 drugs inquiry called for stronger testing and supply controls. The January 2026 government response recognises drug use remains too high.</a:t>
            </a:r>
            <a:endParaRPr lang="en-US" sz="1292" dirty="0"/>
          </a:p>
        </p:txBody>
      </p:sp>
      <p:sp>
        <p:nvSpPr>
          <p:cNvPr id="12" name="Shape 10"/>
          <p:cNvSpPr/>
          <p:nvPr/>
        </p:nvSpPr>
        <p:spPr>
          <a:xfrm>
            <a:off x="6178650" y="3577729"/>
            <a:ext cx="5351859" cy="1494830"/>
          </a:xfrm>
          <a:prstGeom prst="roundRect">
            <a:avLst>
              <a:gd name="adj" fmla="val 4647"/>
            </a:avLst>
          </a:prstGeom>
          <a:solidFill>
            <a:srgbClr val="E2E4E9"/>
          </a:solidFill>
          <a:ln w="7620">
            <a:solidFill>
              <a:srgbClr val="C8CACF"/>
            </a:solidFill>
            <a:prstDash val="solid"/>
          </a:ln>
        </p:spPr>
        <p:txBody>
          <a:bodyPr/>
          <a:lstStyle/>
          <a:p>
            <a:endParaRPr lang="en-GB" sz="1500"/>
          </a:p>
        </p:txBody>
      </p:sp>
      <p:sp>
        <p:nvSpPr>
          <p:cNvPr id="13" name="Text 11"/>
          <p:cNvSpPr/>
          <p:nvPr/>
        </p:nvSpPr>
        <p:spPr>
          <a:xfrm>
            <a:off x="6350298" y="3749378"/>
            <a:ext cx="2414588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000"/>
              </a:lnSpc>
            </a:pPr>
            <a:r>
              <a:rPr lang="en-US" sz="1625" dirty="0">
                <a:solidFill>
                  <a:srgbClr val="52586B"/>
                </a:solidFill>
                <a:latin typeface="Abadi" panose="020B0604020104020204" pitchFamily="34" charset="0"/>
                <a:ea typeface="Mona Sans Semi Bold" pitchFamily="34" charset="-122"/>
                <a:cs typeface="Mona Sans Semi Bold" pitchFamily="34" charset="-120"/>
              </a:rPr>
              <a:t>Workforce Development</a:t>
            </a:r>
            <a:endParaRPr lang="en-US" sz="1625" dirty="0"/>
          </a:p>
        </p:txBody>
      </p:sp>
      <p:sp>
        <p:nvSpPr>
          <p:cNvPr id="14" name="Text 12"/>
          <p:cNvSpPr/>
          <p:nvPr/>
        </p:nvSpPr>
        <p:spPr>
          <a:xfrm>
            <a:off x="6350298" y="4107061"/>
            <a:ext cx="5008563" cy="793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HMIP continues to identify staff training and security weaknesses. July 2026 youth safeguarding reforms include stronger vetting and specialist social workers.</a:t>
            </a:r>
            <a:endParaRPr lang="en-US" sz="1292" dirty="0"/>
          </a:p>
        </p:txBody>
      </p:sp>
      <p:sp>
        <p:nvSpPr>
          <p:cNvPr id="15" name="Text 13"/>
          <p:cNvSpPr/>
          <p:nvPr/>
        </p:nvSpPr>
        <p:spPr>
          <a:xfrm>
            <a:off x="661492" y="5258594"/>
            <a:ext cx="10869018" cy="529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083"/>
              </a:lnSpc>
            </a:pPr>
            <a:r>
              <a:rPr lang="en-US" sz="1292" dirty="0">
                <a:solidFill>
                  <a:srgbClr val="52586B"/>
                </a:solidFill>
                <a:latin typeface="Abadi" panose="020B0604020104020204" pitchFamily="34" charset="0"/>
                <a:ea typeface="Funnel Sans" pitchFamily="34" charset="-122"/>
                <a:cs typeface="Funnel Sans" pitchFamily="34" charset="-120"/>
              </a:rPr>
              <a:t>Funding scopes differ: January 2026 statement cites up to £7bn over 2024/25–2029/30; September MoJ news cites £4.7bn for delivery. Neither is evidence of completed places.</a:t>
            </a:r>
            <a:endParaRPr lang="en-US" sz="1292" dirty="0"/>
          </a:p>
        </p:txBody>
      </p:sp>
      <p:sp>
        <p:nvSpPr>
          <p:cNvPr id="16" name="TextBox 15"/>
          <p:cNvSpPr txBox="1"/>
          <p:nvPr/>
        </p:nvSpPr>
        <p:spPr>
          <a:xfrm>
            <a:off x="658368" y="6528816"/>
            <a:ext cx="10881360" cy="2286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r>
              <a:rPr sz="900" dirty="0">
                <a:solidFill>
                  <a:srgbClr val="52586B"/>
                </a:solidFill>
                <a:latin typeface="Abadi"/>
              </a:rPr>
              <a:t>Sources: MoJ, 14 September 2026; HCWS1291; HMIP 2025/26. Full references in notes.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58368" y="502920"/>
            <a:ext cx="2651760" cy="329184"/>
          </a:xfrm>
          <a:prstGeom prst="roundRect">
            <a:avLst>
              <a:gd name="adj" fmla="val 40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0" bIns="0" rtlCol="0" anchor="ctr"/>
          <a:lstStyle/>
          <a:p>
            <a:pPr algn="ctr"/>
            <a:r>
              <a:rPr sz="1150" b="1">
                <a:solidFill>
                  <a:srgbClr val="FFFFFF"/>
                </a:solidFill>
                <a:latin typeface="Abadi"/>
              </a:rPr>
              <a:t>2024 → 2031  ·  the plan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58368" y="5870448"/>
            <a:ext cx="10872216" cy="566928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59536" y="6007608"/>
            <a:ext cx="10469880" cy="2926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>
                <a:solidFill>
                  <a:srgbClr val="156082"/>
                </a:solidFill>
                <a:latin typeface="Abadi"/>
              </a:rPr>
              <a:t>Rank them:  </a:t>
            </a:r>
            <a:r>
              <a:rPr sz="1200" b="0">
                <a:solidFill>
                  <a:srgbClr val="52586B"/>
                </a:solidFill>
                <a:latin typeface="Abadi"/>
              </a:rPr>
              <a:t>which pillar is doing the heaviest lifting — and which collapses first if the population keeps rising?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278DD03-CB1E-01FB-4280-F539FF8A90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56748" y="72428"/>
            <a:ext cx="4635252" cy="2110495"/>
          </a:xfr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A415B18-F050-A906-3103-88A8F424C6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3445" y="3874366"/>
            <a:ext cx="3876675" cy="25336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58368" y="6528816"/>
            <a:ext cx="10881360" cy="184666"/>
          </a:xfrm>
          <a:prstGeom prst="rect">
            <a:avLst/>
          </a:prstGeom>
          <a:noFill/>
        </p:spPr>
        <p:txBody>
          <a:bodyPr wrap="square" lIns="0" tIns="0" rIns="91440" bIns="45720" anchor="t">
            <a:spAutoFit/>
          </a:bodyPr>
          <a:lstStyle/>
          <a:p>
            <a:r>
              <a:rPr lang="en-US" sz="900">
                <a:solidFill>
                  <a:srgbClr val="52586B"/>
                </a:solidFill>
                <a:latin typeface="Abadi"/>
              </a:rPr>
              <a:t>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11480" y="320040"/>
            <a:ext cx="2377440" cy="329184"/>
          </a:xfrm>
          <a:prstGeom prst="roundRect">
            <a:avLst>
              <a:gd name="adj" fmla="val 40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0" bIns="0" rtlCol="0" anchor="ctr"/>
          <a:lstStyle/>
          <a:p>
            <a:pPr algn="ctr"/>
            <a:r>
              <a:rPr sz="1150" b="1">
                <a:solidFill>
                  <a:srgbClr val="FFFFFF"/>
                </a:solidFill>
                <a:latin typeface="Abadi"/>
              </a:rPr>
              <a:t>Sept 2024 → 2031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11480" y="1572768"/>
            <a:ext cx="6949440" cy="1481328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21792" y="1700784"/>
            <a:ext cx="6537960" cy="2560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1">
                <a:solidFill>
                  <a:srgbClr val="156082"/>
                </a:solidFill>
                <a:latin typeface="Abadi"/>
              </a:rPr>
              <a:t>SHORT-TERM: release point moved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92" y="1993392"/>
            <a:ext cx="653796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0">
                <a:solidFill>
                  <a:srgbClr val="156082"/>
                </a:solidFill>
                <a:latin typeface="Abadi"/>
              </a:rPr>
              <a:t>•  </a:t>
            </a:r>
            <a:r>
              <a:rPr lang="en-GB" sz="1150" b="0">
                <a:solidFill>
                  <a:srgbClr val="156082"/>
                </a:solidFill>
                <a:latin typeface="Abadi"/>
              </a:rPr>
              <a:t>SDS40 began on 10 September 2024, moving eligible standard determinate sentences from 50% to 40% in custody.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1792" y="2359152"/>
            <a:ext cx="653796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0">
                <a:solidFill>
                  <a:srgbClr val="156082"/>
                </a:solidFill>
                <a:latin typeface="Abadi"/>
              </a:rPr>
              <a:t>•  </a:t>
            </a:r>
            <a:r>
              <a:rPr lang="en-GB" sz="1150" b="0">
                <a:solidFill>
                  <a:srgbClr val="156082"/>
                </a:solidFill>
                <a:latin typeface="Abadi"/>
              </a:rPr>
              <a:t>After the 22 October 2024 tranche, releases continued. MoJ’s latest data cover January 2025 to March 2026.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1792" y="2706624"/>
            <a:ext cx="653796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0">
                <a:solidFill>
                  <a:srgbClr val="156082"/>
                </a:solidFill>
                <a:latin typeface="Abadi"/>
              </a:rPr>
              <a:t>•  </a:t>
            </a:r>
            <a:r>
              <a:rPr lang="en-GB" sz="1150" b="0">
                <a:solidFill>
                  <a:srgbClr val="156082"/>
                </a:solidFill>
                <a:latin typeface="Abadi"/>
              </a:rPr>
              <a:t>Sentencing Act release changes commenced on 1 October 2026. Eligibility exclusions and phased implementation apply.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11480" y="3273552"/>
            <a:ext cx="6949440" cy="713232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21792" y="3401568"/>
            <a:ext cx="6537960" cy="2560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1">
                <a:solidFill>
                  <a:srgbClr val="156082"/>
                </a:solidFill>
                <a:latin typeface="Abadi"/>
              </a:rPr>
              <a:t>LONG-TERM: capacity built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1792" y="3694176"/>
            <a:ext cx="6537960" cy="40233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0">
                <a:solidFill>
                  <a:srgbClr val="156082"/>
                </a:solidFill>
                <a:latin typeface="Abadi"/>
              </a:rPr>
              <a:t>•  </a:t>
            </a:r>
            <a:r>
              <a:rPr sz="1150" b="0">
                <a:solidFill>
                  <a:srgbClr val="52586B"/>
                </a:solidFill>
                <a:latin typeface="Abadi"/>
              </a:rPr>
              <a:t>Target of 14,000 additional prison places by 2031 — a decade-scale answer to an immediate problem.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11480" y="4023360"/>
            <a:ext cx="6949440" cy="1234440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621792" y="4151376"/>
            <a:ext cx="6537960" cy="2560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1">
                <a:solidFill>
                  <a:srgbClr val="156082"/>
                </a:solidFill>
                <a:latin typeface="Abadi"/>
              </a:rPr>
              <a:t>THE COST OF RUNNING HOT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1792" y="4443984"/>
            <a:ext cx="6537960" cy="40233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0">
                <a:solidFill>
                  <a:srgbClr val="156082"/>
                </a:solidFill>
                <a:latin typeface="Abadi"/>
              </a:rPr>
              <a:t>•  </a:t>
            </a:r>
            <a:r>
              <a:rPr sz="1150" b="0">
                <a:solidFill>
                  <a:srgbClr val="52586B"/>
                </a:solidFill>
                <a:latin typeface="Abadi"/>
              </a:rPr>
              <a:t>MoJ recorded 70,632 self-harm incidents in the year to March 2026; the incident rate fell 10% year on year.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1792" y="4846320"/>
            <a:ext cx="6537960" cy="40233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0">
                <a:solidFill>
                  <a:srgbClr val="156082"/>
                </a:solidFill>
                <a:latin typeface="Abadi"/>
              </a:rPr>
              <a:t>•  </a:t>
            </a:r>
            <a:r>
              <a:rPr sz="1150" b="0">
                <a:solidFill>
                  <a:srgbClr val="52586B"/>
                </a:solidFill>
                <a:latin typeface="Abadi"/>
              </a:rPr>
              <a:t>359 deaths in the year to June 2026, including 71 self-inflicted. Note the different reference periods — do not conflate them.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11480" y="5440680"/>
            <a:ext cx="6949440" cy="685800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612648" y="5577840"/>
            <a:ext cx="6547103" cy="4114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>
                <a:solidFill>
                  <a:srgbClr val="156082"/>
                </a:solidFill>
                <a:latin typeface="Abadi"/>
              </a:rPr>
              <a:t>Ask yourself:  </a:t>
            </a:r>
            <a:r>
              <a:rPr sz="1200" b="0">
                <a:solidFill>
                  <a:srgbClr val="52586B"/>
                </a:solidFill>
                <a:latin typeface="Abadi"/>
              </a:rPr>
              <a:t>if the population is falling only because release points moved, has the crisis been solved or postponed?</a:t>
            </a:r>
          </a:p>
        </p:txBody>
      </p:sp>
    </p:spTree>
    <p:extLst>
      <p:ext uri="{BB962C8B-B14F-4D97-AF65-F5344CB8AC3E}">
        <p14:creationId xmlns:p14="http://schemas.microsoft.com/office/powerpoint/2010/main" val="10103648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A9908227-024F-20D1-65B1-98356C92D5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3838" y="33368"/>
            <a:ext cx="4850855" cy="6858000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658368" y="384048"/>
            <a:ext cx="2926080" cy="329184"/>
          </a:xfrm>
          <a:prstGeom prst="roundRect">
            <a:avLst>
              <a:gd name="adj" fmla="val 40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0" bIns="0" rtlCol="0" anchor="ctr"/>
          <a:lstStyle/>
          <a:p>
            <a:pPr algn="ctr"/>
            <a:r>
              <a:rPr sz="1150" b="1">
                <a:solidFill>
                  <a:srgbClr val="FFFFFF"/>
                </a:solidFill>
                <a:latin typeface="Abadi"/>
              </a:rPr>
              <a:t>May 2025 → Sentencing Act 2026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8368" y="868680"/>
            <a:ext cx="6309360" cy="9144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800" b="1">
                <a:solidFill>
                  <a:srgbClr val="373B48"/>
                </a:solidFill>
                <a:latin typeface="Abadi"/>
              </a:rPr>
              <a:t>From review to statute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8368" y="1828800"/>
            <a:ext cx="6309360" cy="3847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GB" sz="1250" b="0">
                <a:solidFill>
                  <a:srgbClr val="52586B"/>
                </a:solidFill>
                <a:latin typeface="Abadi"/>
              </a:rPr>
              <a:t>The Sentencing Act 2026 </a:t>
            </a:r>
            <a:r>
              <a:rPr sz="1250" b="0">
                <a:solidFill>
                  <a:srgbClr val="52586B"/>
                </a:solidFill>
                <a:latin typeface="Abadi"/>
              </a:rPr>
              <a:t>is </a:t>
            </a:r>
            <a:r>
              <a:rPr lang="en-GB" sz="1250" b="0">
                <a:solidFill>
                  <a:srgbClr val="52586B"/>
                </a:solidFill>
                <a:latin typeface="Abadi"/>
              </a:rPr>
              <a:t>now in force. </a:t>
            </a:r>
            <a:r>
              <a:rPr lang="en-GB" sz="1250" b="1">
                <a:solidFill>
                  <a:srgbClr val="373B48"/>
                </a:solidFill>
                <a:latin typeface="Abadi"/>
              </a:rPr>
              <a:t>Release changes began on 1 October</a:t>
            </a:r>
            <a:r>
              <a:rPr lang="en-GB" sz="1250" b="0">
                <a:solidFill>
                  <a:srgbClr val="52586B"/>
                </a:solidFill>
                <a:latin typeface="Abadi"/>
              </a:rPr>
              <a:t>, with phased implementation</a:t>
            </a:r>
            <a:r>
              <a:rPr sz="1250" b="0">
                <a:solidFill>
                  <a:srgbClr val="52586B"/>
                </a:solidFill>
                <a:latin typeface="Abadi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8368" y="2450592"/>
            <a:ext cx="6309360" cy="2560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>
                <a:solidFill>
                  <a:srgbClr val="196B24"/>
                </a:solidFill>
                <a:latin typeface="Abadi"/>
              </a:rPr>
              <a:t>IN FORCE NOW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8368" y="2743200"/>
            <a:ext cx="6309360" cy="38404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50" b="0">
                <a:solidFill>
                  <a:srgbClr val="156082"/>
                </a:solidFill>
                <a:latin typeface="Abadi"/>
              </a:rPr>
              <a:t>•  </a:t>
            </a:r>
            <a:r>
              <a:rPr sz="1250" b="0">
                <a:solidFill>
                  <a:srgbClr val="52586B"/>
                </a:solidFill>
                <a:latin typeface="Abadi"/>
              </a:rPr>
              <a:t>Presumption to suspend custodial sentences of 12 months or less.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8368" y="3145536"/>
            <a:ext cx="6309360" cy="38404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50" b="0">
                <a:solidFill>
                  <a:srgbClr val="156082"/>
                </a:solidFill>
                <a:latin typeface="Abadi"/>
              </a:rPr>
              <a:t>•  </a:t>
            </a:r>
            <a:r>
              <a:rPr sz="1250" b="0">
                <a:solidFill>
                  <a:srgbClr val="52586B"/>
                </a:solidFill>
                <a:latin typeface="Abadi"/>
              </a:rPr>
              <a:t>Eligible suspended sentences extended to three years.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8368" y="3547872"/>
            <a:ext cx="6309360" cy="38404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50" b="0">
                <a:solidFill>
                  <a:srgbClr val="156082"/>
                </a:solidFill>
                <a:latin typeface="Abadi"/>
              </a:rPr>
              <a:t>•  </a:t>
            </a:r>
            <a:r>
              <a:rPr sz="1250" b="0">
                <a:solidFill>
                  <a:srgbClr val="52586B"/>
                </a:solidFill>
                <a:latin typeface="Abadi"/>
              </a:rPr>
              <a:t>A 56-day recall model for eligible adults from 31 March 2026.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8368" y="4041648"/>
            <a:ext cx="6309360" cy="1846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GB" sz="1200" b="1">
                <a:solidFill>
                  <a:srgbClr val="8A1B4B"/>
                </a:solidFill>
                <a:latin typeface="Abadi"/>
              </a:rPr>
              <a:t>RELEASE CHANGES NOW UNDER WAY</a:t>
            </a:r>
            <a:endParaRPr sz="1200" b="1">
              <a:solidFill>
                <a:srgbClr val="8A1B4B"/>
              </a:solidFill>
              <a:latin typeface="Abadi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8368" y="4334256"/>
            <a:ext cx="6309360" cy="192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50" b="0">
                <a:solidFill>
                  <a:srgbClr val="156082"/>
                </a:solidFill>
                <a:latin typeface="Abadi"/>
              </a:rPr>
              <a:t>•  </a:t>
            </a:r>
            <a:r>
              <a:rPr lang="en-GB" sz="1250" b="0">
                <a:solidFill>
                  <a:srgbClr val="156082"/>
                </a:solidFill>
                <a:latin typeface="Abadi"/>
              </a:rPr>
              <a:t>The progression model commenced on 1 October 2026.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8368" y="4736592"/>
            <a:ext cx="6309360" cy="38404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50" b="0">
                <a:solidFill>
                  <a:srgbClr val="156082"/>
                </a:solidFill>
                <a:latin typeface="Abadi"/>
              </a:rPr>
              <a:t>•  </a:t>
            </a:r>
            <a:r>
              <a:rPr sz="1250" b="0">
                <a:solidFill>
                  <a:srgbClr val="52586B"/>
                </a:solidFill>
                <a:latin typeface="Abadi"/>
              </a:rPr>
              <a:t>Exceptions preserve judicial responses to risk and serious breach.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8368" y="5138928"/>
            <a:ext cx="6309360" cy="192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50" b="0">
                <a:solidFill>
                  <a:srgbClr val="156082"/>
                </a:solidFill>
                <a:latin typeface="Abadi"/>
              </a:rPr>
              <a:t>•  </a:t>
            </a:r>
            <a:r>
              <a:rPr lang="en-GB" sz="1250" b="0">
                <a:solidFill>
                  <a:srgbClr val="156082"/>
                </a:solidFill>
                <a:latin typeface="Abadi"/>
              </a:rPr>
              <a:t>Existing-prisoner tranches extend into June 2027. Exclusions apply.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58368" y="5623560"/>
            <a:ext cx="6309360" cy="777240"/>
          </a:xfrm>
          <a:prstGeom prst="roundRect">
            <a:avLst>
              <a:gd name="adj" fmla="val 6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868680" y="5769864"/>
            <a:ext cx="589788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GB" sz="1150" b="1">
                <a:solidFill>
                  <a:srgbClr val="FFFFFF"/>
                </a:solidFill>
                <a:latin typeface="Abadi"/>
              </a:rPr>
              <a:t>Implementation matters</a:t>
            </a:r>
            <a:r>
              <a:rPr sz="1150" b="1">
                <a:solidFill>
                  <a:srgbClr val="FFFFFF"/>
                </a:solidFill>
                <a:latin typeface="Abadi"/>
              </a:rPr>
              <a:t>.</a:t>
            </a:r>
            <a:r>
              <a:rPr lang="en-GB" sz="1150" b="1">
                <a:solidFill>
                  <a:srgbClr val="FFFFFF"/>
                </a:solidFill>
                <a:latin typeface="Abadi"/>
              </a:rPr>
              <a:t>  </a:t>
            </a:r>
            <a:r>
              <a:rPr lang="en-GB" sz="1150" b="0">
                <a:solidFill>
                  <a:srgbClr val="B8C8D6"/>
                </a:solidFill>
                <a:latin typeface="Abadi"/>
              </a:rPr>
              <a:t>Commencement does </a:t>
            </a:r>
            <a:r>
              <a:rPr sz="1150" b="0">
                <a:solidFill>
                  <a:srgbClr val="B8C8D6"/>
                </a:solidFill>
                <a:latin typeface="Abadi"/>
              </a:rPr>
              <a:t>not </a:t>
            </a:r>
            <a:r>
              <a:rPr lang="en-GB" sz="1150" b="0">
                <a:solidFill>
                  <a:srgbClr val="B8C8D6"/>
                </a:solidFill>
                <a:latin typeface="Abadi"/>
              </a:rPr>
              <a:t>mean every provision applies to every prisoner. Capacity forecasts are </a:t>
            </a:r>
            <a:r>
              <a:rPr sz="1150" b="0">
                <a:solidFill>
                  <a:srgbClr val="B8C8D6"/>
                </a:solidFill>
                <a:latin typeface="Abadi"/>
              </a:rPr>
              <a:t>not </a:t>
            </a:r>
            <a:r>
              <a:rPr lang="en-GB" sz="1150" b="0">
                <a:solidFill>
                  <a:srgbClr val="B8C8D6"/>
                </a:solidFill>
                <a:latin typeface="Abadi"/>
              </a:rPr>
              <a:t>observed outcomes</a:t>
            </a:r>
            <a:r>
              <a:rPr sz="1150" b="0">
                <a:solidFill>
                  <a:srgbClr val="B8C8D6"/>
                </a:solidFill>
                <a:latin typeface="Abadi"/>
              </a:rPr>
              <a:t>. Status</a:t>
            </a:r>
            <a:r>
              <a:rPr lang="en-GB" sz="1150" b="0">
                <a:solidFill>
                  <a:srgbClr val="B8C8D6"/>
                </a:solidFill>
                <a:latin typeface="Abadi"/>
              </a:rPr>
              <a:t>: 16 October</a:t>
            </a:r>
            <a:r>
              <a:rPr sz="1150" b="0">
                <a:solidFill>
                  <a:srgbClr val="B8C8D6"/>
                </a:solidFill>
                <a:latin typeface="Abadi"/>
              </a:rPr>
              <a:t> 2026.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347472"/>
            <a:ext cx="73609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b="1">
                <a:solidFill>
                  <a:srgbClr val="156082"/>
                </a:solidFill>
                <a:latin typeface="Abadi"/>
              </a:rPr>
              <a:t>IN FORCE SINCE </a:t>
            </a:r>
            <a:r>
              <a:rPr sz="1400" b="1">
                <a:solidFill>
                  <a:srgbClr val="156082"/>
                </a:solidFill>
                <a:latin typeface="Abadi"/>
              </a:rPr>
              <a:t>1 OCTOBER 2026</a:t>
            </a:r>
            <a:r>
              <a:rPr lang="en-GB" sz="1400" b="1">
                <a:solidFill>
                  <a:srgbClr val="156082"/>
                </a:solidFill>
                <a:latin typeface="Abadi"/>
              </a:rPr>
              <a:t>, WITH</a:t>
            </a:r>
            <a:r>
              <a:rPr sz="1400" b="1">
                <a:solidFill>
                  <a:srgbClr val="156082"/>
                </a:solidFill>
                <a:latin typeface="Abadi"/>
              </a:rPr>
              <a:t> PHASED IMPLEMENTATION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8368" y="749808"/>
            <a:ext cx="7315200" cy="9692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3000" b="1">
                <a:solidFill>
                  <a:srgbClr val="373B48"/>
                </a:solidFill>
                <a:latin typeface="Abadi"/>
              </a:rPr>
              <a:t>Earlier release does not end the sentence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8368" y="1810512"/>
            <a:ext cx="108356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1800" b="0">
                <a:solidFill>
                  <a:srgbClr val="52586B"/>
                </a:solidFill>
                <a:latin typeface="Abadi"/>
              </a:rPr>
              <a:t>The progression model: three stages for eligible standard determinate sentences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8368" y="2258568"/>
            <a:ext cx="33375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3600" b="1">
                <a:solidFill>
                  <a:srgbClr val="156082"/>
                </a:solidFill>
                <a:latin typeface="Abadi"/>
              </a:rPr>
              <a:t>01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368" y="2926080"/>
            <a:ext cx="338328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2100" b="1">
                <a:solidFill>
                  <a:srgbClr val="373B48"/>
                </a:solidFill>
                <a:latin typeface="Abadi"/>
              </a:rPr>
              <a:t>Prison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8368" y="3456432"/>
            <a:ext cx="3337560" cy="113385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1700" b="0">
                <a:solidFill>
                  <a:srgbClr val="52586B"/>
                </a:solidFill>
                <a:latin typeface="Abadi"/>
              </a:rPr>
              <a:t>Custody before release.</a:t>
            </a:r>
          </a:p>
          <a:p>
            <a:pPr>
              <a:spcAft>
                <a:spcPts val="600"/>
              </a:spcAft>
            </a:pPr>
            <a:r>
              <a:rPr sz="1700" b="0">
                <a:solidFill>
                  <a:srgbClr val="52586B"/>
                </a:solidFill>
                <a:latin typeface="Abadi"/>
              </a:rPr>
              <a:t>Eligible release points move earlier; exclusions apply.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07408" y="2258568"/>
            <a:ext cx="33375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3600" b="1">
                <a:solidFill>
                  <a:srgbClr val="156082"/>
                </a:solidFill>
                <a:latin typeface="Abadi"/>
              </a:rPr>
              <a:t>02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07408" y="2926080"/>
            <a:ext cx="338328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2100" b="1">
                <a:solidFill>
                  <a:srgbClr val="373B48"/>
                </a:solidFill>
                <a:latin typeface="Abadi"/>
              </a:rPr>
              <a:t>Intensive supervision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07408" y="3456432"/>
            <a:ext cx="3337560" cy="113385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1700" b="0">
                <a:solidFill>
                  <a:srgbClr val="52586B"/>
                </a:solidFill>
                <a:latin typeface="Abadi"/>
              </a:rPr>
              <a:t>In the community, with probation appointments, risk assessment and licence conditions.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56448" y="2258568"/>
            <a:ext cx="33375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3600" b="1">
                <a:solidFill>
                  <a:srgbClr val="156082"/>
                </a:solidFill>
                <a:latin typeface="Abadi"/>
              </a:rPr>
              <a:t>03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56448" y="2926080"/>
            <a:ext cx="338328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2100" b="1">
                <a:solidFill>
                  <a:srgbClr val="373B48"/>
                </a:solidFill>
                <a:latin typeface="Abadi"/>
              </a:rPr>
              <a:t>Final licence stage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56448" y="3456432"/>
            <a:ext cx="3337560" cy="113385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1700" b="0">
                <a:solidFill>
                  <a:srgbClr val="52586B"/>
                </a:solidFill>
                <a:latin typeface="Abadi"/>
              </a:rPr>
              <a:t>Still serving the sentence.</a:t>
            </a:r>
          </a:p>
          <a:p>
            <a:pPr>
              <a:spcAft>
                <a:spcPts val="600"/>
              </a:spcAft>
            </a:pPr>
            <a:r>
              <a:rPr sz="1700" b="0">
                <a:solidFill>
                  <a:srgbClr val="52586B"/>
                </a:solidFill>
                <a:latin typeface="Abadi"/>
              </a:rPr>
              <a:t>Recall remains possible if risk cannot be managed safely.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8368" y="4782312"/>
            <a:ext cx="10835640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2300" b="1">
                <a:solidFill>
                  <a:srgbClr val="156082"/>
                </a:solidFill>
                <a:latin typeface="Abadi"/>
              </a:rPr>
              <a:t>Eligible release points: 40% </a:t>
            </a:r>
            <a:r>
              <a:rPr lang="en-GB" sz="2300" b="1">
                <a:solidFill>
                  <a:srgbClr val="156082"/>
                </a:solidFill>
                <a:latin typeface="Abadi"/>
              </a:rPr>
              <a:t>or </a:t>
            </a:r>
            <a:r>
              <a:rPr sz="2300" b="1">
                <a:solidFill>
                  <a:srgbClr val="156082"/>
                </a:solidFill>
                <a:latin typeface="Abadi"/>
              </a:rPr>
              <a:t>½ </a:t>
            </a:r>
            <a:r>
              <a:rPr lang="en-GB" sz="2300" b="1">
                <a:solidFill>
                  <a:srgbClr val="156082"/>
                </a:solidFill>
                <a:latin typeface="Abadi"/>
              </a:rPr>
              <a:t>to </a:t>
            </a:r>
            <a:r>
              <a:rPr sz="2300" b="1">
                <a:solidFill>
                  <a:srgbClr val="156082"/>
                </a:solidFill>
                <a:latin typeface="Abadi"/>
              </a:rPr>
              <a:t>⅓</a:t>
            </a:r>
            <a:r>
              <a:rPr lang="en-GB" sz="2300" b="1">
                <a:solidFill>
                  <a:srgbClr val="156082"/>
                </a:solidFill>
                <a:latin typeface="Abadi"/>
              </a:rPr>
              <a:t>, and</a:t>
            </a:r>
            <a:r>
              <a:rPr sz="2300" b="1">
                <a:solidFill>
                  <a:srgbClr val="156082"/>
                </a:solidFill>
                <a:latin typeface="Abadi"/>
              </a:rPr>
              <a:t> ⅔ </a:t>
            </a:r>
            <a:r>
              <a:rPr lang="en-GB" sz="2300" b="1">
                <a:solidFill>
                  <a:srgbClr val="156082"/>
                </a:solidFill>
                <a:latin typeface="Abadi"/>
              </a:rPr>
              <a:t>to</a:t>
            </a:r>
            <a:r>
              <a:rPr sz="2300" b="1">
                <a:solidFill>
                  <a:srgbClr val="156082"/>
                </a:solidFill>
                <a:latin typeface="Abadi"/>
              </a:rPr>
              <a:t> ½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8368" y="5340096"/>
            <a:ext cx="10835640" cy="4616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500" b="0">
                <a:solidFill>
                  <a:srgbClr val="52586B"/>
                </a:solidFill>
                <a:latin typeface="Abadi"/>
              </a:rPr>
              <a:t>SDS40 </a:t>
            </a:r>
            <a:r>
              <a:rPr sz="1500" b="0">
                <a:solidFill>
                  <a:srgbClr val="52586B"/>
                </a:solidFill>
                <a:latin typeface="Abadi"/>
              </a:rPr>
              <a:t>and </a:t>
            </a:r>
            <a:r>
              <a:rPr lang="en-GB" sz="1500" b="0">
                <a:solidFill>
                  <a:srgbClr val="52586B"/>
                </a:solidFill>
                <a:latin typeface="Abadi"/>
              </a:rPr>
              <a:t>the progression model have different eligibility rules</a:t>
            </a:r>
            <a:r>
              <a:rPr sz="1500" b="0">
                <a:solidFill>
                  <a:srgbClr val="52586B"/>
                </a:solidFill>
                <a:latin typeface="Abadi"/>
              </a:rPr>
              <a:t>. </a:t>
            </a:r>
            <a:r>
              <a:rPr lang="en-GB" sz="1500" b="0">
                <a:solidFill>
                  <a:srgbClr val="52586B"/>
                </a:solidFill>
                <a:latin typeface="Abadi"/>
              </a:rPr>
              <a:t>Phased commencement and exclusions determine individual </a:t>
            </a:r>
            <a:r>
              <a:rPr sz="1500" b="0">
                <a:solidFill>
                  <a:srgbClr val="52586B"/>
                </a:solidFill>
                <a:latin typeface="Abadi"/>
              </a:rPr>
              <a:t>release dates.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8368" y="6044184"/>
            <a:ext cx="10835640" cy="34747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600"/>
              </a:spcAft>
            </a:pPr>
            <a:r>
              <a:rPr sz="1800" b="1">
                <a:solidFill>
                  <a:srgbClr val="102D45"/>
                </a:solidFill>
                <a:latin typeface="Abadi"/>
              </a:rPr>
              <a:t>Discuss: less punishment—or punishment moved into the community?</a:t>
            </a:r>
          </a:p>
        </p:txBody>
      </p:sp>
      <p:pic>
        <p:nvPicPr>
          <p:cNvPr id="18" name="MoJ progression-model guidance — click to open source" descr="Ministry of Justice guidance: Progression model: changes to prison release arrangements. Updated 10 September 2026. Select the image to open the source.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3024" y="228600"/>
            <a:ext cx="3346704" cy="1411891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8368" y="347472"/>
            <a:ext cx="91440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400" b="1">
                <a:solidFill>
                  <a:srgbClr val="176787"/>
                </a:solidFill>
                <a:latin typeface="Abadi"/>
              </a:rPr>
              <a:t>EARLY RELEASE IN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8368" y="859536"/>
            <a:ext cx="1088136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3000" b="1">
                <a:solidFill>
                  <a:srgbClr val="434A54"/>
                </a:solidFill>
                <a:latin typeface="Abadi"/>
              </a:rPr>
              <a:t>At the prison gate: release 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8368" y="1673352"/>
            <a:ext cx="10881360" cy="4114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800" b="0">
                <a:solidFill>
                  <a:srgbClr val="434A54"/>
                </a:solidFill>
                <a:latin typeface="Abadi"/>
              </a:rPr>
              <a:t>Sky News footage, 1 October 2026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60520" y="2514600"/>
            <a:ext cx="7178040" cy="10972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2700" b="1">
                <a:solidFill>
                  <a:srgbClr val="102C46"/>
                </a:solidFill>
                <a:latin typeface="Abadi"/>
              </a:rPr>
              <a:t>Prisoners react as they leave
under the early-release scheme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60520" y="3867912"/>
            <a:ext cx="713232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2300" b="1" u="sng">
                <a:solidFill>
                  <a:srgbClr val="176787"/>
                </a:solidFill>
                <a:latin typeface="Abadi"/>
                <a:hlinkClick r:id="rId3"/>
              </a:rPr>
              <a:t>Watch the release-day clip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60520" y="4453128"/>
            <a:ext cx="71323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600" b="0">
                <a:solidFill>
                  <a:srgbClr val="434A54"/>
                </a:solidFill>
                <a:latin typeface="Abadi"/>
              </a:rPr>
              <a:t>Opens on Sky News. Internet access required.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8368" y="5358384"/>
            <a:ext cx="27432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800" b="1">
                <a:solidFill>
                  <a:srgbClr val="102C46"/>
                </a:solidFill>
                <a:latin typeface="Abadi"/>
              </a:rPr>
              <a:t>Discussion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8368" y="5806440"/>
            <a:ext cx="1088136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2200" b="0">
                <a:solidFill>
                  <a:srgbClr val="102C46"/>
                </a:solidFill>
                <a:latin typeface="Abadi"/>
              </a:rPr>
              <a:t>What support will people need after leaving the prison gate?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8368" y="6510528"/>
            <a:ext cx="1088136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sz="1000" b="0">
                <a:solidFill>
                  <a:srgbClr val="667482"/>
                </a:solidFill>
                <a:latin typeface="Abadi"/>
              </a:rPr>
              <a:t>Context: Sentencing Act progression-model releases in October 2026, distinct from SDS40. Source and link in notes.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2DB3B6A-2620-486C-6675-FDCE5783F7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330" y="2091726"/>
            <a:ext cx="1911830" cy="2732057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C3F9B-6C8E-E92A-043E-08D3B26F5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192" y="841248"/>
            <a:ext cx="6949440" cy="868680"/>
          </a:xfrm>
        </p:spPr>
        <p:txBody>
          <a:bodyPr/>
          <a:lstStyle/>
          <a:p>
            <a:r>
              <a:rPr lang="en-GB" sz="3000"/>
              <a:t>Parliament takes evidence: drugs in prison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C6785E4-4D1F-6FB6-00A2-21CBA3149D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3098" y="1690688"/>
            <a:ext cx="6770303" cy="4351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658368" y="6528816"/>
            <a:ext cx="10881360" cy="22860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r>
              <a:rPr sz="900">
                <a:solidFill>
                  <a:srgbClr val="52586B"/>
                </a:solidFill>
                <a:latin typeface="Abadi"/>
              </a:rPr>
              <a:t>Source: Justice Committee, HC 557 (October 2025); HC 1599 (January 2026).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93192" y="274320"/>
            <a:ext cx="2834640" cy="329184"/>
          </a:xfrm>
          <a:prstGeom prst="roundRect">
            <a:avLst>
              <a:gd name="adj" fmla="val 40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0" bIns="0" rtlCol="0" anchor="ctr"/>
          <a:lstStyle/>
          <a:p>
            <a:pPr algn="ctr"/>
            <a:r>
              <a:rPr sz="1150" b="1">
                <a:solidFill>
                  <a:srgbClr val="FFFFFF"/>
                </a:solidFill>
                <a:latin typeface="Abadi"/>
              </a:rPr>
              <a:t>Dec 2024 → Jan 2026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635240" y="1737360"/>
            <a:ext cx="4114800" cy="1188720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845552" y="1865376"/>
            <a:ext cx="3703320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>
                <a:solidFill>
                  <a:srgbClr val="156082"/>
                </a:solidFill>
                <a:latin typeface="Abadi"/>
              </a:rPr>
              <a:t>December 2024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45552" y="2157984"/>
            <a:ext cx="3703320" cy="67665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>
                <a:solidFill>
                  <a:srgbClr val="52586B"/>
                </a:solidFill>
                <a:latin typeface="Abadi"/>
              </a:rPr>
              <a:t>The Justice Committee launches its inquiry into drug supply, demand and treatment in prisons.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635240" y="3063239"/>
            <a:ext cx="4114800" cy="1188720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845552" y="3191256"/>
            <a:ext cx="3703320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>
                <a:solidFill>
                  <a:srgbClr val="156082"/>
                </a:solidFill>
                <a:latin typeface="Abadi"/>
              </a:rPr>
              <a:t>31 October 2025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45552" y="3483863"/>
            <a:ext cx="3703320" cy="67665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>
                <a:solidFill>
                  <a:srgbClr val="52586B"/>
                </a:solidFill>
                <a:latin typeface="Abadi"/>
              </a:rPr>
              <a:t>The Committee reports (HC 557), calling for coordinated action across supply, demand and treatment.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635240" y="4389120"/>
            <a:ext cx="4114800" cy="1188720"/>
          </a:xfrm>
          <a:prstGeom prst="roundRect">
            <a:avLst>
              <a:gd name="adj" fmla="val 6000"/>
            </a:avLst>
          </a:prstGeom>
          <a:solidFill>
            <a:srgbClr val="EEF1F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845552" y="4517136"/>
            <a:ext cx="3703320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>
                <a:solidFill>
                  <a:srgbClr val="156082"/>
                </a:solidFill>
                <a:latin typeface="Abadi"/>
              </a:rPr>
              <a:t>9 January 2026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45552" y="4809744"/>
            <a:ext cx="3703320" cy="67665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>
                <a:solidFill>
                  <a:srgbClr val="52586B"/>
                </a:solidFill>
                <a:latin typeface="Abadi"/>
              </a:rPr>
              <a:t>The government responds (HC 1599), accepting that drug use in prisons remains too high.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635240" y="5742432"/>
            <a:ext cx="4114800" cy="640080"/>
          </a:xfrm>
          <a:prstGeom prst="roundRect">
            <a:avLst>
              <a:gd name="adj" fmla="val 6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845552" y="5870448"/>
            <a:ext cx="3703320" cy="33855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GB" sz="1100" b="1">
                <a:solidFill>
                  <a:srgbClr val="FFFFFF"/>
                </a:solidFill>
                <a:latin typeface="Abadi"/>
              </a:rPr>
              <a:t>October 2026</a:t>
            </a:r>
            <a:r>
              <a:rPr sz="1100" b="1">
                <a:solidFill>
                  <a:srgbClr val="FFFFFF"/>
                </a:solidFill>
                <a:latin typeface="Abadi"/>
              </a:rPr>
              <a:t>: </a:t>
            </a:r>
            <a:r>
              <a:rPr lang="en-GB" sz="1100" b="0">
                <a:solidFill>
                  <a:srgbClr val="B8C8D6"/>
                </a:solidFill>
                <a:latin typeface="Abadi"/>
              </a:rPr>
              <a:t>how will earlier release affect continuity of drug treatment</a:t>
            </a:r>
            <a:r>
              <a:rPr sz="1100" b="0">
                <a:solidFill>
                  <a:srgbClr val="B8C8D6"/>
                </a:solidFill>
                <a:latin typeface="Abadi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351517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C4C059-A2B5-B890-C61E-A046581E42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262" y="178790"/>
            <a:ext cx="8622738" cy="2584318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B9A5C2F-15EF-4826-8978-3A594B4B81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0528575"/>
              </p:ext>
            </p:extLst>
          </p:nvPr>
        </p:nvGraphicFramePr>
        <p:xfrm>
          <a:off x="996621" y="2697480"/>
          <a:ext cx="10514542" cy="4001262"/>
        </p:xfrm>
        <a:graphic>
          <a:graphicData uri="http://schemas.openxmlformats.org/drawingml/2006/table">
            <a:tbl>
              <a:tblPr/>
              <a:tblGrid>
                <a:gridCol w="5257271">
                  <a:extLst>
                    <a:ext uri="{9D8B030D-6E8A-4147-A177-3AD203B41FA5}">
                      <a16:colId xmlns:a16="http://schemas.microsoft.com/office/drawing/2014/main" val="1989432536"/>
                    </a:ext>
                  </a:extLst>
                </a:gridCol>
                <a:gridCol w="5257271">
                  <a:extLst>
                    <a:ext uri="{9D8B030D-6E8A-4147-A177-3AD203B41FA5}">
                      <a16:colId xmlns:a16="http://schemas.microsoft.com/office/drawing/2014/main" val="1223700451"/>
                    </a:ext>
                  </a:extLst>
                </a:gridCol>
              </a:tblGrid>
              <a:tr h="283464">
                <a:tc>
                  <a:txBody>
                    <a:bodyPr/>
                    <a:lstStyle/>
                    <a:p>
                      <a:r>
                        <a:rPr lang="en-GB" sz="1500" dirty="0"/>
                        <a:t>Area</a:t>
                      </a:r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PRT Recommendations</a:t>
                      </a:r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83140977"/>
                  </a:ext>
                </a:extLst>
              </a:tr>
              <a:tr h="496062">
                <a:tc>
                  <a:txBody>
                    <a:bodyPr/>
                    <a:lstStyle/>
                    <a:p>
                      <a:r>
                        <a:rPr lang="en-GB" sz="1500" b="1" dirty="0"/>
                        <a:t>Supply-side Initiatives</a:t>
                      </a:r>
                      <a:endParaRPr lang="en-GB" sz="1500" dirty="0"/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Anti-drone tech, scanners, drug dogs, mail screening, staff anti-corruption training</a:t>
                      </a:r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6341904"/>
                  </a:ext>
                </a:extLst>
              </a:tr>
              <a:tr h="496062">
                <a:tc>
                  <a:txBody>
                    <a:bodyPr/>
                    <a:lstStyle/>
                    <a:p>
                      <a:r>
                        <a:rPr lang="en-GB" sz="1500" b="1" dirty="0"/>
                        <a:t>Security Strengthening</a:t>
                      </a:r>
                      <a:endParaRPr lang="en-GB" sz="1500" dirty="0"/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Intelligence units, ROCU/NCA coordination, equipment training</a:t>
                      </a:r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3118212"/>
                  </a:ext>
                </a:extLst>
              </a:tr>
              <a:tr h="496062">
                <a:tc>
                  <a:txBody>
                    <a:bodyPr/>
                    <a:lstStyle/>
                    <a:p>
                      <a:r>
                        <a:rPr lang="en-GB" sz="1500" b="1" dirty="0"/>
                        <a:t>Demand Reduction Strategies</a:t>
                      </a:r>
                      <a:endParaRPr lang="en-GB" sz="1500" dirty="0"/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Better regimes, purposeful activity, expanded access to substance-free wings</a:t>
                      </a:r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8666774"/>
                  </a:ext>
                </a:extLst>
              </a:tr>
              <a:tr h="496062">
                <a:tc>
                  <a:txBody>
                    <a:bodyPr/>
                    <a:lstStyle/>
                    <a:p>
                      <a:r>
                        <a:rPr lang="en-GB" sz="1500" b="1" dirty="0"/>
                        <a:t>Testing &amp; Targeting</a:t>
                      </a:r>
                      <a:endParaRPr lang="en-GB" sz="1500" dirty="0"/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Data-informed testing programmes with proactive support interventions</a:t>
                      </a:r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5873644"/>
                  </a:ext>
                </a:extLst>
              </a:tr>
              <a:tr h="496062">
                <a:tc>
                  <a:txBody>
                    <a:bodyPr/>
                    <a:lstStyle/>
                    <a:p>
                      <a:r>
                        <a:rPr lang="en-GB" sz="1500" b="1" dirty="0"/>
                        <a:t>Treatment &amp; Continuity</a:t>
                      </a:r>
                      <a:endParaRPr lang="en-GB" sz="1500" dirty="0"/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Increased health staffing, longer commissioning, post-release recovery pathways</a:t>
                      </a:r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189629"/>
                  </a:ext>
                </a:extLst>
              </a:tr>
              <a:tr h="496062">
                <a:tc>
                  <a:txBody>
                    <a:bodyPr/>
                    <a:lstStyle/>
                    <a:p>
                      <a:r>
                        <a:rPr lang="en-GB" sz="1500" b="1" dirty="0"/>
                        <a:t>Commissioning Reform</a:t>
                      </a:r>
                      <a:endParaRPr lang="en-GB" sz="1500" dirty="0"/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Local autonomy, flexible funding, needs-based commissioning</a:t>
                      </a:r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5362684"/>
                  </a:ext>
                </a:extLst>
              </a:tr>
              <a:tr h="496062">
                <a:tc>
                  <a:txBody>
                    <a:bodyPr/>
                    <a:lstStyle/>
                    <a:p>
                      <a:r>
                        <a:rPr lang="en-GB" sz="1500" b="1"/>
                        <a:t>Strategy Evaluation</a:t>
                      </a:r>
                      <a:endParaRPr lang="en-GB" sz="1500"/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500"/>
                        <a:t>Independent review of </a:t>
                      </a:r>
                      <a:r>
                        <a:rPr lang="en-GB" sz="1500" i="1"/>
                        <a:t>From Harm to Hope</a:t>
                      </a:r>
                      <a:r>
                        <a:rPr lang="en-GB" sz="1500"/>
                        <a:t> execution and outcomes</a:t>
                      </a:r>
                    </a:p>
                  </a:txBody>
                  <a:tcPr marL="76200" marR="762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59104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8368" y="228600"/>
            <a:ext cx="10881360" cy="184666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r>
              <a:rPr lang="en-GB" sz="900">
                <a:solidFill>
                  <a:srgbClr val="52586B"/>
                </a:solidFill>
                <a:latin typeface="Abadi"/>
              </a:rPr>
              <a:t>PRT evidence, </a:t>
            </a:r>
            <a:r>
              <a:rPr sz="900" dirty="0">
                <a:solidFill>
                  <a:srgbClr val="52586B"/>
                </a:solidFill>
                <a:latin typeface="Abadi"/>
              </a:rPr>
              <a:t>January 2025. October </a:t>
            </a:r>
            <a:r>
              <a:rPr lang="en-GB" sz="900">
                <a:solidFill>
                  <a:srgbClr val="52586B"/>
                </a:solidFill>
                <a:latin typeface="Abadi"/>
              </a:rPr>
              <a:t>2026 teaching link: earlier release makes post-release recovery pathways a key question</a:t>
            </a:r>
            <a:r>
              <a:rPr sz="900" dirty="0">
                <a:solidFill>
                  <a:srgbClr val="52586B"/>
                </a:solidFill>
                <a:latin typeface="Abad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0405370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3B41F4-883B-6F36-0723-6576AC14DA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9419" y="2433258"/>
            <a:ext cx="4351250" cy="378018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58368" y="6537960"/>
            <a:ext cx="2743200" cy="274320"/>
          </a:xfrm>
          <a:prstGeom prst="rect">
            <a:avLst/>
          </a:prstGeom>
          <a:noFill/>
        </p:spPr>
        <p:txBody>
          <a:bodyPr wrap="square" lIns="0" tIns="0">
            <a:spAutoFit/>
          </a:bodyPr>
          <a:lstStyle/>
          <a:p>
            <a:r>
              <a:rPr sz="800">
                <a:solidFill>
                  <a:srgbClr val="52586B"/>
                </a:solidFill>
                <a:latin typeface="Abadi"/>
              </a:rPr>
              <a:t>Sources: Justice Committee (2025/26); HMIP (2026).</a:t>
            </a:r>
          </a:p>
        </p:txBody>
      </p:sp>
      <p:pic>
        <p:nvPicPr>
          <p:cNvPr id="3" name="Picture 2">
            <a:hlinkClick r:id="rId4"/>
            <a:extLst>
              <a:ext uri="{FF2B5EF4-FFF2-40B4-BE49-F238E27FC236}">
                <a16:creationId xmlns:a16="http://schemas.microsoft.com/office/drawing/2014/main" id="{AB3BA404-37FB-D749-DF71-C6AF231597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1010" y="-45720"/>
            <a:ext cx="3810600" cy="5372322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02336" y="457200"/>
            <a:ext cx="2606040" cy="329184"/>
          </a:xfrm>
          <a:prstGeom prst="roundRect">
            <a:avLst>
              <a:gd name="adj" fmla="val 40000"/>
            </a:avLst>
          </a:prstGeom>
          <a:solidFill>
            <a:srgbClr val="0E284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0" bIns="0" rtlCol="0" anchor="ctr"/>
          <a:lstStyle/>
          <a:p>
            <a:pPr algn="ctr"/>
            <a:r>
              <a:rPr sz="1150" b="1">
                <a:solidFill>
                  <a:srgbClr val="FFFFFF"/>
                </a:solidFill>
                <a:latin typeface="Abadi"/>
              </a:rPr>
              <a:t>Oct 2025 → July 2026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2336" y="932688"/>
            <a:ext cx="3291840" cy="10058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200" b="1">
                <a:solidFill>
                  <a:srgbClr val="373B48"/>
                </a:solidFill>
                <a:latin typeface="Abadi"/>
              </a:rPr>
              <a:t>Did any of it</a:t>
            </a:r>
          </a:p>
          <a:p>
            <a:pPr algn="l"/>
            <a:r>
              <a:rPr sz="2200" b="1">
                <a:solidFill>
                  <a:srgbClr val="373B48"/>
                </a:solidFill>
                <a:latin typeface="Abadi"/>
              </a:rPr>
              <a:t>change the wing?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2336" y="2057400"/>
            <a:ext cx="3200400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1">
                <a:solidFill>
                  <a:srgbClr val="156082"/>
                </a:solidFill>
                <a:latin typeface="Abadi"/>
              </a:rPr>
              <a:t>Oct 2025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2336" y="2331720"/>
            <a:ext cx="320040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0">
                <a:solidFill>
                  <a:srgbClr val="52586B"/>
                </a:solidFill>
                <a:latin typeface="Abadi"/>
              </a:rPr>
              <a:t>The Committee called for coordinated action on drug supply, demand and treatment.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2336" y="3154680"/>
            <a:ext cx="3200400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1">
                <a:solidFill>
                  <a:srgbClr val="156082"/>
                </a:solidFill>
                <a:latin typeface="Abadi"/>
              </a:rPr>
              <a:t>Jan 2026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02336" y="3429000"/>
            <a:ext cx="320040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0">
                <a:solidFill>
                  <a:srgbClr val="52586B"/>
                </a:solidFill>
                <a:latin typeface="Abadi"/>
              </a:rPr>
              <a:t>The government response acknowledged drug use in prison was still too high.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2336" y="4251960"/>
            <a:ext cx="3200400" cy="2377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1">
                <a:solidFill>
                  <a:srgbClr val="156082"/>
                </a:solidFill>
                <a:latin typeface="Abadi"/>
              </a:rPr>
              <a:t>Jul 2026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2336" y="4526280"/>
            <a:ext cx="320040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50" b="0">
                <a:solidFill>
                  <a:srgbClr val="52586B"/>
                </a:solidFill>
                <a:latin typeface="Abadi"/>
              </a:rPr>
              <a:t>HMIP still found drugs easy to obtain for 41% of men and 38% of women surveyed.</a:t>
            </a:r>
          </a:p>
        </p:txBody>
      </p:sp>
    </p:spTree>
    <p:extLst>
      <p:ext uri="{BB962C8B-B14F-4D97-AF65-F5344CB8AC3E}">
        <p14:creationId xmlns:p14="http://schemas.microsoft.com/office/powerpoint/2010/main" val="393855742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58368" y="384048"/>
            <a:ext cx="2651760" cy="329184"/>
          </a:xfrm>
          <a:prstGeom prst="roundRect">
            <a:avLst>
              <a:gd name="adj" fmla="val 50000"/>
            </a:avLst>
          </a:prstGeom>
          <a:solidFill>
            <a:srgbClr val="0E284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/>
            <a:r>
              <a:rPr lang="en-US" sz="1100" b="1">
                <a:solidFill>
                  <a:srgbClr val="FFFFFF"/>
                </a:solidFill>
                <a:latin typeface="Abadi"/>
              </a:rPr>
              <a:t>WHAT TO REMEMBER</a:t>
            </a:r>
          </a:p>
        </p:txBody>
      </p:sp>
      <p:sp>
        <p:nvSpPr>
          <p:cNvPr id="3" name="TextBox 2"/>
          <p:cNvSpPr txBox="1">
            <a:spLocks/>
          </p:cNvSpPr>
          <p:nvPr/>
        </p:nvSpPr>
        <p:spPr>
          <a:xfrm>
            <a:off x="658368" y="868680"/>
            <a:ext cx="8686800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US" sz="3200" b="0">
                <a:solidFill>
                  <a:srgbClr val="0E2841"/>
                </a:solidFill>
                <a:latin typeface="Abadi"/>
              </a:rPr>
              <a:t>Five things to take away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58368" y="1783080"/>
            <a:ext cx="3566160" cy="210312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>
            <a:spLocks/>
          </p:cNvSpPr>
          <p:nvPr/>
        </p:nvSpPr>
        <p:spPr>
          <a:xfrm>
            <a:off x="932688" y="2020824"/>
            <a:ext cx="914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200" b="1">
                <a:solidFill>
                  <a:srgbClr val="156082"/>
                </a:solidFill>
                <a:latin typeface="Abadi"/>
              </a:rPr>
              <a:t>01</a:t>
            </a:r>
          </a:p>
        </p:txBody>
      </p:sp>
      <p:sp>
        <p:nvSpPr>
          <p:cNvPr id="6" name="TextBox 5"/>
          <p:cNvSpPr txBox="1">
            <a:spLocks/>
          </p:cNvSpPr>
          <p:nvPr/>
        </p:nvSpPr>
        <p:spPr>
          <a:xfrm>
            <a:off x="932688" y="2441448"/>
            <a:ext cx="301752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1500" b="1">
                <a:solidFill>
                  <a:srgbClr val="0E2841"/>
                </a:solidFill>
                <a:latin typeface="Abadi"/>
              </a:rPr>
              <a:t>Prison scale is a policy choice</a:t>
            </a:r>
          </a:p>
        </p:txBody>
      </p:sp>
      <p:sp>
        <p:nvSpPr>
          <p:cNvPr id="7" name="TextBox 6"/>
          <p:cNvSpPr txBox="1">
            <a:spLocks/>
          </p:cNvSpPr>
          <p:nvPr/>
        </p:nvSpPr>
        <p:spPr>
          <a:xfrm>
            <a:off x="932688" y="2953512"/>
            <a:ext cx="3017520" cy="73151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sz="1150" b="0">
                <a:solidFill>
                  <a:srgbClr val="52586B"/>
                </a:solidFill>
                <a:latin typeface="Abadi"/>
              </a:rPr>
              <a:t>85,858 people were held on 30 June 2026 — down 2% year on year, but a system still projected to pass 100,000. Numbers follow sentencing decisions, not crime rates.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544568" y="1783080"/>
            <a:ext cx="3566160" cy="210312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>
            <a:spLocks/>
          </p:cNvSpPr>
          <p:nvPr/>
        </p:nvSpPr>
        <p:spPr>
          <a:xfrm>
            <a:off x="4818888" y="2020824"/>
            <a:ext cx="914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200" b="1">
                <a:solidFill>
                  <a:srgbClr val="156082"/>
                </a:solidFill>
                <a:latin typeface="Abadi"/>
              </a:rPr>
              <a:t>02</a:t>
            </a:r>
          </a:p>
        </p:txBody>
      </p:sp>
      <p:sp>
        <p:nvSpPr>
          <p:cNvPr id="10" name="TextBox 9"/>
          <p:cNvSpPr txBox="1">
            <a:spLocks/>
          </p:cNvSpPr>
          <p:nvPr/>
        </p:nvSpPr>
        <p:spPr>
          <a:xfrm>
            <a:off x="4818888" y="2441448"/>
            <a:ext cx="301752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1500" b="1">
                <a:solidFill>
                  <a:srgbClr val="0E2841"/>
                </a:solidFill>
                <a:latin typeface="Abadi"/>
              </a:rPr>
              <a:t>Growth is driven by length, remand and recall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18888" y="2953512"/>
            <a:ext cx="3017520" cy="73151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150" b="0">
                <a:solidFill>
                  <a:srgbClr val="52586B"/>
                </a:solidFill>
                <a:latin typeface="Abadi"/>
              </a:rPr>
              <a:t>Sentence inflation, the Crown Court backlog and fast-rising recall — not more convictions — are what fill the cells.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430768" y="1783080"/>
            <a:ext cx="3566160" cy="210312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>
            <a:spLocks/>
          </p:cNvSpPr>
          <p:nvPr/>
        </p:nvSpPr>
        <p:spPr>
          <a:xfrm>
            <a:off x="8705088" y="2020824"/>
            <a:ext cx="914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2200" b="1">
                <a:solidFill>
                  <a:srgbClr val="156082"/>
                </a:solidFill>
                <a:latin typeface="Abadi"/>
              </a:rPr>
              <a:t>03</a:t>
            </a:r>
          </a:p>
        </p:txBody>
      </p:sp>
      <p:sp>
        <p:nvSpPr>
          <p:cNvPr id="14" name="TextBox 13"/>
          <p:cNvSpPr txBox="1">
            <a:spLocks/>
          </p:cNvSpPr>
          <p:nvPr/>
        </p:nvSpPr>
        <p:spPr>
          <a:xfrm>
            <a:off x="8705088" y="2441448"/>
            <a:ext cx="301752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US" sz="1500" b="1">
                <a:solidFill>
                  <a:srgbClr val="0E2841"/>
                </a:solidFill>
                <a:latin typeface="Abadi"/>
              </a:rPr>
              <a:t>Running at the edge of capacity has costs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705088" y="2953512"/>
            <a:ext cx="3017520" cy="73151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150" b="0">
                <a:solidFill>
                  <a:srgbClr val="52586B"/>
                </a:solidFill>
                <a:latin typeface="Abadi"/>
              </a:rPr>
              <a:t>Overcrowding compounds a mental health crisis, drug supply and unsafe regimes; failure is structural, not incidental.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58368" y="4160520"/>
            <a:ext cx="3566160" cy="210312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32688" y="4398264"/>
            <a:ext cx="9144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200" b="1">
                <a:solidFill>
                  <a:srgbClr val="156082"/>
                </a:solidFill>
                <a:latin typeface="Abadi"/>
              </a:rPr>
              <a:t>04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32688" y="4818888"/>
            <a:ext cx="301752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500" b="1">
                <a:solidFill>
                  <a:srgbClr val="0E2841"/>
                </a:solidFill>
                <a:latin typeface="Abadi"/>
              </a:rPr>
              <a:t>Women and girls need a different estate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32688" y="5330952"/>
            <a:ext cx="3017520" cy="73151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sz="1150" b="0">
                <a:solidFill>
                  <a:srgbClr val="52586B"/>
                </a:solidFill>
                <a:latin typeface="Abadi"/>
              </a:rPr>
              <a:t>Girls left YOIs in March 2025; residential centres such as Swansea show what a distinct, community-anchored model looks like.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544568" y="4160520"/>
            <a:ext cx="3566160" cy="2103120"/>
          </a:xfrm>
          <a:prstGeom prst="roundRect">
            <a:avLst>
              <a:gd name="adj" fmla="val 6000"/>
            </a:avLst>
          </a:prstGeom>
          <a:solidFill>
            <a:srgbClr val="F1F3F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818888" y="4398264"/>
            <a:ext cx="9144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200" b="1">
                <a:solidFill>
                  <a:srgbClr val="156082"/>
                </a:solidFill>
                <a:latin typeface="Abadi"/>
              </a:rPr>
              <a:t>05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818888" y="4818888"/>
            <a:ext cx="3017520" cy="23083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en-GB" sz="1500" b="1">
                <a:solidFill>
                  <a:srgbClr val="0E2841"/>
                </a:solidFill>
                <a:latin typeface="Abadi"/>
              </a:rPr>
              <a:t>Release reform </a:t>
            </a:r>
            <a:r>
              <a:rPr sz="1500" b="1">
                <a:solidFill>
                  <a:srgbClr val="0E2841"/>
                </a:solidFill>
                <a:latin typeface="Abadi"/>
              </a:rPr>
              <a:t>is </a:t>
            </a:r>
            <a:r>
              <a:rPr lang="en-GB" sz="1500" b="1">
                <a:solidFill>
                  <a:srgbClr val="0E2841"/>
                </a:solidFill>
                <a:latin typeface="Abadi"/>
              </a:rPr>
              <a:t>now in force</a:t>
            </a:r>
            <a:endParaRPr sz="1500" b="1">
              <a:solidFill>
                <a:srgbClr val="0E2841"/>
              </a:solidFill>
              <a:latin typeface="Abadi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818888" y="5330952"/>
            <a:ext cx="3017520" cy="62190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GB" sz="1150" b="0">
                <a:solidFill>
                  <a:srgbClr val="52586B"/>
                </a:solidFill>
                <a:latin typeface="Abadi"/>
              </a:rPr>
              <a:t>SDS40 releases continued after </a:t>
            </a:r>
            <a:r>
              <a:rPr sz="1150" b="0">
                <a:solidFill>
                  <a:srgbClr val="52586B"/>
                </a:solidFill>
                <a:latin typeface="Abadi"/>
              </a:rPr>
              <a:t>2024</a:t>
            </a:r>
            <a:r>
              <a:rPr lang="en-GB" sz="1150" b="0">
                <a:solidFill>
                  <a:srgbClr val="52586B"/>
                </a:solidFill>
                <a:latin typeface="Abadi"/>
              </a:rPr>
              <a:t>. The Act’s release changes began on 1 October 2026</a:t>
            </a:r>
            <a:r>
              <a:rPr sz="1150" b="0">
                <a:solidFill>
                  <a:srgbClr val="52586B"/>
                </a:solidFill>
                <a:latin typeface="Abadi"/>
              </a:rPr>
              <a:t>, </a:t>
            </a:r>
            <a:r>
              <a:rPr lang="en-GB" sz="1150" b="0">
                <a:solidFill>
                  <a:srgbClr val="52586B"/>
                </a:solidFill>
                <a:latin typeface="Abadi"/>
              </a:rPr>
              <a:t>in phases. Resettlement </a:t>
            </a:r>
            <a:r>
              <a:rPr sz="1150" b="0">
                <a:solidFill>
                  <a:srgbClr val="52586B"/>
                </a:solidFill>
                <a:latin typeface="Abadi"/>
              </a:rPr>
              <a:t>remains the test.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392</TotalTime>
  <Words>5289</Words>
  <Application>Microsoft Office PowerPoint</Application>
  <PresentationFormat>Widescreen</PresentationFormat>
  <Paragraphs>581</Paragraphs>
  <Slides>53</Slides>
  <Notes>50</Notes>
  <HiddenSlides>0</HiddenSlides>
  <MMClips>1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5" baseType="lpstr">
      <vt:lpstr>ff-scala-sans-pro</vt:lpstr>
      <vt:lpstr>Funnel Sans</vt:lpstr>
      <vt:lpstr>Mona Sans MONA Bold</vt:lpstr>
      <vt:lpstr>Mona Sans Semi Bold</vt:lpstr>
      <vt:lpstr>Abadi</vt:lpstr>
      <vt:lpstr>Aptos</vt:lpstr>
      <vt:lpstr>Aptos Display</vt:lpstr>
      <vt:lpstr>Arial</vt:lpstr>
      <vt:lpstr>Calibri</vt:lpstr>
      <vt:lpstr>Georgia</vt:lpstr>
      <vt:lpstr>Wingdings</vt:lpstr>
      <vt:lpstr>Office Theme</vt:lpstr>
      <vt:lpstr>Punishment and Prisons in England and Wales</vt:lpstr>
      <vt:lpstr>Learning objectives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21st Century: CUSTODIAL SENTENCES</vt:lpstr>
      <vt:lpstr>PowerPoint Presentation</vt:lpstr>
      <vt:lpstr>PowerPoint Presentation</vt:lpstr>
      <vt:lpstr>PowerPoint Presentation</vt:lpstr>
      <vt:lpstr>PowerPoint Presentation</vt:lpstr>
      <vt:lpstr>Task</vt:lpstr>
      <vt:lpstr>PowerPoint Presentation</vt:lpstr>
      <vt:lpstr>PowerPoint Presentation</vt:lpstr>
      <vt:lpstr>Medomsley Detention Centre</vt:lpstr>
      <vt:lpstr>Medomsley Detention Centre – material from from police investigations</vt:lpstr>
      <vt:lpstr>OAKHILL INSPECTION JUNE 2026 – Have things improved?</vt:lpstr>
      <vt:lpstr>Trowler review – July 2026</vt:lpstr>
      <vt:lpstr>PowerPoint Presentation</vt:lpstr>
      <vt:lpstr>PowerPoint Presentation</vt:lpstr>
      <vt:lpstr>TASK: </vt:lpstr>
      <vt:lpstr>Swansea Residential Women’s Centre</vt:lpstr>
      <vt:lpstr>PowerPoint Presentation</vt:lpstr>
      <vt:lpstr>PowerPoint Presentation</vt:lpstr>
      <vt:lpstr>Overcrowding in prison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Revolving doors agency (2018)</vt:lpstr>
      <vt:lpstr>TASK</vt:lpstr>
      <vt:lpstr>A solution to short prison sentences?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Parliament takes evidence: drugs in prison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Laura Knight</cp:lastModifiedBy>
  <cp:revision>77</cp:revision>
  <dcterms:created xsi:type="dcterms:W3CDTF">2026-09-15T14:40:24Z</dcterms:created>
  <dcterms:modified xsi:type="dcterms:W3CDTF">2026-10-16T12:38:25Z</dcterms:modified>
</cp:coreProperties>
</file>