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7.xml" ContentType="application/vnd.openxmlformats-officedocument.theme+xml"/>
  <Override PartName="/ppt/slideLayouts/slideLayout12.xml" ContentType="application/vnd.openxmlformats-officedocument.presentationml.slideLayout+xml"/>
  <Override PartName="/ppt/theme/theme8.xml" ContentType="application/vnd.openxmlformats-officedocument.theme+xml"/>
  <Override PartName="/ppt/slideLayouts/slideLayout13.xml" ContentType="application/vnd.openxmlformats-officedocument.presentationml.slideLayout+xml"/>
  <Override PartName="/ppt/theme/theme9.xml" ContentType="application/vnd.openxmlformats-officedocument.theme+xml"/>
  <Override PartName="/ppt/slideLayouts/slideLayout14.xml" ContentType="application/vnd.openxmlformats-officedocument.presentationml.slideLayout+xml"/>
  <Override PartName="/ppt/theme/theme10.xml" ContentType="application/vnd.openxmlformats-officedocument.theme+xml"/>
  <Override PartName="/ppt/slideLayouts/slideLayout15.xml" ContentType="application/vnd.openxmlformats-officedocument.presentationml.slideLayout+xml"/>
  <Override PartName="/ppt/theme/theme11.xml" ContentType="application/vnd.openxmlformats-officedocument.theme+xml"/>
  <Override PartName="/ppt/slideLayouts/slideLayout16.xml" ContentType="application/vnd.openxmlformats-officedocument.presentationml.slideLayout+xml"/>
  <Override PartName="/ppt/theme/theme12.xml" ContentType="application/vnd.openxmlformats-officedocument.theme+xml"/>
  <Override PartName="/ppt/slideLayouts/slideLayout17.xml" ContentType="application/vnd.openxmlformats-officedocument.presentationml.slideLayout+xml"/>
  <Override PartName="/ppt/theme/theme13.xml" ContentType="application/vnd.openxmlformats-officedocument.theme+xml"/>
  <Override PartName="/ppt/slideLayouts/slideLayout18.xml" ContentType="application/vnd.openxmlformats-officedocument.presentationml.slideLayout+xml"/>
  <Override PartName="/ppt/theme/theme14.xml" ContentType="application/vnd.openxmlformats-officedocument.theme+xml"/>
  <Override PartName="/ppt/slideLayouts/slideLayout19.xml" ContentType="application/vnd.openxmlformats-officedocument.presentationml.slideLayout+xml"/>
  <Override PartName="/ppt/theme/theme15.xml" ContentType="application/vnd.openxmlformats-officedocument.theme+xml"/>
  <Override PartName="/ppt/slideLayouts/slideLayout20.xml" ContentType="application/vnd.openxmlformats-officedocument.presentationml.slideLayout+xml"/>
  <Override PartName="/ppt/theme/theme16.xml" ContentType="application/vnd.openxmlformats-officedocument.theme+xml"/>
  <Override PartName="/ppt/slideLayouts/slideLayout21.xml" ContentType="application/vnd.openxmlformats-officedocument.presentationml.slideLayout+xml"/>
  <Override PartName="/ppt/theme/theme17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8.xml" ContentType="application/vnd.openxmlformats-officedocument.theme+xml"/>
  <Override PartName="/ppt/slideLayouts/slideLayout30.xml" ContentType="application/vnd.openxmlformats-officedocument.presentationml.slideLayout+xml"/>
  <Override PartName="/ppt/theme/theme19.xml" ContentType="application/vnd.openxmlformats-officedocument.theme+xml"/>
  <Override PartName="/ppt/slideLayouts/slideLayout31.xml" ContentType="application/vnd.openxmlformats-officedocument.presentationml.slideLayout+xml"/>
  <Override PartName="/ppt/theme/theme20.xml" ContentType="application/vnd.openxmlformats-officedocument.theme+xml"/>
  <Override PartName="/ppt/slideLayouts/slideLayout32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</p:sldMasterIdLst>
  <p:notesMasterIdLst>
    <p:notesMasterId r:id="rId43"/>
  </p:notesMasterIdLst>
  <p:sldIdLst>
    <p:sldId id="256" r:id="rId25"/>
    <p:sldId id="258" r:id="rId26"/>
    <p:sldId id="265" r:id="rId27"/>
    <p:sldId id="491" r:id="rId28"/>
    <p:sldId id="711" r:id="rId29"/>
    <p:sldId id="280" r:id="rId30"/>
    <p:sldId id="715" r:id="rId31"/>
    <p:sldId id="719" r:id="rId32"/>
    <p:sldId id="718" r:id="rId33"/>
    <p:sldId id="267" r:id="rId34"/>
    <p:sldId id="282" r:id="rId35"/>
    <p:sldId id="717" r:id="rId36"/>
    <p:sldId id="283" r:id="rId37"/>
    <p:sldId id="277" r:id="rId38"/>
    <p:sldId id="275" r:id="rId39"/>
    <p:sldId id="284" r:id="rId40"/>
    <p:sldId id="273" r:id="rId41"/>
    <p:sldId id="274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93"/>
    <p:restoredTop sz="77324"/>
  </p:normalViewPr>
  <p:slideViewPr>
    <p:cSldViewPr snapToGrid="0">
      <p:cViewPr varScale="1">
        <p:scale>
          <a:sx n="94" d="100"/>
          <a:sy n="94" d="100"/>
        </p:scale>
        <p:origin x="110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9" Type="http://schemas.openxmlformats.org/officeDocument/2006/relationships/slide" Target="slides/slide15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slide" Target="slides/slide18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7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17/09/2023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4472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Equality – 9mins video</a:t>
            </a:r>
          </a:p>
          <a:p>
            <a:r>
              <a:rPr lang="en-GB" dirty="0"/>
              <a:t>Health and Safety module – coming soon on Moodle</a:t>
            </a:r>
          </a:p>
          <a:p>
            <a:r>
              <a:rPr lang="en-GB" dirty="0"/>
              <a:t>Safeguarding – 9mins	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5912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8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17/09/2023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764DE79-268F-4C1A-8933-263129D2AF90}" type="datetimeFigureOut">
              <a:rPr lang="en-US" smtClean="0"/>
              <a:t>9/17/23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theme" Target="../theme/theme7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2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3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5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6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8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9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20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21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30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31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9/17/23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2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3" Type="http://schemas.openxmlformats.org/officeDocument/2006/relationships/image" Target="../media/image36.jpeg"/><Relationship Id="rId7" Type="http://schemas.openxmlformats.org/officeDocument/2006/relationships/image" Target="../media/image40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9.jpeg"/><Relationship Id="rId11" Type="http://schemas.openxmlformats.org/officeDocument/2006/relationships/image" Target="../media/image44.jpeg"/><Relationship Id="rId5" Type="http://schemas.openxmlformats.org/officeDocument/2006/relationships/image" Target="../media/image38.png"/><Relationship Id="rId10" Type="http://schemas.openxmlformats.org/officeDocument/2006/relationships/image" Target="../media/image43.jpeg"/><Relationship Id="rId4" Type="http://schemas.openxmlformats.org/officeDocument/2006/relationships/image" Target="../media/image37.jpg"/><Relationship Id="rId9" Type="http://schemas.openxmlformats.org/officeDocument/2006/relationships/image" Target="../media/image42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eg"/><Relationship Id="rId3" Type="http://schemas.openxmlformats.org/officeDocument/2006/relationships/image" Target="../media/image46.jpg"/><Relationship Id="rId7" Type="http://schemas.openxmlformats.org/officeDocument/2006/relationships/image" Target="../media/image50.jpe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49.jpg"/><Relationship Id="rId5" Type="http://schemas.openxmlformats.org/officeDocument/2006/relationships/image" Target="../media/image48.jpeg"/><Relationship Id="rId4" Type="http://schemas.openxmlformats.org/officeDocument/2006/relationships/image" Target="../media/image47.jpeg"/><Relationship Id="rId9" Type="http://schemas.openxmlformats.org/officeDocument/2006/relationships/image" Target="../media/image52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590486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3322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4217" y="2162674"/>
            <a:ext cx="10744200" cy="2290056"/>
          </a:xfrm>
        </p:spPr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chemeClr val="bg1"/>
                </a:solidFill>
              </a:rPr>
              <a:t>Applied Computing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Wales Institute of Science and Art (WISA)</a:t>
            </a:r>
            <a:endParaRPr lang="en-GB" sz="5400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2305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5481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D9A0B-F8C5-40C4-B8DB-77649AD3A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153" y="942299"/>
            <a:ext cx="11481847" cy="1325563"/>
          </a:xfrm>
        </p:spPr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F1BF3-F43E-4286-A44B-9EE721DAF1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3736" y="401765"/>
            <a:ext cx="7788528" cy="8032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Wales Institute of Science &amp; Art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2092FFE-5E50-4A28-A3BF-047B100D0255}"/>
              </a:ext>
            </a:extLst>
          </p:cNvPr>
          <p:cNvSpPr/>
          <p:nvPr/>
        </p:nvSpPr>
        <p:spPr>
          <a:xfrm>
            <a:off x="533389" y="2052188"/>
            <a:ext cx="674915" cy="4142015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Architecture, Construction &amp; the Environment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0B57BA3-374E-4479-B4E7-D74C9F50CFCE}"/>
              </a:ext>
            </a:extLst>
          </p:cNvPr>
          <p:cNvSpPr/>
          <p:nvPr/>
        </p:nvSpPr>
        <p:spPr>
          <a:xfrm>
            <a:off x="1319613" y="2052188"/>
            <a:ext cx="674915" cy="414201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Engineering, Manufacturing &amp; Automotive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67296F9-0C65-4219-B9A4-21143ED7363A}"/>
              </a:ext>
            </a:extLst>
          </p:cNvPr>
          <p:cNvSpPr/>
          <p:nvPr/>
        </p:nvSpPr>
        <p:spPr>
          <a:xfrm>
            <a:off x="2128429" y="2052188"/>
            <a:ext cx="674915" cy="414201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Applied Computing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8E0B5A2-E1E2-429A-BC30-44218C395F5D}"/>
              </a:ext>
            </a:extLst>
          </p:cNvPr>
          <p:cNvSpPr/>
          <p:nvPr/>
        </p:nvSpPr>
        <p:spPr>
          <a:xfrm>
            <a:off x="2939161" y="2052187"/>
            <a:ext cx="674915" cy="299357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Design &amp; Performing Industries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E90CD62-75E1-4183-989E-22E538EA4575}"/>
              </a:ext>
            </a:extLst>
          </p:cNvPr>
          <p:cNvSpPr/>
          <p:nvPr/>
        </p:nvSpPr>
        <p:spPr>
          <a:xfrm>
            <a:off x="3789380" y="2065794"/>
            <a:ext cx="674915" cy="2979968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Art &amp; Media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DA190A1D-21CB-4BA5-B349-6E8ED9449967}"/>
              </a:ext>
            </a:extLst>
          </p:cNvPr>
          <p:cNvSpPr/>
          <p:nvPr/>
        </p:nvSpPr>
        <p:spPr>
          <a:xfrm>
            <a:off x="5837515" y="2041299"/>
            <a:ext cx="674915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Apprenticeships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5E8B2667-C7F1-4F31-BF65-66E5048A2561}"/>
              </a:ext>
            </a:extLst>
          </p:cNvPr>
          <p:cNvSpPr/>
          <p:nvPr/>
        </p:nvSpPr>
        <p:spPr>
          <a:xfrm>
            <a:off x="6640219" y="2041299"/>
            <a:ext cx="674915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Construction Wales Innovation Centre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477A5B5C-D9CC-48D7-917C-98CB7678A6A5}"/>
              </a:ext>
            </a:extLst>
          </p:cNvPr>
          <p:cNvSpPr/>
          <p:nvPr/>
        </p:nvSpPr>
        <p:spPr>
          <a:xfrm>
            <a:off x="7438444" y="2065794"/>
            <a:ext cx="674915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MADE</a:t>
            </a:r>
            <a:r>
              <a:rPr lang="en-GB" dirty="0"/>
              <a:t>  </a:t>
            </a:r>
            <a:r>
              <a:rPr lang="en-GB" dirty="0">
                <a:solidFill>
                  <a:schemeClr val="accent1"/>
                </a:solidFill>
              </a:rPr>
              <a:t>Projects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BCDD6EB2-BC5F-4137-9015-1E6EB264671E}"/>
              </a:ext>
            </a:extLst>
          </p:cNvPr>
          <p:cNvSpPr/>
          <p:nvPr/>
        </p:nvSpPr>
        <p:spPr>
          <a:xfrm>
            <a:off x="8194917" y="2065794"/>
            <a:ext cx="674915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Centre for Batch Manufacture &amp; Advanced Manufacturing Skills Academy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6AD0C486-DEAE-4812-9311-F910E045BB65}"/>
              </a:ext>
            </a:extLst>
          </p:cNvPr>
          <p:cNvSpPr/>
          <p:nvPr/>
        </p:nvSpPr>
        <p:spPr>
          <a:xfrm>
            <a:off x="8966312" y="2052183"/>
            <a:ext cx="674915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Assistive Technologies Innovation Centre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2DF7E290-DF73-4942-9C9D-783495333555}"/>
              </a:ext>
            </a:extLst>
          </p:cNvPr>
          <p:cNvSpPr/>
          <p:nvPr/>
        </p:nvSpPr>
        <p:spPr>
          <a:xfrm>
            <a:off x="2937245" y="5127405"/>
            <a:ext cx="1573852" cy="106679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Swansea College of Art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16F733C3-BBA9-4E21-B3A9-793A9EDC8728}"/>
              </a:ext>
            </a:extLst>
          </p:cNvPr>
          <p:cNvSpPr/>
          <p:nvPr/>
        </p:nvSpPr>
        <p:spPr>
          <a:xfrm>
            <a:off x="548199" y="1261392"/>
            <a:ext cx="3835374" cy="67649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Academic Disciplines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6AE59249-E953-4117-ADF6-32066B81B3A3}"/>
              </a:ext>
            </a:extLst>
          </p:cNvPr>
          <p:cNvSpPr/>
          <p:nvPr/>
        </p:nvSpPr>
        <p:spPr>
          <a:xfrm>
            <a:off x="5709001" y="1261392"/>
            <a:ext cx="3932226" cy="676493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Innovation &amp; Engagement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D8F5292A-C1C9-404D-BE82-D13EB02D6606}"/>
              </a:ext>
            </a:extLst>
          </p:cNvPr>
          <p:cNvSpPr/>
          <p:nvPr/>
        </p:nvSpPr>
        <p:spPr>
          <a:xfrm>
            <a:off x="11088687" y="1275002"/>
            <a:ext cx="914400" cy="493280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UWTSD INSPIRE</a:t>
            </a:r>
          </a:p>
        </p:txBody>
      </p:sp>
      <p:sp>
        <p:nvSpPr>
          <p:cNvPr id="22" name="Arrow: Left-Right 21">
            <a:extLst>
              <a:ext uri="{FF2B5EF4-FFF2-40B4-BE49-F238E27FC236}">
                <a16:creationId xmlns:a16="http://schemas.microsoft.com/office/drawing/2014/main" id="{C95201CD-519D-4747-AE5A-3CD797E953CE}"/>
              </a:ext>
            </a:extLst>
          </p:cNvPr>
          <p:cNvSpPr/>
          <p:nvPr/>
        </p:nvSpPr>
        <p:spPr>
          <a:xfrm>
            <a:off x="4438211" y="1442477"/>
            <a:ext cx="1216152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Left-Right 22">
            <a:extLst>
              <a:ext uri="{FF2B5EF4-FFF2-40B4-BE49-F238E27FC236}">
                <a16:creationId xmlns:a16="http://schemas.microsoft.com/office/drawing/2014/main" id="{E6C1A866-B746-452A-9B04-6CCE8B52718F}"/>
              </a:ext>
            </a:extLst>
          </p:cNvPr>
          <p:cNvSpPr/>
          <p:nvPr/>
        </p:nvSpPr>
        <p:spPr>
          <a:xfrm>
            <a:off x="9750503" y="1365150"/>
            <a:ext cx="1216152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1245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723C5-B02F-4C45-804B-1650020B9E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E4232654-153B-AA4F-86F6-C50A7EEAF57A}"/>
              </a:ext>
            </a:extLst>
          </p:cNvPr>
          <p:cNvSpPr/>
          <p:nvPr/>
        </p:nvSpPr>
        <p:spPr>
          <a:xfrm>
            <a:off x="4636920" y="250688"/>
            <a:ext cx="5309397" cy="1241955"/>
          </a:xfrm>
          <a:custGeom>
            <a:avLst/>
            <a:gdLst>
              <a:gd name="connsiteX0" fmla="*/ 0 w 11312679"/>
              <a:gd name="connsiteY0" fmla="*/ 167481 h 1674812"/>
              <a:gd name="connsiteX1" fmla="*/ 167481 w 11312679"/>
              <a:gd name="connsiteY1" fmla="*/ 0 h 1674812"/>
              <a:gd name="connsiteX2" fmla="*/ 11145198 w 11312679"/>
              <a:gd name="connsiteY2" fmla="*/ 0 h 1674812"/>
              <a:gd name="connsiteX3" fmla="*/ 11312679 w 11312679"/>
              <a:gd name="connsiteY3" fmla="*/ 167481 h 1674812"/>
              <a:gd name="connsiteX4" fmla="*/ 11312679 w 11312679"/>
              <a:gd name="connsiteY4" fmla="*/ 1507331 h 1674812"/>
              <a:gd name="connsiteX5" fmla="*/ 11145198 w 11312679"/>
              <a:gd name="connsiteY5" fmla="*/ 1674812 h 1674812"/>
              <a:gd name="connsiteX6" fmla="*/ 167481 w 11312679"/>
              <a:gd name="connsiteY6" fmla="*/ 1674812 h 1674812"/>
              <a:gd name="connsiteX7" fmla="*/ 0 w 11312679"/>
              <a:gd name="connsiteY7" fmla="*/ 1507331 h 1674812"/>
              <a:gd name="connsiteX8" fmla="*/ 0 w 11312679"/>
              <a:gd name="connsiteY8" fmla="*/ 167481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12679" h="1674812">
                <a:moveTo>
                  <a:pt x="0" y="167481"/>
                </a:moveTo>
                <a:cubicBezTo>
                  <a:pt x="0" y="74984"/>
                  <a:pt x="74984" y="0"/>
                  <a:pt x="167481" y="0"/>
                </a:cubicBezTo>
                <a:lnTo>
                  <a:pt x="11145198" y="0"/>
                </a:lnTo>
                <a:cubicBezTo>
                  <a:pt x="11237695" y="0"/>
                  <a:pt x="11312679" y="74984"/>
                  <a:pt x="11312679" y="167481"/>
                </a:cubicBezTo>
                <a:lnTo>
                  <a:pt x="11312679" y="1507331"/>
                </a:lnTo>
                <a:cubicBezTo>
                  <a:pt x="11312679" y="1599828"/>
                  <a:pt x="11237695" y="1674812"/>
                  <a:pt x="11145198" y="1674812"/>
                </a:cubicBezTo>
                <a:lnTo>
                  <a:pt x="167481" y="1674812"/>
                </a:lnTo>
                <a:cubicBezTo>
                  <a:pt x="74984" y="1674812"/>
                  <a:pt x="0" y="1599828"/>
                  <a:pt x="0" y="1507331"/>
                </a:cubicBezTo>
                <a:lnTo>
                  <a:pt x="0" y="16748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96704" tIns="296704" rIns="296704" bIns="296704" numCol="1" spcCol="1270" anchor="ctr" anchorCtr="0">
            <a:noAutofit/>
          </a:bodyPr>
          <a:lstStyle/>
          <a:p>
            <a:pPr marL="0" lvl="0" indent="0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400" kern="1200" dirty="0">
                <a:latin typeface="+mj-lt"/>
              </a:rPr>
              <a:t>Applied Computing</a:t>
            </a: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714C9C7A-7FD1-7F40-8FFB-1282BD9F51F9}"/>
              </a:ext>
            </a:extLst>
          </p:cNvPr>
          <p:cNvSpPr/>
          <p:nvPr/>
        </p:nvSpPr>
        <p:spPr>
          <a:xfrm>
            <a:off x="432949" y="1700213"/>
            <a:ext cx="3720228" cy="1112260"/>
          </a:xfrm>
          <a:custGeom>
            <a:avLst/>
            <a:gdLst>
              <a:gd name="connsiteX0" fmla="*/ 0 w 3720228"/>
              <a:gd name="connsiteY0" fmla="*/ 167481 h 1674812"/>
              <a:gd name="connsiteX1" fmla="*/ 167481 w 3720228"/>
              <a:gd name="connsiteY1" fmla="*/ 0 h 1674812"/>
              <a:gd name="connsiteX2" fmla="*/ 3552747 w 3720228"/>
              <a:gd name="connsiteY2" fmla="*/ 0 h 1674812"/>
              <a:gd name="connsiteX3" fmla="*/ 3720228 w 3720228"/>
              <a:gd name="connsiteY3" fmla="*/ 167481 h 1674812"/>
              <a:gd name="connsiteX4" fmla="*/ 3720228 w 3720228"/>
              <a:gd name="connsiteY4" fmla="*/ 1507331 h 1674812"/>
              <a:gd name="connsiteX5" fmla="*/ 3552747 w 3720228"/>
              <a:gd name="connsiteY5" fmla="*/ 1674812 h 1674812"/>
              <a:gd name="connsiteX6" fmla="*/ 167481 w 3720228"/>
              <a:gd name="connsiteY6" fmla="*/ 1674812 h 1674812"/>
              <a:gd name="connsiteX7" fmla="*/ 0 w 3720228"/>
              <a:gd name="connsiteY7" fmla="*/ 1507331 h 1674812"/>
              <a:gd name="connsiteX8" fmla="*/ 0 w 3720228"/>
              <a:gd name="connsiteY8" fmla="*/ 167481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20228" h="1674812">
                <a:moveTo>
                  <a:pt x="0" y="167481"/>
                </a:moveTo>
                <a:cubicBezTo>
                  <a:pt x="0" y="74984"/>
                  <a:pt x="74984" y="0"/>
                  <a:pt x="167481" y="0"/>
                </a:cubicBezTo>
                <a:lnTo>
                  <a:pt x="3552747" y="0"/>
                </a:lnTo>
                <a:cubicBezTo>
                  <a:pt x="3645244" y="0"/>
                  <a:pt x="3720228" y="74984"/>
                  <a:pt x="3720228" y="167481"/>
                </a:cubicBezTo>
                <a:lnTo>
                  <a:pt x="3720228" y="1507331"/>
                </a:lnTo>
                <a:cubicBezTo>
                  <a:pt x="3720228" y="1599828"/>
                  <a:pt x="3645244" y="1674812"/>
                  <a:pt x="3552747" y="1674812"/>
                </a:cubicBezTo>
                <a:lnTo>
                  <a:pt x="167481" y="1674812"/>
                </a:lnTo>
                <a:cubicBezTo>
                  <a:pt x="74984" y="1674812"/>
                  <a:pt x="0" y="1599828"/>
                  <a:pt x="0" y="1507331"/>
                </a:cubicBezTo>
                <a:lnTo>
                  <a:pt x="0" y="16748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4314" tIns="224314" rIns="224314" bIns="224314" numCol="1" spcCol="1270" anchor="ctr" anchorCtr="0">
            <a:noAutofit/>
          </a:bodyPr>
          <a:lstStyle/>
          <a:p>
            <a:pPr marL="0" lvl="0" indent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000" kern="1200" dirty="0"/>
              <a:t>Postgraduate</a:t>
            </a: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BAC6AF63-6935-2540-8CED-8B2FF2C158D1}"/>
              </a:ext>
            </a:extLst>
          </p:cNvPr>
          <p:cNvSpPr/>
          <p:nvPr/>
        </p:nvSpPr>
        <p:spPr>
          <a:xfrm>
            <a:off x="432950" y="2960688"/>
            <a:ext cx="1098406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Data Science</a:t>
            </a: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E970502D-F46E-3445-B0A6-B572D8502F34}"/>
              </a:ext>
            </a:extLst>
          </p:cNvPr>
          <p:cNvSpPr/>
          <p:nvPr/>
        </p:nvSpPr>
        <p:spPr>
          <a:xfrm>
            <a:off x="1689915" y="2960688"/>
            <a:ext cx="994080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 Cyber Security &amp; Digital Forensics </a:t>
            </a:r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D2475598-6999-5041-8C9B-764A51D91F3B}"/>
              </a:ext>
            </a:extLst>
          </p:cNvPr>
          <p:cNvSpPr/>
          <p:nvPr/>
        </p:nvSpPr>
        <p:spPr>
          <a:xfrm>
            <a:off x="2946879" y="2960688"/>
            <a:ext cx="994080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Software Engineering &amp; Artificial Intelligence</a:t>
            </a:r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6CDADB29-1A38-544C-A68A-5DE829B3B438}"/>
              </a:ext>
            </a:extLst>
          </p:cNvPr>
          <p:cNvSpPr/>
          <p:nvPr/>
        </p:nvSpPr>
        <p:spPr>
          <a:xfrm>
            <a:off x="4254507" y="1700213"/>
            <a:ext cx="7491121" cy="1112260"/>
          </a:xfrm>
          <a:custGeom>
            <a:avLst/>
            <a:gdLst>
              <a:gd name="connsiteX0" fmla="*/ 0 w 7491121"/>
              <a:gd name="connsiteY0" fmla="*/ 167481 h 1674812"/>
              <a:gd name="connsiteX1" fmla="*/ 167481 w 7491121"/>
              <a:gd name="connsiteY1" fmla="*/ 0 h 1674812"/>
              <a:gd name="connsiteX2" fmla="*/ 7323640 w 7491121"/>
              <a:gd name="connsiteY2" fmla="*/ 0 h 1674812"/>
              <a:gd name="connsiteX3" fmla="*/ 7491121 w 7491121"/>
              <a:gd name="connsiteY3" fmla="*/ 167481 h 1674812"/>
              <a:gd name="connsiteX4" fmla="*/ 7491121 w 7491121"/>
              <a:gd name="connsiteY4" fmla="*/ 1507331 h 1674812"/>
              <a:gd name="connsiteX5" fmla="*/ 7323640 w 7491121"/>
              <a:gd name="connsiteY5" fmla="*/ 1674812 h 1674812"/>
              <a:gd name="connsiteX6" fmla="*/ 167481 w 7491121"/>
              <a:gd name="connsiteY6" fmla="*/ 1674812 h 1674812"/>
              <a:gd name="connsiteX7" fmla="*/ 0 w 7491121"/>
              <a:gd name="connsiteY7" fmla="*/ 1507331 h 1674812"/>
              <a:gd name="connsiteX8" fmla="*/ 0 w 7491121"/>
              <a:gd name="connsiteY8" fmla="*/ 167481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91121" h="1674812">
                <a:moveTo>
                  <a:pt x="0" y="167481"/>
                </a:moveTo>
                <a:cubicBezTo>
                  <a:pt x="0" y="74984"/>
                  <a:pt x="74984" y="0"/>
                  <a:pt x="167481" y="0"/>
                </a:cubicBezTo>
                <a:lnTo>
                  <a:pt x="7323640" y="0"/>
                </a:lnTo>
                <a:cubicBezTo>
                  <a:pt x="7416137" y="0"/>
                  <a:pt x="7491121" y="74984"/>
                  <a:pt x="7491121" y="167481"/>
                </a:cubicBezTo>
                <a:lnTo>
                  <a:pt x="7491121" y="1507331"/>
                </a:lnTo>
                <a:cubicBezTo>
                  <a:pt x="7491121" y="1599828"/>
                  <a:pt x="7416137" y="1674812"/>
                  <a:pt x="7323640" y="1674812"/>
                </a:cubicBezTo>
                <a:lnTo>
                  <a:pt x="167481" y="1674812"/>
                </a:lnTo>
                <a:cubicBezTo>
                  <a:pt x="74984" y="1674812"/>
                  <a:pt x="0" y="1599828"/>
                  <a:pt x="0" y="1507331"/>
                </a:cubicBezTo>
                <a:lnTo>
                  <a:pt x="0" y="16748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4314" tIns="224314" rIns="224314" bIns="224314" numCol="1" spcCol="1270" anchor="ctr" anchorCtr="0">
            <a:noAutofit/>
          </a:bodyPr>
          <a:lstStyle/>
          <a:p>
            <a:pPr marL="0" lvl="0" indent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000" kern="1200" dirty="0"/>
              <a:t>Undergraduate</a:t>
            </a:r>
            <a:endParaRPr lang="en-GB" sz="4600" kern="1200" dirty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74BDB540-91A9-274F-B288-FBE1B5F28611}"/>
              </a:ext>
            </a:extLst>
          </p:cNvPr>
          <p:cNvSpPr/>
          <p:nvPr/>
        </p:nvSpPr>
        <p:spPr>
          <a:xfrm>
            <a:off x="4254508" y="2960688"/>
            <a:ext cx="764824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Applied Computing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A7DE97E0-CF9F-4146-8F8F-00ABAE36F8A7}"/>
              </a:ext>
            </a:extLst>
          </p:cNvPr>
          <p:cNvSpPr/>
          <p:nvPr/>
        </p:nvSpPr>
        <p:spPr>
          <a:xfrm>
            <a:off x="7855261" y="2961469"/>
            <a:ext cx="627652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Software Engineering</a:t>
            </a: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262DF51E-FC94-C141-88E4-482800E871E0}"/>
              </a:ext>
            </a:extLst>
          </p:cNvPr>
          <p:cNvSpPr/>
          <p:nvPr/>
        </p:nvSpPr>
        <p:spPr>
          <a:xfrm>
            <a:off x="6912123" y="2960679"/>
            <a:ext cx="764824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Networks &amp; Cybersecurity</a:t>
            </a:r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BE4F148E-E8E3-B04A-9533-5CB107080C06}"/>
              </a:ext>
            </a:extLst>
          </p:cNvPr>
          <p:cNvSpPr/>
          <p:nvPr/>
        </p:nvSpPr>
        <p:spPr>
          <a:xfrm>
            <a:off x="6051936" y="2961078"/>
            <a:ext cx="721270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Data </a:t>
            </a:r>
            <a:r>
              <a:rPr lang="en-GB" sz="2400" dirty="0"/>
              <a:t>&amp; Information Systems</a:t>
            </a:r>
            <a:endParaRPr lang="en-GB" sz="2400" kern="1200" dirty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9BD65BA4-8715-824D-922D-01167A8E0925}"/>
              </a:ext>
            </a:extLst>
          </p:cNvPr>
          <p:cNvSpPr/>
          <p:nvPr/>
        </p:nvSpPr>
        <p:spPr>
          <a:xfrm>
            <a:off x="8689200" y="2960678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Games Design and </a:t>
            </a:r>
            <a:r>
              <a:rPr lang="en-GB" sz="2400" kern="1200" dirty="0" err="1"/>
              <a:t>Gaems</a:t>
            </a:r>
            <a:r>
              <a:rPr lang="en-GB" sz="2400" kern="1200" dirty="0"/>
              <a:t> Development</a:t>
            </a:r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3B2A223F-89FF-3045-9AB0-BFABBD86D267}"/>
              </a:ext>
            </a:extLst>
          </p:cNvPr>
          <p:cNvSpPr/>
          <p:nvPr/>
        </p:nvSpPr>
        <p:spPr>
          <a:xfrm>
            <a:off x="10369190" y="2961859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Electrical &amp; Electronics Engineering</a:t>
            </a:r>
          </a:p>
        </p:txBody>
      </p:sp>
      <p:sp>
        <p:nvSpPr>
          <p:cNvPr id="18" name="Freeform 13">
            <a:extLst>
              <a:ext uri="{FF2B5EF4-FFF2-40B4-BE49-F238E27FC236}">
                <a16:creationId xmlns:a16="http://schemas.microsoft.com/office/drawing/2014/main" id="{6E0CF1A9-A214-4056-899E-A4860C48A2F3}"/>
              </a:ext>
            </a:extLst>
          </p:cNvPr>
          <p:cNvSpPr/>
          <p:nvPr/>
        </p:nvSpPr>
        <p:spPr>
          <a:xfrm>
            <a:off x="5171416" y="2960682"/>
            <a:ext cx="728436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Animation and VFX</a:t>
            </a:r>
          </a:p>
        </p:txBody>
      </p:sp>
      <p:sp>
        <p:nvSpPr>
          <p:cNvPr id="4" name="Freeform 15">
            <a:extLst>
              <a:ext uri="{FF2B5EF4-FFF2-40B4-BE49-F238E27FC236}">
                <a16:creationId xmlns:a16="http://schemas.microsoft.com/office/drawing/2014/main" id="{3CD9716E-51CC-0ED6-E87F-DF74C787B2F7}"/>
              </a:ext>
            </a:extLst>
          </p:cNvPr>
          <p:cNvSpPr/>
          <p:nvPr/>
        </p:nvSpPr>
        <p:spPr>
          <a:xfrm>
            <a:off x="9524495" y="2961859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 Web Development</a:t>
            </a:r>
          </a:p>
        </p:txBody>
      </p:sp>
      <p:sp>
        <p:nvSpPr>
          <p:cNvPr id="17" name="Freeform 15">
            <a:extLst>
              <a:ext uri="{FF2B5EF4-FFF2-40B4-BE49-F238E27FC236}">
                <a16:creationId xmlns:a16="http://schemas.microsoft.com/office/drawing/2014/main" id="{B46D65BF-22C3-2041-E0B8-10AC7A250444}"/>
              </a:ext>
            </a:extLst>
          </p:cNvPr>
          <p:cNvSpPr/>
          <p:nvPr/>
        </p:nvSpPr>
        <p:spPr>
          <a:xfrm>
            <a:off x="11214458" y="2977683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Embedded Electronic Systems</a:t>
            </a:r>
          </a:p>
        </p:txBody>
      </p:sp>
    </p:spTree>
    <p:extLst>
      <p:ext uri="{BB962C8B-B14F-4D97-AF65-F5344CB8AC3E}">
        <p14:creationId xmlns:p14="http://schemas.microsoft.com/office/powerpoint/2010/main" val="34220973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003A3-0CA0-4B9B-8D21-ADE95AE6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7919" y="494892"/>
            <a:ext cx="5643850" cy="606549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Applied Computing Staff</a:t>
            </a:r>
          </a:p>
        </p:txBody>
      </p:sp>
      <p:pic>
        <p:nvPicPr>
          <p:cNvPr id="1026" name="Picture 2" descr="kapilan radhakrishnan">
            <a:extLst>
              <a:ext uri="{FF2B5EF4-FFF2-40B4-BE49-F238E27FC236}">
                <a16:creationId xmlns:a16="http://schemas.microsoft.com/office/drawing/2014/main" id="{E0F63ECF-0FAD-49EC-ABA2-4725FC896F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336" y="1797914"/>
            <a:ext cx="1983610" cy="2562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329E87E-E14D-4A9E-9970-2AEE75F9D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8872" y="2814102"/>
            <a:ext cx="2639047" cy="725072"/>
          </a:xfrm>
        </p:spPr>
        <p:txBody>
          <a:bodyPr>
            <a:normAutofit/>
          </a:bodyPr>
          <a:lstStyle/>
          <a:p>
            <a:r>
              <a:rPr lang="en-GB" sz="1800" b="1" dirty="0"/>
              <a:t>Kapilan Radhakrishnan</a:t>
            </a:r>
          </a:p>
          <a:p>
            <a:r>
              <a:rPr lang="en-GB" sz="1800" b="1" dirty="0"/>
              <a:t>Academic Director</a:t>
            </a:r>
          </a:p>
        </p:txBody>
      </p:sp>
      <p:pic>
        <p:nvPicPr>
          <p:cNvPr id="1031" name="Picture 7" descr="gt">
            <a:extLst>
              <a:ext uri="{FF2B5EF4-FFF2-40B4-BE49-F238E27FC236}">
                <a16:creationId xmlns:a16="http://schemas.microsoft.com/office/drawing/2014/main" id="{1792AF0C-2C13-48FD-9CA2-D6A0C41565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0845" y="1797914"/>
            <a:ext cx="2121760" cy="25420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813A29D-AE0D-1B1F-1F97-D5916FF72A4B}"/>
              </a:ext>
            </a:extLst>
          </p:cNvPr>
          <p:cNvSpPr txBox="1">
            <a:spLocks/>
          </p:cNvSpPr>
          <p:nvPr/>
        </p:nvSpPr>
        <p:spPr>
          <a:xfrm>
            <a:off x="8162089" y="2814102"/>
            <a:ext cx="3438508" cy="1167705"/>
          </a:xfrm>
          <a:prstGeom prst="rect">
            <a:avLst/>
          </a:prstGeom>
        </p:spPr>
        <p:txBody>
          <a:bodyPr vert="horz" wrap="none" lIns="0" tIns="0" rIns="0" bIns="0" rtlCol="0" anchor="t" anchorCtr="0">
            <a:normAutofit fontScale="92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b="1" dirty="0"/>
              <a:t>Gaynor Thomas</a:t>
            </a:r>
          </a:p>
          <a:p>
            <a:r>
              <a:rPr lang="en-GB" sz="1800" b="1" dirty="0"/>
              <a:t>Assistant Academic Director &amp; </a:t>
            </a:r>
          </a:p>
          <a:p>
            <a:r>
              <a:rPr lang="en-GB" sz="1800" b="1" dirty="0"/>
              <a:t>Digital Degree Apprenticeships </a:t>
            </a:r>
          </a:p>
          <a:p>
            <a:r>
              <a:rPr lang="en-GB" sz="1800" b="1" dirty="0"/>
              <a:t>Programme Manager</a:t>
            </a:r>
          </a:p>
        </p:txBody>
      </p:sp>
    </p:spTree>
    <p:extLst>
      <p:ext uri="{BB962C8B-B14F-4D97-AF65-F5344CB8AC3E}">
        <p14:creationId xmlns:p14="http://schemas.microsoft.com/office/powerpoint/2010/main" val="6477664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003A3-0CA0-4B9B-8D21-ADE95AE6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0866" y="173721"/>
            <a:ext cx="6480525" cy="606549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Programme Manager</a:t>
            </a:r>
          </a:p>
        </p:txBody>
      </p:sp>
      <p:sp>
        <p:nvSpPr>
          <p:cNvPr id="49" name="Content Placeholder 2">
            <a:extLst>
              <a:ext uri="{FF2B5EF4-FFF2-40B4-BE49-F238E27FC236}">
                <a16:creationId xmlns:a16="http://schemas.microsoft.com/office/drawing/2014/main" id="{738B2F09-6DA3-4C3C-9C08-92BC1B55C702}"/>
              </a:ext>
            </a:extLst>
          </p:cNvPr>
          <p:cNvSpPr txBox="1">
            <a:spLocks/>
          </p:cNvSpPr>
          <p:nvPr/>
        </p:nvSpPr>
        <p:spPr>
          <a:xfrm>
            <a:off x="5428940" y="4658056"/>
            <a:ext cx="2539868" cy="540623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Steve Mosey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Embedded Electronics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A8C8F4-4C0E-FD62-4323-7F4F45F543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0866" y="2399193"/>
            <a:ext cx="1889719" cy="2059613"/>
          </a:xfrm>
          <a:prstGeom prst="rect">
            <a:avLst/>
          </a:prstGeom>
        </p:spPr>
      </p:pic>
      <p:pic>
        <p:nvPicPr>
          <p:cNvPr id="20" name="Picture 19" descr="A person with a beard and mustache&#10;&#10;Description automatically generated">
            <a:extLst>
              <a:ext uri="{FF2B5EF4-FFF2-40B4-BE49-F238E27FC236}">
                <a16:creationId xmlns:a16="http://schemas.microsoft.com/office/drawing/2014/main" id="{0DA83672-FE2D-5A52-EC84-F519A1B0ACA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4430" y="2403505"/>
            <a:ext cx="1673738" cy="2055301"/>
          </a:xfrm>
          <a:prstGeom prst="rect">
            <a:avLst/>
          </a:prstGeom>
        </p:spPr>
      </p:pic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6DC38804-367F-C75C-E59E-1EDE99A911DB}"/>
              </a:ext>
            </a:extLst>
          </p:cNvPr>
          <p:cNvSpPr txBox="1">
            <a:spLocks/>
          </p:cNvSpPr>
          <p:nvPr/>
        </p:nvSpPr>
        <p:spPr>
          <a:xfrm>
            <a:off x="8826311" y="4582925"/>
            <a:ext cx="2908602" cy="963925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Stalin </a:t>
            </a:r>
            <a:r>
              <a:rPr lang="en-GB" dirty="0" err="1">
                <a:solidFill>
                  <a:schemeClr val="bg1"/>
                </a:solidFill>
              </a:rPr>
              <a:t>Dhas</a:t>
            </a: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Electrical and  Electronics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Engineering  </a:t>
            </a:r>
          </a:p>
        </p:txBody>
      </p:sp>
      <p:pic>
        <p:nvPicPr>
          <p:cNvPr id="5" name="Picture 7" descr="gt">
            <a:extLst>
              <a:ext uri="{FF2B5EF4-FFF2-40B4-BE49-F238E27FC236}">
                <a16:creationId xmlns:a16="http://schemas.microsoft.com/office/drawing/2014/main" id="{11C5B867-93D3-6D50-6C52-A21BEA05FB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4673" y="2519068"/>
            <a:ext cx="1719071" cy="20596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71A07A5-9D28-FC45-819A-F4B8B9605C84}"/>
              </a:ext>
            </a:extLst>
          </p:cNvPr>
          <p:cNvSpPr txBox="1">
            <a:spLocks/>
          </p:cNvSpPr>
          <p:nvPr/>
        </p:nvSpPr>
        <p:spPr>
          <a:xfrm>
            <a:off x="1744673" y="4658056"/>
            <a:ext cx="2402963" cy="752275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Gaynor Thomas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Digital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1E4E011-CC21-7F4F-1DF8-E4F98F061D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9764" y="1548874"/>
            <a:ext cx="5701535" cy="726200"/>
          </a:xfrm>
        </p:spPr>
        <p:txBody>
          <a:bodyPr>
            <a:normAutofit/>
          </a:bodyPr>
          <a:lstStyle/>
          <a:p>
            <a:r>
              <a:rPr lang="en-GB" dirty="0"/>
              <a:t>Your first point of contact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8472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003A3-0CA0-4B9B-8D21-ADE95AE6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1732" y="173721"/>
            <a:ext cx="7479659" cy="606549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Programme Team</a:t>
            </a:r>
          </a:p>
        </p:txBody>
      </p:sp>
      <p:pic>
        <p:nvPicPr>
          <p:cNvPr id="1032" name="Picture 8" descr="glj">
            <a:extLst>
              <a:ext uri="{FF2B5EF4-FFF2-40B4-BE49-F238E27FC236}">
                <a16:creationId xmlns:a16="http://schemas.microsoft.com/office/drawing/2014/main" id="{5F5FF55E-2A75-463E-9912-E42FAF6BB8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436" y="1429587"/>
            <a:ext cx="1538777" cy="1676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D5961EF9-5A93-4F54-A579-B735176A5441}"/>
              </a:ext>
            </a:extLst>
          </p:cNvPr>
          <p:cNvSpPr txBox="1">
            <a:spLocks/>
          </p:cNvSpPr>
          <p:nvPr/>
        </p:nvSpPr>
        <p:spPr>
          <a:xfrm>
            <a:off x="1037297" y="3202947"/>
            <a:ext cx="1582120" cy="385978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b="1" dirty="0">
                <a:solidFill>
                  <a:schemeClr val="bg1"/>
                </a:solidFill>
              </a:rPr>
              <a:t>Gareth Jones</a:t>
            </a:r>
          </a:p>
        </p:txBody>
      </p:sp>
      <p:pic>
        <p:nvPicPr>
          <p:cNvPr id="1037" name="Picture 13" descr="gd">
            <a:extLst>
              <a:ext uri="{FF2B5EF4-FFF2-40B4-BE49-F238E27FC236}">
                <a16:creationId xmlns:a16="http://schemas.microsoft.com/office/drawing/2014/main" id="{A4577DA6-A63B-40FB-9BCC-4E91D1D82B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2245" y="1447443"/>
            <a:ext cx="1499487" cy="16626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5A3217E5-5DB8-4DBB-B448-1B5CD9DC382D}"/>
              </a:ext>
            </a:extLst>
          </p:cNvPr>
          <p:cNvSpPr txBox="1">
            <a:spLocks/>
          </p:cNvSpPr>
          <p:nvPr/>
        </p:nvSpPr>
        <p:spPr>
          <a:xfrm>
            <a:off x="2908578" y="3257358"/>
            <a:ext cx="1538777" cy="451538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b="1" dirty="0">
                <a:solidFill>
                  <a:schemeClr val="bg1"/>
                </a:solidFill>
              </a:rPr>
              <a:t>Gordon Dickers</a:t>
            </a:r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A196C1CA-F3B5-43CF-9E74-8749318CE8F8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3824" y="3622161"/>
            <a:ext cx="1342077" cy="1543160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4E7FB0C6-285E-4F76-89FD-83C0654C00EA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834945" y="3647192"/>
            <a:ext cx="1316893" cy="1543160"/>
          </a:xfrm>
          <a:prstGeom prst="rect">
            <a:avLst/>
          </a:prstGeom>
        </p:spPr>
      </p:pic>
      <p:sp>
        <p:nvSpPr>
          <p:cNvPr id="50" name="Content Placeholder 2">
            <a:extLst>
              <a:ext uri="{FF2B5EF4-FFF2-40B4-BE49-F238E27FC236}">
                <a16:creationId xmlns:a16="http://schemas.microsoft.com/office/drawing/2014/main" id="{BA72F2DF-43EA-489F-827E-BF9A4DE9EF5C}"/>
              </a:ext>
            </a:extLst>
          </p:cNvPr>
          <p:cNvSpPr txBox="1">
            <a:spLocks/>
          </p:cNvSpPr>
          <p:nvPr/>
        </p:nvSpPr>
        <p:spPr>
          <a:xfrm>
            <a:off x="2713490" y="5202260"/>
            <a:ext cx="2178987" cy="510572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Rich Morgan </a:t>
            </a:r>
          </a:p>
        </p:txBody>
      </p:sp>
      <p:sp>
        <p:nvSpPr>
          <p:cNvPr id="52" name="Content Placeholder 2">
            <a:extLst>
              <a:ext uri="{FF2B5EF4-FFF2-40B4-BE49-F238E27FC236}">
                <a16:creationId xmlns:a16="http://schemas.microsoft.com/office/drawing/2014/main" id="{B21DDFEB-7A6E-453F-8861-52EF0837037A}"/>
              </a:ext>
            </a:extLst>
          </p:cNvPr>
          <p:cNvSpPr txBox="1">
            <a:spLocks/>
          </p:cNvSpPr>
          <p:nvPr/>
        </p:nvSpPr>
        <p:spPr>
          <a:xfrm>
            <a:off x="847074" y="5260642"/>
            <a:ext cx="1754628" cy="730332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Nabeel Masih </a:t>
            </a:r>
          </a:p>
        </p:txBody>
      </p:sp>
      <p:pic>
        <p:nvPicPr>
          <p:cNvPr id="10" name="Picture 9" descr="A person wearing glasses&#10;&#10;Description automatically generated with low confidence">
            <a:extLst>
              <a:ext uri="{FF2B5EF4-FFF2-40B4-BE49-F238E27FC236}">
                <a16:creationId xmlns:a16="http://schemas.microsoft.com/office/drawing/2014/main" id="{D12D9A9E-3EDD-EF48-145E-C54718F0967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340" y="1461709"/>
            <a:ext cx="1499487" cy="1662664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1C03E37E-3BCB-D026-43C4-40F849C9B806}"/>
              </a:ext>
            </a:extLst>
          </p:cNvPr>
          <p:cNvSpPr txBox="1">
            <a:spLocks/>
          </p:cNvSpPr>
          <p:nvPr/>
        </p:nvSpPr>
        <p:spPr>
          <a:xfrm>
            <a:off x="7089996" y="3310069"/>
            <a:ext cx="1591089" cy="527295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b="1" dirty="0">
                <a:solidFill>
                  <a:schemeClr val="bg1"/>
                </a:solidFill>
              </a:rPr>
              <a:t>James Williams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7218EAEB-D678-0945-4F5A-79982CCB8BFF}"/>
              </a:ext>
            </a:extLst>
          </p:cNvPr>
          <p:cNvSpPr txBox="1">
            <a:spLocks/>
          </p:cNvSpPr>
          <p:nvPr/>
        </p:nvSpPr>
        <p:spPr>
          <a:xfrm>
            <a:off x="9129201" y="3310069"/>
            <a:ext cx="1977630" cy="413191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dirty="0" err="1">
                <a:solidFill>
                  <a:schemeClr val="bg1"/>
                </a:solidFill>
              </a:rPr>
              <a:t>Divya</a:t>
            </a:r>
            <a:r>
              <a:rPr lang="en-GB" sz="1400" dirty="0">
                <a:solidFill>
                  <a:schemeClr val="bg1"/>
                </a:solidFill>
              </a:rPr>
              <a:t> Chidambaram </a:t>
            </a:r>
          </a:p>
        </p:txBody>
      </p:sp>
      <p:pic>
        <p:nvPicPr>
          <p:cNvPr id="13" name="Picture 2" descr="Divya looks towards the camera. She wears a bindi and a pale blue scarf over a dark blue top. a">
            <a:extLst>
              <a:ext uri="{FF2B5EF4-FFF2-40B4-BE49-F238E27FC236}">
                <a16:creationId xmlns:a16="http://schemas.microsoft.com/office/drawing/2014/main" id="{70DC0B7C-AD63-8A9C-1C04-05D100E00C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9099" y="1436661"/>
            <a:ext cx="1401974" cy="1662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6BBEBDBD-E436-44F0-F6BD-79519E91A7C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6516" y="1461709"/>
            <a:ext cx="1632450" cy="163245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8A18AB0-4E39-57FA-51FA-3752172EDE3D}"/>
              </a:ext>
            </a:extLst>
          </p:cNvPr>
          <p:cNvSpPr txBox="1">
            <a:spLocks/>
          </p:cNvSpPr>
          <p:nvPr/>
        </p:nvSpPr>
        <p:spPr>
          <a:xfrm>
            <a:off x="4939109" y="3228337"/>
            <a:ext cx="1636611" cy="456423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Gary Jones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F8F3577-C1B2-6B89-3973-53E44158C306}"/>
              </a:ext>
            </a:extLst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9210" y="3622161"/>
            <a:ext cx="1376790" cy="1465949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CAF4408-651D-7C66-52C1-125FFCA06D8D}"/>
              </a:ext>
            </a:extLst>
          </p:cNvPr>
          <p:cNvSpPr txBox="1">
            <a:spLocks/>
          </p:cNvSpPr>
          <p:nvPr/>
        </p:nvSpPr>
        <p:spPr>
          <a:xfrm>
            <a:off x="4799727" y="5247216"/>
            <a:ext cx="1527802" cy="399912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Phil Organ </a:t>
            </a:r>
          </a:p>
        </p:txBody>
      </p:sp>
      <p:pic>
        <p:nvPicPr>
          <p:cNvPr id="9" name="Picture 12" descr="md">
            <a:extLst>
              <a:ext uri="{FF2B5EF4-FFF2-40B4-BE49-F238E27FC236}">
                <a16:creationId xmlns:a16="http://schemas.microsoft.com/office/drawing/2014/main" id="{7472AADF-5DFE-A5D9-E7A1-82A398DFA8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5588" y="3699372"/>
            <a:ext cx="1402851" cy="14659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73186D07-100B-5C59-7D12-49461F086072}"/>
              </a:ext>
            </a:extLst>
          </p:cNvPr>
          <p:cNvSpPr txBox="1">
            <a:spLocks/>
          </p:cNvSpPr>
          <p:nvPr/>
        </p:nvSpPr>
        <p:spPr>
          <a:xfrm>
            <a:off x="7090502" y="5302200"/>
            <a:ext cx="1504158" cy="450791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Mike Dacey </a:t>
            </a:r>
          </a:p>
        </p:txBody>
      </p:sp>
      <p:pic>
        <p:nvPicPr>
          <p:cNvPr id="15" name="Picture 4" descr="Nitheesh Murugan Kaliyamurthy">
            <a:extLst>
              <a:ext uri="{FF2B5EF4-FFF2-40B4-BE49-F238E27FC236}">
                <a16:creationId xmlns:a16="http://schemas.microsoft.com/office/drawing/2014/main" id="{3F5C2385-62FF-9525-6953-10769D6B14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3842" y="3678279"/>
            <a:ext cx="1218191" cy="146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9F183B4-5871-7654-4F64-E80C981109BF}"/>
              </a:ext>
            </a:extLst>
          </p:cNvPr>
          <p:cNvSpPr txBox="1">
            <a:spLocks/>
          </p:cNvSpPr>
          <p:nvPr/>
        </p:nvSpPr>
        <p:spPr>
          <a:xfrm>
            <a:off x="8865932" y="5302199"/>
            <a:ext cx="1977629" cy="450790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dirty="0" err="1">
                <a:solidFill>
                  <a:schemeClr val="bg1"/>
                </a:solidFill>
              </a:rPr>
              <a:t>Nitheesh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  <a:r>
              <a:rPr lang="en-GB" sz="1400" dirty="0" err="1">
                <a:solidFill>
                  <a:schemeClr val="bg1"/>
                </a:solidFill>
              </a:rPr>
              <a:t>Kaliyamurthy</a:t>
            </a:r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39801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003A3-0CA0-4B9B-8D21-ADE95AE6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1225" y="256477"/>
            <a:ext cx="4272435" cy="606549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Programme Team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D90B576-CD9A-398C-6E90-1A6DD5F6B15E}"/>
              </a:ext>
            </a:extLst>
          </p:cNvPr>
          <p:cNvSpPr txBox="1">
            <a:spLocks/>
          </p:cNvSpPr>
          <p:nvPr/>
        </p:nvSpPr>
        <p:spPr>
          <a:xfrm>
            <a:off x="1148871" y="2901724"/>
            <a:ext cx="1636611" cy="456423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</a:rPr>
              <a:t>Adam Head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2AB9148-072F-8CAF-6456-B137F16978C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964" y="1211412"/>
            <a:ext cx="1423078" cy="1585832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9A4E224-9932-7B3C-2E59-CA65B4FF49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3651" y="1222162"/>
            <a:ext cx="1570568" cy="1582560"/>
          </a:xfrm>
          <a:prstGeom prst="rect">
            <a:avLst/>
          </a:prstGeom>
        </p:spPr>
      </p:pic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0E7DBDB-DF2C-9D77-6683-B7369DCB26AD}"/>
              </a:ext>
            </a:extLst>
          </p:cNvPr>
          <p:cNvSpPr txBox="1">
            <a:spLocks/>
          </p:cNvSpPr>
          <p:nvPr/>
        </p:nvSpPr>
        <p:spPr>
          <a:xfrm>
            <a:off x="3516642" y="2868590"/>
            <a:ext cx="1636611" cy="456423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</a:rPr>
              <a:t>Carlene Campbell</a:t>
            </a:r>
          </a:p>
        </p:txBody>
      </p:sp>
      <p:pic>
        <p:nvPicPr>
          <p:cNvPr id="12" name="Picture 11" descr="A person with a beard and glasses&#10;&#10;Description automatically generated with medium confidence">
            <a:extLst>
              <a:ext uri="{FF2B5EF4-FFF2-40B4-BE49-F238E27FC236}">
                <a16:creationId xmlns:a16="http://schemas.microsoft.com/office/drawing/2014/main" id="{016FB72D-7DDF-AB3F-638D-C145C3A48D5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178" y="3340753"/>
            <a:ext cx="1762552" cy="1762552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50E953B7-48FD-C1FB-D86F-6FEF314D9425}"/>
              </a:ext>
            </a:extLst>
          </p:cNvPr>
          <p:cNvSpPr txBox="1">
            <a:spLocks/>
          </p:cNvSpPr>
          <p:nvPr/>
        </p:nvSpPr>
        <p:spPr>
          <a:xfrm>
            <a:off x="965964" y="5190165"/>
            <a:ext cx="1636611" cy="456423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</a:rPr>
              <a:t>Tim Bashford</a:t>
            </a:r>
          </a:p>
        </p:txBody>
      </p:sp>
      <p:pic>
        <p:nvPicPr>
          <p:cNvPr id="15" name="Picture 14" descr="A person with dark hair wearing a black shirt&#10;&#10;Description automatically generated">
            <a:extLst>
              <a:ext uri="{FF2B5EF4-FFF2-40B4-BE49-F238E27FC236}">
                <a16:creationId xmlns:a16="http://schemas.microsoft.com/office/drawing/2014/main" id="{308C2C04-EADF-93EE-BD66-46E4DE56F82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16642" y="3394683"/>
            <a:ext cx="1580139" cy="1795482"/>
          </a:xfrm>
          <a:prstGeom prst="rect">
            <a:avLst/>
          </a:prstGeom>
        </p:spPr>
      </p:pic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FBB27D8C-17D9-504F-17AF-9BCFCADDCC64}"/>
              </a:ext>
            </a:extLst>
          </p:cNvPr>
          <p:cNvSpPr txBox="1">
            <a:spLocks/>
          </p:cNvSpPr>
          <p:nvPr/>
        </p:nvSpPr>
        <p:spPr>
          <a:xfrm>
            <a:off x="3573114" y="5274279"/>
            <a:ext cx="1636611" cy="456423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</a:rPr>
              <a:t>Jenifer Prince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7F9DFE45-1ECC-2FB0-F516-90B4126477B2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31" t="34812" r="27397" b="19795"/>
          <a:stretch>
            <a:fillRect/>
          </a:stretch>
        </p:blipFill>
        <p:spPr>
          <a:xfrm>
            <a:off x="5775379" y="1164794"/>
            <a:ext cx="1580139" cy="1871416"/>
          </a:xfrm>
          <a:prstGeom prst="rect">
            <a:avLst/>
          </a:prstGeom>
        </p:spPr>
      </p:pic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D83494A1-14E5-51D0-331A-236E3BCA0F45}"/>
              </a:ext>
            </a:extLst>
          </p:cNvPr>
          <p:cNvSpPr txBox="1">
            <a:spLocks/>
          </p:cNvSpPr>
          <p:nvPr/>
        </p:nvSpPr>
        <p:spPr>
          <a:xfrm>
            <a:off x="5673791" y="3166471"/>
            <a:ext cx="1812616" cy="456423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</a:rPr>
              <a:t>Munyaradzi </a:t>
            </a:r>
            <a:r>
              <a:rPr lang="en-GB" sz="1600" dirty="0" err="1">
                <a:solidFill>
                  <a:schemeClr val="bg1"/>
                </a:solidFill>
              </a:rPr>
              <a:t>Murira</a:t>
            </a:r>
            <a:r>
              <a:rPr lang="en-GB" sz="1600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F5D46E2D-9732-8C58-D325-514972202126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7644" y="1172272"/>
            <a:ext cx="1472150" cy="1863938"/>
          </a:xfrm>
          <a:prstGeom prst="rect">
            <a:avLst/>
          </a:prstGeom>
        </p:spPr>
      </p:pic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AE6539B9-1CFE-109B-7722-3E7DDFDE4EAF}"/>
              </a:ext>
            </a:extLst>
          </p:cNvPr>
          <p:cNvSpPr txBox="1">
            <a:spLocks/>
          </p:cNvSpPr>
          <p:nvPr/>
        </p:nvSpPr>
        <p:spPr>
          <a:xfrm>
            <a:off x="7977644" y="3129935"/>
            <a:ext cx="1636611" cy="456423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</a:rPr>
              <a:t>Terry Walcott</a:t>
            </a:r>
          </a:p>
        </p:txBody>
      </p:sp>
      <p:pic>
        <p:nvPicPr>
          <p:cNvPr id="24" name="Picture 23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C8BC512B-75D1-008A-7BAC-C8158AFF81B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3791" y="3669518"/>
            <a:ext cx="1979272" cy="1748858"/>
          </a:xfrm>
          <a:prstGeom prst="rect">
            <a:avLst/>
          </a:prstGeom>
          <a:noFill/>
          <a:ln>
            <a:noFill/>
          </a:ln>
        </p:spPr>
      </p:pic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2401E543-BCFE-A3E5-4341-7072BD2E41E0}"/>
              </a:ext>
            </a:extLst>
          </p:cNvPr>
          <p:cNvSpPr txBox="1">
            <a:spLocks/>
          </p:cNvSpPr>
          <p:nvPr/>
        </p:nvSpPr>
        <p:spPr>
          <a:xfrm>
            <a:off x="5840447" y="5502490"/>
            <a:ext cx="1812616" cy="456423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dirty="0">
                <a:solidFill>
                  <a:schemeClr val="bg1"/>
                </a:solidFill>
              </a:rPr>
              <a:t>Nik Whitehead</a:t>
            </a:r>
          </a:p>
        </p:txBody>
      </p:sp>
      <p:pic>
        <p:nvPicPr>
          <p:cNvPr id="26" name="Picture 25" descr="A person with a beard&#10;&#10;Description automatically generated with medium confidence">
            <a:extLst>
              <a:ext uri="{FF2B5EF4-FFF2-40B4-BE49-F238E27FC236}">
                <a16:creationId xmlns:a16="http://schemas.microsoft.com/office/drawing/2014/main" id="{3E9ABA17-FCFF-096F-FE70-44C81CF2464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7644" y="3680083"/>
            <a:ext cx="1812616" cy="1822407"/>
          </a:xfrm>
          <a:prstGeom prst="rect">
            <a:avLst/>
          </a:prstGeom>
          <a:noFill/>
          <a:ln>
            <a:noFill/>
          </a:ln>
        </p:spPr>
      </p:pic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B5AA7664-90FB-D5A3-BB4D-1C65EF22B3CA}"/>
              </a:ext>
            </a:extLst>
          </p:cNvPr>
          <p:cNvSpPr txBox="1">
            <a:spLocks/>
          </p:cNvSpPr>
          <p:nvPr/>
        </p:nvSpPr>
        <p:spPr>
          <a:xfrm>
            <a:off x="9899442" y="4172969"/>
            <a:ext cx="1960462" cy="741956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Lee </a:t>
            </a:r>
            <a:r>
              <a:rPr lang="en-GB" sz="1400" dirty="0" err="1">
                <a:solidFill>
                  <a:schemeClr val="bg1"/>
                </a:solidFill>
              </a:rPr>
              <a:t>Cobley</a:t>
            </a:r>
            <a:r>
              <a:rPr lang="en-GB" sz="1400" dirty="0">
                <a:solidFill>
                  <a:schemeClr val="bg1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bg1"/>
                </a:solidFill>
              </a:rPr>
              <a:t>IT Technician</a:t>
            </a:r>
          </a:p>
        </p:txBody>
      </p:sp>
    </p:spTree>
    <p:extLst>
      <p:ext uri="{BB962C8B-B14F-4D97-AF65-F5344CB8AC3E}">
        <p14:creationId xmlns:p14="http://schemas.microsoft.com/office/powerpoint/2010/main" val="12695576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FE54B-3901-41A1-9ACF-6F65B06FE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FE88A-1C43-4FDA-825F-EBCCA506F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1869" y="1839854"/>
            <a:ext cx="8136904" cy="2736304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Respect and support every individual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Provide you with best learning and teaching experience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Work with industries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Inclusive and team working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Student voice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88F47B-26DB-4347-990A-D765C3651730}"/>
              </a:ext>
            </a:extLst>
          </p:cNvPr>
          <p:cNvSpPr txBox="1"/>
          <p:nvPr/>
        </p:nvSpPr>
        <p:spPr>
          <a:xfrm>
            <a:off x="4968323" y="456407"/>
            <a:ext cx="290843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Our Ethos</a:t>
            </a:r>
          </a:p>
        </p:txBody>
      </p:sp>
    </p:spTree>
    <p:extLst>
      <p:ext uri="{BB962C8B-B14F-4D97-AF65-F5344CB8AC3E}">
        <p14:creationId xmlns:p14="http://schemas.microsoft.com/office/powerpoint/2010/main" val="10358994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73105-1FD3-477E-93EF-3FD5EBE08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881" y="610850"/>
            <a:ext cx="4722292" cy="72008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Who is here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76897-779B-4254-95A3-6274B6F31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758" y="1720887"/>
            <a:ext cx="5739138" cy="3879813"/>
          </a:xfrm>
        </p:spPr>
        <p:txBody>
          <a:bodyPr>
            <a:no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Applied Computing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Animation and VFX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Computer Games Design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Computer Networks and Cyber Security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95EB636-0389-4867-9664-CD66531C7F34}"/>
              </a:ext>
            </a:extLst>
          </p:cNvPr>
          <p:cNvSpPr txBox="1">
            <a:spLocks/>
          </p:cNvSpPr>
          <p:nvPr/>
        </p:nvSpPr>
        <p:spPr>
          <a:xfrm>
            <a:off x="482758" y="3867739"/>
            <a:ext cx="5084812" cy="299026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Data and Information Systems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Electrical &amp; Electronics Engineering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Games Development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D955A68-70CF-C4C7-56F3-65475A40AD81}"/>
              </a:ext>
            </a:extLst>
          </p:cNvPr>
          <p:cNvSpPr txBox="1">
            <a:spLocks/>
          </p:cNvSpPr>
          <p:nvPr/>
        </p:nvSpPr>
        <p:spPr>
          <a:xfrm>
            <a:off x="7066245" y="1720887"/>
            <a:ext cx="4384227" cy="183632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Software Engineering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Web Development </a:t>
            </a:r>
          </a:p>
        </p:txBody>
      </p:sp>
    </p:spTree>
    <p:extLst>
      <p:ext uri="{BB962C8B-B14F-4D97-AF65-F5344CB8AC3E}">
        <p14:creationId xmlns:p14="http://schemas.microsoft.com/office/powerpoint/2010/main" val="25984042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73105-1FD3-477E-93EF-3FD5EBE08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881" y="610850"/>
            <a:ext cx="4722292" cy="72008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Who is here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76897-779B-4254-95A3-6274B6F31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482" y="1871012"/>
            <a:ext cx="5975699" cy="3833752"/>
          </a:xfrm>
        </p:spPr>
        <p:txBody>
          <a:bodyPr>
            <a:no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Digital Degree Apprenticeships</a:t>
            </a:r>
          </a:p>
          <a:p>
            <a:pPr marL="1143000" lvl="1" indent="-457200"/>
            <a:r>
              <a:rPr lang="en-GB" dirty="0">
                <a:solidFill>
                  <a:schemeClr val="bg1"/>
                </a:solidFill>
              </a:rPr>
              <a:t>Computer Networks and Cyber Security</a:t>
            </a:r>
          </a:p>
          <a:p>
            <a:pPr marL="1143000" lvl="1" indent="-457200"/>
            <a:r>
              <a:rPr lang="en-GB" dirty="0">
                <a:solidFill>
                  <a:schemeClr val="bg1"/>
                </a:solidFill>
              </a:rPr>
              <a:t>Data and Information Systems</a:t>
            </a:r>
          </a:p>
          <a:p>
            <a:pPr marL="1143000" lvl="1" indent="-457200"/>
            <a:r>
              <a:rPr lang="en-GB" dirty="0">
                <a:solidFill>
                  <a:schemeClr val="bg1"/>
                </a:solidFill>
              </a:rPr>
              <a:t>Software Engineering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95EB636-0389-4867-9664-CD66531C7F34}"/>
              </a:ext>
            </a:extLst>
          </p:cNvPr>
          <p:cNvSpPr txBox="1">
            <a:spLocks/>
          </p:cNvSpPr>
          <p:nvPr/>
        </p:nvSpPr>
        <p:spPr>
          <a:xfrm>
            <a:off x="552482" y="4073157"/>
            <a:ext cx="5084812" cy="299026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Electrical &amp; Electronics Engineering</a:t>
            </a:r>
          </a:p>
        </p:txBody>
      </p:sp>
    </p:spTree>
    <p:extLst>
      <p:ext uri="{BB962C8B-B14F-4D97-AF65-F5344CB8AC3E}">
        <p14:creationId xmlns:p14="http://schemas.microsoft.com/office/powerpoint/2010/main" val="42467938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0D0E7-2D7B-4E4B-8679-C488C5812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1</a:t>
            </a:r>
            <a:r>
              <a:rPr lang="en-GB" baseline="30000" dirty="0">
                <a:solidFill>
                  <a:schemeClr val="accent1">
                    <a:lumMod val="50000"/>
                  </a:schemeClr>
                </a:solidFill>
              </a:rPr>
              <a:t>st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Year…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FC53B-CCE7-45AF-8F06-4CD5E2939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016" y="1459516"/>
            <a:ext cx="6326704" cy="4412645"/>
          </a:xfrm>
        </p:spPr>
        <p:txBody>
          <a:bodyPr wrap="square"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Induction 25 – 29/09/2023.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Semester 1 teaching starts from 02/10/2023</a:t>
            </a:r>
          </a:p>
          <a:p>
            <a:pPr marL="1028700" lvl="1" indent="-342900"/>
            <a:r>
              <a:rPr lang="en-GB" dirty="0">
                <a:solidFill>
                  <a:schemeClr val="bg1"/>
                </a:solidFill>
              </a:rPr>
              <a:t>Block 1: 02/10/23 to 03/11/23</a:t>
            </a:r>
          </a:p>
          <a:p>
            <a:pPr marL="1028700" lvl="1" indent="-342900"/>
            <a:r>
              <a:rPr lang="en-GB" dirty="0">
                <a:solidFill>
                  <a:schemeClr val="bg1"/>
                </a:solidFill>
              </a:rPr>
              <a:t>Mid assessment point/reading week: 06 -10/11/2023</a:t>
            </a:r>
          </a:p>
          <a:p>
            <a:pPr marL="1028700" lvl="1" indent="-342900"/>
            <a:r>
              <a:rPr lang="en-GB" dirty="0">
                <a:solidFill>
                  <a:schemeClr val="bg1"/>
                </a:solidFill>
              </a:rPr>
              <a:t>Block 2: 13/11/2023 to 15/12/23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Christmas break 18/12/23 to 07/01/24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Exam period: 08/01/24 to 19/01/24</a:t>
            </a:r>
          </a:p>
          <a:p>
            <a:endParaRPr lang="en-GB" sz="24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6CB9F27-2BDC-4992-AF35-DBACD70D279F}"/>
              </a:ext>
            </a:extLst>
          </p:cNvPr>
          <p:cNvSpPr txBox="1">
            <a:spLocks/>
          </p:cNvSpPr>
          <p:nvPr/>
        </p:nvSpPr>
        <p:spPr>
          <a:xfrm>
            <a:off x="6586538" y="1330928"/>
            <a:ext cx="5221446" cy="1704561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Semester 2 teaching starts from 29/01/2024</a:t>
            </a:r>
          </a:p>
          <a:p>
            <a:pPr marL="1028700" lvl="1" indent="-342900"/>
            <a:r>
              <a:rPr lang="en-GB" sz="2200" dirty="0">
                <a:solidFill>
                  <a:schemeClr val="bg1"/>
                </a:solidFill>
              </a:rPr>
              <a:t>Block 1: 29/01/24 to 01/03/2024</a:t>
            </a:r>
          </a:p>
          <a:p>
            <a:pPr marL="1028700" lvl="1" indent="-342900"/>
            <a:r>
              <a:rPr lang="en-GB" sz="2200" dirty="0">
                <a:solidFill>
                  <a:schemeClr val="bg1"/>
                </a:solidFill>
              </a:rPr>
              <a:t>Mid assessment point/reading week: 04 -08/03/2024</a:t>
            </a:r>
          </a:p>
          <a:p>
            <a:pPr marL="1028700" lvl="1" indent="-342900"/>
            <a:r>
              <a:rPr lang="en-GB" sz="2200" dirty="0">
                <a:solidFill>
                  <a:schemeClr val="bg1"/>
                </a:solidFill>
              </a:rPr>
              <a:t>Block 2: 11/03/2024 to 22/03/24</a:t>
            </a:r>
          </a:p>
          <a:p>
            <a:pPr marL="1028700" lvl="1" indent="-342900"/>
            <a:r>
              <a:rPr lang="en-GB" sz="2200" dirty="0">
                <a:solidFill>
                  <a:schemeClr val="bg1"/>
                </a:solidFill>
              </a:rPr>
              <a:t>Easter break 25/03/24 to 12/04/24</a:t>
            </a:r>
          </a:p>
          <a:p>
            <a:pPr marL="1028700" lvl="1" indent="-342900"/>
            <a:r>
              <a:rPr lang="en-GB" sz="2200" dirty="0">
                <a:solidFill>
                  <a:schemeClr val="bg1"/>
                </a:solidFill>
              </a:rPr>
              <a:t>Block 3: 15/04/24 to 03/05/2024</a:t>
            </a: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Semester 2 assessment period: 06/05/2024 to 17/05/2024</a:t>
            </a:r>
          </a:p>
          <a:p>
            <a:endParaRPr lang="en-GB" sz="22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0B16C3D-8543-4245-9EDE-05BC080787B3}"/>
              </a:ext>
            </a:extLst>
          </p:cNvPr>
          <p:cNvSpPr txBox="1">
            <a:spLocks/>
          </p:cNvSpPr>
          <p:nvPr/>
        </p:nvSpPr>
        <p:spPr>
          <a:xfrm>
            <a:off x="5608893" y="394346"/>
            <a:ext cx="4722292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>
                <a:solidFill>
                  <a:schemeClr val="bg1"/>
                </a:solidFill>
              </a:rPr>
              <a:t>Key Dates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BD244A7-544D-DD51-6A93-812C9AC12856}"/>
              </a:ext>
            </a:extLst>
          </p:cNvPr>
          <p:cNvSpPr txBox="1">
            <a:spLocks/>
          </p:cNvSpPr>
          <p:nvPr/>
        </p:nvSpPr>
        <p:spPr>
          <a:xfrm>
            <a:off x="6806960" y="4958842"/>
            <a:ext cx="7048449" cy="113646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Resit: 22 – 26/07/2023 </a:t>
            </a:r>
          </a:p>
          <a:p>
            <a:endParaRPr lang="en-GB" sz="220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C71CEA6-AE9C-3BC5-EE46-A78068E4FFE1}"/>
              </a:ext>
            </a:extLst>
          </p:cNvPr>
          <p:cNvSpPr txBox="1">
            <a:spLocks/>
          </p:cNvSpPr>
          <p:nvPr/>
        </p:nvSpPr>
        <p:spPr>
          <a:xfrm>
            <a:off x="501036" y="5080791"/>
            <a:ext cx="7048449" cy="113646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>
                <a:solidFill>
                  <a:srgbClr val="FF0000"/>
                </a:solidFill>
              </a:rPr>
              <a:t>Results portal – </a:t>
            </a:r>
            <a:r>
              <a:rPr lang="en-GB" sz="3200" b="1" dirty="0">
                <a:solidFill>
                  <a:srgbClr val="FF0000"/>
                </a:solidFill>
              </a:rPr>
              <a:t>Feb, June, and Aug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6273238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9E388-17E3-4F30-A8E4-A520A79AE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6EB31-42FC-4340-A92E-0B032F223C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70484"/>
            <a:ext cx="5706717" cy="3917032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Enrolment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UWTSD Hwb App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IT Support – Login, Moodle, etc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Parking 	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Timetable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86CB0F3-BD6E-44FA-984F-B1189878822D}"/>
              </a:ext>
            </a:extLst>
          </p:cNvPr>
          <p:cNvSpPr txBox="1">
            <a:spLocks/>
          </p:cNvSpPr>
          <p:nvPr/>
        </p:nvSpPr>
        <p:spPr>
          <a:xfrm>
            <a:off x="5014292" y="397903"/>
            <a:ext cx="4999383" cy="646343"/>
          </a:xfr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b="1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34919638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Covid-19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5336578" y="330774"/>
            <a:ext cx="4803709" cy="720080"/>
          </a:xfrm>
        </p:spPr>
        <p:txBody>
          <a:bodyPr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bg1"/>
                </a:solidFill>
              </a:rPr>
              <a:t>Key Course Information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9046DC-A799-270A-266E-124D689D1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5319713" cy="3857624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Programme of Study Handbook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Module Directory </a:t>
            </a: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Virtual Learning Environment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University Engagement Policy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Feedback – 20 working days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Student Voice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Course reps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0913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7A66F-444A-4354-BDCF-8E59D2299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479" y="1660173"/>
            <a:ext cx="4999383" cy="646343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Few points to 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BAA0B-0C36-4D0F-8517-9F7DB9A07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029" y="2746749"/>
            <a:ext cx="3350438" cy="2160240"/>
          </a:xfrm>
        </p:spPr>
        <p:txBody>
          <a:bodyPr>
            <a:noAutofit/>
          </a:bodyPr>
          <a:lstStyle/>
          <a:p>
            <a:r>
              <a:rPr lang="en-GB" sz="2400" dirty="0"/>
              <a:t>Team working</a:t>
            </a:r>
          </a:p>
          <a:p>
            <a:r>
              <a:rPr lang="en-GB" sz="2400" dirty="0"/>
              <a:t>Time management</a:t>
            </a:r>
          </a:p>
          <a:p>
            <a:r>
              <a:rPr lang="en-GB" sz="2400" dirty="0"/>
              <a:t>Do not leave till late</a:t>
            </a:r>
          </a:p>
          <a:p>
            <a:r>
              <a:rPr lang="en-GB" sz="2400" dirty="0"/>
              <a:t>Talk to us</a:t>
            </a:r>
          </a:p>
          <a:p>
            <a:r>
              <a:rPr lang="en-GB" sz="2400" dirty="0"/>
              <a:t>We are here to support you.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0A84D2A-83C4-4190-92C5-E6E1DFD7BF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557" y="1141335"/>
            <a:ext cx="6275981" cy="429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0535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imeline&#10;&#10;Description automatically generated">
            <a:extLst>
              <a:ext uri="{FF2B5EF4-FFF2-40B4-BE49-F238E27FC236}">
                <a16:creationId xmlns:a16="http://schemas.microsoft.com/office/drawing/2014/main" id="{2F06424C-E436-45E6-B907-C1B6D6A870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922" y="447261"/>
            <a:ext cx="6899155" cy="5208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0760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2C44876-E73E-4911-BC32-19B6122A67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749" y="2192450"/>
            <a:ext cx="10803903" cy="2473100"/>
          </a:xfrm>
        </p:spPr>
        <p:txBody>
          <a:bodyPr/>
          <a:lstStyle/>
          <a:p>
            <a:pPr algn="ctr"/>
            <a:r>
              <a:rPr lang="en-GB" sz="7200" dirty="0" err="1"/>
              <a:t>Diolch</a:t>
            </a:r>
            <a:r>
              <a:rPr lang="en-GB" sz="7200" dirty="0"/>
              <a:t>/Thank you </a:t>
            </a:r>
          </a:p>
          <a:p>
            <a:pPr algn="ctr"/>
            <a:r>
              <a:rPr lang="en-GB" sz="7200" dirty="0"/>
              <a:t>Any Questions? </a:t>
            </a:r>
          </a:p>
          <a:p>
            <a:pPr algn="ctr"/>
            <a:endParaRPr lang="en-GB" sz="7200" dirty="0"/>
          </a:p>
        </p:txBody>
      </p:sp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283</TotalTime>
  <Words>476</Words>
  <Application>Microsoft Macintosh PowerPoint</Application>
  <PresentationFormat>Widescreen</PresentationFormat>
  <Paragraphs>142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18</vt:i4>
      </vt:variant>
    </vt:vector>
  </HeadingPairs>
  <TitlesOfParts>
    <vt:vector size="43" baseType="lpstr">
      <vt:lpstr>Arial</vt:lpstr>
      <vt:lpstr>Calibri</vt:lpstr>
      <vt:lpstr>Calibri Light</vt:lpstr>
      <vt:lpstr>Wingdings 3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Applied Computing Wales Institute of Science and Art (WISA)</vt:lpstr>
      <vt:lpstr> </vt:lpstr>
      <vt:lpstr>PowerPoint Presentation</vt:lpstr>
      <vt:lpstr>Applied Computing Staff</vt:lpstr>
      <vt:lpstr>Programme Manager</vt:lpstr>
      <vt:lpstr>Programme Team</vt:lpstr>
      <vt:lpstr>Programme Team</vt:lpstr>
      <vt:lpstr>PowerPoint Presentation</vt:lpstr>
      <vt:lpstr>Who is here today?</vt:lpstr>
      <vt:lpstr>Who is here today?</vt:lpstr>
      <vt:lpstr>1st Year…</vt:lpstr>
      <vt:lpstr>PowerPoint Presentation</vt:lpstr>
      <vt:lpstr>Covid-19 </vt:lpstr>
      <vt:lpstr>Few points to remember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Kapilan Radhakrishnan</cp:lastModifiedBy>
  <cp:revision>117</cp:revision>
  <dcterms:created xsi:type="dcterms:W3CDTF">2021-03-09T15:35:42Z</dcterms:created>
  <dcterms:modified xsi:type="dcterms:W3CDTF">2023-09-17T16:03:57Z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