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301" r:id="rId8"/>
    <p:sldId id="302" r:id="rId9"/>
    <p:sldId id="805" r:id="rId10"/>
    <p:sldId id="803" r:id="rId11"/>
    <p:sldId id="830" r:id="rId12"/>
    <p:sldId id="832" r:id="rId13"/>
    <p:sldId id="834" r:id="rId14"/>
    <p:sldId id="747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9B91F9-B12D-49A6-8D61-A03447ADC8F7}" v="1" dt="2025-11-18T00:21:37.808"/>
    <p1510:client id="{D50B7EB7-E02E-4D8D-BD99-1DAA1CC063F5}" v="1" dt="2025-11-18T09:31:16.8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81" y="18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custSel addSld modSld">
      <pc:chgData name="Stalin Jacob Wilson Packia Dhas" userId="050d7d71-3621-4503-95e8-1c9a9d962492" providerId="ADAL" clId="{93DF969B-C49E-41BE-AC2E-9A5FC7F0D4BF}" dt="2025-11-18T09:31:19.997" v="6" actId="20577"/>
      <pc:docMkLst>
        <pc:docMk/>
      </pc:docMkLst>
      <pc:sldChg chg="modSp mod">
        <pc:chgData name="Stalin Jacob Wilson Packia Dhas" userId="050d7d71-3621-4503-95e8-1c9a9d962492" providerId="ADAL" clId="{93DF969B-C49E-41BE-AC2E-9A5FC7F0D4BF}" dt="2025-11-18T00:21:24.535" v="3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93DF969B-C49E-41BE-AC2E-9A5FC7F0D4BF}" dt="2025-11-18T00:21:24.535" v="3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1-18T00:21:19.615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1-18T00:21:19.615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add mod">
        <pc:chgData name="Stalin Jacob Wilson Packia Dhas" userId="050d7d71-3621-4503-95e8-1c9a9d962492" providerId="ADAL" clId="{93DF969B-C49E-41BE-AC2E-9A5FC7F0D4BF}" dt="2025-11-18T09:31:19.997" v="6" actId="20577"/>
        <pc:sldMkLst>
          <pc:docMk/>
          <pc:sldMk cId="4282769191" sldId="747"/>
        </pc:sldMkLst>
        <pc:spChg chg="mod">
          <ac:chgData name="Stalin Jacob Wilson Packia Dhas" userId="050d7d71-3621-4503-95e8-1c9a9d962492" providerId="ADAL" clId="{93DF969B-C49E-41BE-AC2E-9A5FC7F0D4BF}" dt="2025-11-18T09:31:19.997" v="6" actId="20577"/>
          <ac:spMkLst>
            <pc:docMk/>
            <pc:sldMk cId="4282769191" sldId="747"/>
            <ac:spMk id="4" creationId="{E6CD9E1A-9F11-733F-03D1-AFAA853677E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303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924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3659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048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3105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5066-6FFE-43B3-B619-256DB080CBA4}" type="datetime1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7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Resonance in Series RLC circuit</a:t>
            </a:r>
          </a:p>
          <a:p>
            <a:pPr marL="536575" indent="-536575" algn="just"/>
            <a:r>
              <a:rPr lang="en-IN" sz="3000" b="1" dirty="0"/>
              <a:t>Resonance in Parallel circuit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719138" indent="-630238"/>
            <a:r>
              <a:rPr lang="en-IN" sz="3200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7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and the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are in phase. This effect is called </a:t>
                </a:r>
                <a:r>
                  <a:rPr lang="en-GB" b="1" dirty="0"/>
                  <a:t>series resonance.</a:t>
                </a:r>
              </a:p>
              <a:p>
                <a:pPr marL="0" indent="0">
                  <a:buNone/>
                </a:pPr>
                <a:r>
                  <a:rPr lang="en-GB" b="1" dirty="0"/>
                  <a:t>At series Resonance,</a:t>
                </a:r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e>
                    </m:d>
                  </m:oMath>
                </a14:m>
                <a:endParaRPr lang="en-GB" i="1" dirty="0"/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i="1" dirty="0"/>
                  <a:t> (the </a:t>
                </a:r>
                <a:r>
                  <a:rPr lang="en-GB" dirty="0"/>
                  <a:t>minimum circuit impedance possible in an L–C–R circuit)</a:t>
                </a:r>
                <a:endParaRPr lang="en-GB" b="1" dirty="0"/>
              </a:p>
              <a:p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(i.e. the maximum current possible in an L–C–R circuit)</a:t>
                </a:r>
                <a:endParaRPr lang="en-GB" b="1" dirty="0"/>
              </a:p>
              <a:p>
                <a:r>
                  <a:rPr lang="en-GB" dirty="0"/>
                  <a:t>Since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l-GR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𝑅𝑒𝑠𝑜𝑛𝑎𝑛𝑐𝑒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𝑓𝑟𝑒𝑞𝑢𝑒𝑛𝑐𝑦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520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The series resonant circuit is often described as an </a:t>
            </a:r>
            <a:r>
              <a:rPr lang="en-GB" b="1" dirty="0"/>
              <a:t>acceptor circuit</a:t>
            </a:r>
            <a:r>
              <a:rPr lang="en-GB" dirty="0"/>
              <a:t>, since it has its minimum impedance, and thus </a:t>
            </a:r>
            <a:r>
              <a:rPr lang="en-GB" b="1" dirty="0"/>
              <a:t>maximum current, at the resonant </a:t>
            </a:r>
            <a:r>
              <a:rPr lang="en-GB" dirty="0"/>
              <a:t>frequency.</a:t>
            </a:r>
          </a:p>
          <a:p>
            <a:r>
              <a:rPr lang="en-GB" dirty="0"/>
              <a:t>Typical graphs of current (I) and impedance (Z) against frequency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D19CB8-28FF-6A6C-C198-3B5B32609D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895" y="3368984"/>
            <a:ext cx="3787037" cy="287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95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Resonance occurs in the two-branch network containing capacitance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dirty="0"/>
                  <a:t> in parallel with inductance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resistance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in series, when the quadrature (i.e. vertical) component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𝑳𝑹</m:t>
                        </m:r>
                      </m:sub>
                    </m:sSub>
                  </m:oMath>
                </a14:m>
                <a:r>
                  <a:rPr lang="en-GB" b="1" dirty="0"/>
                  <a:t> is equal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At this condition, the </a:t>
                </a:r>
                <a:r>
                  <a:rPr lang="en-GB" b="1" dirty="0"/>
                  <a:t>supply current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b="1" dirty="0"/>
                  <a:t>is in phase with the supply voltage </a:t>
                </a:r>
                <a14:m>
                  <m:oMath xmlns:m="http://schemas.openxmlformats.org/officeDocument/2006/math">
                    <m:r>
                      <a:rPr lang="en-GB" b="1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.</a:t>
                </a:r>
              </a:p>
              <a:p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Parallel Resonance occurs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968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437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parallel Resonance Frequency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800" b="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1800" b="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b="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1800" b="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1800" b="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1800" b="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den>
                        </m:f>
                        <m:r>
                          <a:rPr lang="en-GB" sz="1800" b="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b="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𝑅</m:t>
                                </m:r>
                              </m:e>
                              <m:sup>
                                <m:r>
                                  <a:rPr lang="en-GB" sz="1800" b="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sSup>
                              <m:sSup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b="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𝐿</m:t>
                                </m:r>
                              </m:e>
                              <m:sup>
                                <m:r>
                                  <a:rPr lang="en-GB" sz="1800" b="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e>
                    </m:rad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IN" dirty="0"/>
                  <a:t> is too small,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70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Rejector Circuit:</a:t>
            </a:r>
          </a:p>
          <a:p>
            <a:pPr marL="0" indent="0">
              <a:buNone/>
            </a:pPr>
            <a:r>
              <a:rPr lang="en-GB" dirty="0"/>
              <a:t>The parallel resonant circuit is often described as a rejector circuit since it presents its maximum impedance at the resonant frequency and the resultant current is a minimum</a:t>
            </a:r>
            <a:r>
              <a:rPr lang="en-IN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9C778F-C673-799D-C2BA-7CBF433B0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392" y="3201315"/>
            <a:ext cx="4234053" cy="305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656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7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445</Words>
  <Application>Microsoft Office PowerPoint</Application>
  <PresentationFormat>Widescreen</PresentationFormat>
  <Paragraphs>67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Series Resonance</vt:lpstr>
      <vt:lpstr>Series Resonance</vt:lpstr>
      <vt:lpstr>Parallel Resonance</vt:lpstr>
      <vt:lpstr>Parallel Resonance</vt:lpstr>
      <vt:lpstr>Parallel Resonance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156</cp:revision>
  <dcterms:created xsi:type="dcterms:W3CDTF">2021-03-09T15:35:42Z</dcterms:created>
  <dcterms:modified xsi:type="dcterms:W3CDTF">2025-11-18T09:31:23Z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