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2.xml" ContentType="application/vnd.openxmlformats-officedocument.presentationml.tags+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350" r:id="rId5"/>
    <p:sldId id="351" r:id="rId6"/>
    <p:sldId id="352" r:id="rId7"/>
    <p:sldId id="353" r:id="rId8"/>
    <p:sldId id="354" r:id="rId9"/>
    <p:sldId id="355" r:id="rId10"/>
    <p:sldId id="356" r:id="rId11"/>
    <p:sldId id="357" r:id="rId12"/>
    <p:sldId id="358" r:id="rId13"/>
    <p:sldId id="359" r:id="rId14"/>
    <p:sldId id="360" r:id="rId15"/>
    <p:sldId id="361" r:id="rId16"/>
    <p:sldId id="362" r:id="rId17"/>
    <p:sldId id="363" r:id="rId18"/>
    <p:sldId id="364" r:id="rId19"/>
    <p:sldId id="365" r:id="rId20"/>
    <p:sldId id="366" r:id="rId21"/>
    <p:sldId id="367"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7555" autoAdjust="0"/>
    <p:restoredTop sz="94660"/>
  </p:normalViewPr>
  <p:slideViewPr>
    <p:cSldViewPr>
      <p:cViewPr varScale="1">
        <p:scale>
          <a:sx n="84" d="100"/>
          <a:sy n="84" d="100"/>
        </p:scale>
        <p:origin x="634" y="77"/>
      </p:cViewPr>
      <p:guideLst>
        <p:guide orient="horz" pos="2160"/>
        <p:guide pos="2880"/>
      </p:guideLst>
    </p:cSldViewPr>
  </p:slideViewPr>
  <p:notesTextViewPr>
    <p:cViewPr>
      <p:scale>
        <a:sx n="1" d="1"/>
        <a:sy n="1" d="1"/>
      </p:scale>
      <p:origin x="0" y="0"/>
    </p:cViewPr>
  </p:notesTextViewPr>
  <p:sorterViewPr>
    <p:cViewPr varScale="1">
      <p:scale>
        <a:sx n="1" d="1"/>
        <a:sy n="1" d="1"/>
      </p:scale>
      <p:origin x="0" y="-6636"/>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smtClean="0">
              <a:solidFill>
                <a:schemeClr val="tx1"/>
              </a:solidFill>
            </a:rPr>
            <a:t>Positivism</a:t>
          </a:r>
          <a:endParaRPr lang="en-GB" dirty="0">
            <a:solidFill>
              <a:schemeClr val="tx1"/>
            </a:solidFill>
          </a:endParaRP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smtClean="0">
              <a:solidFill>
                <a:schemeClr val="tx1"/>
              </a:solidFill>
            </a:rPr>
            <a:t>Deductive</a:t>
          </a:r>
          <a:endParaRPr lang="en-GB" dirty="0">
            <a:solidFill>
              <a:schemeClr val="tx1"/>
            </a:solidFill>
          </a:endParaRP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Experiments,</a:t>
          </a:r>
          <a:br>
            <a:rPr lang="en-GB" dirty="0" smtClean="0"/>
          </a:br>
          <a:r>
            <a:rPr lang="en-GB" dirty="0" smtClean="0">
              <a:solidFill>
                <a:schemeClr val="tx1"/>
              </a:solidFill>
            </a:rPr>
            <a:t>Surveys</a:t>
          </a:r>
          <a:endParaRPr lang="en-GB" dirty="0">
            <a:solidFill>
              <a:schemeClr val="tx1"/>
            </a:solidFill>
          </a:endParaRP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dgm:spPr>
        <a:solidFill>
          <a:srgbClr val="00B050"/>
        </a:solidFill>
      </dgm:spPr>
      <dgm:t>
        <a:bodyPr/>
        <a:lstStyle/>
        <a:p>
          <a:r>
            <a:rPr lang="en-GB" dirty="0" smtClean="0">
              <a:solidFill>
                <a:schemeClr val="tx1"/>
              </a:solidFill>
            </a:rPr>
            <a:t>Quantitative</a:t>
          </a:r>
          <a:endParaRPr lang="en-GB" dirty="0">
            <a:solidFill>
              <a:schemeClr val="tx1"/>
            </a:solidFill>
          </a:endParaRP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F697596F-93C8-49CF-8CBE-FB743C96776A}" type="presOf" srcId="{231E0646-75FC-4B59-93B7-A29A621B7084}" destId="{8EC36D70-E19D-48AE-866B-768434CC2E1C}" srcOrd="0" destOrd="0" presId="urn:microsoft.com/office/officeart/2005/8/layout/hChevron3"/>
    <dgm:cxn modelId="{2AF03650-6F53-4998-83CB-9D4F941E4761}" type="presOf" srcId="{AE4D4D01-0A7C-475F-8E34-104F321EE25D}" destId="{00C2F16A-4403-4312-B180-C23450EAB579}" srcOrd="0" destOrd="0" presId="urn:microsoft.com/office/officeart/2005/8/layout/hChevron3"/>
    <dgm:cxn modelId="{70958512-591D-4936-9227-553FEC1BF4CF}" type="presOf" srcId="{C4D32F3D-A1EA-4E5A-82C3-B3E793A463BA}" destId="{841C31DA-719C-481A-9944-D61EDE3CC35A}"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DDC1DE8D-0FDD-4061-80F0-849EE4962E9A}" type="presOf" srcId="{17D8A1BA-0953-445C-8911-763F6EC8BD8B}" destId="{FF2215B3-2875-4513-B26D-3C3583F27BAA}" srcOrd="0" destOrd="0" presId="urn:microsoft.com/office/officeart/2005/8/layout/hChevron3"/>
    <dgm:cxn modelId="{D12F8108-2458-44B2-9718-3DCEEDB244D8}" type="presOf" srcId="{1DA0C616-F20D-4955-8399-9EBE9A135C65}" destId="{BAA2C9FD-975A-4C5E-A442-E5BE99442011}"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75F0D7B4-7437-46BA-93AD-BC7770DF8223}" type="presParOf" srcId="{FF2215B3-2875-4513-B26D-3C3583F27BAA}" destId="{8EC36D70-E19D-48AE-866B-768434CC2E1C}" srcOrd="0" destOrd="0" presId="urn:microsoft.com/office/officeart/2005/8/layout/hChevron3"/>
    <dgm:cxn modelId="{FB4EB9B0-B7DD-47CA-9FBB-BF08E905D784}" type="presParOf" srcId="{FF2215B3-2875-4513-B26D-3C3583F27BAA}" destId="{590DF287-B874-4BC7-B0D2-0CB9ED1D1F41}" srcOrd="1" destOrd="0" presId="urn:microsoft.com/office/officeart/2005/8/layout/hChevron3"/>
    <dgm:cxn modelId="{E57EF5AA-BB2F-4348-A3AD-C215BE1E0C20}" type="presParOf" srcId="{FF2215B3-2875-4513-B26D-3C3583F27BAA}" destId="{841C31DA-719C-481A-9944-D61EDE3CC35A}" srcOrd="2" destOrd="0" presId="urn:microsoft.com/office/officeart/2005/8/layout/hChevron3"/>
    <dgm:cxn modelId="{C60B8162-8ED8-4809-B0E7-52507DC0E2F8}" type="presParOf" srcId="{FF2215B3-2875-4513-B26D-3C3583F27BAA}" destId="{2725A521-0849-4196-B5EF-21FC9B5F4F05}" srcOrd="3" destOrd="0" presId="urn:microsoft.com/office/officeart/2005/8/layout/hChevron3"/>
    <dgm:cxn modelId="{E131CBBC-62D5-40A3-BDF1-D4F74687F111}" type="presParOf" srcId="{FF2215B3-2875-4513-B26D-3C3583F27BAA}" destId="{BAA2C9FD-975A-4C5E-A442-E5BE99442011}" srcOrd="4" destOrd="0" presId="urn:microsoft.com/office/officeart/2005/8/layout/hChevron3"/>
    <dgm:cxn modelId="{A04648F1-5CCF-471E-818A-AA4F2809DCB0}" type="presParOf" srcId="{FF2215B3-2875-4513-B26D-3C3583F27BAA}" destId="{34C8BF92-40A3-44A9-A7EE-217D21B56F49}" srcOrd="5" destOrd="0" presId="urn:microsoft.com/office/officeart/2005/8/layout/hChevron3"/>
    <dgm:cxn modelId="{5913B8C0-539B-4323-BE43-F7417F7249C3}"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smtClean="0">
              <a:solidFill>
                <a:schemeClr val="tx1"/>
              </a:solidFill>
            </a:rPr>
            <a:t>Interpretivism</a:t>
          </a:r>
          <a:endParaRPr lang="en-GB" sz="1600" dirty="0">
            <a:solidFill>
              <a:schemeClr val="tx1"/>
            </a:solidFill>
          </a:endParaRP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800" dirty="0" smtClean="0">
              <a:solidFill>
                <a:schemeClr val="tx1"/>
              </a:solidFill>
            </a:rPr>
            <a:t>Inductive</a:t>
          </a:r>
          <a:endParaRPr lang="en-GB" sz="1800" dirty="0">
            <a:solidFill>
              <a:schemeClr val="tx1"/>
            </a:solidFill>
          </a:endParaRP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Interviews,</a:t>
          </a:r>
          <a:br>
            <a:rPr lang="en-GB" dirty="0" smtClean="0"/>
          </a:br>
          <a:r>
            <a:rPr lang="en-GB" dirty="0" smtClean="0">
              <a:solidFill>
                <a:schemeClr val="tx1"/>
              </a:solidFill>
            </a:rPr>
            <a:t>Ethnography</a:t>
          </a:r>
          <a:r>
            <a:rPr lang="en-GB" dirty="0" smtClean="0"/>
            <a:t>,</a:t>
          </a:r>
          <a:br>
            <a:rPr lang="en-GB" dirty="0" smtClean="0"/>
          </a:br>
          <a:r>
            <a:rPr lang="en-GB" dirty="0" smtClean="0"/>
            <a:t>Grounded  Theory</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8BEC5AE7-434A-4307-ADFD-678EDBD2281F}">
      <dgm:prSet custT="1"/>
      <dgm:spPr>
        <a:solidFill>
          <a:srgbClr val="00B050"/>
        </a:solidFill>
      </dgm:spPr>
      <dgm:t>
        <a:bodyPr/>
        <a:lstStyle/>
        <a:p>
          <a:r>
            <a:rPr lang="en-GB" sz="1200" dirty="0" smtClean="0">
              <a:solidFill>
                <a:schemeClr val="tx1"/>
              </a:solidFill>
            </a:rPr>
            <a:t>Qualitative</a:t>
          </a:r>
          <a:endParaRPr lang="en-GB" sz="1200" dirty="0">
            <a:solidFill>
              <a:schemeClr val="tx1"/>
            </a:solidFill>
          </a:endParaRPr>
        </a:p>
      </dgm:t>
    </dgm:pt>
    <dgm:pt modelId="{366C5E11-6364-4D95-AB85-26878CBFEA9D}" type="parTrans" cxnId="{447FBFB5-AB57-421F-B2C6-26A64200DF67}">
      <dgm:prSet/>
      <dgm:spPr/>
      <dgm:t>
        <a:bodyPr/>
        <a:lstStyle/>
        <a:p>
          <a:endParaRPr lang="en-GB"/>
        </a:p>
      </dgm:t>
    </dgm:pt>
    <dgm:pt modelId="{61660C39-F2A6-4D84-9F34-72A73CC5E152}" type="sibTrans" cxnId="{447FBFB5-AB57-421F-B2C6-26A64200DF67}">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7428" custLinFactNeighborY="-1580">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D6518227-3448-4A2C-ABCF-75EEEAD3767A}" type="pres">
      <dgm:prSet presAssocID="{8BEC5AE7-434A-4307-ADFD-678EDBD2281F}" presName="parTxOnly" presStyleLbl="node1" presStyleIdx="2" presStyleCnt="4">
        <dgm:presLayoutVars>
          <dgm:bulletEnabled val="1"/>
        </dgm:presLayoutVars>
      </dgm:prSet>
      <dgm:spPr/>
      <dgm:t>
        <a:bodyPr/>
        <a:lstStyle/>
        <a:p>
          <a:endParaRPr lang="en-GB"/>
        </a:p>
      </dgm:t>
    </dgm:pt>
    <dgm:pt modelId="{8F6377EF-D301-4E99-9B1F-7BB163BA203A}" type="pres">
      <dgm:prSet presAssocID="{61660C39-F2A6-4D84-9F34-72A73CC5E152}"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54A60F4E-A928-4B36-9DB7-65F64B981B98}" type="presOf" srcId="{17D8A1BA-0953-445C-8911-763F6EC8BD8B}" destId="{FF2215B3-2875-4513-B26D-3C3583F27BAA}" srcOrd="0" destOrd="0" presId="urn:microsoft.com/office/officeart/2005/8/layout/hChevron3"/>
    <dgm:cxn modelId="{06AE27A8-B75F-4A16-BC0B-C29E0AAB08CD}" type="presOf" srcId="{C4D32F3D-A1EA-4E5A-82C3-B3E793A463BA}" destId="{841C31DA-719C-481A-9944-D61EDE3CC35A}"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447FBFB5-AB57-421F-B2C6-26A64200DF67}" srcId="{17D8A1BA-0953-445C-8911-763F6EC8BD8B}" destId="{8BEC5AE7-434A-4307-ADFD-678EDBD2281F}" srcOrd="2" destOrd="0" parTransId="{366C5E11-6364-4D95-AB85-26878CBFEA9D}" sibTransId="{61660C39-F2A6-4D84-9F34-72A73CC5E152}"/>
    <dgm:cxn modelId="{CE237809-2715-4FAC-A80C-E6DD4E9D96C5}" type="presOf" srcId="{231E0646-75FC-4B59-93B7-A29A621B7084}" destId="{8EC36D70-E19D-48AE-866B-768434CC2E1C}" srcOrd="0" destOrd="0" presId="urn:microsoft.com/office/officeart/2005/8/layout/hChevron3"/>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24D6E07B-1BF2-4450-B4A4-0BCD64A7B329}" type="presOf" srcId="{AE4D4D01-0A7C-475F-8E34-104F321EE25D}" destId="{00C2F16A-4403-4312-B180-C23450EAB579}" srcOrd="0" destOrd="0" presId="urn:microsoft.com/office/officeart/2005/8/layout/hChevron3"/>
    <dgm:cxn modelId="{9824F9E9-AA15-470D-99ED-71B2485E5AAD}" type="presOf" srcId="{8BEC5AE7-434A-4307-ADFD-678EDBD2281F}" destId="{D6518227-3448-4A2C-ABCF-75EEEAD3767A}" srcOrd="0" destOrd="0" presId="urn:microsoft.com/office/officeart/2005/8/layout/hChevron3"/>
    <dgm:cxn modelId="{598AEB42-207A-4947-AE87-6EA79B18B9AA}" type="presParOf" srcId="{FF2215B3-2875-4513-B26D-3C3583F27BAA}" destId="{8EC36D70-E19D-48AE-866B-768434CC2E1C}" srcOrd="0" destOrd="0" presId="urn:microsoft.com/office/officeart/2005/8/layout/hChevron3"/>
    <dgm:cxn modelId="{B6DDC68C-26AE-47E1-8EB1-22A9E299AB57}" type="presParOf" srcId="{FF2215B3-2875-4513-B26D-3C3583F27BAA}" destId="{590DF287-B874-4BC7-B0D2-0CB9ED1D1F41}" srcOrd="1" destOrd="0" presId="urn:microsoft.com/office/officeart/2005/8/layout/hChevron3"/>
    <dgm:cxn modelId="{EECD44B1-4018-4423-BD96-E0251CC30BED}" type="presParOf" srcId="{FF2215B3-2875-4513-B26D-3C3583F27BAA}" destId="{841C31DA-719C-481A-9944-D61EDE3CC35A}" srcOrd="2" destOrd="0" presId="urn:microsoft.com/office/officeart/2005/8/layout/hChevron3"/>
    <dgm:cxn modelId="{77D2E1B3-FB59-4DDD-AC6A-1A323B4A15AD}" type="presParOf" srcId="{FF2215B3-2875-4513-B26D-3C3583F27BAA}" destId="{2725A521-0849-4196-B5EF-21FC9B5F4F05}" srcOrd="3" destOrd="0" presId="urn:microsoft.com/office/officeart/2005/8/layout/hChevron3"/>
    <dgm:cxn modelId="{CA3C53EF-3093-4F49-A82E-E9FA3B723D2C}" type="presParOf" srcId="{FF2215B3-2875-4513-B26D-3C3583F27BAA}" destId="{D6518227-3448-4A2C-ABCF-75EEEAD3767A}" srcOrd="4" destOrd="0" presId="urn:microsoft.com/office/officeart/2005/8/layout/hChevron3"/>
    <dgm:cxn modelId="{649B7241-3E49-4A19-890E-2055272DB554}" type="presParOf" srcId="{FF2215B3-2875-4513-B26D-3C3583F27BAA}" destId="{8F6377EF-D301-4E99-9B1F-7BB163BA203A}" srcOrd="5" destOrd="0" presId="urn:microsoft.com/office/officeart/2005/8/layout/hChevron3"/>
    <dgm:cxn modelId="{7CDBDA23-9C9D-4509-99F6-539A60BC31DA}"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smtClean="0">
              <a:solidFill>
                <a:schemeClr val="tx1"/>
              </a:solidFill>
            </a:rPr>
            <a:t>Critical Realism</a:t>
          </a:r>
          <a:endParaRPr lang="en-GB" sz="1800" dirty="0">
            <a:solidFill>
              <a:schemeClr val="tx1"/>
            </a:solidFill>
          </a:endParaRP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400" dirty="0" err="1" smtClean="0">
              <a:solidFill>
                <a:schemeClr val="tx1"/>
              </a:solidFill>
            </a:rPr>
            <a:t>Abductive</a:t>
          </a:r>
          <a:r>
            <a:rPr lang="en-GB" sz="1400" dirty="0" smtClean="0">
              <a:solidFill>
                <a:schemeClr val="tx1"/>
              </a:solidFill>
            </a:rPr>
            <a:t> </a:t>
          </a:r>
          <a:r>
            <a:rPr lang="en-GB" sz="1600" dirty="0" smtClean="0"/>
            <a:t>(</a:t>
          </a:r>
          <a:r>
            <a:rPr lang="en-GB" sz="1200" dirty="0" err="1" smtClean="0">
              <a:solidFill>
                <a:schemeClr val="tx1"/>
              </a:solidFill>
            </a:rPr>
            <a:t>Retroductive</a:t>
          </a:r>
          <a:r>
            <a:rPr lang="en-GB" sz="1200" dirty="0" smtClean="0"/>
            <a:t>)</a:t>
          </a:r>
          <a:endParaRPr lang="en-GB" sz="1200"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Archival research, historical analysis + </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200" dirty="0" smtClean="0">
              <a:solidFill>
                <a:schemeClr val="tx1"/>
              </a:solidFill>
            </a:rPr>
            <a:t>Qualitative</a:t>
          </a:r>
          <a:r>
            <a:rPr lang="en-GB" sz="1800" dirty="0" smtClean="0">
              <a:solidFill>
                <a:schemeClr val="tx1"/>
              </a:solidFill>
            </a:rPr>
            <a:t/>
          </a:r>
          <a:br>
            <a:rPr lang="en-GB" sz="1800" dirty="0" smtClean="0">
              <a:solidFill>
                <a:schemeClr val="tx1"/>
              </a:solidFill>
            </a:rPr>
          </a:br>
          <a:r>
            <a:rPr lang="en-GB" sz="1400" dirty="0" smtClean="0">
              <a:solidFill>
                <a:schemeClr val="tx1"/>
              </a:solidFill>
            </a:rPr>
            <a:t>and/or</a:t>
          </a:r>
          <a:r>
            <a:rPr lang="en-GB" sz="1800" dirty="0" smtClean="0"/>
            <a:t/>
          </a:r>
          <a:br>
            <a:rPr lang="en-GB" sz="1800" dirty="0" smtClean="0"/>
          </a:br>
          <a:r>
            <a:rPr lang="en-GB" sz="1200" dirty="0" smtClean="0">
              <a:solidFill>
                <a:schemeClr val="tx1"/>
              </a:solidFill>
            </a:rPr>
            <a:t>quantitative</a:t>
          </a:r>
          <a:endParaRPr lang="en-GB" sz="1200" dirty="0">
            <a:solidFill>
              <a:schemeClr val="tx1"/>
            </a:solidFill>
          </a:endParaRP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custLinFactNeighborX="5850" custLinFactNeighborY="556">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0472063A-3896-48F5-AEBD-7414A48A8605}" type="presOf" srcId="{17D8A1BA-0953-445C-8911-763F6EC8BD8B}" destId="{FF2215B3-2875-4513-B26D-3C3583F27BAA}" srcOrd="0" destOrd="0" presId="urn:microsoft.com/office/officeart/2005/8/layout/hChevron3"/>
    <dgm:cxn modelId="{AAC0F342-0365-4E0D-A859-A67C00DE35D6}" type="presOf" srcId="{C4D32F3D-A1EA-4E5A-82C3-B3E793A463BA}" destId="{841C31DA-719C-481A-9944-D61EDE3CC35A}" srcOrd="0" destOrd="0" presId="urn:microsoft.com/office/officeart/2005/8/layout/hChevron3"/>
    <dgm:cxn modelId="{F1AAB5BF-50A1-408C-96AB-6EEABF1966D6}" type="presOf" srcId="{231E0646-75FC-4B59-93B7-A29A621B7084}" destId="{8EC36D70-E19D-48AE-866B-768434CC2E1C}"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E8B39E67-DFA1-4E45-BCD5-7347BAC6444A}" type="presOf" srcId="{AE4D4D01-0A7C-475F-8E34-104F321EE25D}" destId="{00C2F16A-4403-4312-B180-C23450EAB579}" srcOrd="0" destOrd="0" presId="urn:microsoft.com/office/officeart/2005/8/layout/hChevron3"/>
    <dgm:cxn modelId="{D9FA7AA0-0CC4-451C-B784-4702165973D8}" type="presOf" srcId="{1DA0C616-F20D-4955-8399-9EBE9A135C65}" destId="{BAA2C9FD-975A-4C5E-A442-E5BE99442011}"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25040C4F-9D90-413B-BC17-A990BE2F6CE9}" type="presParOf" srcId="{FF2215B3-2875-4513-B26D-3C3583F27BAA}" destId="{8EC36D70-E19D-48AE-866B-768434CC2E1C}" srcOrd="0" destOrd="0" presId="urn:microsoft.com/office/officeart/2005/8/layout/hChevron3"/>
    <dgm:cxn modelId="{C85F4B9F-1236-44F3-9F23-508AA4DFCF1A}" type="presParOf" srcId="{FF2215B3-2875-4513-B26D-3C3583F27BAA}" destId="{590DF287-B874-4BC7-B0D2-0CB9ED1D1F41}" srcOrd="1" destOrd="0" presId="urn:microsoft.com/office/officeart/2005/8/layout/hChevron3"/>
    <dgm:cxn modelId="{4084B5E7-B274-4626-8577-800AA82F3C41}" type="presParOf" srcId="{FF2215B3-2875-4513-B26D-3C3583F27BAA}" destId="{841C31DA-719C-481A-9944-D61EDE3CC35A}" srcOrd="2" destOrd="0" presId="urn:microsoft.com/office/officeart/2005/8/layout/hChevron3"/>
    <dgm:cxn modelId="{3A0E8DFC-7929-464E-A0B8-834040E4D7B7}" type="presParOf" srcId="{FF2215B3-2875-4513-B26D-3C3583F27BAA}" destId="{2725A521-0849-4196-B5EF-21FC9B5F4F05}" srcOrd="3" destOrd="0" presId="urn:microsoft.com/office/officeart/2005/8/layout/hChevron3"/>
    <dgm:cxn modelId="{FA424C24-3A80-4B65-B615-8854AE6DBD89}" type="presParOf" srcId="{FF2215B3-2875-4513-B26D-3C3583F27BAA}" destId="{BAA2C9FD-975A-4C5E-A442-E5BE99442011}" srcOrd="4" destOrd="0" presId="urn:microsoft.com/office/officeart/2005/8/layout/hChevron3"/>
    <dgm:cxn modelId="{427651C0-B152-4D8B-AA49-1510D603D018}" type="presParOf" srcId="{FF2215B3-2875-4513-B26D-3C3583F27BAA}" destId="{34C8BF92-40A3-44A9-A7EE-217D21B56F49}" srcOrd="5" destOrd="0" presId="urn:microsoft.com/office/officeart/2005/8/layout/hChevron3"/>
    <dgm:cxn modelId="{013CA645-8216-42A5-84A2-A766CBB8517C}"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smtClean="0">
              <a:solidFill>
                <a:schemeClr val="tx1"/>
              </a:solidFill>
            </a:rPr>
            <a:t>Pragmatism</a:t>
          </a:r>
          <a:endParaRPr lang="en-GB" dirty="0">
            <a:solidFill>
              <a:schemeClr val="tx1"/>
            </a:solidFill>
          </a:endParaRPr>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err="1" smtClean="0">
              <a:solidFill>
                <a:schemeClr val="tx1"/>
              </a:solidFill>
            </a:rPr>
            <a:t>Abductive</a:t>
          </a:r>
          <a:endParaRPr lang="en-GB" dirty="0">
            <a:solidFill>
              <a:schemeClr val="tx1"/>
            </a:solidFill>
          </a:endParaRPr>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solidFill>
                <a:schemeClr val="tx1"/>
              </a:solidFill>
            </a:rPr>
            <a:t>Any of the above in any combination</a:t>
          </a:r>
          <a:endParaRPr lang="en-GB" dirty="0">
            <a:solidFill>
              <a:schemeClr val="tx1"/>
            </a:solidFill>
          </a:endParaRPr>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400" dirty="0" smtClean="0">
              <a:solidFill>
                <a:schemeClr val="tx1"/>
              </a:solidFill>
            </a:rPr>
            <a:t>Quantitative</a:t>
          </a:r>
          <a:br>
            <a:rPr lang="en-GB" sz="1400" dirty="0" smtClean="0">
              <a:solidFill>
                <a:schemeClr val="tx1"/>
              </a:solidFill>
            </a:rPr>
          </a:br>
          <a:r>
            <a:rPr lang="en-GB" sz="1400" dirty="0" smtClean="0">
              <a:solidFill>
                <a:schemeClr val="tx1"/>
              </a:solidFill>
            </a:rPr>
            <a:t>and/or</a:t>
          </a:r>
          <a:r>
            <a:rPr lang="en-GB" sz="1400" dirty="0" smtClean="0"/>
            <a:t/>
          </a:r>
          <a:br>
            <a:rPr lang="en-GB" sz="1400" dirty="0" smtClean="0"/>
          </a:br>
          <a:r>
            <a:rPr lang="en-GB" sz="1200" dirty="0" smtClean="0">
              <a:solidFill>
                <a:schemeClr val="tx1"/>
              </a:solidFill>
            </a:rPr>
            <a:t>qualitative</a:t>
          </a:r>
          <a:endParaRPr lang="en-GB" sz="1200" dirty="0">
            <a:solidFill>
              <a:schemeClr val="tx1"/>
            </a:solidFill>
          </a:endParaRPr>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3389" custLinFactNeighborY="1336">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F1D1E33C-74B5-43D9-9AE6-97BB0819AF24}" type="presOf" srcId="{1DA0C616-F20D-4955-8399-9EBE9A135C65}" destId="{BAA2C9FD-975A-4C5E-A442-E5BE99442011}" srcOrd="0" destOrd="0" presId="urn:microsoft.com/office/officeart/2005/8/layout/hChevron3"/>
    <dgm:cxn modelId="{5E5E7034-F28B-4A9A-9AEC-DB2763BD1CD7}" type="presOf" srcId="{231E0646-75FC-4B59-93B7-A29A621B7084}" destId="{8EC36D70-E19D-48AE-866B-768434CC2E1C}"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B54BFDF9-A786-415B-871F-DB26A4419457}" type="presOf" srcId="{AE4D4D01-0A7C-475F-8E34-104F321EE25D}" destId="{00C2F16A-4403-4312-B180-C23450EAB579}" srcOrd="0" destOrd="0" presId="urn:microsoft.com/office/officeart/2005/8/layout/hChevron3"/>
    <dgm:cxn modelId="{96842C8C-42EA-4C54-9A3C-03748F5862C2}" type="presOf" srcId="{17D8A1BA-0953-445C-8911-763F6EC8BD8B}" destId="{FF2215B3-2875-4513-B26D-3C3583F27BAA}" srcOrd="0" destOrd="0" presId="urn:microsoft.com/office/officeart/2005/8/layout/hChevron3"/>
    <dgm:cxn modelId="{61D99564-491A-4B6A-A4EF-4BF85D75533C}" type="presOf" srcId="{C4D32F3D-A1EA-4E5A-82C3-B3E793A463BA}" destId="{841C31DA-719C-481A-9944-D61EDE3CC35A}"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44A96022-381B-4F1D-B2BC-189BDD517EAE}" type="presParOf" srcId="{FF2215B3-2875-4513-B26D-3C3583F27BAA}" destId="{8EC36D70-E19D-48AE-866B-768434CC2E1C}" srcOrd="0" destOrd="0" presId="urn:microsoft.com/office/officeart/2005/8/layout/hChevron3"/>
    <dgm:cxn modelId="{86EC1257-B82E-483A-ACD5-E7AD0B91FC06}" type="presParOf" srcId="{FF2215B3-2875-4513-B26D-3C3583F27BAA}" destId="{590DF287-B874-4BC7-B0D2-0CB9ED1D1F41}" srcOrd="1" destOrd="0" presId="urn:microsoft.com/office/officeart/2005/8/layout/hChevron3"/>
    <dgm:cxn modelId="{3ECDA99A-5C60-41A9-AFB9-A9861DED4FD4}" type="presParOf" srcId="{FF2215B3-2875-4513-B26D-3C3583F27BAA}" destId="{841C31DA-719C-481A-9944-D61EDE3CC35A}" srcOrd="2" destOrd="0" presId="urn:microsoft.com/office/officeart/2005/8/layout/hChevron3"/>
    <dgm:cxn modelId="{4A9B9153-599C-49E9-A686-828F4C933002}" type="presParOf" srcId="{FF2215B3-2875-4513-B26D-3C3583F27BAA}" destId="{2725A521-0849-4196-B5EF-21FC9B5F4F05}" srcOrd="3" destOrd="0" presId="urn:microsoft.com/office/officeart/2005/8/layout/hChevron3"/>
    <dgm:cxn modelId="{FBB4204C-AFB1-438A-844D-C6D0BC8BAC65}" type="presParOf" srcId="{FF2215B3-2875-4513-B26D-3C3583F27BAA}" destId="{BAA2C9FD-975A-4C5E-A442-E5BE99442011}" srcOrd="4" destOrd="0" presId="urn:microsoft.com/office/officeart/2005/8/layout/hChevron3"/>
    <dgm:cxn modelId="{3B5513B9-ED3D-45E9-BF48-33EE1BDA92D5}" type="presParOf" srcId="{FF2215B3-2875-4513-B26D-3C3583F27BAA}" destId="{34C8BF92-40A3-44A9-A7EE-217D21B56F49}" srcOrd="5" destOrd="0" presId="urn:microsoft.com/office/officeart/2005/8/layout/hChevron3"/>
    <dgm:cxn modelId="{10226C3B-FDC1-4407-A605-A7317682C08E}"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400" dirty="0" smtClean="0">
              <a:solidFill>
                <a:schemeClr val="tx1"/>
              </a:solidFill>
            </a:rPr>
            <a:t>Postmodernism</a:t>
          </a:r>
          <a:endParaRPr lang="en-GB" sz="1400" dirty="0">
            <a:solidFill>
              <a:schemeClr val="tx1"/>
            </a:solidFill>
          </a:endParaRPr>
        </a:p>
      </dgm:t>
    </dgm:pt>
    <dgm:pt modelId="{5D6C64F5-0F8A-409D-90F3-AE7BBB5E1159}" type="parTrans" cxnId="{17A72C04-2B14-40EE-9FC8-F0F0CBA194E3}">
      <dgm:prSet/>
      <dgm:spPr/>
      <dgm:t>
        <a:bodyPr/>
        <a:lstStyle/>
        <a:p>
          <a:endParaRPr lang="en-GB">
            <a:solidFill>
              <a:schemeClr val="tx1"/>
            </a:solidFill>
          </a:endParaRPr>
        </a:p>
      </dgm:t>
    </dgm:pt>
    <dgm:pt modelId="{F27C3941-B9E5-4869-B472-66F0B1BAEB74}" type="sibTrans" cxnId="{17A72C04-2B14-40EE-9FC8-F0F0CBA194E3}">
      <dgm:prSet/>
      <dgm:spPr/>
      <dgm:t>
        <a:bodyPr/>
        <a:lstStyle/>
        <a:p>
          <a:endParaRPr lang="en-GB">
            <a:solidFill>
              <a:schemeClr val="tx1"/>
            </a:solidFill>
          </a:endParaRPr>
        </a:p>
      </dgm:t>
    </dgm:pt>
    <dgm:pt modelId="{C4D32F3D-A1EA-4E5A-82C3-B3E793A463BA}">
      <dgm:prSet phldrT="[Text]" custT="1"/>
      <dgm:spPr/>
      <dgm:t>
        <a:bodyPr/>
        <a:lstStyle/>
        <a:p>
          <a:r>
            <a:rPr lang="en-GB" sz="1400" dirty="0" err="1" smtClean="0">
              <a:solidFill>
                <a:schemeClr val="tx1"/>
              </a:solidFill>
            </a:rPr>
            <a:t>Abductive</a:t>
          </a:r>
          <a:endParaRPr lang="en-GB" sz="1400" dirty="0">
            <a:solidFill>
              <a:schemeClr val="tx1"/>
            </a:solidFill>
          </a:endParaRPr>
        </a:p>
      </dgm:t>
    </dgm:pt>
    <dgm:pt modelId="{1E7F28D2-2060-4064-8930-75A246047AF8}" type="parTrans" cxnId="{BB18DA52-910E-43B2-B3CF-601C46739EC1}">
      <dgm:prSet/>
      <dgm:spPr/>
      <dgm:t>
        <a:bodyPr/>
        <a:lstStyle/>
        <a:p>
          <a:endParaRPr lang="en-GB">
            <a:solidFill>
              <a:schemeClr val="tx1"/>
            </a:solidFill>
          </a:endParaRPr>
        </a:p>
      </dgm:t>
    </dgm:pt>
    <dgm:pt modelId="{A91277B7-DE18-4A0F-B879-E9C55A8A79B1}" type="sibTrans" cxnId="{BB18DA52-910E-43B2-B3CF-601C46739EC1}">
      <dgm:prSet/>
      <dgm:spPr/>
      <dgm:t>
        <a:bodyPr/>
        <a:lstStyle/>
        <a:p>
          <a:endParaRPr lang="en-GB">
            <a:solidFill>
              <a:schemeClr val="tx1"/>
            </a:solidFill>
          </a:endParaRPr>
        </a:p>
      </dgm:t>
    </dgm:pt>
    <dgm:pt modelId="{AE4D4D01-0A7C-475F-8E34-104F321EE25D}">
      <dgm:prSet phldrT="[Text]"/>
      <dgm:spPr/>
      <dgm:t>
        <a:bodyPr/>
        <a:lstStyle/>
        <a:p>
          <a:r>
            <a:rPr lang="en-GB" dirty="0" smtClean="0">
              <a:solidFill>
                <a:schemeClr val="tx1"/>
              </a:solidFill>
            </a:rPr>
            <a:t>Discourse analysis, visual methods + </a:t>
          </a:r>
          <a:endParaRPr lang="en-GB" dirty="0">
            <a:solidFill>
              <a:schemeClr val="tx1"/>
            </a:solidFill>
          </a:endParaRPr>
        </a:p>
      </dgm:t>
    </dgm:pt>
    <dgm:pt modelId="{1C0F61B0-4033-4D96-A1DE-48775EAF242D}" type="parTrans" cxnId="{3A4D201D-38CA-4748-8D08-3AED2EB441EA}">
      <dgm:prSet/>
      <dgm:spPr/>
      <dgm:t>
        <a:bodyPr/>
        <a:lstStyle/>
        <a:p>
          <a:endParaRPr lang="en-GB">
            <a:solidFill>
              <a:schemeClr val="tx1"/>
            </a:solidFill>
          </a:endParaRPr>
        </a:p>
      </dgm:t>
    </dgm:pt>
    <dgm:pt modelId="{085CEEA0-B54A-468F-A882-7AEE89B39DCC}" type="sibTrans" cxnId="{3A4D201D-38CA-4748-8D08-3AED2EB441EA}">
      <dgm:prSet/>
      <dgm:spPr/>
      <dgm:t>
        <a:bodyPr/>
        <a:lstStyle/>
        <a:p>
          <a:endParaRPr lang="en-GB">
            <a:solidFill>
              <a:schemeClr val="tx1"/>
            </a:solidFill>
          </a:endParaRPr>
        </a:p>
      </dgm:t>
    </dgm:pt>
    <dgm:pt modelId="{1DA0C616-F20D-4955-8399-9EBE9A135C65}">
      <dgm:prSet custT="1"/>
      <dgm:spPr>
        <a:solidFill>
          <a:srgbClr val="00B050"/>
        </a:solidFill>
      </dgm:spPr>
      <dgm:t>
        <a:bodyPr/>
        <a:lstStyle/>
        <a:p>
          <a:r>
            <a:rPr lang="en-GB" sz="1200" dirty="0" smtClean="0">
              <a:solidFill>
                <a:schemeClr val="tx1"/>
              </a:solidFill>
            </a:rPr>
            <a:t>Qualitative</a:t>
          </a:r>
          <a:endParaRPr lang="en-GB" sz="1200" dirty="0">
            <a:solidFill>
              <a:schemeClr val="tx1"/>
            </a:solidFill>
          </a:endParaRPr>
        </a:p>
      </dgm:t>
    </dgm:pt>
    <dgm:pt modelId="{979D6534-C936-4C8C-B679-3742803CC31E}" type="parTrans" cxnId="{4528559E-7A49-48EB-9646-30BB88727CD8}">
      <dgm:prSet/>
      <dgm:spPr/>
      <dgm:t>
        <a:bodyPr/>
        <a:lstStyle/>
        <a:p>
          <a:endParaRPr lang="en-GB">
            <a:solidFill>
              <a:schemeClr val="tx1"/>
            </a:solidFill>
          </a:endParaRPr>
        </a:p>
      </dgm:t>
    </dgm:pt>
    <dgm:pt modelId="{CA546738-729B-4C75-BC0F-A8A5746F560D}" type="sibTrans" cxnId="{4528559E-7A49-48EB-9646-30BB88727CD8}">
      <dgm:prSet/>
      <dgm:spPr/>
      <dgm:t>
        <a:bodyPr/>
        <a:lstStyle/>
        <a:p>
          <a:endParaRPr lang="en-GB">
            <a:solidFill>
              <a:schemeClr val="tx1"/>
            </a:solidFill>
          </a:endParaRPr>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A1415804-18EC-4118-BBBA-225EBCB0279D}" type="presOf" srcId="{AE4D4D01-0A7C-475F-8E34-104F321EE25D}" destId="{00C2F16A-4403-4312-B180-C23450EAB579}" srcOrd="0" destOrd="0" presId="urn:microsoft.com/office/officeart/2005/8/layout/hChevron3"/>
    <dgm:cxn modelId="{BB18DA52-910E-43B2-B3CF-601C46739EC1}" srcId="{17D8A1BA-0953-445C-8911-763F6EC8BD8B}" destId="{C4D32F3D-A1EA-4E5A-82C3-B3E793A463BA}" srcOrd="1" destOrd="0" parTransId="{1E7F28D2-2060-4064-8930-75A246047AF8}" sibTransId="{A91277B7-DE18-4A0F-B879-E9C55A8A79B1}"/>
    <dgm:cxn modelId="{17A72C04-2B14-40EE-9FC8-F0F0CBA194E3}" srcId="{17D8A1BA-0953-445C-8911-763F6EC8BD8B}" destId="{231E0646-75FC-4B59-93B7-A29A621B7084}" srcOrd="0" destOrd="0" parTransId="{5D6C64F5-0F8A-409D-90F3-AE7BBB5E1159}" sibTransId="{F27C3941-B9E5-4869-B472-66F0B1BAEB74}"/>
    <dgm:cxn modelId="{96121AFD-76DF-4B5A-9DFA-ADECED205AC6}" type="presOf" srcId="{231E0646-75FC-4B59-93B7-A29A621B7084}" destId="{8EC36D70-E19D-48AE-866B-768434CC2E1C}" srcOrd="0" destOrd="0" presId="urn:microsoft.com/office/officeart/2005/8/layout/hChevron3"/>
    <dgm:cxn modelId="{E00C1806-6908-4E36-B825-BBCE5C9FB470}" type="presOf" srcId="{17D8A1BA-0953-445C-8911-763F6EC8BD8B}" destId="{FF2215B3-2875-4513-B26D-3C3583F27BAA}" srcOrd="0" destOrd="0" presId="urn:microsoft.com/office/officeart/2005/8/layout/hChevron3"/>
    <dgm:cxn modelId="{3A4D201D-38CA-4748-8D08-3AED2EB441EA}" srcId="{17D8A1BA-0953-445C-8911-763F6EC8BD8B}" destId="{AE4D4D01-0A7C-475F-8E34-104F321EE25D}" srcOrd="3" destOrd="0" parTransId="{1C0F61B0-4033-4D96-A1DE-48775EAF242D}" sibTransId="{085CEEA0-B54A-468F-A882-7AEE89B39DCC}"/>
    <dgm:cxn modelId="{4528559E-7A49-48EB-9646-30BB88727CD8}" srcId="{17D8A1BA-0953-445C-8911-763F6EC8BD8B}" destId="{1DA0C616-F20D-4955-8399-9EBE9A135C65}" srcOrd="2" destOrd="0" parTransId="{979D6534-C936-4C8C-B679-3742803CC31E}" sibTransId="{CA546738-729B-4C75-BC0F-A8A5746F560D}"/>
    <dgm:cxn modelId="{9B494780-9145-414E-A3EE-2FE5E81DD28D}" type="presOf" srcId="{1DA0C616-F20D-4955-8399-9EBE9A135C65}" destId="{BAA2C9FD-975A-4C5E-A442-E5BE99442011}" srcOrd="0" destOrd="0" presId="urn:microsoft.com/office/officeart/2005/8/layout/hChevron3"/>
    <dgm:cxn modelId="{33DB7712-FDAC-46B1-8E9A-B691C42FEFC4}" type="presOf" srcId="{C4D32F3D-A1EA-4E5A-82C3-B3E793A463BA}" destId="{841C31DA-719C-481A-9944-D61EDE3CC35A}" srcOrd="0" destOrd="0" presId="urn:microsoft.com/office/officeart/2005/8/layout/hChevron3"/>
    <dgm:cxn modelId="{C986EA70-9019-4312-A1A3-91E12148D3C9}" type="presParOf" srcId="{FF2215B3-2875-4513-B26D-3C3583F27BAA}" destId="{8EC36D70-E19D-48AE-866B-768434CC2E1C}" srcOrd="0" destOrd="0" presId="urn:microsoft.com/office/officeart/2005/8/layout/hChevron3"/>
    <dgm:cxn modelId="{EBB6564F-FD10-4254-9068-744BF67EB67F}" type="presParOf" srcId="{FF2215B3-2875-4513-B26D-3C3583F27BAA}" destId="{590DF287-B874-4BC7-B0D2-0CB9ED1D1F41}" srcOrd="1" destOrd="0" presId="urn:microsoft.com/office/officeart/2005/8/layout/hChevron3"/>
    <dgm:cxn modelId="{F0BC368D-B621-4FA3-B828-7A45D6022FF7}" type="presParOf" srcId="{FF2215B3-2875-4513-B26D-3C3583F27BAA}" destId="{841C31DA-719C-481A-9944-D61EDE3CC35A}" srcOrd="2" destOrd="0" presId="urn:microsoft.com/office/officeart/2005/8/layout/hChevron3"/>
    <dgm:cxn modelId="{55500E3D-4512-4F2E-ADFA-99837E906785}" type="presParOf" srcId="{FF2215B3-2875-4513-B26D-3C3583F27BAA}" destId="{2725A521-0849-4196-B5EF-21FC9B5F4F05}" srcOrd="3" destOrd="0" presId="urn:microsoft.com/office/officeart/2005/8/layout/hChevron3"/>
    <dgm:cxn modelId="{53341534-1030-4308-800F-C88724552CE2}" type="presParOf" srcId="{FF2215B3-2875-4513-B26D-3C3583F27BAA}" destId="{BAA2C9FD-975A-4C5E-A442-E5BE99442011}" srcOrd="4" destOrd="0" presId="urn:microsoft.com/office/officeart/2005/8/layout/hChevron3"/>
    <dgm:cxn modelId="{64CFA630-429A-425B-A960-B73487D217D8}" type="presParOf" srcId="{FF2215B3-2875-4513-B26D-3C3583F27BAA}" destId="{34C8BF92-40A3-44A9-A7EE-217D21B56F49}" srcOrd="5" destOrd="0" presId="urn:microsoft.com/office/officeart/2005/8/layout/hChevron3"/>
    <dgm:cxn modelId="{1A2E47E6-6258-46ED-8347-C94DE3390836}"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smtClean="0">
              <a:solidFill>
                <a:schemeClr val="tx1"/>
              </a:solidFill>
            </a:rPr>
            <a:t>Theory</a:t>
          </a:r>
          <a:endParaRPr lang="en-GB" dirty="0">
            <a:solidFill>
              <a:schemeClr val="tx1"/>
            </a:solidFill>
          </a:endParaRPr>
        </a:p>
      </dgm:t>
    </dgm:pt>
    <dgm:pt modelId="{3D0AD2B5-2B7B-4D9C-A768-485D4D0BE086}" type="parTrans" cxnId="{619210A9-01F9-4323-A07E-7B62DA66ECA6}">
      <dgm:prSet/>
      <dgm:spPr/>
      <dgm:t>
        <a:bodyPr/>
        <a:lstStyle/>
        <a:p>
          <a:endParaRPr lang="en-GB">
            <a:solidFill>
              <a:schemeClr val="tx1"/>
            </a:solidFill>
          </a:endParaRPr>
        </a:p>
      </dgm:t>
    </dgm:pt>
    <dgm:pt modelId="{1C1B0ED8-96E7-4717-B1BB-AC7CF3A82E29}" type="sibTrans" cxnId="{619210A9-01F9-4323-A07E-7B62DA66ECA6}">
      <dgm:prSet/>
      <dgm:spPr/>
      <dgm:t>
        <a:bodyPr/>
        <a:lstStyle/>
        <a:p>
          <a:endParaRPr lang="en-GB">
            <a:solidFill>
              <a:schemeClr val="tx1"/>
            </a:solidFill>
          </a:endParaRPr>
        </a:p>
      </dgm:t>
    </dgm:pt>
    <dgm:pt modelId="{8A8E3E21-A1E5-4991-826F-144997082778}">
      <dgm:prSet phldrT="[Text]"/>
      <dgm:spPr/>
      <dgm:t>
        <a:bodyPr/>
        <a:lstStyle/>
        <a:p>
          <a:r>
            <a:rPr lang="en-GB" dirty="0" smtClean="0">
              <a:solidFill>
                <a:schemeClr val="tx1"/>
              </a:solidFill>
            </a:rPr>
            <a:t>Hypothesis</a:t>
          </a:r>
          <a:endParaRPr lang="en-GB" dirty="0">
            <a:solidFill>
              <a:schemeClr val="tx1"/>
            </a:solidFill>
          </a:endParaRPr>
        </a:p>
      </dgm:t>
    </dgm:pt>
    <dgm:pt modelId="{429F12ED-14E1-4634-B8CD-08967F7C0FCF}" type="parTrans" cxnId="{EA3B80C1-8399-4254-9765-EE32CC52463F}">
      <dgm:prSet/>
      <dgm:spPr/>
      <dgm:t>
        <a:bodyPr/>
        <a:lstStyle/>
        <a:p>
          <a:endParaRPr lang="en-GB">
            <a:solidFill>
              <a:schemeClr val="tx1"/>
            </a:solidFill>
          </a:endParaRPr>
        </a:p>
      </dgm:t>
    </dgm:pt>
    <dgm:pt modelId="{E8D8C7AD-788A-4781-A45B-B47B3221DD89}" type="sibTrans" cxnId="{EA3B80C1-8399-4254-9765-EE32CC52463F}">
      <dgm:prSet/>
      <dgm:spPr/>
      <dgm:t>
        <a:bodyPr/>
        <a:lstStyle/>
        <a:p>
          <a:endParaRPr lang="en-GB">
            <a:solidFill>
              <a:schemeClr val="tx1"/>
            </a:solidFill>
          </a:endParaRPr>
        </a:p>
      </dgm:t>
    </dgm:pt>
    <dgm:pt modelId="{13F926A4-3DBB-4818-B47E-96FD4AA09999}">
      <dgm:prSet phldrT="[Text]"/>
      <dgm:spPr/>
      <dgm:t>
        <a:bodyPr/>
        <a:lstStyle/>
        <a:p>
          <a:r>
            <a:rPr lang="en-GB" dirty="0" smtClean="0">
              <a:solidFill>
                <a:schemeClr val="tx1"/>
              </a:solidFill>
            </a:rPr>
            <a:t>Measurements</a:t>
          </a:r>
          <a:endParaRPr lang="en-GB" dirty="0">
            <a:solidFill>
              <a:schemeClr val="tx1"/>
            </a:solidFill>
          </a:endParaRPr>
        </a:p>
      </dgm:t>
    </dgm:pt>
    <dgm:pt modelId="{1457FA56-1957-4137-81D8-39EA195D3E0E}" type="parTrans" cxnId="{53F7CBD5-187B-4CE6-BDE9-E2FDCEE43C12}">
      <dgm:prSet/>
      <dgm:spPr/>
      <dgm:t>
        <a:bodyPr/>
        <a:lstStyle/>
        <a:p>
          <a:endParaRPr lang="en-GB">
            <a:solidFill>
              <a:schemeClr val="tx1"/>
            </a:solidFill>
          </a:endParaRPr>
        </a:p>
      </dgm:t>
    </dgm:pt>
    <dgm:pt modelId="{F50C3FEE-B81C-4B4D-8FED-DAF174754618}" type="sibTrans" cxnId="{53F7CBD5-187B-4CE6-BDE9-E2FDCEE43C12}">
      <dgm:prSet/>
      <dgm:spPr/>
      <dgm:t>
        <a:bodyPr/>
        <a:lstStyle/>
        <a:p>
          <a:endParaRPr lang="en-GB">
            <a:solidFill>
              <a:schemeClr val="tx1"/>
            </a:solidFill>
          </a:endParaRPr>
        </a:p>
      </dgm:t>
    </dgm:pt>
    <dgm:pt modelId="{A06AD0C1-0052-40FD-964B-83259EFAAB7A}">
      <dgm:prSet/>
      <dgm:spPr/>
      <dgm:t>
        <a:bodyPr/>
        <a:lstStyle/>
        <a:p>
          <a:r>
            <a:rPr lang="en-GB" dirty="0" smtClean="0">
              <a:solidFill>
                <a:schemeClr val="tx1"/>
              </a:solidFill>
            </a:rPr>
            <a:t>Hypothesis</a:t>
          </a:r>
          <a:br>
            <a:rPr lang="en-GB" dirty="0" smtClean="0">
              <a:solidFill>
                <a:schemeClr val="tx1"/>
              </a:solidFill>
            </a:rPr>
          </a:br>
          <a:r>
            <a:rPr lang="en-GB" dirty="0" smtClean="0">
              <a:solidFill>
                <a:schemeClr val="tx1"/>
              </a:solidFill>
            </a:rPr>
            <a:t>testing</a:t>
          </a:r>
          <a:endParaRPr lang="en-GB" dirty="0">
            <a:solidFill>
              <a:schemeClr val="tx1"/>
            </a:solidFill>
          </a:endParaRPr>
        </a:p>
      </dgm:t>
    </dgm:pt>
    <dgm:pt modelId="{44EFACC4-41C9-413B-8E9E-6BECDDAEE4DC}" type="parTrans" cxnId="{A55A71C3-F717-4183-A1CC-93BB94C28EDE}">
      <dgm:prSet/>
      <dgm:spPr/>
      <dgm:t>
        <a:bodyPr/>
        <a:lstStyle/>
        <a:p>
          <a:endParaRPr lang="en-GB">
            <a:solidFill>
              <a:schemeClr val="tx1"/>
            </a:solidFill>
          </a:endParaRPr>
        </a:p>
      </dgm:t>
    </dgm:pt>
    <dgm:pt modelId="{6EB78E23-36F3-44A0-AD50-66A7EAF446F0}" type="sibTrans" cxnId="{A55A71C3-F717-4183-A1CC-93BB94C28EDE}">
      <dgm:prSet/>
      <dgm:spPr/>
      <dgm:t>
        <a:bodyPr/>
        <a:lstStyle/>
        <a:p>
          <a:endParaRPr lang="en-GB">
            <a:solidFill>
              <a:schemeClr val="tx1"/>
            </a:solidFill>
          </a:endParaRPr>
        </a:p>
      </dgm:t>
    </dgm:pt>
    <dgm:pt modelId="{6774A650-B539-488C-9E3F-C82748DBFA27}">
      <dgm:prSet/>
      <dgm:spPr/>
      <dgm:t>
        <a:bodyPr/>
        <a:lstStyle/>
        <a:p>
          <a:r>
            <a:rPr lang="en-GB" dirty="0" smtClean="0">
              <a:solidFill>
                <a:schemeClr val="tx1"/>
              </a:solidFill>
            </a:rPr>
            <a:t>Theory</a:t>
          </a:r>
          <a:endParaRPr lang="en-GB" dirty="0">
            <a:solidFill>
              <a:schemeClr val="tx1"/>
            </a:solidFill>
          </a:endParaRPr>
        </a:p>
      </dgm:t>
    </dgm:pt>
    <dgm:pt modelId="{FB9568A9-2EB8-4E9A-9343-EB8195BCDCD5}" type="parTrans" cxnId="{A29F94F0-BC8F-4759-8D98-50F5A63C55D2}">
      <dgm:prSet/>
      <dgm:spPr/>
      <dgm:t>
        <a:bodyPr/>
        <a:lstStyle/>
        <a:p>
          <a:endParaRPr lang="en-GB">
            <a:solidFill>
              <a:schemeClr val="tx1"/>
            </a:solidFill>
          </a:endParaRPr>
        </a:p>
      </dgm:t>
    </dgm:pt>
    <dgm:pt modelId="{19CA0DF7-B7DD-4750-9DB6-1D3C4955A0B1}" type="sibTrans" cxnId="{A29F94F0-BC8F-4759-8D98-50F5A63C55D2}">
      <dgm:prSet/>
      <dgm:spPr/>
      <dgm:t>
        <a:bodyPr/>
        <a:lstStyle/>
        <a:p>
          <a:endParaRPr lang="en-GB">
            <a:solidFill>
              <a:schemeClr val="tx1"/>
            </a:solidFill>
          </a:endParaRPr>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657AA7DC-34BC-4A5B-B093-37777308CA18}" type="presOf" srcId="{1C1B0ED8-96E7-4717-B1BB-AC7CF3A82E29}" destId="{08CF5A5D-66C0-4EC8-8E4B-DF78775BA751}"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C45AFE61-B70B-4EC0-94BB-F41758B3BE33}" type="presOf" srcId="{29B6BD14-8776-4B6C-A6EE-1F15A2909344}" destId="{4011D10E-2E6F-4841-AC4F-95B0393AFC29}" srcOrd="0" destOrd="0" presId="urn:microsoft.com/office/officeart/2005/8/layout/process1"/>
    <dgm:cxn modelId="{5BCB1DC3-44E0-48A1-AF60-652B661CA65C}" type="presOf" srcId="{1C1B0ED8-96E7-4717-B1BB-AC7CF3A82E29}" destId="{4397F8B6-1823-4332-8F01-7DE8BE7B0015}" srcOrd="1" destOrd="0" presId="urn:microsoft.com/office/officeart/2005/8/layout/process1"/>
    <dgm:cxn modelId="{EE017B12-D454-4C86-8E75-0E616265DA2C}" type="presOf" srcId="{E8D8C7AD-788A-4781-A45B-B47B3221DD89}" destId="{6737F120-D78C-46E1-BCB8-666A2CC54073}" srcOrd="0" destOrd="0" presId="urn:microsoft.com/office/officeart/2005/8/layout/process1"/>
    <dgm:cxn modelId="{53F7CBD5-187B-4CE6-BDE9-E2FDCEE43C12}" srcId="{29B6BD14-8776-4B6C-A6EE-1F15A2909344}" destId="{13F926A4-3DBB-4818-B47E-96FD4AA09999}" srcOrd="2" destOrd="0" parTransId="{1457FA56-1957-4137-81D8-39EA195D3E0E}" sibTransId="{F50C3FEE-B81C-4B4D-8FED-DAF174754618}"/>
    <dgm:cxn modelId="{619210A9-01F9-4323-A07E-7B62DA66ECA6}" srcId="{29B6BD14-8776-4B6C-A6EE-1F15A2909344}" destId="{148B2986-0196-495D-A1BD-BC4889679AE1}" srcOrd="0" destOrd="0" parTransId="{3D0AD2B5-2B7B-4D9C-A768-485D4D0BE086}" sibTransId="{1C1B0ED8-96E7-4717-B1BB-AC7CF3A82E29}"/>
    <dgm:cxn modelId="{90D2D0EC-C11C-4C89-B552-76AE6D94A6D6}" type="presOf" srcId="{148B2986-0196-495D-A1BD-BC4889679AE1}" destId="{29C0974C-67A5-4A79-89ED-77658D9C23F1}" srcOrd="0" destOrd="0" presId="urn:microsoft.com/office/officeart/2005/8/layout/process1"/>
    <dgm:cxn modelId="{679A9719-DF08-4008-8702-24EB379E6635}" type="presOf" srcId="{F50C3FEE-B81C-4B4D-8FED-DAF174754618}" destId="{F24F52B9-1F5F-43AA-9116-5D7190BBCB64}" srcOrd="1" destOrd="0" presId="urn:microsoft.com/office/officeart/2005/8/layout/process1"/>
    <dgm:cxn modelId="{EA3B80C1-8399-4254-9765-EE32CC52463F}" srcId="{29B6BD14-8776-4B6C-A6EE-1F15A2909344}" destId="{8A8E3E21-A1E5-4991-826F-144997082778}" srcOrd="1" destOrd="0" parTransId="{429F12ED-14E1-4634-B8CD-08967F7C0FCF}" sibTransId="{E8D8C7AD-788A-4781-A45B-B47B3221DD89}"/>
    <dgm:cxn modelId="{CEFF0718-7A7B-49B8-A66D-72DC300F17D7}" type="presOf" srcId="{F50C3FEE-B81C-4B4D-8FED-DAF174754618}" destId="{B48A6B0B-655D-493A-9E7D-EA73D25CFB80}" srcOrd="0" destOrd="0" presId="urn:microsoft.com/office/officeart/2005/8/layout/process1"/>
    <dgm:cxn modelId="{A55A71C3-F717-4183-A1CC-93BB94C28EDE}" srcId="{29B6BD14-8776-4B6C-A6EE-1F15A2909344}" destId="{A06AD0C1-0052-40FD-964B-83259EFAAB7A}" srcOrd="3" destOrd="0" parTransId="{44EFACC4-41C9-413B-8E9E-6BECDDAEE4DC}" sibTransId="{6EB78E23-36F3-44A0-AD50-66A7EAF446F0}"/>
    <dgm:cxn modelId="{5680C0EA-8E7E-46C6-8A07-404F7EEA4B90}" type="presOf" srcId="{E8D8C7AD-788A-4781-A45B-B47B3221DD89}" destId="{AD22A249-05E7-40DE-ACB9-429CBD3B83EE}" srcOrd="1" destOrd="0" presId="urn:microsoft.com/office/officeart/2005/8/layout/process1"/>
    <dgm:cxn modelId="{70B0FB27-8154-43F1-AD35-25D8D6BC3E3A}" type="presOf" srcId="{13F926A4-3DBB-4818-B47E-96FD4AA09999}" destId="{468E38F0-DC90-4714-AE91-365B3C6E8938}" srcOrd="0" destOrd="0" presId="urn:microsoft.com/office/officeart/2005/8/layout/process1"/>
    <dgm:cxn modelId="{B9D69622-4F56-465D-A577-CEC3CA2A3C67}" type="presOf" srcId="{6EB78E23-36F3-44A0-AD50-66A7EAF446F0}" destId="{A8F37300-6E6F-4FFC-BC51-655C0F3E8F65}" srcOrd="0" destOrd="0" presId="urn:microsoft.com/office/officeart/2005/8/layout/process1"/>
    <dgm:cxn modelId="{0A4EDD90-75DC-4D27-9B9E-0B50EC22CDCD}" type="presOf" srcId="{6774A650-B539-488C-9E3F-C82748DBFA27}" destId="{3CB2CC56-0BEA-428B-8BA5-3B5E3445B8A9}" srcOrd="0" destOrd="0" presId="urn:microsoft.com/office/officeart/2005/8/layout/process1"/>
    <dgm:cxn modelId="{24FAC01F-5111-43CF-BF48-96463F812D15}" type="presOf" srcId="{A06AD0C1-0052-40FD-964B-83259EFAAB7A}" destId="{9D38F512-1369-49A2-9165-1A50546E022B}" srcOrd="0" destOrd="0" presId="urn:microsoft.com/office/officeart/2005/8/layout/process1"/>
    <dgm:cxn modelId="{38BAC476-E8BF-465A-86C7-4543E86B5EEA}" type="presOf" srcId="{6EB78E23-36F3-44A0-AD50-66A7EAF446F0}" destId="{1599C846-1562-43BB-A37A-59C9105E3BF6}" srcOrd="1" destOrd="0" presId="urn:microsoft.com/office/officeart/2005/8/layout/process1"/>
    <dgm:cxn modelId="{62A5E873-9CEA-4AC3-B74B-F09D3CD2547B}" type="presOf" srcId="{8A8E3E21-A1E5-4991-826F-144997082778}" destId="{DAD7E55E-57EF-4FD9-BB96-AE60961330B9}" srcOrd="0" destOrd="0" presId="urn:microsoft.com/office/officeart/2005/8/layout/process1"/>
    <dgm:cxn modelId="{753D6351-D653-497A-B5B4-109B15541A91}" type="presParOf" srcId="{4011D10E-2E6F-4841-AC4F-95B0393AFC29}" destId="{29C0974C-67A5-4A79-89ED-77658D9C23F1}" srcOrd="0" destOrd="0" presId="urn:microsoft.com/office/officeart/2005/8/layout/process1"/>
    <dgm:cxn modelId="{B131D819-4241-48D9-82F0-935D6F7D15D7}" type="presParOf" srcId="{4011D10E-2E6F-4841-AC4F-95B0393AFC29}" destId="{08CF5A5D-66C0-4EC8-8E4B-DF78775BA751}" srcOrd="1" destOrd="0" presId="urn:microsoft.com/office/officeart/2005/8/layout/process1"/>
    <dgm:cxn modelId="{3963045C-5D9E-428F-8B7A-C492924D0EB4}" type="presParOf" srcId="{08CF5A5D-66C0-4EC8-8E4B-DF78775BA751}" destId="{4397F8B6-1823-4332-8F01-7DE8BE7B0015}" srcOrd="0" destOrd="0" presId="urn:microsoft.com/office/officeart/2005/8/layout/process1"/>
    <dgm:cxn modelId="{27845E7F-5C05-4BD6-BC18-4A8ABA90FE95}" type="presParOf" srcId="{4011D10E-2E6F-4841-AC4F-95B0393AFC29}" destId="{DAD7E55E-57EF-4FD9-BB96-AE60961330B9}" srcOrd="2" destOrd="0" presId="urn:microsoft.com/office/officeart/2005/8/layout/process1"/>
    <dgm:cxn modelId="{DFE9F4F1-235C-40BF-9419-8AE106F4B9FE}" type="presParOf" srcId="{4011D10E-2E6F-4841-AC4F-95B0393AFC29}" destId="{6737F120-D78C-46E1-BCB8-666A2CC54073}" srcOrd="3" destOrd="0" presId="urn:microsoft.com/office/officeart/2005/8/layout/process1"/>
    <dgm:cxn modelId="{D17BFDA0-0097-4A3F-BCF8-09C63E274865}" type="presParOf" srcId="{6737F120-D78C-46E1-BCB8-666A2CC54073}" destId="{AD22A249-05E7-40DE-ACB9-429CBD3B83EE}" srcOrd="0" destOrd="0" presId="urn:microsoft.com/office/officeart/2005/8/layout/process1"/>
    <dgm:cxn modelId="{AF694FC0-AC83-4FF2-BAE5-AD1B1DF54E22}" type="presParOf" srcId="{4011D10E-2E6F-4841-AC4F-95B0393AFC29}" destId="{468E38F0-DC90-4714-AE91-365B3C6E8938}" srcOrd="4" destOrd="0" presId="urn:microsoft.com/office/officeart/2005/8/layout/process1"/>
    <dgm:cxn modelId="{0ED6CA6D-2AEA-48E3-8AA4-008557249E5D}" type="presParOf" srcId="{4011D10E-2E6F-4841-AC4F-95B0393AFC29}" destId="{B48A6B0B-655D-493A-9E7D-EA73D25CFB80}" srcOrd="5" destOrd="0" presId="urn:microsoft.com/office/officeart/2005/8/layout/process1"/>
    <dgm:cxn modelId="{14A08804-426C-4BE2-B953-EBD0F14F66EC}" type="presParOf" srcId="{B48A6B0B-655D-493A-9E7D-EA73D25CFB80}" destId="{F24F52B9-1F5F-43AA-9116-5D7190BBCB64}" srcOrd="0" destOrd="0" presId="urn:microsoft.com/office/officeart/2005/8/layout/process1"/>
    <dgm:cxn modelId="{4D99DD6C-22C9-4121-B51C-A79773E2237B}" type="presParOf" srcId="{4011D10E-2E6F-4841-AC4F-95B0393AFC29}" destId="{9D38F512-1369-49A2-9165-1A50546E022B}" srcOrd="6" destOrd="0" presId="urn:microsoft.com/office/officeart/2005/8/layout/process1"/>
    <dgm:cxn modelId="{9BB5F2CA-4B3C-4D78-B44D-03BDB8499925}" type="presParOf" srcId="{4011D10E-2E6F-4841-AC4F-95B0393AFC29}" destId="{A8F37300-6E6F-4FFC-BC51-655C0F3E8F65}" srcOrd="7" destOrd="0" presId="urn:microsoft.com/office/officeart/2005/8/layout/process1"/>
    <dgm:cxn modelId="{76269D9E-FB0B-4642-B55E-7A5032F2FE3F}" type="presParOf" srcId="{A8F37300-6E6F-4FFC-BC51-655C0F3E8F65}" destId="{1599C846-1562-43BB-A37A-59C9105E3BF6}" srcOrd="0" destOrd="0" presId="urn:microsoft.com/office/officeart/2005/8/layout/process1"/>
    <dgm:cxn modelId="{FD0811E9-B2C6-4DD4-93D1-8530CBEAA9B6}"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smtClean="0">
              <a:solidFill>
                <a:schemeClr val="tx1"/>
              </a:solidFill>
            </a:rPr>
            <a:t>Phenomena</a:t>
          </a:r>
          <a:endParaRPr lang="en-GB" dirty="0">
            <a:solidFill>
              <a:schemeClr val="tx1"/>
            </a:solidFill>
          </a:endParaRPr>
        </a:p>
      </dgm:t>
    </dgm:pt>
    <dgm:pt modelId="{3D0AD2B5-2B7B-4D9C-A768-485D4D0BE086}" type="parTrans" cxnId="{619210A9-01F9-4323-A07E-7B62DA66ECA6}">
      <dgm:prSet/>
      <dgm:spPr/>
      <dgm:t>
        <a:bodyPr/>
        <a:lstStyle/>
        <a:p>
          <a:endParaRPr lang="en-GB">
            <a:solidFill>
              <a:schemeClr val="tx1"/>
            </a:solidFill>
          </a:endParaRPr>
        </a:p>
      </dgm:t>
    </dgm:pt>
    <dgm:pt modelId="{1C1B0ED8-96E7-4717-B1BB-AC7CF3A82E29}" type="sibTrans" cxnId="{619210A9-01F9-4323-A07E-7B62DA66ECA6}">
      <dgm:prSet/>
      <dgm:spPr/>
      <dgm:t>
        <a:bodyPr/>
        <a:lstStyle/>
        <a:p>
          <a:endParaRPr lang="en-GB">
            <a:solidFill>
              <a:schemeClr val="tx1"/>
            </a:solidFill>
          </a:endParaRPr>
        </a:p>
      </dgm:t>
    </dgm:pt>
    <dgm:pt modelId="{8A8E3E21-A1E5-4991-826F-144997082778}">
      <dgm:prSet phldrT="[Text]"/>
      <dgm:spPr/>
      <dgm:t>
        <a:bodyPr/>
        <a:lstStyle/>
        <a:p>
          <a:r>
            <a:rPr lang="en-GB" dirty="0" smtClean="0">
              <a:solidFill>
                <a:schemeClr val="tx1"/>
              </a:solidFill>
            </a:rPr>
            <a:t>Context</a:t>
          </a:r>
          <a:endParaRPr lang="en-GB" dirty="0">
            <a:solidFill>
              <a:schemeClr val="tx1"/>
            </a:solidFill>
          </a:endParaRPr>
        </a:p>
      </dgm:t>
    </dgm:pt>
    <dgm:pt modelId="{429F12ED-14E1-4634-B8CD-08967F7C0FCF}" type="parTrans" cxnId="{EA3B80C1-8399-4254-9765-EE32CC52463F}">
      <dgm:prSet/>
      <dgm:spPr/>
      <dgm:t>
        <a:bodyPr/>
        <a:lstStyle/>
        <a:p>
          <a:endParaRPr lang="en-GB">
            <a:solidFill>
              <a:schemeClr val="tx1"/>
            </a:solidFill>
          </a:endParaRPr>
        </a:p>
      </dgm:t>
    </dgm:pt>
    <dgm:pt modelId="{E8D8C7AD-788A-4781-A45B-B47B3221DD89}" type="sibTrans" cxnId="{EA3B80C1-8399-4254-9765-EE32CC52463F}">
      <dgm:prSet/>
      <dgm:spPr/>
      <dgm:t>
        <a:bodyPr/>
        <a:lstStyle/>
        <a:p>
          <a:endParaRPr lang="en-GB">
            <a:solidFill>
              <a:schemeClr val="tx1"/>
            </a:solidFill>
          </a:endParaRPr>
        </a:p>
      </dgm:t>
    </dgm:pt>
    <dgm:pt modelId="{13F926A4-3DBB-4818-B47E-96FD4AA09999}">
      <dgm:prSet phldrT="[Text]"/>
      <dgm:spPr/>
      <dgm:t>
        <a:bodyPr/>
        <a:lstStyle/>
        <a:p>
          <a:r>
            <a:rPr lang="en-GB" dirty="0" smtClean="0">
              <a:solidFill>
                <a:schemeClr val="tx1"/>
              </a:solidFill>
            </a:rPr>
            <a:t>Qualitative</a:t>
          </a:r>
          <a:br>
            <a:rPr lang="en-GB" dirty="0" smtClean="0">
              <a:solidFill>
                <a:schemeClr val="tx1"/>
              </a:solidFill>
            </a:rPr>
          </a:br>
          <a:r>
            <a:rPr lang="en-GB" dirty="0" smtClean="0">
              <a:solidFill>
                <a:schemeClr val="tx1"/>
              </a:solidFill>
            </a:rPr>
            <a:t>data collection</a:t>
          </a:r>
          <a:endParaRPr lang="en-GB" dirty="0">
            <a:solidFill>
              <a:schemeClr val="tx1"/>
            </a:solidFill>
          </a:endParaRPr>
        </a:p>
      </dgm:t>
    </dgm:pt>
    <dgm:pt modelId="{1457FA56-1957-4137-81D8-39EA195D3E0E}" type="parTrans" cxnId="{53F7CBD5-187B-4CE6-BDE9-E2FDCEE43C12}">
      <dgm:prSet/>
      <dgm:spPr/>
      <dgm:t>
        <a:bodyPr/>
        <a:lstStyle/>
        <a:p>
          <a:endParaRPr lang="en-GB">
            <a:solidFill>
              <a:schemeClr val="tx1"/>
            </a:solidFill>
          </a:endParaRPr>
        </a:p>
      </dgm:t>
    </dgm:pt>
    <dgm:pt modelId="{F50C3FEE-B81C-4B4D-8FED-DAF174754618}" type="sibTrans" cxnId="{53F7CBD5-187B-4CE6-BDE9-E2FDCEE43C12}">
      <dgm:prSet/>
      <dgm:spPr/>
      <dgm:t>
        <a:bodyPr/>
        <a:lstStyle/>
        <a:p>
          <a:endParaRPr lang="en-GB">
            <a:solidFill>
              <a:schemeClr val="tx1"/>
            </a:solidFill>
          </a:endParaRPr>
        </a:p>
      </dgm:t>
    </dgm:pt>
    <dgm:pt modelId="{A06AD0C1-0052-40FD-964B-83259EFAAB7A}">
      <dgm:prSet/>
      <dgm:spPr/>
      <dgm:t>
        <a:bodyPr/>
        <a:lstStyle/>
        <a:p>
          <a:r>
            <a:rPr lang="en-GB" dirty="0" smtClean="0">
              <a:solidFill>
                <a:schemeClr val="tx1"/>
              </a:solidFill>
            </a:rPr>
            <a:t>Existing </a:t>
          </a:r>
          <a:br>
            <a:rPr lang="en-GB" dirty="0" smtClean="0">
              <a:solidFill>
                <a:schemeClr val="tx1"/>
              </a:solidFill>
            </a:rPr>
          </a:br>
          <a:r>
            <a:rPr lang="en-GB" dirty="0" smtClean="0">
              <a:solidFill>
                <a:schemeClr val="tx1"/>
              </a:solidFill>
            </a:rPr>
            <a:t>theory</a:t>
          </a:r>
          <a:endParaRPr lang="en-GB" dirty="0">
            <a:solidFill>
              <a:schemeClr val="tx1"/>
            </a:solidFill>
          </a:endParaRPr>
        </a:p>
      </dgm:t>
    </dgm:pt>
    <dgm:pt modelId="{44EFACC4-41C9-413B-8E9E-6BECDDAEE4DC}" type="parTrans" cxnId="{A55A71C3-F717-4183-A1CC-93BB94C28EDE}">
      <dgm:prSet/>
      <dgm:spPr/>
      <dgm:t>
        <a:bodyPr/>
        <a:lstStyle/>
        <a:p>
          <a:endParaRPr lang="en-GB">
            <a:solidFill>
              <a:schemeClr val="tx1"/>
            </a:solidFill>
          </a:endParaRPr>
        </a:p>
      </dgm:t>
    </dgm:pt>
    <dgm:pt modelId="{6EB78E23-36F3-44A0-AD50-66A7EAF446F0}" type="sibTrans" cxnId="{A55A71C3-F717-4183-A1CC-93BB94C28EDE}">
      <dgm:prSet/>
      <dgm:spPr/>
      <dgm:t>
        <a:bodyPr/>
        <a:lstStyle/>
        <a:p>
          <a:endParaRPr lang="en-GB">
            <a:solidFill>
              <a:schemeClr val="tx1"/>
            </a:solidFill>
          </a:endParaRPr>
        </a:p>
      </dgm:t>
    </dgm:pt>
    <dgm:pt modelId="{6774A650-B539-488C-9E3F-C82748DBFA27}">
      <dgm:prSet/>
      <dgm:spPr/>
      <dgm:t>
        <a:bodyPr/>
        <a:lstStyle/>
        <a:p>
          <a:r>
            <a:rPr lang="en-GB" dirty="0" smtClean="0">
              <a:solidFill>
                <a:schemeClr val="tx1"/>
              </a:solidFill>
            </a:rPr>
            <a:t>New theory</a:t>
          </a:r>
          <a:endParaRPr lang="en-GB" dirty="0">
            <a:solidFill>
              <a:schemeClr val="tx1"/>
            </a:solidFill>
          </a:endParaRPr>
        </a:p>
      </dgm:t>
    </dgm:pt>
    <dgm:pt modelId="{FB9568A9-2EB8-4E9A-9343-EB8195BCDCD5}" type="parTrans" cxnId="{A29F94F0-BC8F-4759-8D98-50F5A63C55D2}">
      <dgm:prSet/>
      <dgm:spPr/>
      <dgm:t>
        <a:bodyPr/>
        <a:lstStyle/>
        <a:p>
          <a:endParaRPr lang="en-GB">
            <a:solidFill>
              <a:schemeClr val="tx1"/>
            </a:solidFill>
          </a:endParaRPr>
        </a:p>
      </dgm:t>
    </dgm:pt>
    <dgm:pt modelId="{19CA0DF7-B7DD-4750-9DB6-1D3C4955A0B1}" type="sibTrans" cxnId="{A29F94F0-BC8F-4759-8D98-50F5A63C55D2}">
      <dgm:prSet/>
      <dgm:spPr/>
      <dgm:t>
        <a:bodyPr/>
        <a:lstStyle/>
        <a:p>
          <a:endParaRPr lang="en-GB">
            <a:solidFill>
              <a:schemeClr val="tx1"/>
            </a:solidFill>
          </a:endParaRPr>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D58892CD-3BF3-479B-AD18-9CCCF432040C}" type="presOf" srcId="{A06AD0C1-0052-40FD-964B-83259EFAAB7A}" destId="{9D38F512-1369-49A2-9165-1A50546E022B}" srcOrd="0" destOrd="0" presId="urn:microsoft.com/office/officeart/2005/8/layout/process1"/>
    <dgm:cxn modelId="{2DAE78A2-3266-402F-A529-6FD52005A6A3}" type="presOf" srcId="{1C1B0ED8-96E7-4717-B1BB-AC7CF3A82E29}" destId="{4397F8B6-1823-4332-8F01-7DE8BE7B0015}" srcOrd="1" destOrd="0" presId="urn:microsoft.com/office/officeart/2005/8/layout/process1"/>
    <dgm:cxn modelId="{53F7CBD5-187B-4CE6-BDE9-E2FDCEE43C12}" srcId="{29B6BD14-8776-4B6C-A6EE-1F15A2909344}" destId="{13F926A4-3DBB-4818-B47E-96FD4AA09999}" srcOrd="2" destOrd="0" parTransId="{1457FA56-1957-4137-81D8-39EA195D3E0E}" sibTransId="{F50C3FEE-B81C-4B4D-8FED-DAF174754618}"/>
    <dgm:cxn modelId="{56C771FA-3F39-4216-AB52-614AFA040926}" type="presOf" srcId="{E8D8C7AD-788A-4781-A45B-B47B3221DD89}" destId="{AD22A249-05E7-40DE-ACB9-429CBD3B83EE}" srcOrd="1" destOrd="0" presId="urn:microsoft.com/office/officeart/2005/8/layout/process1"/>
    <dgm:cxn modelId="{7CADB9A1-0E2C-45E8-AA67-9E3952C197D3}" type="presOf" srcId="{6EB78E23-36F3-44A0-AD50-66A7EAF446F0}" destId="{1599C846-1562-43BB-A37A-59C9105E3BF6}" srcOrd="1" destOrd="0" presId="urn:microsoft.com/office/officeart/2005/8/layout/process1"/>
    <dgm:cxn modelId="{7018C279-50AC-4E5A-A860-F4D123B79266}" type="presOf" srcId="{6774A650-B539-488C-9E3F-C82748DBFA27}" destId="{3CB2CC56-0BEA-428B-8BA5-3B5E3445B8A9}"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C943F426-D6ED-4979-9F36-6753AA4106E4}" type="presOf" srcId="{E8D8C7AD-788A-4781-A45B-B47B3221DD89}" destId="{6737F120-D78C-46E1-BCB8-666A2CC54073}" srcOrd="0" destOrd="0" presId="urn:microsoft.com/office/officeart/2005/8/layout/process1"/>
    <dgm:cxn modelId="{BAF5170D-1AB4-4677-A20C-6F17587170AA}" type="presOf" srcId="{13F926A4-3DBB-4818-B47E-96FD4AA09999}" destId="{468E38F0-DC90-4714-AE91-365B3C6E8938}" srcOrd="0" destOrd="0" presId="urn:microsoft.com/office/officeart/2005/8/layout/process1"/>
    <dgm:cxn modelId="{F3B861AE-088A-402E-A329-E54180868953}" type="presOf" srcId="{F50C3FEE-B81C-4B4D-8FED-DAF174754618}" destId="{F24F52B9-1F5F-43AA-9116-5D7190BBCB64}" srcOrd="1" destOrd="0" presId="urn:microsoft.com/office/officeart/2005/8/layout/process1"/>
    <dgm:cxn modelId="{EA3B80C1-8399-4254-9765-EE32CC52463F}" srcId="{29B6BD14-8776-4B6C-A6EE-1F15A2909344}" destId="{8A8E3E21-A1E5-4991-826F-144997082778}" srcOrd="1" destOrd="0" parTransId="{429F12ED-14E1-4634-B8CD-08967F7C0FCF}" sibTransId="{E8D8C7AD-788A-4781-A45B-B47B3221DD89}"/>
    <dgm:cxn modelId="{E25A0695-42F8-42BC-B80C-C9BA6D8B11F8}" type="presOf" srcId="{8A8E3E21-A1E5-4991-826F-144997082778}" destId="{DAD7E55E-57EF-4FD9-BB96-AE60961330B9}" srcOrd="0" destOrd="0" presId="urn:microsoft.com/office/officeart/2005/8/layout/process1"/>
    <dgm:cxn modelId="{514913CE-B6BB-44F1-9B6E-E6797E8F0158}" type="presOf" srcId="{6EB78E23-36F3-44A0-AD50-66A7EAF446F0}" destId="{A8F37300-6E6F-4FFC-BC51-655C0F3E8F65}" srcOrd="0" destOrd="0" presId="urn:microsoft.com/office/officeart/2005/8/layout/process1"/>
    <dgm:cxn modelId="{EA12D6C0-F6A4-499F-8DF8-754907FE6B6B}" type="presOf" srcId="{1C1B0ED8-96E7-4717-B1BB-AC7CF3A82E29}" destId="{08CF5A5D-66C0-4EC8-8E4B-DF78775BA751}" srcOrd="0" destOrd="0" presId="urn:microsoft.com/office/officeart/2005/8/layout/process1"/>
    <dgm:cxn modelId="{4D7E627A-48E0-4260-B0FD-F1F43DDC3C15}" type="presOf" srcId="{148B2986-0196-495D-A1BD-BC4889679AE1}" destId="{29C0974C-67A5-4A79-89ED-77658D9C23F1}" srcOrd="0" destOrd="0" presId="urn:microsoft.com/office/officeart/2005/8/layout/process1"/>
    <dgm:cxn modelId="{5AD06BDA-E97A-4BCF-9E03-CA27FBDA99C7}" type="presOf" srcId="{29B6BD14-8776-4B6C-A6EE-1F15A2909344}" destId="{4011D10E-2E6F-4841-AC4F-95B0393AFC29}" srcOrd="0" destOrd="0" presId="urn:microsoft.com/office/officeart/2005/8/layout/process1"/>
    <dgm:cxn modelId="{619210A9-01F9-4323-A07E-7B62DA66ECA6}" srcId="{29B6BD14-8776-4B6C-A6EE-1F15A2909344}" destId="{148B2986-0196-495D-A1BD-BC4889679AE1}" srcOrd="0" destOrd="0" parTransId="{3D0AD2B5-2B7B-4D9C-A768-485D4D0BE086}" sibTransId="{1C1B0ED8-96E7-4717-B1BB-AC7CF3A82E29}"/>
    <dgm:cxn modelId="{A55A71C3-F717-4183-A1CC-93BB94C28EDE}" srcId="{29B6BD14-8776-4B6C-A6EE-1F15A2909344}" destId="{A06AD0C1-0052-40FD-964B-83259EFAAB7A}" srcOrd="3" destOrd="0" parTransId="{44EFACC4-41C9-413B-8E9E-6BECDDAEE4DC}" sibTransId="{6EB78E23-36F3-44A0-AD50-66A7EAF446F0}"/>
    <dgm:cxn modelId="{B1C1124C-40A6-4706-9517-2EC487C45984}" type="presOf" srcId="{F50C3FEE-B81C-4B4D-8FED-DAF174754618}" destId="{B48A6B0B-655D-493A-9E7D-EA73D25CFB80}" srcOrd="0" destOrd="0" presId="urn:microsoft.com/office/officeart/2005/8/layout/process1"/>
    <dgm:cxn modelId="{35940426-556C-47AA-8AFA-487361215337}" type="presParOf" srcId="{4011D10E-2E6F-4841-AC4F-95B0393AFC29}" destId="{29C0974C-67A5-4A79-89ED-77658D9C23F1}" srcOrd="0" destOrd="0" presId="urn:microsoft.com/office/officeart/2005/8/layout/process1"/>
    <dgm:cxn modelId="{85214F3B-E953-4964-B1BE-1B8787A2B38E}" type="presParOf" srcId="{4011D10E-2E6F-4841-AC4F-95B0393AFC29}" destId="{08CF5A5D-66C0-4EC8-8E4B-DF78775BA751}" srcOrd="1" destOrd="0" presId="urn:microsoft.com/office/officeart/2005/8/layout/process1"/>
    <dgm:cxn modelId="{83398F5B-3B5A-4AF6-9C12-61EC20B87B38}" type="presParOf" srcId="{08CF5A5D-66C0-4EC8-8E4B-DF78775BA751}" destId="{4397F8B6-1823-4332-8F01-7DE8BE7B0015}" srcOrd="0" destOrd="0" presId="urn:microsoft.com/office/officeart/2005/8/layout/process1"/>
    <dgm:cxn modelId="{0BA97562-8040-4216-9C20-D379BDF701B1}" type="presParOf" srcId="{4011D10E-2E6F-4841-AC4F-95B0393AFC29}" destId="{DAD7E55E-57EF-4FD9-BB96-AE60961330B9}" srcOrd="2" destOrd="0" presId="urn:microsoft.com/office/officeart/2005/8/layout/process1"/>
    <dgm:cxn modelId="{5BC39C7C-FEAC-450C-A733-46E56EAECAFD}" type="presParOf" srcId="{4011D10E-2E6F-4841-AC4F-95B0393AFC29}" destId="{6737F120-D78C-46E1-BCB8-666A2CC54073}" srcOrd="3" destOrd="0" presId="urn:microsoft.com/office/officeart/2005/8/layout/process1"/>
    <dgm:cxn modelId="{81A2007D-AB53-4047-8872-C1654C0C157D}" type="presParOf" srcId="{6737F120-D78C-46E1-BCB8-666A2CC54073}" destId="{AD22A249-05E7-40DE-ACB9-429CBD3B83EE}" srcOrd="0" destOrd="0" presId="urn:microsoft.com/office/officeart/2005/8/layout/process1"/>
    <dgm:cxn modelId="{CA12B746-01E7-49C1-A7E2-64F50B73F247}" type="presParOf" srcId="{4011D10E-2E6F-4841-AC4F-95B0393AFC29}" destId="{468E38F0-DC90-4714-AE91-365B3C6E8938}" srcOrd="4" destOrd="0" presId="urn:microsoft.com/office/officeart/2005/8/layout/process1"/>
    <dgm:cxn modelId="{EC116141-40AE-407A-8807-43283F72FD74}" type="presParOf" srcId="{4011D10E-2E6F-4841-AC4F-95B0393AFC29}" destId="{B48A6B0B-655D-493A-9E7D-EA73D25CFB80}" srcOrd="5" destOrd="0" presId="urn:microsoft.com/office/officeart/2005/8/layout/process1"/>
    <dgm:cxn modelId="{21DBB092-711C-4FA5-A593-5B100B403997}" type="presParOf" srcId="{B48A6B0B-655D-493A-9E7D-EA73D25CFB80}" destId="{F24F52B9-1F5F-43AA-9116-5D7190BBCB64}" srcOrd="0" destOrd="0" presId="urn:microsoft.com/office/officeart/2005/8/layout/process1"/>
    <dgm:cxn modelId="{2813C51B-4866-4395-8DC8-F2831C13EFF5}" type="presParOf" srcId="{4011D10E-2E6F-4841-AC4F-95B0393AFC29}" destId="{9D38F512-1369-49A2-9165-1A50546E022B}" srcOrd="6" destOrd="0" presId="urn:microsoft.com/office/officeart/2005/8/layout/process1"/>
    <dgm:cxn modelId="{95CBBE9A-E9AC-4B5A-9615-DD1D374691C1}" type="presParOf" srcId="{4011D10E-2E6F-4841-AC4F-95B0393AFC29}" destId="{A8F37300-6E6F-4FFC-BC51-655C0F3E8F65}" srcOrd="7" destOrd="0" presId="urn:microsoft.com/office/officeart/2005/8/layout/process1"/>
    <dgm:cxn modelId="{4F281EC2-D7DE-497C-8D3B-6F4B982801C3}" type="presParOf" srcId="{A8F37300-6E6F-4FFC-BC51-655C0F3E8F65}" destId="{1599C846-1562-43BB-A37A-59C9105E3BF6}" srcOrd="0" destOrd="0" presId="urn:microsoft.com/office/officeart/2005/8/layout/process1"/>
    <dgm:cxn modelId="{A385412F-2D48-414A-A5BE-D5D1B7FACB4C}"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BB9925-21B4-48F6-84FD-58357F0CE37C}" type="doc">
      <dgm:prSet loTypeId="urn:microsoft.com/office/officeart/2005/8/layout/cycle2" loCatId="cycle" qsTypeId="urn:microsoft.com/office/officeart/2005/8/quickstyle/simple5" qsCatId="simple" csTypeId="urn:microsoft.com/office/officeart/2005/8/colors/accent2_3" csCatId="accent2" phldr="1"/>
      <dgm:spPr/>
      <dgm:t>
        <a:bodyPr/>
        <a:lstStyle/>
        <a:p>
          <a:endParaRPr lang="en-GB"/>
        </a:p>
      </dgm:t>
    </dgm:pt>
    <dgm:pt modelId="{5C0A9DDC-6C5A-406C-9AC8-0308104357C2}">
      <dgm:prSet phldrT="[Text]"/>
      <dgm:spPr/>
      <dgm:t>
        <a:bodyPr/>
        <a:lstStyle/>
        <a:p>
          <a:r>
            <a:rPr lang="en-GB" dirty="0" smtClean="0">
              <a:solidFill>
                <a:schemeClr val="tx1"/>
              </a:solidFill>
            </a:rPr>
            <a:t>Surprising fact</a:t>
          </a:r>
          <a:endParaRPr lang="en-GB" dirty="0">
            <a:solidFill>
              <a:schemeClr val="tx1"/>
            </a:solidFill>
          </a:endParaRPr>
        </a:p>
      </dgm:t>
    </dgm:pt>
    <dgm:pt modelId="{C861D4EB-9471-4F4B-9812-C800E86AE361}" type="parTrans" cxnId="{927AC69B-2B1B-4B6E-91CC-8216F6701105}">
      <dgm:prSet/>
      <dgm:spPr/>
      <dgm:t>
        <a:bodyPr/>
        <a:lstStyle/>
        <a:p>
          <a:endParaRPr lang="en-GB"/>
        </a:p>
      </dgm:t>
    </dgm:pt>
    <dgm:pt modelId="{66C63C95-F950-4A44-86A6-7B126DC215F3}" type="sibTrans" cxnId="{927AC69B-2B1B-4B6E-91CC-8216F6701105}">
      <dgm:prSet/>
      <dgm:spPr/>
      <dgm:t>
        <a:bodyPr/>
        <a:lstStyle/>
        <a:p>
          <a:endParaRPr lang="en-GB"/>
        </a:p>
      </dgm:t>
    </dgm:pt>
    <dgm:pt modelId="{1952A6EA-30D4-4B26-B775-0E2899E5693F}">
      <dgm:prSet phldrT="[Text]"/>
      <dgm:spPr>
        <a:solidFill>
          <a:srgbClr val="00B050"/>
        </a:solidFill>
      </dgm:spPr>
      <dgm:t>
        <a:bodyPr/>
        <a:lstStyle/>
        <a:p>
          <a:r>
            <a:rPr lang="en-GB" dirty="0" smtClean="0"/>
            <a:t>Conceptual </a:t>
          </a:r>
          <a:r>
            <a:rPr lang="en-GB" dirty="0" smtClean="0">
              <a:solidFill>
                <a:schemeClr val="tx1"/>
              </a:solidFill>
            </a:rPr>
            <a:t>framework</a:t>
          </a:r>
          <a:endParaRPr lang="en-GB" dirty="0">
            <a:solidFill>
              <a:schemeClr val="tx1"/>
            </a:solidFill>
          </a:endParaRPr>
        </a:p>
      </dgm:t>
    </dgm:pt>
    <dgm:pt modelId="{E67D1197-A1E9-448F-A276-C151338CEF3C}" type="parTrans" cxnId="{648AD82D-C6FD-4071-9575-9D50DECDCF83}">
      <dgm:prSet/>
      <dgm:spPr/>
      <dgm:t>
        <a:bodyPr/>
        <a:lstStyle/>
        <a:p>
          <a:endParaRPr lang="en-GB"/>
        </a:p>
      </dgm:t>
    </dgm:pt>
    <dgm:pt modelId="{9E98A764-A63A-42B2-ACDF-66FD49B57A62}" type="sibTrans" cxnId="{648AD82D-C6FD-4071-9575-9D50DECDCF83}">
      <dgm:prSet/>
      <dgm:spPr/>
      <dgm:t>
        <a:bodyPr/>
        <a:lstStyle/>
        <a:p>
          <a:endParaRPr lang="en-GB"/>
        </a:p>
      </dgm:t>
    </dgm:pt>
    <dgm:pt modelId="{CCDCA31E-AEDA-4205-8DBC-E0444A50B332}" type="pres">
      <dgm:prSet presAssocID="{B1BB9925-21B4-48F6-84FD-58357F0CE37C}" presName="cycle" presStyleCnt="0">
        <dgm:presLayoutVars>
          <dgm:dir/>
          <dgm:resizeHandles val="exact"/>
        </dgm:presLayoutVars>
      </dgm:prSet>
      <dgm:spPr/>
      <dgm:t>
        <a:bodyPr/>
        <a:lstStyle/>
        <a:p>
          <a:endParaRPr lang="en-GB"/>
        </a:p>
      </dgm:t>
    </dgm:pt>
    <dgm:pt modelId="{AD4F4FEE-B2CB-4EF9-B1A4-087F0291E7D8}" type="pres">
      <dgm:prSet presAssocID="{5C0A9DDC-6C5A-406C-9AC8-0308104357C2}" presName="node" presStyleLbl="node1" presStyleIdx="0" presStyleCnt="2">
        <dgm:presLayoutVars>
          <dgm:bulletEnabled val="1"/>
        </dgm:presLayoutVars>
      </dgm:prSet>
      <dgm:spPr/>
      <dgm:t>
        <a:bodyPr/>
        <a:lstStyle/>
        <a:p>
          <a:endParaRPr lang="en-GB"/>
        </a:p>
      </dgm:t>
    </dgm:pt>
    <dgm:pt modelId="{EECCA2BF-FBF8-4602-AAAD-0001E8A8BFD7}" type="pres">
      <dgm:prSet presAssocID="{66C63C95-F950-4A44-86A6-7B126DC215F3}" presName="sibTrans" presStyleLbl="sibTrans2D1" presStyleIdx="0" presStyleCnt="2" custScaleX="159370"/>
      <dgm:spPr/>
      <dgm:t>
        <a:bodyPr/>
        <a:lstStyle/>
        <a:p>
          <a:endParaRPr lang="en-GB"/>
        </a:p>
      </dgm:t>
    </dgm:pt>
    <dgm:pt modelId="{ED7D3504-1701-4C29-A426-70E30772F6BA}" type="pres">
      <dgm:prSet presAssocID="{66C63C95-F950-4A44-86A6-7B126DC215F3}" presName="connectorText" presStyleLbl="sibTrans2D1" presStyleIdx="0" presStyleCnt="2"/>
      <dgm:spPr/>
      <dgm:t>
        <a:bodyPr/>
        <a:lstStyle/>
        <a:p>
          <a:endParaRPr lang="en-GB"/>
        </a:p>
      </dgm:t>
    </dgm:pt>
    <dgm:pt modelId="{60147B80-7700-43FD-8E92-88A471285A87}" type="pres">
      <dgm:prSet presAssocID="{1952A6EA-30D4-4B26-B775-0E2899E5693F}" presName="node" presStyleLbl="node1" presStyleIdx="1" presStyleCnt="2">
        <dgm:presLayoutVars>
          <dgm:bulletEnabled val="1"/>
        </dgm:presLayoutVars>
      </dgm:prSet>
      <dgm:spPr/>
      <dgm:t>
        <a:bodyPr/>
        <a:lstStyle/>
        <a:p>
          <a:endParaRPr lang="en-GB"/>
        </a:p>
      </dgm:t>
    </dgm:pt>
    <dgm:pt modelId="{9F5C7F3D-4069-4BC0-A7B0-876E2D071DDE}" type="pres">
      <dgm:prSet presAssocID="{9E98A764-A63A-42B2-ACDF-66FD49B57A62}" presName="sibTrans" presStyleLbl="sibTrans2D1" presStyleIdx="1" presStyleCnt="2" custScaleX="207333"/>
      <dgm:spPr/>
      <dgm:t>
        <a:bodyPr/>
        <a:lstStyle/>
        <a:p>
          <a:endParaRPr lang="en-GB"/>
        </a:p>
      </dgm:t>
    </dgm:pt>
    <dgm:pt modelId="{31561930-5A42-4128-BBF6-E146498A31C1}" type="pres">
      <dgm:prSet presAssocID="{9E98A764-A63A-42B2-ACDF-66FD49B57A62}" presName="connectorText" presStyleLbl="sibTrans2D1" presStyleIdx="1" presStyleCnt="2"/>
      <dgm:spPr/>
      <dgm:t>
        <a:bodyPr/>
        <a:lstStyle/>
        <a:p>
          <a:endParaRPr lang="en-GB"/>
        </a:p>
      </dgm:t>
    </dgm:pt>
  </dgm:ptLst>
  <dgm:cxnLst>
    <dgm:cxn modelId="{741682BB-A904-45AB-B6B7-4B78C13408C8}" type="presOf" srcId="{1952A6EA-30D4-4B26-B775-0E2899E5693F}" destId="{60147B80-7700-43FD-8E92-88A471285A87}" srcOrd="0" destOrd="0" presId="urn:microsoft.com/office/officeart/2005/8/layout/cycle2"/>
    <dgm:cxn modelId="{927AC69B-2B1B-4B6E-91CC-8216F6701105}" srcId="{B1BB9925-21B4-48F6-84FD-58357F0CE37C}" destId="{5C0A9DDC-6C5A-406C-9AC8-0308104357C2}" srcOrd="0" destOrd="0" parTransId="{C861D4EB-9471-4F4B-9812-C800E86AE361}" sibTransId="{66C63C95-F950-4A44-86A6-7B126DC215F3}"/>
    <dgm:cxn modelId="{4F01054E-9E7F-4638-8C4D-B39293331BAA}" type="presOf" srcId="{9E98A764-A63A-42B2-ACDF-66FD49B57A62}" destId="{9F5C7F3D-4069-4BC0-A7B0-876E2D071DDE}" srcOrd="0" destOrd="0" presId="urn:microsoft.com/office/officeart/2005/8/layout/cycle2"/>
    <dgm:cxn modelId="{648AD82D-C6FD-4071-9575-9D50DECDCF83}" srcId="{B1BB9925-21B4-48F6-84FD-58357F0CE37C}" destId="{1952A6EA-30D4-4B26-B775-0E2899E5693F}" srcOrd="1" destOrd="0" parTransId="{E67D1197-A1E9-448F-A276-C151338CEF3C}" sibTransId="{9E98A764-A63A-42B2-ACDF-66FD49B57A62}"/>
    <dgm:cxn modelId="{1C523115-E1B4-477C-BD72-77F8499B3692}" type="presOf" srcId="{B1BB9925-21B4-48F6-84FD-58357F0CE37C}" destId="{CCDCA31E-AEDA-4205-8DBC-E0444A50B332}" srcOrd="0" destOrd="0" presId="urn:microsoft.com/office/officeart/2005/8/layout/cycle2"/>
    <dgm:cxn modelId="{D7A79002-4FC1-4277-94EC-60A6C836CA80}" type="presOf" srcId="{66C63C95-F950-4A44-86A6-7B126DC215F3}" destId="{EECCA2BF-FBF8-4602-AAAD-0001E8A8BFD7}" srcOrd="0" destOrd="0" presId="urn:microsoft.com/office/officeart/2005/8/layout/cycle2"/>
    <dgm:cxn modelId="{362B93C1-B8D5-4400-9790-C93226B2F522}" type="presOf" srcId="{66C63C95-F950-4A44-86A6-7B126DC215F3}" destId="{ED7D3504-1701-4C29-A426-70E30772F6BA}" srcOrd="1" destOrd="0" presId="urn:microsoft.com/office/officeart/2005/8/layout/cycle2"/>
    <dgm:cxn modelId="{E821A344-8EEE-4107-83E7-E471DB168145}" type="presOf" srcId="{5C0A9DDC-6C5A-406C-9AC8-0308104357C2}" destId="{AD4F4FEE-B2CB-4EF9-B1A4-087F0291E7D8}" srcOrd="0" destOrd="0" presId="urn:microsoft.com/office/officeart/2005/8/layout/cycle2"/>
    <dgm:cxn modelId="{4DF1523F-AE81-4C77-8AD1-E6D5BFB69264}" type="presOf" srcId="{9E98A764-A63A-42B2-ACDF-66FD49B57A62}" destId="{31561930-5A42-4128-BBF6-E146498A31C1}" srcOrd="1" destOrd="0" presId="urn:microsoft.com/office/officeart/2005/8/layout/cycle2"/>
    <dgm:cxn modelId="{A999796E-C513-4D4D-B452-FB11546DE23E}" type="presParOf" srcId="{CCDCA31E-AEDA-4205-8DBC-E0444A50B332}" destId="{AD4F4FEE-B2CB-4EF9-B1A4-087F0291E7D8}" srcOrd="0" destOrd="0" presId="urn:microsoft.com/office/officeart/2005/8/layout/cycle2"/>
    <dgm:cxn modelId="{C939FFBF-7B03-472C-887F-30B568CB9789}" type="presParOf" srcId="{CCDCA31E-AEDA-4205-8DBC-E0444A50B332}" destId="{EECCA2BF-FBF8-4602-AAAD-0001E8A8BFD7}" srcOrd="1" destOrd="0" presId="urn:microsoft.com/office/officeart/2005/8/layout/cycle2"/>
    <dgm:cxn modelId="{374250E6-36A2-4C82-BD2B-5DA96771108D}" type="presParOf" srcId="{EECCA2BF-FBF8-4602-AAAD-0001E8A8BFD7}" destId="{ED7D3504-1701-4C29-A426-70E30772F6BA}" srcOrd="0" destOrd="0" presId="urn:microsoft.com/office/officeart/2005/8/layout/cycle2"/>
    <dgm:cxn modelId="{6A08A27A-6F42-4F4D-8D7F-4455F2B3DE29}" type="presParOf" srcId="{CCDCA31E-AEDA-4205-8DBC-E0444A50B332}" destId="{60147B80-7700-43FD-8E92-88A471285A87}" srcOrd="2" destOrd="0" presId="urn:microsoft.com/office/officeart/2005/8/layout/cycle2"/>
    <dgm:cxn modelId="{BD81032B-59FC-41FD-934C-82BCAC44E228}" type="presParOf" srcId="{CCDCA31E-AEDA-4205-8DBC-E0444A50B332}" destId="{9F5C7F3D-4069-4BC0-A7B0-876E2D071DDE}" srcOrd="3" destOrd="0" presId="urn:microsoft.com/office/officeart/2005/8/layout/cycle2"/>
    <dgm:cxn modelId="{00DFF14F-B219-4C92-963F-1765582FB1CF}" type="presParOf" srcId="{9F5C7F3D-4069-4BC0-A7B0-876E2D071DDE}" destId="{31561930-5A42-4128-BBF6-E146498A31C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808" y="172922"/>
          <a:ext cx="1814289" cy="725715"/>
        </a:xfrm>
        <a:prstGeom prst="homePlate">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342" tIns="34671" rIns="17336" bIns="34671" numCol="1" spcCol="1270" anchor="ctr" anchorCtr="0">
          <a:noAutofit/>
        </a:bodyPr>
        <a:lstStyle/>
        <a:p>
          <a:pPr lvl="0" algn="ctr" defTabSz="577850">
            <a:lnSpc>
              <a:spcPct val="90000"/>
            </a:lnSpc>
            <a:spcBef>
              <a:spcPct val="0"/>
            </a:spcBef>
            <a:spcAft>
              <a:spcPct val="35000"/>
            </a:spcAft>
          </a:pPr>
          <a:r>
            <a:rPr lang="en-GB" sz="1300" kern="1200" dirty="0" smtClean="0">
              <a:solidFill>
                <a:schemeClr val="tx1"/>
              </a:solidFill>
            </a:rPr>
            <a:t>Positivism</a:t>
          </a:r>
          <a:endParaRPr lang="en-GB" sz="1300" kern="1200" dirty="0">
            <a:solidFill>
              <a:schemeClr val="tx1"/>
            </a:solidFill>
          </a:endParaRPr>
        </a:p>
      </dsp:txBody>
      <dsp:txXfrm>
        <a:off x="1808" y="172922"/>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lvl="0" algn="ctr" defTabSz="577850">
            <a:lnSpc>
              <a:spcPct val="90000"/>
            </a:lnSpc>
            <a:spcBef>
              <a:spcPct val="0"/>
            </a:spcBef>
            <a:spcAft>
              <a:spcPct val="35000"/>
            </a:spcAft>
          </a:pPr>
          <a:r>
            <a:rPr lang="en-GB" sz="1300" kern="1200" dirty="0" smtClean="0">
              <a:solidFill>
                <a:schemeClr val="tx1"/>
              </a:solidFill>
            </a:rPr>
            <a:t>Deductive</a:t>
          </a:r>
          <a:endParaRPr lang="en-GB" sz="1300" kern="1200" dirty="0">
            <a:solidFill>
              <a:schemeClr val="tx1"/>
            </a:solidFill>
          </a:endParaRP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lvl="0" algn="ctr" defTabSz="577850">
            <a:lnSpc>
              <a:spcPct val="90000"/>
            </a:lnSpc>
            <a:spcBef>
              <a:spcPct val="0"/>
            </a:spcBef>
            <a:spcAft>
              <a:spcPct val="35000"/>
            </a:spcAft>
          </a:pPr>
          <a:r>
            <a:rPr lang="en-GB" sz="1300" kern="1200" dirty="0" smtClean="0">
              <a:solidFill>
                <a:schemeClr val="tx1"/>
              </a:solidFill>
            </a:rPr>
            <a:t>Quantitative</a:t>
          </a:r>
          <a:endParaRPr lang="en-GB" sz="1300" kern="1200" dirty="0">
            <a:solidFill>
              <a:schemeClr val="tx1"/>
            </a:solidFill>
          </a:endParaRP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007" tIns="34671" rIns="17336" bIns="34671" numCol="1" spcCol="1270" anchor="ctr" anchorCtr="0">
          <a:noAutofit/>
        </a:bodyPr>
        <a:lstStyle/>
        <a:p>
          <a:pPr lvl="0" algn="ctr" defTabSz="577850">
            <a:lnSpc>
              <a:spcPct val="90000"/>
            </a:lnSpc>
            <a:spcBef>
              <a:spcPct val="0"/>
            </a:spcBef>
            <a:spcAft>
              <a:spcPct val="35000"/>
            </a:spcAft>
          </a:pPr>
          <a:r>
            <a:rPr lang="en-GB" sz="1300" kern="1200" dirty="0" smtClean="0"/>
            <a:t>Experiments,</a:t>
          </a:r>
          <a:br>
            <a:rPr lang="en-GB" sz="1300" kern="1200" dirty="0" smtClean="0"/>
          </a:br>
          <a:r>
            <a:rPr lang="en-GB" sz="1300" kern="1200" dirty="0" smtClean="0">
              <a:solidFill>
                <a:schemeClr val="tx1"/>
              </a:solidFill>
            </a:rPr>
            <a:t>Surveys</a:t>
          </a:r>
          <a:endParaRPr lang="en-GB" sz="1300" kern="1200" dirty="0">
            <a:solidFill>
              <a:schemeClr val="tx1"/>
            </a:solidFill>
          </a:endParaRPr>
        </a:p>
      </dsp:txBody>
      <dsp:txXfrm>
        <a:off x="4718960" y="172922"/>
        <a:ext cx="1088574" cy="725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29210" y="155604"/>
          <a:ext cx="1842650" cy="737060"/>
        </a:xfrm>
        <a:prstGeom prst="homePlate">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Interpretivism</a:t>
          </a:r>
          <a:endParaRPr lang="en-GB" sz="1600" kern="1200" dirty="0">
            <a:solidFill>
              <a:schemeClr val="tx1"/>
            </a:solidFill>
          </a:endParaRPr>
        </a:p>
      </dsp:txBody>
      <dsp:txXfrm>
        <a:off x="29210" y="155604"/>
        <a:ext cx="1658385" cy="737060"/>
      </dsp:txXfrm>
    </dsp:sp>
    <dsp:sp modelId="{841C31DA-719C-481A-9944-D61EDE3CC35A}">
      <dsp:nvSpPr>
        <dsp:cNvPr id="0" name=""/>
        <dsp:cNvSpPr/>
      </dsp:nvSpPr>
      <dsp:spPr>
        <a:xfrm>
          <a:off x="1475956" y="167250"/>
          <a:ext cx="1842650" cy="737060"/>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Inductive</a:t>
          </a:r>
          <a:endParaRPr lang="en-GB" sz="1800" kern="1200" dirty="0">
            <a:solidFill>
              <a:schemeClr val="tx1"/>
            </a:solidFill>
          </a:endParaRPr>
        </a:p>
      </dsp:txBody>
      <dsp:txXfrm>
        <a:off x="1844486" y="167250"/>
        <a:ext cx="1105590" cy="737060"/>
      </dsp:txXfrm>
    </dsp:sp>
    <dsp:sp modelId="{D6518227-3448-4A2C-ABCF-75EEEAD3767A}">
      <dsp:nvSpPr>
        <dsp:cNvPr id="0" name=""/>
        <dsp:cNvSpPr/>
      </dsp:nvSpPr>
      <dsp:spPr>
        <a:xfrm>
          <a:off x="2950077" y="167250"/>
          <a:ext cx="1842650" cy="737060"/>
        </a:xfrm>
        <a:prstGeom prst="chevron">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solidFill>
                <a:schemeClr val="tx1"/>
              </a:solidFill>
            </a:rPr>
            <a:t>Qualitative</a:t>
          </a:r>
          <a:endParaRPr lang="en-GB" sz="1200" kern="1200" dirty="0">
            <a:solidFill>
              <a:schemeClr val="tx1"/>
            </a:solidFill>
          </a:endParaRPr>
        </a:p>
      </dsp:txBody>
      <dsp:txXfrm>
        <a:off x="3318607" y="167250"/>
        <a:ext cx="1105590" cy="737060"/>
      </dsp:txXfrm>
    </dsp:sp>
    <dsp:sp modelId="{00C2F16A-4403-4312-B180-C23450EAB579}">
      <dsp:nvSpPr>
        <dsp:cNvPr id="0" name=""/>
        <dsp:cNvSpPr/>
      </dsp:nvSpPr>
      <dsp:spPr>
        <a:xfrm>
          <a:off x="4424197" y="167250"/>
          <a:ext cx="1842650" cy="737060"/>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t>Interviews,</a:t>
          </a:r>
          <a:br>
            <a:rPr lang="en-GB" sz="1200" kern="1200" dirty="0" smtClean="0"/>
          </a:br>
          <a:r>
            <a:rPr lang="en-GB" sz="1200" kern="1200" dirty="0" smtClean="0">
              <a:solidFill>
                <a:schemeClr val="tx1"/>
              </a:solidFill>
            </a:rPr>
            <a:t>Ethnography</a:t>
          </a:r>
          <a:r>
            <a:rPr lang="en-GB" sz="1200" kern="1200" dirty="0" smtClean="0"/>
            <a:t>,</a:t>
          </a:r>
          <a:br>
            <a:rPr lang="en-GB" sz="1200" kern="1200" dirty="0" smtClean="0"/>
          </a:br>
          <a:r>
            <a:rPr lang="en-GB" sz="1200" kern="1200" dirty="0" smtClean="0"/>
            <a:t>Grounded  Theory</a:t>
          </a:r>
          <a:endParaRPr lang="en-GB" sz="1200" kern="1200" dirty="0"/>
        </a:p>
      </dsp:txBody>
      <dsp:txXfrm>
        <a:off x="4792727" y="167250"/>
        <a:ext cx="1105590" cy="7370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 y="162015"/>
          <a:ext cx="1814289" cy="725715"/>
        </a:xfrm>
        <a:prstGeom prst="homePlate">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Critical Realism</a:t>
          </a:r>
          <a:endParaRPr lang="en-GB" sz="1800" kern="1200" dirty="0">
            <a:solidFill>
              <a:schemeClr val="tx1"/>
            </a:solidFill>
          </a:endParaRPr>
        </a:p>
      </dsp:txBody>
      <dsp:txXfrm>
        <a:off x="1" y="162015"/>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err="1" smtClean="0">
              <a:solidFill>
                <a:schemeClr val="tx1"/>
              </a:solidFill>
            </a:rPr>
            <a:t>Abductive</a:t>
          </a:r>
          <a:r>
            <a:rPr lang="en-GB" sz="1400" kern="1200" dirty="0" smtClean="0">
              <a:solidFill>
                <a:schemeClr val="tx1"/>
              </a:solidFill>
            </a:rPr>
            <a:t> </a:t>
          </a:r>
          <a:r>
            <a:rPr lang="en-GB" sz="1600" kern="1200" dirty="0" smtClean="0"/>
            <a:t>(</a:t>
          </a:r>
          <a:r>
            <a:rPr lang="en-GB" sz="1200" kern="1200" dirty="0" err="1" smtClean="0">
              <a:solidFill>
                <a:schemeClr val="tx1"/>
              </a:solidFill>
            </a:rPr>
            <a:t>Retroductive</a:t>
          </a:r>
          <a:r>
            <a:rPr lang="en-GB" sz="1200" kern="1200" dirty="0" smtClean="0"/>
            <a:t>)</a:t>
          </a:r>
          <a:endParaRPr lang="en-GB" sz="1200" kern="1200" dirty="0"/>
        </a:p>
      </dsp:txBody>
      <dsp:txXfrm>
        <a:off x="1816097" y="172922"/>
        <a:ext cx="1088574" cy="725715"/>
      </dsp:txXfrm>
    </dsp:sp>
    <dsp:sp modelId="{BAA2C9FD-975A-4C5E-A442-E5BE99442011}">
      <dsp:nvSpPr>
        <dsp:cNvPr id="0" name=""/>
        <dsp:cNvSpPr/>
      </dsp:nvSpPr>
      <dsp:spPr>
        <a:xfrm>
          <a:off x="2925898" y="176957"/>
          <a:ext cx="1814289" cy="725715"/>
        </a:xfrm>
        <a:prstGeom prst="chevron">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solidFill>
                <a:schemeClr val="tx1"/>
              </a:solidFill>
            </a:rPr>
            <a:t>Qualitative</a:t>
          </a:r>
          <a:r>
            <a:rPr lang="en-GB" sz="1800" kern="1200" dirty="0" smtClean="0">
              <a:solidFill>
                <a:schemeClr val="tx1"/>
              </a:solidFill>
            </a:rPr>
            <a:t/>
          </a:r>
          <a:br>
            <a:rPr lang="en-GB" sz="1800" kern="1200" dirty="0" smtClean="0">
              <a:solidFill>
                <a:schemeClr val="tx1"/>
              </a:solidFill>
            </a:rPr>
          </a:br>
          <a:r>
            <a:rPr lang="en-GB" sz="1400" kern="1200" dirty="0" smtClean="0">
              <a:solidFill>
                <a:schemeClr val="tx1"/>
              </a:solidFill>
            </a:rPr>
            <a:t>and/or</a:t>
          </a:r>
          <a:r>
            <a:rPr lang="en-GB" sz="1800" kern="1200" dirty="0" smtClean="0"/>
            <a:t/>
          </a:r>
          <a:br>
            <a:rPr lang="en-GB" sz="1800" kern="1200" dirty="0" smtClean="0"/>
          </a:br>
          <a:r>
            <a:rPr lang="en-GB" sz="1200" kern="1200" dirty="0" smtClean="0">
              <a:solidFill>
                <a:schemeClr val="tx1"/>
              </a:solidFill>
            </a:rPr>
            <a:t>quantitative</a:t>
          </a:r>
          <a:endParaRPr lang="en-GB" sz="1200" kern="1200" dirty="0">
            <a:solidFill>
              <a:schemeClr val="tx1"/>
            </a:solidFill>
          </a:endParaRPr>
        </a:p>
      </dsp:txBody>
      <dsp:txXfrm>
        <a:off x="3288756" y="176957"/>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t>Archival research, historical analysis + </a:t>
          </a:r>
          <a:endParaRPr lang="en-GB" sz="1200" kern="1200" dirty="0"/>
        </a:p>
      </dsp:txBody>
      <dsp:txXfrm>
        <a:off x="4718960" y="172922"/>
        <a:ext cx="1088574" cy="7257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4105" y="182618"/>
          <a:ext cx="1814289" cy="725715"/>
        </a:xfrm>
        <a:prstGeom prst="homePlate">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Pragmatism</a:t>
          </a:r>
          <a:endParaRPr lang="en-GB" sz="1400" kern="1200" dirty="0">
            <a:solidFill>
              <a:schemeClr val="tx1"/>
            </a:solidFill>
          </a:endParaRPr>
        </a:p>
      </dsp:txBody>
      <dsp:txXfrm>
        <a:off x="14105" y="182618"/>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err="1" smtClean="0">
              <a:solidFill>
                <a:schemeClr val="tx1"/>
              </a:solidFill>
            </a:rPr>
            <a:t>Abductive</a:t>
          </a:r>
          <a:endParaRPr lang="en-GB" sz="1400" kern="1200" dirty="0">
            <a:solidFill>
              <a:schemeClr val="tx1"/>
            </a:solidFill>
          </a:endParaRP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Quantitative</a:t>
          </a:r>
          <a:br>
            <a:rPr lang="en-GB" sz="1400" kern="1200" dirty="0" smtClean="0">
              <a:solidFill>
                <a:schemeClr val="tx1"/>
              </a:solidFill>
            </a:rPr>
          </a:br>
          <a:r>
            <a:rPr lang="en-GB" sz="1400" kern="1200" dirty="0" smtClean="0">
              <a:solidFill>
                <a:schemeClr val="tx1"/>
              </a:solidFill>
            </a:rPr>
            <a:t>and/or</a:t>
          </a:r>
          <a:r>
            <a:rPr lang="en-GB" sz="1400" kern="1200" dirty="0" smtClean="0"/>
            <a:t/>
          </a:r>
          <a:br>
            <a:rPr lang="en-GB" sz="1400" kern="1200" dirty="0" smtClean="0"/>
          </a:br>
          <a:r>
            <a:rPr lang="en-GB" sz="1200" kern="1200" dirty="0" smtClean="0">
              <a:solidFill>
                <a:schemeClr val="tx1"/>
              </a:solidFill>
            </a:rPr>
            <a:t>qualitative</a:t>
          </a:r>
          <a:endParaRPr lang="en-GB" sz="1200" kern="1200" dirty="0">
            <a:solidFill>
              <a:schemeClr val="tx1"/>
            </a:solidFill>
          </a:endParaRP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Any of the above in any combination</a:t>
          </a:r>
          <a:endParaRPr lang="en-GB" sz="1400" kern="1200" dirty="0">
            <a:solidFill>
              <a:schemeClr val="tx1"/>
            </a:solidFill>
          </a:endParaRPr>
        </a:p>
      </dsp:txBody>
      <dsp:txXfrm>
        <a:off x="4718960" y="172922"/>
        <a:ext cx="1088574" cy="7257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 y="162015"/>
          <a:ext cx="1814289" cy="725715"/>
        </a:xfrm>
        <a:prstGeom prst="homePlate">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676" tIns="37338" rIns="18669" bIns="37338" numCol="1" spcCol="1270" anchor="ctr" anchorCtr="0">
          <a:noAutofit/>
        </a:bodyPr>
        <a:lstStyle/>
        <a:p>
          <a:pPr lvl="0" algn="ctr" defTabSz="622300">
            <a:lnSpc>
              <a:spcPct val="90000"/>
            </a:lnSpc>
            <a:spcBef>
              <a:spcPct val="0"/>
            </a:spcBef>
            <a:spcAft>
              <a:spcPct val="35000"/>
            </a:spcAft>
          </a:pPr>
          <a:r>
            <a:rPr lang="en-GB" sz="1400" kern="1200" dirty="0" smtClean="0">
              <a:solidFill>
                <a:schemeClr val="tx1"/>
              </a:solidFill>
            </a:rPr>
            <a:t>Postmodernism</a:t>
          </a:r>
          <a:endParaRPr lang="en-GB" sz="1400" kern="1200" dirty="0">
            <a:solidFill>
              <a:schemeClr val="tx1"/>
            </a:solidFill>
          </a:endParaRPr>
        </a:p>
      </dsp:txBody>
      <dsp:txXfrm>
        <a:off x="1" y="162015"/>
        <a:ext cx="1632860" cy="725715"/>
      </dsp:txXfrm>
    </dsp:sp>
    <dsp:sp modelId="{841C31DA-719C-481A-9944-D61EDE3CC35A}">
      <dsp:nvSpPr>
        <dsp:cNvPr id="0" name=""/>
        <dsp:cNvSpPr/>
      </dsp:nvSpPr>
      <dsp:spPr>
        <a:xfrm>
          <a:off x="1453239"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err="1" smtClean="0">
              <a:solidFill>
                <a:schemeClr val="tx1"/>
              </a:solidFill>
            </a:rPr>
            <a:t>Abductive</a:t>
          </a:r>
          <a:endParaRPr lang="en-GB" sz="1400" kern="1200" dirty="0">
            <a:solidFill>
              <a:schemeClr val="tx1"/>
            </a:solidFill>
          </a:endParaRPr>
        </a:p>
      </dsp:txBody>
      <dsp:txXfrm>
        <a:off x="1816097" y="172922"/>
        <a:ext cx="1088574" cy="725715"/>
      </dsp:txXfrm>
    </dsp:sp>
    <dsp:sp modelId="{BAA2C9FD-975A-4C5E-A442-E5BE99442011}">
      <dsp:nvSpPr>
        <dsp:cNvPr id="0" name=""/>
        <dsp:cNvSpPr/>
      </dsp:nvSpPr>
      <dsp:spPr>
        <a:xfrm>
          <a:off x="2904671" y="172922"/>
          <a:ext cx="1814289" cy="725715"/>
        </a:xfrm>
        <a:prstGeom prst="chevron">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solidFill>
                <a:schemeClr val="tx1"/>
              </a:solidFill>
            </a:rPr>
            <a:t>Qualitative</a:t>
          </a:r>
          <a:endParaRPr lang="en-GB" sz="1200" kern="1200" dirty="0">
            <a:solidFill>
              <a:schemeClr val="tx1"/>
            </a:solidFill>
          </a:endParaRPr>
        </a:p>
      </dsp:txBody>
      <dsp:txXfrm>
        <a:off x="3267529" y="172922"/>
        <a:ext cx="1088574" cy="725715"/>
      </dsp:txXfrm>
    </dsp:sp>
    <dsp:sp modelId="{00C2F16A-4403-4312-B180-C23450EAB579}">
      <dsp:nvSpPr>
        <dsp:cNvPr id="0" name=""/>
        <dsp:cNvSpPr/>
      </dsp:nvSpPr>
      <dsp:spPr>
        <a:xfrm>
          <a:off x="4356102" y="172922"/>
          <a:ext cx="1814289" cy="725715"/>
        </a:xfrm>
        <a:prstGeom prst="chevron">
          <a:avLst/>
        </a:prstGeom>
        <a:solidFill>
          <a:schemeClr val="accent2">
            <a:shade val="50000"/>
            <a:hueOff val="0"/>
            <a:satOff val="0"/>
            <a:lumOff val="258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lvl="0" algn="ctr" defTabSz="533400">
            <a:lnSpc>
              <a:spcPct val="90000"/>
            </a:lnSpc>
            <a:spcBef>
              <a:spcPct val="0"/>
            </a:spcBef>
            <a:spcAft>
              <a:spcPct val="35000"/>
            </a:spcAft>
          </a:pPr>
          <a:r>
            <a:rPr lang="en-GB" sz="1200" kern="1200" dirty="0" smtClean="0">
              <a:solidFill>
                <a:schemeClr val="tx1"/>
              </a:solidFill>
            </a:rPr>
            <a:t>Discourse analysis, visual methods + </a:t>
          </a:r>
          <a:endParaRPr lang="en-GB" sz="1200" kern="1200" dirty="0">
            <a:solidFill>
              <a:schemeClr val="tx1"/>
            </a:solidFill>
          </a:endParaRPr>
        </a:p>
      </dsp:txBody>
      <dsp:txXfrm>
        <a:off x="4718960" y="172922"/>
        <a:ext cx="1088574" cy="7257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3013" y="223775"/>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solidFill>
                <a:schemeClr val="tx1"/>
              </a:solidFill>
            </a:rPr>
            <a:t>Theory</a:t>
          </a:r>
          <a:endParaRPr lang="en-GB" sz="900" kern="1200" dirty="0">
            <a:solidFill>
              <a:schemeClr val="tx1"/>
            </a:solidFill>
          </a:endParaRPr>
        </a:p>
      </dsp:txBody>
      <dsp:txXfrm>
        <a:off x="19431" y="240193"/>
        <a:ext cx="901432" cy="527725"/>
      </dsp:txXfrm>
    </dsp:sp>
    <dsp:sp modelId="{08CF5A5D-66C0-4EC8-8E4B-DF78775BA751}">
      <dsp:nvSpPr>
        <dsp:cNvPr id="0" name=""/>
        <dsp:cNvSpPr/>
      </dsp:nvSpPr>
      <dsp:spPr>
        <a:xfrm>
          <a:off x="1030709"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1030709" y="434546"/>
        <a:ext cx="138645" cy="139018"/>
      </dsp:txXfrm>
    </dsp:sp>
    <dsp:sp modelId="{DAD7E55E-57EF-4FD9-BB96-AE60961330B9}">
      <dsp:nvSpPr>
        <dsp:cNvPr id="0" name=""/>
        <dsp:cNvSpPr/>
      </dsp:nvSpPr>
      <dsp:spPr>
        <a:xfrm>
          <a:off x="1310989" y="223775"/>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solidFill>
                <a:schemeClr val="tx1"/>
              </a:solidFill>
            </a:rPr>
            <a:t>Hypothesis</a:t>
          </a:r>
          <a:endParaRPr lang="en-GB" sz="900" kern="1200" dirty="0">
            <a:solidFill>
              <a:schemeClr val="tx1"/>
            </a:solidFill>
          </a:endParaRPr>
        </a:p>
      </dsp:txBody>
      <dsp:txXfrm>
        <a:off x="1327407" y="240193"/>
        <a:ext cx="901432" cy="527725"/>
      </dsp:txXfrm>
    </dsp:sp>
    <dsp:sp modelId="{6737F120-D78C-46E1-BCB8-666A2CC54073}">
      <dsp:nvSpPr>
        <dsp:cNvPr id="0" name=""/>
        <dsp:cNvSpPr/>
      </dsp:nvSpPr>
      <dsp:spPr>
        <a:xfrm>
          <a:off x="2338685"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2338685" y="434546"/>
        <a:ext cx="138645" cy="139018"/>
      </dsp:txXfrm>
    </dsp:sp>
    <dsp:sp modelId="{468E38F0-DC90-4714-AE91-365B3C6E8938}">
      <dsp:nvSpPr>
        <dsp:cNvPr id="0" name=""/>
        <dsp:cNvSpPr/>
      </dsp:nvSpPr>
      <dsp:spPr>
        <a:xfrm>
          <a:off x="2618965" y="223775"/>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solidFill>
                <a:schemeClr val="tx1"/>
              </a:solidFill>
            </a:rPr>
            <a:t>Measurements</a:t>
          </a:r>
          <a:endParaRPr lang="en-GB" sz="900" kern="1200" dirty="0">
            <a:solidFill>
              <a:schemeClr val="tx1"/>
            </a:solidFill>
          </a:endParaRPr>
        </a:p>
      </dsp:txBody>
      <dsp:txXfrm>
        <a:off x="2635383" y="240193"/>
        <a:ext cx="901432" cy="527725"/>
      </dsp:txXfrm>
    </dsp:sp>
    <dsp:sp modelId="{B48A6B0B-655D-493A-9E7D-EA73D25CFB80}">
      <dsp:nvSpPr>
        <dsp:cNvPr id="0" name=""/>
        <dsp:cNvSpPr/>
      </dsp:nvSpPr>
      <dsp:spPr>
        <a:xfrm>
          <a:off x="3646661"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3646661" y="434546"/>
        <a:ext cx="138645" cy="139018"/>
      </dsp:txXfrm>
    </dsp:sp>
    <dsp:sp modelId="{9D38F512-1369-49A2-9165-1A50546E022B}">
      <dsp:nvSpPr>
        <dsp:cNvPr id="0" name=""/>
        <dsp:cNvSpPr/>
      </dsp:nvSpPr>
      <dsp:spPr>
        <a:xfrm>
          <a:off x="3926941" y="223775"/>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solidFill>
                <a:schemeClr val="tx1"/>
              </a:solidFill>
            </a:rPr>
            <a:t>Hypothesis</a:t>
          </a:r>
          <a:br>
            <a:rPr lang="en-GB" sz="900" kern="1200" dirty="0" smtClean="0">
              <a:solidFill>
                <a:schemeClr val="tx1"/>
              </a:solidFill>
            </a:rPr>
          </a:br>
          <a:r>
            <a:rPr lang="en-GB" sz="900" kern="1200" dirty="0" smtClean="0">
              <a:solidFill>
                <a:schemeClr val="tx1"/>
              </a:solidFill>
            </a:rPr>
            <a:t>testing</a:t>
          </a:r>
          <a:endParaRPr lang="en-GB" sz="900" kern="1200" dirty="0">
            <a:solidFill>
              <a:schemeClr val="tx1"/>
            </a:solidFill>
          </a:endParaRPr>
        </a:p>
      </dsp:txBody>
      <dsp:txXfrm>
        <a:off x="3943359" y="240193"/>
        <a:ext cx="901432" cy="527725"/>
      </dsp:txXfrm>
    </dsp:sp>
    <dsp:sp modelId="{A8F37300-6E6F-4FFC-BC51-655C0F3E8F65}">
      <dsp:nvSpPr>
        <dsp:cNvPr id="0" name=""/>
        <dsp:cNvSpPr/>
      </dsp:nvSpPr>
      <dsp:spPr>
        <a:xfrm>
          <a:off x="4954637" y="388206"/>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55600">
            <a:lnSpc>
              <a:spcPct val="90000"/>
            </a:lnSpc>
            <a:spcBef>
              <a:spcPct val="0"/>
            </a:spcBef>
            <a:spcAft>
              <a:spcPct val="35000"/>
            </a:spcAft>
          </a:pPr>
          <a:endParaRPr lang="en-GB" sz="800" kern="1200">
            <a:solidFill>
              <a:schemeClr val="tx1"/>
            </a:solidFill>
          </a:endParaRPr>
        </a:p>
      </dsp:txBody>
      <dsp:txXfrm>
        <a:off x="4954637" y="434546"/>
        <a:ext cx="138645" cy="139018"/>
      </dsp:txXfrm>
    </dsp:sp>
    <dsp:sp modelId="{3CB2CC56-0BEA-428B-8BA5-3B5E3445B8A9}">
      <dsp:nvSpPr>
        <dsp:cNvPr id="0" name=""/>
        <dsp:cNvSpPr/>
      </dsp:nvSpPr>
      <dsp:spPr>
        <a:xfrm>
          <a:off x="5234917" y="223775"/>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lvl="0" algn="ctr" defTabSz="400050">
            <a:lnSpc>
              <a:spcPct val="90000"/>
            </a:lnSpc>
            <a:spcBef>
              <a:spcPct val="0"/>
            </a:spcBef>
            <a:spcAft>
              <a:spcPct val="35000"/>
            </a:spcAft>
          </a:pPr>
          <a:r>
            <a:rPr lang="en-GB" sz="900" kern="1200" dirty="0" smtClean="0">
              <a:solidFill>
                <a:schemeClr val="tx1"/>
              </a:solidFill>
            </a:rPr>
            <a:t>Theory</a:t>
          </a:r>
          <a:endParaRPr lang="en-GB" sz="900" kern="1200" dirty="0">
            <a:solidFill>
              <a:schemeClr val="tx1"/>
            </a:solidFill>
          </a:endParaRPr>
        </a:p>
      </dsp:txBody>
      <dsp:txXfrm>
        <a:off x="5251335" y="240193"/>
        <a:ext cx="901432" cy="52772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3013" y="475802"/>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solidFill>
                <a:schemeClr val="tx1"/>
              </a:solidFill>
            </a:rPr>
            <a:t>Phenomena</a:t>
          </a:r>
          <a:endParaRPr lang="en-GB" sz="1100" kern="1200" dirty="0">
            <a:solidFill>
              <a:schemeClr val="tx1"/>
            </a:solidFill>
          </a:endParaRPr>
        </a:p>
      </dsp:txBody>
      <dsp:txXfrm>
        <a:off x="19431" y="492220"/>
        <a:ext cx="901432" cy="527725"/>
      </dsp:txXfrm>
    </dsp:sp>
    <dsp:sp modelId="{08CF5A5D-66C0-4EC8-8E4B-DF78775BA751}">
      <dsp:nvSpPr>
        <dsp:cNvPr id="0" name=""/>
        <dsp:cNvSpPr/>
      </dsp:nvSpPr>
      <dsp:spPr>
        <a:xfrm>
          <a:off x="1030709"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1030709" y="686574"/>
        <a:ext cx="138645" cy="139018"/>
      </dsp:txXfrm>
    </dsp:sp>
    <dsp:sp modelId="{DAD7E55E-57EF-4FD9-BB96-AE60961330B9}">
      <dsp:nvSpPr>
        <dsp:cNvPr id="0" name=""/>
        <dsp:cNvSpPr/>
      </dsp:nvSpPr>
      <dsp:spPr>
        <a:xfrm>
          <a:off x="1310989" y="475802"/>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solidFill>
                <a:schemeClr val="tx1"/>
              </a:solidFill>
            </a:rPr>
            <a:t>Context</a:t>
          </a:r>
          <a:endParaRPr lang="en-GB" sz="1100" kern="1200" dirty="0">
            <a:solidFill>
              <a:schemeClr val="tx1"/>
            </a:solidFill>
          </a:endParaRPr>
        </a:p>
      </dsp:txBody>
      <dsp:txXfrm>
        <a:off x="1327407" y="492220"/>
        <a:ext cx="901432" cy="527725"/>
      </dsp:txXfrm>
    </dsp:sp>
    <dsp:sp modelId="{6737F120-D78C-46E1-BCB8-666A2CC54073}">
      <dsp:nvSpPr>
        <dsp:cNvPr id="0" name=""/>
        <dsp:cNvSpPr/>
      </dsp:nvSpPr>
      <dsp:spPr>
        <a:xfrm>
          <a:off x="2338685"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2338685" y="686574"/>
        <a:ext cx="138645" cy="139018"/>
      </dsp:txXfrm>
    </dsp:sp>
    <dsp:sp modelId="{468E38F0-DC90-4714-AE91-365B3C6E8938}">
      <dsp:nvSpPr>
        <dsp:cNvPr id="0" name=""/>
        <dsp:cNvSpPr/>
      </dsp:nvSpPr>
      <dsp:spPr>
        <a:xfrm>
          <a:off x="2618965" y="475802"/>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solidFill>
                <a:schemeClr val="tx1"/>
              </a:solidFill>
            </a:rPr>
            <a:t>Qualitative</a:t>
          </a:r>
          <a:br>
            <a:rPr lang="en-GB" sz="1100" kern="1200" dirty="0" smtClean="0">
              <a:solidFill>
                <a:schemeClr val="tx1"/>
              </a:solidFill>
            </a:rPr>
          </a:br>
          <a:r>
            <a:rPr lang="en-GB" sz="1100" kern="1200" dirty="0" smtClean="0">
              <a:solidFill>
                <a:schemeClr val="tx1"/>
              </a:solidFill>
            </a:rPr>
            <a:t>data collection</a:t>
          </a:r>
          <a:endParaRPr lang="en-GB" sz="1100" kern="1200" dirty="0">
            <a:solidFill>
              <a:schemeClr val="tx1"/>
            </a:solidFill>
          </a:endParaRPr>
        </a:p>
      </dsp:txBody>
      <dsp:txXfrm>
        <a:off x="2635383" y="492220"/>
        <a:ext cx="901432" cy="527725"/>
      </dsp:txXfrm>
    </dsp:sp>
    <dsp:sp modelId="{B48A6B0B-655D-493A-9E7D-EA73D25CFB80}">
      <dsp:nvSpPr>
        <dsp:cNvPr id="0" name=""/>
        <dsp:cNvSpPr/>
      </dsp:nvSpPr>
      <dsp:spPr>
        <a:xfrm>
          <a:off x="3646661"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3646661" y="686574"/>
        <a:ext cx="138645" cy="139018"/>
      </dsp:txXfrm>
    </dsp:sp>
    <dsp:sp modelId="{9D38F512-1369-49A2-9165-1A50546E022B}">
      <dsp:nvSpPr>
        <dsp:cNvPr id="0" name=""/>
        <dsp:cNvSpPr/>
      </dsp:nvSpPr>
      <dsp:spPr>
        <a:xfrm>
          <a:off x="3926941" y="475802"/>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solidFill>
                <a:schemeClr val="tx1"/>
              </a:solidFill>
            </a:rPr>
            <a:t>Existing </a:t>
          </a:r>
          <a:br>
            <a:rPr lang="en-GB" sz="1100" kern="1200" dirty="0" smtClean="0">
              <a:solidFill>
                <a:schemeClr val="tx1"/>
              </a:solidFill>
            </a:rPr>
          </a:br>
          <a:r>
            <a:rPr lang="en-GB" sz="1100" kern="1200" dirty="0" smtClean="0">
              <a:solidFill>
                <a:schemeClr val="tx1"/>
              </a:solidFill>
            </a:rPr>
            <a:t>theory</a:t>
          </a:r>
          <a:endParaRPr lang="en-GB" sz="1100" kern="1200" dirty="0">
            <a:solidFill>
              <a:schemeClr val="tx1"/>
            </a:solidFill>
          </a:endParaRPr>
        </a:p>
      </dsp:txBody>
      <dsp:txXfrm>
        <a:off x="3943359" y="492220"/>
        <a:ext cx="901432" cy="527725"/>
      </dsp:txXfrm>
    </dsp:sp>
    <dsp:sp modelId="{A8F37300-6E6F-4FFC-BC51-655C0F3E8F65}">
      <dsp:nvSpPr>
        <dsp:cNvPr id="0" name=""/>
        <dsp:cNvSpPr/>
      </dsp:nvSpPr>
      <dsp:spPr>
        <a:xfrm>
          <a:off x="4954637" y="640234"/>
          <a:ext cx="198064" cy="231698"/>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solidFill>
              <a:schemeClr val="tx1"/>
            </a:solidFill>
          </a:endParaRPr>
        </a:p>
      </dsp:txBody>
      <dsp:txXfrm>
        <a:off x="4954637" y="686574"/>
        <a:ext cx="138645" cy="139018"/>
      </dsp:txXfrm>
    </dsp:sp>
    <dsp:sp modelId="{3CB2CC56-0BEA-428B-8BA5-3B5E3445B8A9}">
      <dsp:nvSpPr>
        <dsp:cNvPr id="0" name=""/>
        <dsp:cNvSpPr/>
      </dsp:nvSpPr>
      <dsp:spPr>
        <a:xfrm>
          <a:off x="5234917" y="475802"/>
          <a:ext cx="934268" cy="56056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dirty="0" smtClean="0">
              <a:solidFill>
                <a:schemeClr val="tx1"/>
              </a:solidFill>
            </a:rPr>
            <a:t>New theory</a:t>
          </a:r>
          <a:endParaRPr lang="en-GB" sz="1100" kern="1200" dirty="0">
            <a:solidFill>
              <a:schemeClr val="tx1"/>
            </a:solidFill>
          </a:endParaRPr>
        </a:p>
      </dsp:txBody>
      <dsp:txXfrm>
        <a:off x="5251335" y="492220"/>
        <a:ext cx="901432" cy="52772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4FEE-B2CB-4EF9-B1A4-087F0291E7D8}">
      <dsp:nvSpPr>
        <dsp:cNvPr id="0" name=""/>
        <dsp:cNvSpPr/>
      </dsp:nvSpPr>
      <dsp:spPr>
        <a:xfrm>
          <a:off x="779" y="213940"/>
          <a:ext cx="1623901" cy="1623901"/>
        </a:xfrm>
        <a:prstGeom prst="ellipse">
          <a:avLst/>
        </a:prstGeom>
        <a:gradFill rotWithShape="0">
          <a:gsLst>
            <a:gs pos="0">
              <a:schemeClr val="accent2">
                <a:shade val="80000"/>
                <a:hueOff val="0"/>
                <a:satOff val="0"/>
                <a:lumOff val="0"/>
                <a:alphaOff val="0"/>
                <a:shade val="51000"/>
                <a:satMod val="130000"/>
              </a:schemeClr>
            </a:gs>
            <a:gs pos="80000">
              <a:schemeClr val="accent2">
                <a:shade val="80000"/>
                <a:hueOff val="0"/>
                <a:satOff val="0"/>
                <a:lumOff val="0"/>
                <a:alphaOff val="0"/>
                <a:shade val="93000"/>
                <a:satMod val="130000"/>
              </a:schemeClr>
            </a:gs>
            <a:gs pos="100000">
              <a:schemeClr val="accent2">
                <a:shade val="8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solidFill>
                <a:schemeClr val="tx1"/>
              </a:solidFill>
            </a:rPr>
            <a:t>Surprising fact</a:t>
          </a:r>
          <a:endParaRPr lang="en-GB" sz="1800" kern="1200" dirty="0">
            <a:solidFill>
              <a:schemeClr val="tx1"/>
            </a:solidFill>
          </a:endParaRPr>
        </a:p>
      </dsp:txBody>
      <dsp:txXfrm>
        <a:off x="238594" y="451755"/>
        <a:ext cx="1148271" cy="1148271"/>
      </dsp:txXfrm>
    </dsp:sp>
    <dsp:sp modelId="{EECCA2BF-FBF8-4602-AAAD-0001E8A8BFD7}">
      <dsp:nvSpPr>
        <dsp:cNvPr id="0" name=""/>
        <dsp:cNvSpPr/>
      </dsp:nvSpPr>
      <dsp:spPr>
        <a:xfrm>
          <a:off x="1197623" y="-15559"/>
          <a:ext cx="1613167" cy="548066"/>
        </a:xfrm>
        <a:prstGeom prst="rightArrow">
          <a:avLst>
            <a:gd name="adj1" fmla="val 60000"/>
            <a:gd name="adj2" fmla="val 50000"/>
          </a:avLst>
        </a:prstGeom>
        <a:gradFill rotWithShape="0">
          <a:gsLst>
            <a:gs pos="0">
              <a:schemeClr val="accent2">
                <a:shade val="90000"/>
                <a:hueOff val="0"/>
                <a:satOff val="0"/>
                <a:lumOff val="0"/>
                <a:alphaOff val="0"/>
                <a:shade val="51000"/>
                <a:satMod val="130000"/>
              </a:schemeClr>
            </a:gs>
            <a:gs pos="80000">
              <a:schemeClr val="accent2">
                <a:shade val="90000"/>
                <a:hueOff val="0"/>
                <a:satOff val="0"/>
                <a:lumOff val="0"/>
                <a:alphaOff val="0"/>
                <a:shade val="93000"/>
                <a:satMod val="130000"/>
              </a:schemeClr>
            </a:gs>
            <a:gs pos="100000">
              <a:schemeClr val="accent2">
                <a:shade val="9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a:off x="1197623" y="94054"/>
        <a:ext cx="1448747" cy="328840"/>
      </dsp:txXfrm>
    </dsp:sp>
    <dsp:sp modelId="{60147B80-7700-43FD-8E92-88A471285A87}">
      <dsp:nvSpPr>
        <dsp:cNvPr id="0" name=""/>
        <dsp:cNvSpPr/>
      </dsp:nvSpPr>
      <dsp:spPr>
        <a:xfrm>
          <a:off x="2441029" y="213940"/>
          <a:ext cx="1623901" cy="1623901"/>
        </a:xfrm>
        <a:prstGeom prst="ellipse">
          <a:avLst/>
        </a:prstGeom>
        <a:solidFill>
          <a:srgbClr val="00B05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Conceptual </a:t>
          </a:r>
          <a:r>
            <a:rPr lang="en-GB" sz="1800" kern="1200" dirty="0" smtClean="0">
              <a:solidFill>
                <a:schemeClr val="tx1"/>
              </a:solidFill>
            </a:rPr>
            <a:t>framework</a:t>
          </a:r>
          <a:endParaRPr lang="en-GB" sz="1800" kern="1200" dirty="0">
            <a:solidFill>
              <a:schemeClr val="tx1"/>
            </a:solidFill>
          </a:endParaRPr>
        </a:p>
      </dsp:txBody>
      <dsp:txXfrm>
        <a:off x="2678844" y="451755"/>
        <a:ext cx="1148271" cy="1148271"/>
      </dsp:txXfrm>
    </dsp:sp>
    <dsp:sp modelId="{9F5C7F3D-4069-4BC0-A7B0-876E2D071DDE}">
      <dsp:nvSpPr>
        <dsp:cNvPr id="0" name=""/>
        <dsp:cNvSpPr/>
      </dsp:nvSpPr>
      <dsp:spPr>
        <a:xfrm rot="10800000">
          <a:off x="1012174" y="1519276"/>
          <a:ext cx="2098656" cy="548066"/>
        </a:xfrm>
        <a:prstGeom prst="rightArrow">
          <a:avLst>
            <a:gd name="adj1" fmla="val 60000"/>
            <a:gd name="adj2" fmla="val 50000"/>
          </a:avLst>
        </a:prstGeom>
        <a:gradFill rotWithShape="0">
          <a:gsLst>
            <a:gs pos="0">
              <a:schemeClr val="accent2">
                <a:shade val="90000"/>
                <a:hueOff val="0"/>
                <a:satOff val="0"/>
                <a:lumOff val="31458"/>
                <a:alphaOff val="0"/>
                <a:shade val="51000"/>
                <a:satMod val="130000"/>
              </a:schemeClr>
            </a:gs>
            <a:gs pos="80000">
              <a:schemeClr val="accent2">
                <a:shade val="90000"/>
                <a:hueOff val="0"/>
                <a:satOff val="0"/>
                <a:lumOff val="31458"/>
                <a:alphaOff val="0"/>
                <a:shade val="93000"/>
                <a:satMod val="130000"/>
              </a:schemeClr>
            </a:gs>
            <a:gs pos="100000">
              <a:schemeClr val="accent2">
                <a:shade val="90000"/>
                <a:hueOff val="0"/>
                <a:satOff val="0"/>
                <a:lumOff val="31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666750">
            <a:lnSpc>
              <a:spcPct val="90000"/>
            </a:lnSpc>
            <a:spcBef>
              <a:spcPct val="0"/>
            </a:spcBef>
            <a:spcAft>
              <a:spcPct val="35000"/>
            </a:spcAft>
          </a:pPr>
          <a:endParaRPr lang="en-GB" sz="1500" kern="1200"/>
        </a:p>
      </dsp:txBody>
      <dsp:txXfrm rot="10800000">
        <a:off x="1176594" y="1628889"/>
        <a:ext cx="1934236" cy="328840"/>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26/03/2019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D86FF1C4-32A3-451B-9EDB-8C4F4649BC1E}" type="datetimeFigureOut">
              <a:rPr lang="en-GB" smtClean="0"/>
              <a:t>26/03/2019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47524CF5-0988-4E1B-906A-7AB2F202BAC1}" type="slidenum">
              <a:rPr lang="en-GB" smtClean="0"/>
              <a:t>‹#›</a:t>
            </a:fld>
            <a:endParaRPr lang="en-GB"/>
          </a:p>
        </p:txBody>
      </p:sp>
    </p:spTree>
    <p:extLst>
      <p:ext uri="{BB962C8B-B14F-4D97-AF65-F5344CB8AC3E}">
        <p14:creationId xmlns:p14="http://schemas.microsoft.com/office/powerpoint/2010/main" val="1570919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Everyone has beliefs &amp; assumptions, whether</a:t>
            </a:r>
            <a:r>
              <a:rPr lang="en-GB" baseline="0" dirty="0" smtClean="0"/>
              <a:t> or not they are aware of them,</a:t>
            </a:r>
            <a:r>
              <a:rPr lang="en-GB" dirty="0" smtClean="0"/>
              <a:t> but not everyone has systems</a:t>
            </a:r>
          </a:p>
          <a:p>
            <a:r>
              <a:rPr lang="en-GB" dirty="0" smtClean="0"/>
              <a:t>Everyone has</a:t>
            </a:r>
            <a:r>
              <a:rPr lang="en-GB" baseline="0" dirty="0" smtClean="0"/>
              <a:t> assumptions within every category (ontology, epistemology AND axiology), but they will not necessarily fit together in a coherent/systematic way.</a:t>
            </a:r>
            <a:endParaRPr lang="en-GB" dirty="0" smtClean="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2</a:t>
            </a:fld>
            <a:endParaRPr lang="en-GB"/>
          </a:p>
        </p:txBody>
      </p:sp>
    </p:spTree>
    <p:extLst>
      <p:ext uri="{BB962C8B-B14F-4D97-AF65-F5344CB8AC3E}">
        <p14:creationId xmlns:p14="http://schemas.microsoft.com/office/powerpoint/2010/main" val="3675463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000" dirty="0" smtClean="0"/>
          </a:p>
          <a:p>
            <a:endParaRPr lang="en-GB" sz="3000" dirty="0" smtClean="0"/>
          </a:p>
          <a:p>
            <a:pPr marL="0" indent="0">
              <a:buNone/>
            </a:pPr>
            <a:endParaRPr lang="en-GB" sz="3000" b="1"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sz="2200" i="1" dirty="0" smtClean="0"/>
              <a:t>(</a:t>
            </a:r>
            <a:r>
              <a:rPr lang="en-GB" sz="2200" dirty="0" smtClean="0"/>
              <a:t>e.g. Researcher objectivity Versus Researcher subjectivity)</a:t>
            </a:r>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4</a:t>
            </a:fld>
            <a:endParaRPr lang="en-GB"/>
          </a:p>
        </p:txBody>
      </p:sp>
    </p:spTree>
    <p:extLst>
      <p:ext uri="{BB962C8B-B14F-4D97-AF65-F5344CB8AC3E}">
        <p14:creationId xmlns:p14="http://schemas.microsoft.com/office/powerpoint/2010/main" val="57431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understanding that everything in the universe which we can observe and measure, In management research, a mechanistic view of organisations still constitutes a dominant perspective.</a:t>
            </a:r>
            <a:endParaRPr lang="en-GB" dirty="0" smtClean="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6</a:t>
            </a:fld>
            <a:endParaRPr lang="en-GB"/>
          </a:p>
        </p:txBody>
      </p:sp>
    </p:spTree>
    <p:extLst>
      <p:ext uri="{BB962C8B-B14F-4D97-AF65-F5344CB8AC3E}">
        <p14:creationId xmlns:p14="http://schemas.microsoft.com/office/powerpoint/2010/main" val="2158351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Realism takes into consideration problems of perception like this one, because it recognises that our senses and other factors may get in the way between us as researchers and researched reality.</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Much of organisational reality is social reality.</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7</a:t>
            </a:fld>
            <a:endParaRPr lang="en-GB"/>
          </a:p>
        </p:txBody>
      </p:sp>
    </p:spTree>
    <p:extLst>
      <p:ext uri="{BB962C8B-B14F-4D97-AF65-F5344CB8AC3E}">
        <p14:creationId xmlns:p14="http://schemas.microsoft.com/office/powerpoint/2010/main" val="4054424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baseline="0" dirty="0" smtClean="0"/>
              <a:t>our understanding of the physical world is mediated by language and culture in which we are steeped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8</a:t>
            </a:fld>
            <a:endParaRPr lang="en-GB"/>
          </a:p>
        </p:txBody>
      </p:sp>
    </p:spTree>
    <p:extLst>
      <p:ext uri="{BB962C8B-B14F-4D97-AF65-F5344CB8AC3E}">
        <p14:creationId xmlns:p14="http://schemas.microsoft.com/office/powerpoint/2010/main" val="32350776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‘sceptic’ – ‘a person inclined</a:t>
            </a:r>
            <a:r>
              <a:rPr lang="en-GB" baseline="0" dirty="0" smtClean="0"/>
              <a:t> to question or doubt all accepted opinions’, ‘an ancient or modern philosopher who denies the possibility of knowledge, or even rational belief, in some sphere’ (OED).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9</a:t>
            </a:fld>
            <a:endParaRPr lang="en-GB"/>
          </a:p>
        </p:txBody>
      </p:sp>
    </p:spTree>
    <p:extLst>
      <p:ext uri="{BB962C8B-B14F-4D97-AF65-F5344CB8AC3E}">
        <p14:creationId xmlns:p14="http://schemas.microsoft.com/office/powerpoint/2010/main" val="4071586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10</a:t>
            </a:fld>
            <a:endParaRPr lang="en-GB"/>
          </a:p>
        </p:txBody>
      </p:sp>
    </p:spTree>
    <p:extLst>
      <p:ext uri="{BB962C8B-B14F-4D97-AF65-F5344CB8AC3E}">
        <p14:creationId xmlns:p14="http://schemas.microsoft.com/office/powerpoint/2010/main" val="2175523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Structured versus </a:t>
            </a:r>
            <a:r>
              <a:rPr lang="en-GB" smtClean="0"/>
              <a:t>unstructured</a:t>
            </a:r>
            <a:r>
              <a:rPr lang="en-GB" baseline="0" smtClean="0"/>
              <a:t> observation.</a:t>
            </a:r>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11</a:t>
            </a:fld>
            <a:endParaRPr lang="en-GB"/>
          </a:p>
        </p:txBody>
      </p:sp>
    </p:spTree>
    <p:extLst>
      <p:ext uri="{BB962C8B-B14F-4D97-AF65-F5344CB8AC3E}">
        <p14:creationId xmlns:p14="http://schemas.microsoft.com/office/powerpoint/2010/main" val="9042185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12</a:t>
            </a:fld>
            <a:endParaRPr lang="en-GB"/>
          </a:p>
        </p:txBody>
      </p:sp>
    </p:spTree>
    <p:extLst>
      <p:ext uri="{BB962C8B-B14F-4D97-AF65-F5344CB8AC3E}">
        <p14:creationId xmlns:p14="http://schemas.microsoft.com/office/powerpoint/2010/main" val="3254563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13</a:t>
            </a:fld>
            <a:endParaRPr lang="en-GB"/>
          </a:p>
        </p:txBody>
      </p:sp>
    </p:spTree>
    <p:extLst>
      <p:ext uri="{BB962C8B-B14F-4D97-AF65-F5344CB8AC3E}">
        <p14:creationId xmlns:p14="http://schemas.microsoft.com/office/powerpoint/2010/main" val="4233913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14</a:t>
            </a:fld>
            <a:endParaRPr lang="en-GB"/>
          </a:p>
        </p:txBody>
      </p:sp>
    </p:spTree>
    <p:extLst>
      <p:ext uri="{BB962C8B-B14F-4D97-AF65-F5344CB8AC3E}">
        <p14:creationId xmlns:p14="http://schemas.microsoft.com/office/powerpoint/2010/main" val="16603213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16</a:t>
            </a:fld>
            <a:endParaRPr lang="en-GB"/>
          </a:p>
        </p:txBody>
      </p:sp>
    </p:spTree>
    <p:extLst>
      <p:ext uri="{BB962C8B-B14F-4D97-AF65-F5344CB8AC3E}">
        <p14:creationId xmlns:p14="http://schemas.microsoft.com/office/powerpoint/2010/main" val="3514062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dirty="0" smtClean="0"/>
              <a:t>Pass-the-story</a:t>
            </a:r>
            <a:r>
              <a:rPr lang="en-GB" baseline="0" dirty="0" smtClean="0"/>
              <a:t> game</a:t>
            </a:r>
            <a:endParaRPr lang="en-GB" dirty="0"/>
          </a:p>
        </p:txBody>
      </p:sp>
      <p:sp>
        <p:nvSpPr>
          <p:cNvPr id="4" name="Slide Number Placeholder 3"/>
          <p:cNvSpPr>
            <a:spLocks noGrp="1"/>
          </p:cNvSpPr>
          <p:nvPr>
            <p:ph type="sldNum" sz="quarter" idx="10"/>
          </p:nvPr>
        </p:nvSpPr>
        <p:spPr/>
        <p:txBody>
          <a:bodyPr/>
          <a:lstStyle/>
          <a:p>
            <a:fld id="{20C99120-B3A3-47E5-9A6E-A2ED11726C62}" type="slidenum">
              <a:rPr lang="en-GB" smtClean="0"/>
              <a:t>17</a:t>
            </a:fld>
            <a:endParaRPr lang="en-GB"/>
          </a:p>
        </p:txBody>
      </p:sp>
    </p:spTree>
    <p:extLst>
      <p:ext uri="{BB962C8B-B14F-4D97-AF65-F5344CB8AC3E}">
        <p14:creationId xmlns:p14="http://schemas.microsoft.com/office/powerpoint/2010/main" val="23228026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baseline="0" dirty="0" smtClean="0"/>
              <a:t>This is an example of a shortened dissertation abstract that doesn’t have a systematic (internally consistent) underlying research philosophy and strategy.</a:t>
            </a:r>
          </a:p>
          <a:p>
            <a:r>
              <a:rPr lang="en-GB" baseline="0" dirty="0" smtClean="0"/>
              <a:t>The bits highlighted in RED are </a:t>
            </a:r>
            <a:r>
              <a:rPr lang="en-GB" baseline="0" dirty="0" err="1" smtClean="0"/>
              <a:t>interpretivist</a:t>
            </a:r>
            <a:r>
              <a:rPr lang="en-GB" baseline="0" dirty="0" smtClean="0"/>
              <a:t>. They are based on an assumption that people’s interpretations constitute acceptable, valid knowledge and seek to examine them in-depth. They follow an inductive approach by starting with the phenomenon of change programmes rather than setting out to test a theory (which would be deductive). They set out for an in-depth exploration which would suggest that qualitative methods would be adopted.</a:t>
            </a:r>
          </a:p>
          <a:p>
            <a:r>
              <a:rPr lang="en-GB" baseline="0" dirty="0" smtClean="0"/>
              <a:t>However, the second half of the abstract – the bits highlighted in BLUE are based on assumptions that belong to Positivist research philosophy. Deductive approach is adopted to test causal relationships (which would suggest that a particular theory is tested) and a quantitative, questionnaire-based strategy is embraced. Data is analysed statistically, which suggests positivist epistemology, which views measurable facts and statistics as acceptable and valid knowledge (as opposed to interpretations and narratives). Furthermore, results are said to support previous studies, which contradicts the claim made in the beginning of the abstract that ‘very little is actually known about’ the phenomenon studies.</a:t>
            </a:r>
          </a:p>
          <a:p>
            <a:r>
              <a:rPr lang="en-GB" baseline="0" dirty="0" smtClean="0"/>
              <a:t>The two halves of the abstract therefore do not fit together.</a:t>
            </a:r>
          </a:p>
        </p:txBody>
      </p:sp>
      <p:sp>
        <p:nvSpPr>
          <p:cNvPr id="4" name="Slide Number Placeholder 3"/>
          <p:cNvSpPr>
            <a:spLocks noGrp="1"/>
          </p:cNvSpPr>
          <p:nvPr>
            <p:ph type="sldNum" sz="quarter" idx="10"/>
          </p:nvPr>
        </p:nvSpPr>
        <p:spPr/>
        <p:txBody>
          <a:bodyPr/>
          <a:lstStyle/>
          <a:p>
            <a:fld id="{20C99120-B3A3-47E5-9A6E-A2ED11726C62}"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639599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26/03/2019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26/03/2019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26/03/2019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bg1"/>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26/03/2019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26/03/2019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chemeClr val="bg1"/>
        </a:solid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26/03/2019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26/03/2019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26" Type="http://schemas.openxmlformats.org/officeDocument/2006/relationships/diagramQuickStyle" Target="../diagrams/quickStyle5.xml"/><Relationship Id="rId3" Type="http://schemas.openxmlformats.org/officeDocument/2006/relationships/notesSlide" Target="../notesSlides/notesSlide8.xml"/><Relationship Id="rId21" Type="http://schemas.openxmlformats.org/officeDocument/2006/relationships/diagramQuickStyle" Target="../diagrams/quickStyle4.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5" Type="http://schemas.openxmlformats.org/officeDocument/2006/relationships/diagramLayout" Target="../diagrams/layout5.xml"/><Relationship Id="rId2" Type="http://schemas.openxmlformats.org/officeDocument/2006/relationships/slideLayout" Target="../slideLayouts/slideLayout2.xml"/><Relationship Id="rId16" Type="http://schemas.openxmlformats.org/officeDocument/2006/relationships/diagramQuickStyle" Target="../diagrams/quickStyle3.xml"/><Relationship Id="rId20" Type="http://schemas.openxmlformats.org/officeDocument/2006/relationships/diagramLayout" Target="../diagrams/layout4.xml"/><Relationship Id="rId1" Type="http://schemas.openxmlformats.org/officeDocument/2006/relationships/tags" Target="../tags/tag1.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24" Type="http://schemas.openxmlformats.org/officeDocument/2006/relationships/diagramData" Target="../diagrams/data5.xml"/><Relationship Id="rId5" Type="http://schemas.openxmlformats.org/officeDocument/2006/relationships/diagramLayout" Target="../diagrams/layout1.xml"/><Relationship Id="rId15" Type="http://schemas.openxmlformats.org/officeDocument/2006/relationships/diagramLayout" Target="../diagrams/layout3.xml"/><Relationship Id="rId23" Type="http://schemas.microsoft.com/office/2007/relationships/diagramDrawing" Target="../diagrams/drawing4.xml"/><Relationship Id="rId28" Type="http://schemas.microsoft.com/office/2007/relationships/diagramDrawing" Target="../diagrams/drawing5.xml"/><Relationship Id="rId10" Type="http://schemas.openxmlformats.org/officeDocument/2006/relationships/diagramLayout" Target="../diagrams/layout2.xml"/><Relationship Id="rId19" Type="http://schemas.openxmlformats.org/officeDocument/2006/relationships/diagramData" Target="../diagrams/data4.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 Id="rId22" Type="http://schemas.openxmlformats.org/officeDocument/2006/relationships/diagramColors" Target="../diagrams/colors4.xml"/><Relationship Id="rId27" Type="http://schemas.openxmlformats.org/officeDocument/2006/relationships/diagramColors" Target="../diagrams/colors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0.xml"/><Relationship Id="rId7" Type="http://schemas.openxmlformats.org/officeDocument/2006/relationships/diagramColors" Target="../diagrams/colors7.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31640" y="1970838"/>
            <a:ext cx="6426714" cy="1782198"/>
          </a:xfrm>
        </p:spPr>
        <p:txBody>
          <a:bodyPr>
            <a:normAutofit fontScale="90000"/>
          </a:bodyPr>
          <a:lstStyle/>
          <a:p>
            <a:r>
              <a:rPr lang="en-GB" sz="2400" b="1" dirty="0"/>
              <a:t>BMDM7001 Identity and Approaches to Applied Business Research</a:t>
            </a:r>
            <a:br>
              <a:rPr lang="en-GB" sz="2400" b="1" dirty="0"/>
            </a:br>
            <a:r>
              <a:rPr lang="en-GB" sz="2400" b="1" dirty="0"/>
              <a:t/>
            </a:r>
            <a:br>
              <a:rPr lang="en-GB" sz="2400" b="1" dirty="0"/>
            </a:br>
            <a:r>
              <a:rPr lang="en-GB" sz="2400" b="1" dirty="0"/>
              <a:t>WEEK 3</a:t>
            </a:r>
            <a:br>
              <a:rPr lang="en-GB" sz="2400" b="1" dirty="0"/>
            </a:br>
            <a:r>
              <a:rPr lang="en-GB" sz="2400" b="1" dirty="0"/>
              <a:t>Philosophical approaches</a:t>
            </a:r>
          </a:p>
        </p:txBody>
      </p:sp>
      <p:sp>
        <p:nvSpPr>
          <p:cNvPr id="3" name="Subtitle 2"/>
          <p:cNvSpPr>
            <a:spLocks noGrp="1"/>
          </p:cNvSpPr>
          <p:nvPr>
            <p:ph type="subTitle" idx="1"/>
          </p:nvPr>
        </p:nvSpPr>
        <p:spPr>
          <a:xfrm>
            <a:off x="1493658" y="4185084"/>
            <a:ext cx="6102678" cy="795077"/>
          </a:xfrm>
        </p:spPr>
        <p:txBody>
          <a:bodyPr>
            <a:normAutofit lnSpcReduction="10000"/>
          </a:bodyPr>
          <a:lstStyle/>
          <a:p>
            <a:r>
              <a:rPr lang="en-GB" sz="2100" b="1"/>
              <a:t>Swansea Business School</a:t>
            </a:r>
          </a:p>
          <a:p>
            <a:r>
              <a:rPr lang="en-GB" sz="2100" b="1"/>
              <a:t>Professor Jill Venus</a:t>
            </a:r>
            <a:endParaRPr lang="en-GB" sz="2100" b="1" dirty="0"/>
          </a:p>
          <a:p>
            <a:pPr algn="r"/>
            <a:endParaRPr lang="en-GB" b="1" dirty="0">
              <a:solidFill>
                <a:schemeClr val="tx1"/>
              </a:solidFill>
            </a:endParaRPr>
          </a:p>
        </p:txBody>
      </p:sp>
    </p:spTree>
    <p:extLst>
      <p:ext uri="{BB962C8B-B14F-4D97-AF65-F5344CB8AC3E}">
        <p14:creationId xmlns:p14="http://schemas.microsoft.com/office/powerpoint/2010/main" val="30429190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itle 1"/>
          <p:cNvSpPr txBox="1">
            <a:spLocks/>
          </p:cNvSpPr>
          <p:nvPr/>
        </p:nvSpPr>
        <p:spPr>
          <a:xfrm>
            <a:off x="827584" y="404664"/>
            <a:ext cx="7620000" cy="857250"/>
          </a:xfrm>
          <a:prstGeom prst="rect">
            <a:avLst/>
          </a:prstGeom>
        </p:spPr>
        <p:txBody>
          <a:bodyPr vert="horz" lIns="68580" tIns="34290" rIns="68580" bIns="3429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dirty="0"/>
              <a:t>Do Research Philosophies Matter?</a:t>
            </a:r>
          </a:p>
        </p:txBody>
      </p:sp>
      <p:sp>
        <p:nvSpPr>
          <p:cNvPr id="5" name="Subtitle 2"/>
          <p:cNvSpPr txBox="1">
            <a:spLocks/>
          </p:cNvSpPr>
          <p:nvPr/>
        </p:nvSpPr>
        <p:spPr>
          <a:xfrm>
            <a:off x="454752" y="1556792"/>
            <a:ext cx="7713617" cy="3822451"/>
          </a:xfrm>
          <a:prstGeom prst="rect">
            <a:avLst/>
          </a:prstGeom>
        </p:spPr>
        <p:txBody>
          <a:bodyPr vert="horz" lIns="68580" tIns="34290" rIns="68580" bIns="34290" rtlCol="0">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400" dirty="0"/>
              <a:t>Guba (1990)</a:t>
            </a:r>
          </a:p>
          <a:p>
            <a:r>
              <a:rPr lang="en-GB" sz="2400" dirty="0">
                <a:solidFill>
                  <a:srgbClr val="FF0000"/>
                </a:solidFill>
              </a:rPr>
              <a:t>Systems</a:t>
            </a:r>
            <a:r>
              <a:rPr lang="en-GB" sz="2400" dirty="0">
                <a:solidFill>
                  <a:srgbClr val="002060"/>
                </a:solidFill>
              </a:rPr>
              <a:t> </a:t>
            </a:r>
            <a:r>
              <a:rPr lang="en-GB" sz="2400" dirty="0"/>
              <a:t>of beliefs &amp; assumptions </a:t>
            </a:r>
            <a:r>
              <a:rPr lang="en-GB" sz="2400" dirty="0" smtClean="0"/>
              <a:t>about everything</a:t>
            </a:r>
            <a:r>
              <a:rPr lang="en-GB" sz="2400" dirty="0"/>
              <a:t>!</a:t>
            </a:r>
          </a:p>
          <a:p>
            <a:pPr marL="600075" lvl="1" indent="-257175" algn="l">
              <a:buFont typeface="Arial" panose="020B0604020202020204" pitchFamily="34" charset="0"/>
              <a:buChar char="•"/>
            </a:pPr>
            <a:r>
              <a:rPr lang="en-GB" sz="2400" dirty="0"/>
              <a:t>the world (ontology)</a:t>
            </a:r>
          </a:p>
          <a:p>
            <a:pPr marL="600075" lvl="1" indent="-257175" algn="l">
              <a:buFont typeface="Arial" panose="020B0604020202020204" pitchFamily="34" charset="0"/>
              <a:buChar char="•"/>
            </a:pPr>
            <a:r>
              <a:rPr lang="en-GB" sz="2400" dirty="0"/>
              <a:t>knowledge (epistemology)</a:t>
            </a:r>
          </a:p>
          <a:p>
            <a:pPr marL="600075" lvl="1" indent="-257175" algn="l">
              <a:buFont typeface="Arial" panose="020B0604020202020204" pitchFamily="34" charset="0"/>
              <a:buChar char="•"/>
            </a:pPr>
            <a:r>
              <a:rPr lang="en-GB" sz="2400" dirty="0"/>
              <a:t>values (axiology) </a:t>
            </a:r>
          </a:p>
          <a:p>
            <a:pPr lvl="1" algn="l"/>
            <a:endParaRPr lang="en-GB" sz="2400" dirty="0"/>
          </a:p>
          <a:p>
            <a:r>
              <a:rPr lang="en-GB" sz="2400" dirty="0"/>
              <a:t>Do </a:t>
            </a:r>
            <a:r>
              <a:rPr lang="en-GB" sz="2400" dirty="0">
                <a:solidFill>
                  <a:srgbClr val="FF0000"/>
                </a:solidFill>
              </a:rPr>
              <a:t>you</a:t>
            </a:r>
            <a:r>
              <a:rPr lang="en-GB" sz="2400" dirty="0"/>
              <a:t> have a research philosophy?</a:t>
            </a:r>
          </a:p>
          <a:p>
            <a:pPr marL="600075" lvl="1" indent="-257175" algn="l">
              <a:buFont typeface="Arial" panose="020B0604020202020204" pitchFamily="34" charset="0"/>
              <a:buChar char="•"/>
            </a:pPr>
            <a:r>
              <a:rPr lang="en-GB" sz="2400" dirty="0"/>
              <a:t>are you aware of your beliefs &amp; assumptions?</a:t>
            </a:r>
          </a:p>
          <a:p>
            <a:pPr marL="600075" lvl="1" indent="-257175" algn="l">
              <a:buFont typeface="Arial" panose="020B0604020202020204" pitchFamily="34" charset="0"/>
              <a:buChar char="•"/>
            </a:pPr>
            <a:r>
              <a:rPr lang="en-GB" sz="2400" dirty="0"/>
              <a:t>are they systematic?</a:t>
            </a:r>
          </a:p>
          <a:p>
            <a:endParaRPr lang="en-GB" sz="2100" dirty="0"/>
          </a:p>
        </p:txBody>
      </p:sp>
    </p:spTree>
    <p:extLst>
      <p:ext uri="{BB962C8B-B14F-4D97-AF65-F5344CB8AC3E}">
        <p14:creationId xmlns:p14="http://schemas.microsoft.com/office/powerpoint/2010/main" val="38032470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Questions to think about</a:t>
            </a:r>
          </a:p>
        </p:txBody>
      </p:sp>
      <p:sp>
        <p:nvSpPr>
          <p:cNvPr id="3" name="Content Placeholder 2"/>
          <p:cNvSpPr>
            <a:spLocks noGrp="1"/>
          </p:cNvSpPr>
          <p:nvPr>
            <p:ph idx="1"/>
          </p:nvPr>
        </p:nvSpPr>
        <p:spPr/>
        <p:txBody>
          <a:bodyPr/>
          <a:lstStyle/>
          <a:p>
            <a:r>
              <a:rPr lang="en-GB" dirty="0" smtClean="0"/>
              <a:t>What </a:t>
            </a:r>
            <a:r>
              <a:rPr lang="en-GB" dirty="0"/>
              <a:t>are the different philosophical approaches to social </a:t>
            </a:r>
            <a:r>
              <a:rPr lang="en-GB" dirty="0" smtClean="0"/>
              <a:t>science?</a:t>
            </a:r>
          </a:p>
          <a:p>
            <a:r>
              <a:rPr lang="en-GB" dirty="0" smtClean="0"/>
              <a:t>How </a:t>
            </a:r>
            <a:r>
              <a:rPr lang="en-GB" dirty="0"/>
              <a:t>do these approaches differ in how they see the social </a:t>
            </a:r>
            <a:r>
              <a:rPr lang="en-GB" dirty="0" smtClean="0"/>
              <a:t>world?</a:t>
            </a:r>
          </a:p>
          <a:p>
            <a:r>
              <a:rPr lang="en-GB" dirty="0" smtClean="0"/>
              <a:t>Why </a:t>
            </a:r>
            <a:r>
              <a:rPr lang="en-GB" dirty="0"/>
              <a:t>should social scientists have at least a basic understanding of these philosophical debates? </a:t>
            </a:r>
          </a:p>
        </p:txBody>
      </p:sp>
    </p:spTree>
    <p:extLst>
      <p:ext uri="{BB962C8B-B14F-4D97-AF65-F5344CB8AC3E}">
        <p14:creationId xmlns:p14="http://schemas.microsoft.com/office/powerpoint/2010/main" val="19217063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itle 1"/>
          <p:cNvSpPr>
            <a:spLocks noGrp="1"/>
          </p:cNvSpPr>
          <p:nvPr>
            <p:ph type="title"/>
          </p:nvPr>
        </p:nvSpPr>
        <p:spPr>
          <a:xfrm>
            <a:off x="178573" y="404664"/>
            <a:ext cx="8786854" cy="969771"/>
          </a:xfrm>
        </p:spPr>
        <p:txBody>
          <a:bodyPr>
            <a:noAutofit/>
          </a:bodyPr>
          <a:lstStyle/>
          <a:p>
            <a:r>
              <a:rPr lang="en-GB" sz="3200" b="1" dirty="0"/>
              <a:t>What kinds of assumptions do </a:t>
            </a:r>
            <a:r>
              <a:rPr lang="en-GB" sz="3200" b="1" dirty="0" smtClean="0"/>
              <a:t>management </a:t>
            </a:r>
            <a:r>
              <a:rPr lang="en-GB" sz="3200" b="1" dirty="0"/>
              <a:t>researchers make?</a:t>
            </a:r>
          </a:p>
        </p:txBody>
      </p:sp>
      <p:sp>
        <p:nvSpPr>
          <p:cNvPr id="3" name="Content Placeholder 2"/>
          <p:cNvSpPr>
            <a:spLocks noGrp="1"/>
          </p:cNvSpPr>
          <p:nvPr>
            <p:ph idx="1"/>
          </p:nvPr>
        </p:nvSpPr>
        <p:spPr>
          <a:xfrm>
            <a:off x="0" y="1556792"/>
            <a:ext cx="9144000" cy="4968552"/>
          </a:xfrm>
        </p:spPr>
        <p:txBody>
          <a:bodyPr>
            <a:noAutofit/>
          </a:bodyPr>
          <a:lstStyle/>
          <a:p>
            <a:pPr marL="0" indent="0">
              <a:buNone/>
            </a:pPr>
            <a:r>
              <a:rPr lang="en-GB" sz="1950" dirty="0">
                <a:solidFill>
                  <a:srgbClr val="FF0000"/>
                </a:solidFill>
              </a:rPr>
              <a:t>Ontological</a:t>
            </a:r>
          </a:p>
          <a:p>
            <a:r>
              <a:rPr lang="en-GB" sz="1950" dirty="0"/>
              <a:t>Concerns with the world and the nature of reality - </a:t>
            </a:r>
            <a:r>
              <a:rPr lang="en-GB" sz="1950" i="1" dirty="0"/>
              <a:t>Determine </a:t>
            </a:r>
            <a:r>
              <a:rPr lang="en-GB" sz="1950" b="1" i="1" dirty="0"/>
              <a:t>how you see your research </a:t>
            </a:r>
            <a:r>
              <a:rPr lang="en-GB" sz="1950" i="1" dirty="0"/>
              <a:t>objects</a:t>
            </a:r>
          </a:p>
          <a:p>
            <a:pPr marL="0" indent="0">
              <a:buNone/>
            </a:pPr>
            <a:r>
              <a:rPr lang="en-GB" sz="1950" dirty="0">
                <a:solidFill>
                  <a:srgbClr val="FF0000"/>
                </a:solidFill>
              </a:rPr>
              <a:t>Epistemological</a:t>
            </a:r>
          </a:p>
          <a:p>
            <a:r>
              <a:rPr lang="en-GB" sz="1950" dirty="0"/>
              <a:t>Concerns about what counts as valid, legitimate and acceptable knowledge - </a:t>
            </a:r>
            <a:r>
              <a:rPr lang="en-GB" sz="1950" i="1" dirty="0"/>
              <a:t>Determine </a:t>
            </a:r>
            <a:r>
              <a:rPr lang="en-GB" sz="1950" b="1" i="1" dirty="0"/>
              <a:t>what kinds of data you collect </a:t>
            </a:r>
            <a:r>
              <a:rPr lang="en-GB" sz="1950" i="1" dirty="0"/>
              <a:t>and </a:t>
            </a:r>
            <a:r>
              <a:rPr lang="en-GB" sz="1950" b="1" i="1" dirty="0"/>
              <a:t>how you communicate </a:t>
            </a:r>
            <a:r>
              <a:rPr lang="en-GB" sz="1950" i="1" dirty="0"/>
              <a:t>findings [ </a:t>
            </a:r>
            <a:r>
              <a:rPr lang="en-GB" sz="1500" i="1" dirty="0"/>
              <a:t>relationship of the researcher to that being researched</a:t>
            </a:r>
            <a:r>
              <a:rPr lang="en-GB" sz="1950" i="1" dirty="0"/>
              <a:t>]</a:t>
            </a:r>
          </a:p>
          <a:p>
            <a:pPr marL="0" indent="0">
              <a:buNone/>
            </a:pPr>
            <a:r>
              <a:rPr lang="en-GB" sz="1950" dirty="0">
                <a:solidFill>
                  <a:srgbClr val="FF0000"/>
                </a:solidFill>
              </a:rPr>
              <a:t>Axiological</a:t>
            </a:r>
          </a:p>
          <a:p>
            <a:pPr marL="203597" lvl="1" indent="0">
              <a:buNone/>
            </a:pPr>
            <a:r>
              <a:rPr lang="en-GB" sz="1950" dirty="0"/>
              <a:t>Concerns about the role of values &amp; ethics in the research process - </a:t>
            </a:r>
            <a:r>
              <a:rPr lang="en-GB" sz="1950" i="1" dirty="0"/>
              <a:t>Determine </a:t>
            </a:r>
            <a:r>
              <a:rPr lang="en-GB" sz="1950" b="1" i="1" dirty="0"/>
              <a:t>how personally involved you become </a:t>
            </a:r>
            <a:r>
              <a:rPr lang="en-GB" sz="1950" i="1" dirty="0"/>
              <a:t>in the research process </a:t>
            </a:r>
          </a:p>
          <a:p>
            <a:pPr marL="203597" indent="-203597">
              <a:buNone/>
            </a:pPr>
            <a:r>
              <a:rPr lang="en-GB" sz="2100" dirty="0">
                <a:solidFill>
                  <a:srgbClr val="FF0000"/>
                </a:solidFill>
              </a:rPr>
              <a:t>Rhetorical</a:t>
            </a:r>
            <a:r>
              <a:rPr lang="en-GB" sz="2100" dirty="0"/>
              <a:t> Concerned about language selection in research - </a:t>
            </a:r>
            <a:r>
              <a:rPr lang="en-GB" sz="1800" b="1" dirty="0"/>
              <a:t>interpretivist stance</a:t>
            </a:r>
            <a:r>
              <a:rPr lang="en-GB" sz="1800" dirty="0">
                <a:solidFill>
                  <a:srgbClr val="FFFF00"/>
                </a:solidFill>
              </a:rPr>
              <a:t> </a:t>
            </a:r>
            <a:r>
              <a:rPr lang="en-GB" sz="1800" dirty="0"/>
              <a:t>- write in a </a:t>
            </a:r>
            <a:r>
              <a:rPr lang="en-GB" sz="1800" b="1" dirty="0"/>
              <a:t>personal voice </a:t>
            </a:r>
            <a:r>
              <a:rPr lang="en-GB" sz="1800" dirty="0"/>
              <a:t>whereas </a:t>
            </a:r>
            <a:r>
              <a:rPr lang="en-GB" sz="1800" b="1" dirty="0"/>
              <a:t>positivist approach </a:t>
            </a:r>
            <a:r>
              <a:rPr lang="en-GB" sz="1800" dirty="0"/>
              <a:t>write in a more formal tone, based on set definitions and with an </a:t>
            </a:r>
            <a:r>
              <a:rPr lang="en-GB" sz="1800" b="1" dirty="0"/>
              <a:t>impersonal voice</a:t>
            </a:r>
            <a:r>
              <a:rPr lang="en-GB" sz="1800" dirty="0"/>
              <a:t>)</a:t>
            </a:r>
          </a:p>
        </p:txBody>
      </p:sp>
    </p:spTree>
    <p:extLst>
      <p:ext uri="{BB962C8B-B14F-4D97-AF65-F5344CB8AC3E}">
        <p14:creationId xmlns:p14="http://schemas.microsoft.com/office/powerpoint/2010/main" val="36121581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9632" y="404664"/>
            <a:ext cx="6457950" cy="969771"/>
          </a:xfrm>
        </p:spPr>
        <p:txBody>
          <a:bodyPr>
            <a:normAutofit/>
          </a:bodyPr>
          <a:lstStyle/>
          <a:p>
            <a:r>
              <a:rPr lang="en-GB" sz="3600" b="1" dirty="0" smtClean="0"/>
              <a:t>Methods?</a:t>
            </a:r>
            <a:endParaRPr lang="en-GB" sz="3600" b="1" dirty="0"/>
          </a:p>
        </p:txBody>
      </p:sp>
      <p:graphicFrame>
        <p:nvGraphicFramePr>
          <p:cNvPr id="4" name="Content Placeholder 3"/>
          <p:cNvGraphicFramePr>
            <a:graphicFrameLocks/>
          </p:cNvGraphicFramePr>
          <p:nvPr>
            <p:extLst>
              <p:ext uri="{D42A27DB-BD31-4B8C-83A1-F6EECF244321}">
                <p14:modId xmlns:p14="http://schemas.microsoft.com/office/powerpoint/2010/main" val="3874468637"/>
              </p:ext>
            </p:extLst>
          </p:nvPr>
        </p:nvGraphicFramePr>
        <p:xfrm>
          <a:off x="457200" y="1374436"/>
          <a:ext cx="8291264" cy="4790868"/>
        </p:xfrm>
        <a:graphic>
          <a:graphicData uri="http://schemas.openxmlformats.org/drawingml/2006/table">
            <a:tbl>
              <a:tblPr firstRow="1" bandRow="1">
                <a:tableStyleId>{21E4AEA4-8DFA-4A89-87EB-49C32662AFE0}</a:tableStyleId>
              </a:tblPr>
              <a:tblGrid>
                <a:gridCol w="1364410">
                  <a:extLst>
                    <a:ext uri="{9D8B030D-6E8A-4147-A177-3AD203B41FA5}">
                      <a16:colId xmlns:a16="http://schemas.microsoft.com/office/drawing/2014/main" val="20000"/>
                    </a:ext>
                  </a:extLst>
                </a:gridCol>
                <a:gridCol w="2860063">
                  <a:extLst>
                    <a:ext uri="{9D8B030D-6E8A-4147-A177-3AD203B41FA5}">
                      <a16:colId xmlns:a16="http://schemas.microsoft.com/office/drawing/2014/main" val="20001"/>
                    </a:ext>
                  </a:extLst>
                </a:gridCol>
                <a:gridCol w="739216">
                  <a:extLst>
                    <a:ext uri="{9D8B030D-6E8A-4147-A177-3AD203B41FA5}">
                      <a16:colId xmlns:a16="http://schemas.microsoft.com/office/drawing/2014/main" val="20002"/>
                    </a:ext>
                  </a:extLst>
                </a:gridCol>
                <a:gridCol w="3327575">
                  <a:extLst>
                    <a:ext uri="{9D8B030D-6E8A-4147-A177-3AD203B41FA5}">
                      <a16:colId xmlns:a16="http://schemas.microsoft.com/office/drawing/2014/main" val="20003"/>
                    </a:ext>
                  </a:extLst>
                </a:gridCol>
              </a:tblGrid>
              <a:tr h="405634">
                <a:tc>
                  <a:txBody>
                    <a:bodyPr/>
                    <a:lstStyle/>
                    <a:p>
                      <a:endParaRPr lang="en-GB" sz="1400" dirty="0"/>
                    </a:p>
                  </a:txBody>
                  <a:tcPr marL="59489" marR="59489" marT="34290" marB="34290"/>
                </a:tc>
                <a:tc>
                  <a:txBody>
                    <a:bodyPr/>
                    <a:lstStyle/>
                    <a:p>
                      <a:r>
                        <a:rPr lang="en-GB" sz="1400" b="1" u="none" strike="noStrike" kern="1200" baseline="0" dirty="0" smtClean="0">
                          <a:solidFill>
                            <a:schemeClr val="tx1"/>
                          </a:solidFill>
                        </a:rPr>
                        <a:t>Objectivism</a:t>
                      </a:r>
                      <a:endParaRPr lang="en-GB" sz="1400" b="1" dirty="0">
                        <a:solidFill>
                          <a:schemeClr val="tx1"/>
                        </a:solidFill>
                      </a:endParaRPr>
                    </a:p>
                  </a:txBody>
                  <a:tcPr marL="59489" marR="59489" marT="34290" marB="34290"/>
                </a:tc>
                <a:tc>
                  <a:txBody>
                    <a:bodyPr/>
                    <a:lstStyle/>
                    <a:p>
                      <a:pPr algn="ctr"/>
                      <a:r>
                        <a:rPr lang="en-GB" sz="1400" b="1" i="0" u="none" strike="noStrike" kern="1200" baseline="0" dirty="0" smtClean="0">
                          <a:solidFill>
                            <a:schemeClr val="tx1"/>
                          </a:solidFill>
                          <a:latin typeface="+mn-lt"/>
                          <a:ea typeface="+mn-ea"/>
                          <a:cs typeface="+mn-cs"/>
                        </a:rPr>
                        <a:t>⇔</a:t>
                      </a:r>
                      <a:endParaRPr lang="en-GB" sz="1400" b="1" dirty="0">
                        <a:solidFill>
                          <a:schemeClr val="tx1"/>
                        </a:solidFill>
                      </a:endParaRPr>
                    </a:p>
                  </a:txBody>
                  <a:tcPr marL="59489" marR="59489" marT="34290" marB="34290"/>
                </a:tc>
                <a:tc>
                  <a:txBody>
                    <a:bodyPr/>
                    <a:lstStyle/>
                    <a:p>
                      <a:r>
                        <a:rPr lang="en-GB" sz="1400" b="1" u="none" strike="noStrike" kern="1200" baseline="0" dirty="0" smtClean="0">
                          <a:solidFill>
                            <a:schemeClr val="tx1"/>
                          </a:solidFill>
                        </a:rPr>
                        <a:t>Subjectivism</a:t>
                      </a:r>
                      <a:endParaRPr lang="en-GB" sz="1400" b="1" dirty="0">
                        <a:solidFill>
                          <a:schemeClr val="tx1"/>
                        </a:solidFill>
                      </a:endParaRPr>
                    </a:p>
                  </a:txBody>
                  <a:tcPr marL="59489" marR="59489" marT="34290" marB="34290"/>
                </a:tc>
                <a:extLst>
                  <a:ext uri="{0D108BD9-81ED-4DB2-BD59-A6C34878D82A}">
                    <a16:rowId xmlns:a16="http://schemas.microsoft.com/office/drawing/2014/main" val="10000"/>
                  </a:ext>
                </a:extLst>
              </a:tr>
              <a:tr h="1940466">
                <a:tc>
                  <a:txBody>
                    <a:bodyPr/>
                    <a:lstStyle/>
                    <a:p>
                      <a:r>
                        <a:rPr lang="en-GB" sz="1400" b="1" i="0" u="none" strike="noStrike" kern="1200" baseline="0" dirty="0" smtClean="0">
                          <a:solidFill>
                            <a:schemeClr val="dk1"/>
                          </a:solidFill>
                          <a:latin typeface="+mn-lt"/>
                          <a:ea typeface="+mn-ea"/>
                          <a:cs typeface="+mn-cs"/>
                        </a:rPr>
                        <a:t>Ontology</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Real</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External</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One true reality (universalism)</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Granular (things)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Order</a:t>
                      </a:r>
                      <a:endParaRPr lang="en-GB" sz="1400" dirty="0"/>
                    </a:p>
                  </a:txBody>
                  <a:tcPr marL="59489" marR="59489" marT="34290" marB="34290"/>
                </a:tc>
                <a:tc>
                  <a:txBody>
                    <a:bodyPr/>
                    <a:lstStyle/>
                    <a:p>
                      <a:pPr marL="0" indent="0" algn="ctr">
                        <a:buFont typeface="Arial" panose="020B0604020202020204" pitchFamily="34" charset="0"/>
                        <a:buNone/>
                      </a:pPr>
                      <a:r>
                        <a:rPr lang="en-GB" sz="1400" b="0" i="0" u="none" strike="noStrike" kern="1200" baseline="0" dirty="0" smtClean="0">
                          <a:solidFill>
                            <a:schemeClr val="dk1"/>
                          </a:solidFill>
                          <a:latin typeface="+mn-lt"/>
                          <a:ea typeface="+mn-ea"/>
                          <a:cs typeface="+mn-cs"/>
                        </a:rPr>
                        <a:t>⇔</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Nominal/ decided by convention</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Socially constructed</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Multiple realities (relativism)</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Flowing (processes)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Chaos</a:t>
                      </a:r>
                      <a:endParaRPr lang="en-GB" sz="1400" dirty="0"/>
                    </a:p>
                  </a:txBody>
                  <a:tcPr marL="59489" marR="59489" marT="34290" marB="34290"/>
                </a:tc>
                <a:extLst>
                  <a:ext uri="{0D108BD9-81ED-4DB2-BD59-A6C34878D82A}">
                    <a16:rowId xmlns:a16="http://schemas.microsoft.com/office/drawing/2014/main" val="10001"/>
                  </a:ext>
                </a:extLst>
              </a:tr>
              <a:tr h="1326534">
                <a:tc>
                  <a:txBody>
                    <a:bodyPr/>
                    <a:lstStyle/>
                    <a:p>
                      <a:r>
                        <a:rPr lang="en-GB" sz="1400" b="1" i="0" u="none" strike="noStrike" kern="1200" baseline="0" dirty="0" smtClean="0">
                          <a:solidFill>
                            <a:schemeClr val="dk1"/>
                          </a:solidFill>
                          <a:latin typeface="+mn-lt"/>
                          <a:ea typeface="+mn-ea"/>
                          <a:cs typeface="+mn-cs"/>
                        </a:rPr>
                        <a:t>Epistemology</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Facts</a:t>
                      </a:r>
                    </a:p>
                    <a:p>
                      <a:r>
                        <a:rPr lang="en-GB" sz="1400" b="0" i="0" u="none" strike="noStrike" kern="1200" baseline="0" dirty="0" smtClean="0">
                          <a:solidFill>
                            <a:schemeClr val="dk1"/>
                          </a:solidFill>
                          <a:latin typeface="+mn-lt"/>
                          <a:ea typeface="+mn-ea"/>
                          <a:cs typeface="+mn-cs"/>
                        </a:rPr>
                        <a:t>Numbers</a:t>
                      </a:r>
                    </a:p>
                    <a:p>
                      <a:r>
                        <a:rPr lang="en-GB" sz="1400" b="0" i="0" u="none" strike="noStrike" kern="1200" baseline="0" dirty="0" smtClean="0">
                          <a:solidFill>
                            <a:schemeClr val="dk1"/>
                          </a:solidFill>
                          <a:latin typeface="+mn-lt"/>
                          <a:ea typeface="+mn-ea"/>
                          <a:cs typeface="+mn-cs"/>
                        </a:rPr>
                        <a:t>Observable phenomena</a:t>
                      </a:r>
                    </a:p>
                    <a:p>
                      <a:r>
                        <a:rPr lang="en-GB" sz="1400" b="0" i="0" u="none" strike="noStrike" kern="1200" baseline="0" dirty="0" smtClean="0">
                          <a:solidFill>
                            <a:schemeClr val="dk1"/>
                          </a:solidFill>
                          <a:latin typeface="+mn-lt"/>
                          <a:ea typeface="+mn-ea"/>
                          <a:cs typeface="+mn-cs"/>
                        </a:rPr>
                        <a:t>Law-like generalisations</a:t>
                      </a:r>
                      <a:endParaRPr lang="en-GB" sz="1400" dirty="0"/>
                    </a:p>
                  </a:txBody>
                  <a:tcPr marL="59489" marR="59489" marT="34290" marB="34290"/>
                </a:tc>
                <a:tc>
                  <a:txBody>
                    <a:bodyPr/>
                    <a:lstStyle/>
                    <a:p>
                      <a:pPr algn="ctr"/>
                      <a:r>
                        <a:rPr lang="en-GB" sz="1400" b="0" i="0" u="none" strike="noStrike" kern="1200" baseline="0" dirty="0" smtClean="0">
                          <a:solidFill>
                            <a:schemeClr val="dk1"/>
                          </a:solidFill>
                          <a:latin typeface="+mn-lt"/>
                          <a:ea typeface="+mn-ea"/>
                          <a:cs typeface="+mn-cs"/>
                        </a:rPr>
                        <a:t>⇔</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Opinions</a:t>
                      </a:r>
                    </a:p>
                    <a:p>
                      <a:r>
                        <a:rPr lang="en-GB" sz="1400" b="0" i="0" u="none" strike="noStrike" kern="1200" baseline="0" dirty="0" smtClean="0">
                          <a:solidFill>
                            <a:schemeClr val="dk1"/>
                          </a:solidFill>
                          <a:latin typeface="+mn-lt"/>
                          <a:ea typeface="+mn-ea"/>
                          <a:cs typeface="+mn-cs"/>
                        </a:rPr>
                        <a:t>Narratives</a:t>
                      </a:r>
                    </a:p>
                    <a:p>
                      <a:r>
                        <a:rPr lang="en-GB" sz="1400" b="0" i="0" u="none" strike="noStrike" kern="1200" baseline="0" dirty="0" smtClean="0">
                          <a:solidFill>
                            <a:schemeClr val="dk1"/>
                          </a:solidFill>
                          <a:latin typeface="+mn-lt"/>
                          <a:ea typeface="+mn-ea"/>
                          <a:cs typeface="+mn-cs"/>
                        </a:rPr>
                        <a:t>Attributed meanings</a:t>
                      </a:r>
                    </a:p>
                    <a:p>
                      <a:r>
                        <a:rPr lang="en-GB" sz="1400" b="0" i="0" u="none" strike="noStrike" kern="1200" baseline="0" dirty="0" smtClean="0">
                          <a:solidFill>
                            <a:schemeClr val="dk1"/>
                          </a:solidFill>
                          <a:latin typeface="+mn-lt"/>
                          <a:ea typeface="+mn-ea"/>
                          <a:cs typeface="+mn-cs"/>
                        </a:rPr>
                        <a:t>Individuals and contexts, specifics</a:t>
                      </a:r>
                      <a:endParaRPr lang="en-GB" sz="1400" dirty="0"/>
                    </a:p>
                  </a:txBody>
                  <a:tcPr marL="59489" marR="59489" marT="34290" marB="34290"/>
                </a:tc>
                <a:extLst>
                  <a:ext uri="{0D108BD9-81ED-4DB2-BD59-A6C34878D82A}">
                    <a16:rowId xmlns:a16="http://schemas.microsoft.com/office/drawing/2014/main" val="10002"/>
                  </a:ext>
                </a:extLst>
              </a:tr>
              <a:tr h="712600">
                <a:tc>
                  <a:txBody>
                    <a:bodyPr/>
                    <a:lstStyle/>
                    <a:p>
                      <a:r>
                        <a:rPr lang="en-GB" sz="1400" b="1" i="0" u="none" strike="noStrike" kern="1200" baseline="0" dirty="0" smtClean="0">
                          <a:solidFill>
                            <a:schemeClr val="dk1"/>
                          </a:solidFill>
                          <a:latin typeface="+mn-lt"/>
                          <a:ea typeface="+mn-ea"/>
                          <a:cs typeface="+mn-cs"/>
                        </a:rPr>
                        <a:t>Axiology</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Value-free</a:t>
                      </a:r>
                    </a:p>
                    <a:p>
                      <a:r>
                        <a:rPr lang="en-GB" sz="1400" b="0" i="0" u="none" strike="noStrike" kern="1200" baseline="0" dirty="0" smtClean="0">
                          <a:solidFill>
                            <a:schemeClr val="dk1"/>
                          </a:solidFill>
                          <a:latin typeface="+mn-lt"/>
                          <a:ea typeface="+mn-ea"/>
                          <a:cs typeface="+mn-cs"/>
                        </a:rPr>
                        <a:t>Detachment</a:t>
                      </a:r>
                      <a:endParaRPr lang="en-GB" sz="1400" dirty="0"/>
                    </a:p>
                  </a:txBody>
                  <a:tcPr marL="59489" marR="59489" marT="34290" marB="34290"/>
                </a:tc>
                <a:tc>
                  <a:txBody>
                    <a:bodyPr/>
                    <a:lstStyle/>
                    <a:p>
                      <a:pPr algn="ctr"/>
                      <a:r>
                        <a:rPr lang="en-GB" sz="1400" b="0" i="0" u="none" strike="noStrike" kern="1200" baseline="0" dirty="0" smtClean="0">
                          <a:solidFill>
                            <a:schemeClr val="dk1"/>
                          </a:solidFill>
                          <a:latin typeface="+mn-lt"/>
                          <a:ea typeface="+mn-ea"/>
                          <a:cs typeface="+mn-cs"/>
                        </a:rPr>
                        <a:t>⇔</a:t>
                      </a:r>
                      <a:endParaRPr lang="en-GB" sz="1400" dirty="0"/>
                    </a:p>
                  </a:txBody>
                  <a:tcPr marL="59489" marR="59489" marT="34290" marB="34290"/>
                </a:tc>
                <a:tc>
                  <a:txBody>
                    <a:bodyPr/>
                    <a:lstStyle/>
                    <a:p>
                      <a:r>
                        <a:rPr lang="en-GB" sz="1400" b="0" i="0" u="none" strike="noStrike" kern="1200" baseline="0" dirty="0" smtClean="0">
                          <a:solidFill>
                            <a:schemeClr val="dk1"/>
                          </a:solidFill>
                          <a:latin typeface="+mn-lt"/>
                          <a:ea typeface="+mn-ea"/>
                          <a:cs typeface="+mn-cs"/>
                        </a:rPr>
                        <a:t>Value-bound</a:t>
                      </a:r>
                    </a:p>
                    <a:p>
                      <a:r>
                        <a:rPr lang="en-GB" sz="1400" b="0" i="0" u="none" strike="noStrike" kern="1200" baseline="0" dirty="0" smtClean="0">
                          <a:solidFill>
                            <a:schemeClr val="dk1"/>
                          </a:solidFill>
                          <a:latin typeface="+mn-lt"/>
                          <a:ea typeface="+mn-ea"/>
                          <a:cs typeface="+mn-cs"/>
                        </a:rPr>
                        <a:t>Integral and reflexive</a:t>
                      </a:r>
                      <a:endParaRPr lang="en-GB" sz="1400" dirty="0"/>
                    </a:p>
                  </a:txBody>
                  <a:tcPr marL="59489" marR="59489" marT="34290" marB="34290"/>
                </a:tc>
                <a:extLst>
                  <a:ext uri="{0D108BD9-81ED-4DB2-BD59-A6C34878D82A}">
                    <a16:rowId xmlns:a16="http://schemas.microsoft.com/office/drawing/2014/main" val="10003"/>
                  </a:ext>
                </a:extLst>
              </a:tr>
              <a:tr h="405634">
                <a:tc>
                  <a:txBody>
                    <a:bodyPr/>
                    <a:lstStyle/>
                    <a:p>
                      <a:r>
                        <a:rPr lang="en-GB" sz="1400" b="1" dirty="0" smtClean="0"/>
                        <a:t>Methods</a:t>
                      </a:r>
                      <a:endParaRPr lang="en-GB" sz="1400" b="1" dirty="0"/>
                    </a:p>
                  </a:txBody>
                  <a:tcPr marL="59489" marR="59489" marT="34290" marB="34290"/>
                </a:tc>
                <a:tc>
                  <a:txBody>
                    <a:bodyPr/>
                    <a:lstStyle/>
                    <a:p>
                      <a:r>
                        <a:rPr lang="en-GB" sz="1400" dirty="0" smtClean="0"/>
                        <a:t>Quantitative</a:t>
                      </a:r>
                      <a:endParaRPr lang="en-GB" sz="1400" dirty="0"/>
                    </a:p>
                  </a:txBody>
                  <a:tcPr marL="59489" marR="59489" marT="34290" marB="34290"/>
                </a:tc>
                <a:tc>
                  <a:txBody>
                    <a:bodyPr/>
                    <a:lstStyle/>
                    <a:p>
                      <a:pPr algn="ctr"/>
                      <a:r>
                        <a:rPr lang="en-GB" sz="1400" b="0" i="0" u="none" strike="noStrike" kern="1200" baseline="0" dirty="0" smtClean="0">
                          <a:solidFill>
                            <a:schemeClr val="dk1"/>
                          </a:solidFill>
                          <a:latin typeface="+mn-lt"/>
                          <a:ea typeface="+mn-ea"/>
                          <a:cs typeface="+mn-cs"/>
                        </a:rPr>
                        <a:t>⇔</a:t>
                      </a:r>
                      <a:endParaRPr lang="en-GB" sz="1400" dirty="0"/>
                    </a:p>
                  </a:txBody>
                  <a:tcPr marL="59489" marR="59489" marT="34290" marB="34290"/>
                </a:tc>
                <a:tc>
                  <a:txBody>
                    <a:bodyPr/>
                    <a:lstStyle/>
                    <a:p>
                      <a:r>
                        <a:rPr lang="en-GB" sz="1400" dirty="0" smtClean="0"/>
                        <a:t>Qualitative</a:t>
                      </a:r>
                      <a:endParaRPr lang="en-GB" sz="1400" dirty="0"/>
                    </a:p>
                  </a:txBody>
                  <a:tcPr marL="59489" marR="59489" marT="34290" marB="34290"/>
                </a:tc>
                <a:extLst>
                  <a:ext uri="{0D108BD9-81ED-4DB2-BD59-A6C34878D82A}">
                    <a16:rowId xmlns:a16="http://schemas.microsoft.com/office/drawing/2014/main" val="10004"/>
                  </a:ext>
                </a:extLst>
              </a:tr>
            </a:tbl>
          </a:graphicData>
        </a:graphic>
      </p:graphicFrame>
      <p:sp>
        <p:nvSpPr>
          <p:cNvPr id="5" name="TextBox 4"/>
          <p:cNvSpPr txBox="1"/>
          <p:nvPr/>
        </p:nvSpPr>
        <p:spPr>
          <a:xfrm>
            <a:off x="6380113" y="6237312"/>
            <a:ext cx="2674938" cy="300082"/>
          </a:xfrm>
          <a:prstGeom prst="rect">
            <a:avLst/>
          </a:prstGeom>
          <a:noFill/>
        </p:spPr>
        <p:txBody>
          <a:bodyPr wrap="square" rtlCol="0">
            <a:spAutoFit/>
          </a:bodyPr>
          <a:lstStyle/>
          <a:p>
            <a:r>
              <a:rPr lang="en-GB" sz="1350" dirty="0"/>
              <a:t>Source: Saunders et al (2015)</a:t>
            </a:r>
          </a:p>
        </p:txBody>
      </p:sp>
    </p:spTree>
    <p:extLst>
      <p:ext uri="{BB962C8B-B14F-4D97-AF65-F5344CB8AC3E}">
        <p14:creationId xmlns:p14="http://schemas.microsoft.com/office/powerpoint/2010/main" val="13689837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3" y="260648"/>
            <a:ext cx="8833860" cy="1008112"/>
          </a:xfrm>
        </p:spPr>
        <p:txBody>
          <a:bodyPr>
            <a:noAutofit/>
          </a:bodyPr>
          <a:lstStyle/>
          <a:p>
            <a:r>
              <a:rPr lang="en-GB" sz="2400" b="1" dirty="0"/>
              <a:t>Positivists</a:t>
            </a:r>
            <a:br>
              <a:rPr lang="en-GB" sz="2400" b="1" dirty="0"/>
            </a:br>
            <a:r>
              <a:rPr lang="en-GB" sz="2400" b="1" dirty="0"/>
              <a:t>View - Management researchers as natural scientists</a:t>
            </a:r>
            <a:br>
              <a:rPr lang="en-GB" sz="2400" b="1" dirty="0"/>
            </a:br>
            <a:endParaRPr lang="en-GB" sz="2400" b="1" dirty="0"/>
          </a:p>
        </p:txBody>
      </p:sp>
      <p:sp>
        <p:nvSpPr>
          <p:cNvPr id="3" name="Content Placeholder 2"/>
          <p:cNvSpPr>
            <a:spLocks noGrp="1"/>
          </p:cNvSpPr>
          <p:nvPr>
            <p:ph idx="1"/>
          </p:nvPr>
        </p:nvSpPr>
        <p:spPr>
          <a:xfrm>
            <a:off x="476251" y="1340768"/>
            <a:ext cx="8229600" cy="6048673"/>
          </a:xfrm>
        </p:spPr>
        <p:txBody>
          <a:bodyPr/>
          <a:lstStyle/>
          <a:p>
            <a:r>
              <a:rPr lang="en-GB" sz="2800" dirty="0" smtClean="0"/>
              <a:t>Extreme objectivists: truth seekers, like number</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14314603"/>
              </p:ext>
            </p:extLst>
          </p:nvPr>
        </p:nvGraphicFramePr>
        <p:xfrm>
          <a:off x="476251" y="2132856"/>
          <a:ext cx="8272212" cy="4176464"/>
        </p:xfrm>
        <a:graphic>
          <a:graphicData uri="http://schemas.openxmlformats.org/drawingml/2006/table">
            <a:tbl>
              <a:tblPr firstRow="1" bandRow="1">
                <a:tableStyleId>{21E4AEA4-8DFA-4A89-87EB-49C32662AFE0}</a:tableStyleId>
              </a:tblPr>
              <a:tblGrid>
                <a:gridCol w="2068053">
                  <a:extLst>
                    <a:ext uri="{9D8B030D-6E8A-4147-A177-3AD203B41FA5}">
                      <a16:colId xmlns:a16="http://schemas.microsoft.com/office/drawing/2014/main" val="20000"/>
                    </a:ext>
                  </a:extLst>
                </a:gridCol>
                <a:gridCol w="2068053">
                  <a:extLst>
                    <a:ext uri="{9D8B030D-6E8A-4147-A177-3AD203B41FA5}">
                      <a16:colId xmlns:a16="http://schemas.microsoft.com/office/drawing/2014/main" val="20001"/>
                    </a:ext>
                  </a:extLst>
                </a:gridCol>
                <a:gridCol w="2068053">
                  <a:extLst>
                    <a:ext uri="{9D8B030D-6E8A-4147-A177-3AD203B41FA5}">
                      <a16:colId xmlns:a16="http://schemas.microsoft.com/office/drawing/2014/main" val="20002"/>
                    </a:ext>
                  </a:extLst>
                </a:gridCol>
                <a:gridCol w="2068053">
                  <a:extLst>
                    <a:ext uri="{9D8B030D-6E8A-4147-A177-3AD203B41FA5}">
                      <a16:colId xmlns:a16="http://schemas.microsoft.com/office/drawing/2014/main" val="20003"/>
                    </a:ext>
                  </a:extLst>
                </a:gridCol>
              </a:tblGrid>
              <a:tr h="528390">
                <a:tc>
                  <a:txBody>
                    <a:bodyPr/>
                    <a:lstStyle/>
                    <a:p>
                      <a:r>
                        <a:rPr lang="en-GB" sz="1400" dirty="0" smtClean="0">
                          <a:solidFill>
                            <a:schemeClr val="tx1"/>
                          </a:solidFill>
                        </a:rPr>
                        <a:t>Ontology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Epistemology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Axiology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Typical methods</a:t>
                      </a:r>
                      <a:endParaRPr lang="en-GB" sz="1400" dirty="0">
                        <a:solidFill>
                          <a:schemeClr val="tx1"/>
                        </a:solidFill>
                      </a:endParaRPr>
                    </a:p>
                  </a:txBody>
                  <a:tcPr marL="68580" marR="68580" marT="34290" marB="34290"/>
                </a:tc>
                <a:extLst>
                  <a:ext uri="{0D108BD9-81ED-4DB2-BD59-A6C34878D82A}">
                    <a16:rowId xmlns:a16="http://schemas.microsoft.com/office/drawing/2014/main" val="10000"/>
                  </a:ext>
                </a:extLst>
              </a:tr>
              <a:tr h="3648074">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i="0" dirty="0" smtClean="0"/>
                        <a:t>Management</a:t>
                      </a:r>
                      <a:r>
                        <a:rPr lang="en-GB" sz="1400" i="0" baseline="0" dirty="0" smtClean="0"/>
                        <a:t> and o</a:t>
                      </a:r>
                      <a:r>
                        <a:rPr lang="en-GB" sz="1400" i="0" dirty="0" smtClean="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dirty="0" smtClean="0"/>
                        <a:t>real, just like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baseline="0" dirty="0" smtClean="0"/>
                        <a:t>uninfluenced by how we feel about them.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baseline="0" dirty="0" smtClean="0"/>
                        <a:t>granular, fixed and structured</a:t>
                      </a:r>
                      <a:endParaRPr lang="en-GB" sz="1400" i="0" dirty="0" smtClean="0"/>
                    </a:p>
                  </a:txBody>
                  <a:tcPr marL="68580" marR="68580" marT="34290" marB="34290"/>
                </a:tc>
                <a:tc>
                  <a:txBody>
                    <a:bodyPr/>
                    <a:lstStyle/>
                    <a:p>
                      <a:r>
                        <a:rPr lang="en-GB" sz="1400" dirty="0" smtClean="0"/>
                        <a:t>Discover the truth and predict the future through:</a:t>
                      </a:r>
                    </a:p>
                    <a:p>
                      <a:pPr marL="285750" indent="-285750">
                        <a:buFont typeface="Arial" panose="020B0604020202020204" pitchFamily="34" charset="0"/>
                        <a:buChar char="•"/>
                      </a:pPr>
                      <a:r>
                        <a:rPr lang="en-GB" sz="1400" dirty="0" smtClean="0"/>
                        <a:t>observable, measurable</a:t>
                      </a:r>
                      <a:r>
                        <a:rPr lang="en-GB" sz="1400" baseline="0" dirty="0" smtClean="0"/>
                        <a:t> facts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dirty="0" smtClean="0"/>
                        <a:t>causes &amp; effects</a:t>
                      </a:r>
                    </a:p>
                    <a:p>
                      <a:pPr marL="285750" indent="-285750">
                        <a:buFont typeface="Arial" panose="020B0604020202020204" pitchFamily="34" charset="0"/>
                        <a:buChar char="•"/>
                      </a:pPr>
                      <a:r>
                        <a:rPr lang="en-GB" sz="1400" i="0" dirty="0" smtClean="0"/>
                        <a:t>laws, rules &amp; generalisations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Value-free research.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 is detached, neutral and independent</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Maintains objective stance.</a:t>
                      </a:r>
                      <a:endParaRPr lang="en-GB" sz="1400" dirty="0"/>
                    </a:p>
                  </a:txBody>
                  <a:tcPr marL="68580" marR="68580" marT="34290" marB="34290"/>
                </a:tc>
                <a:tc>
                  <a:txBody>
                    <a:bodyPr/>
                    <a:lstStyle/>
                    <a:p>
                      <a:r>
                        <a:rPr lang="en-GB" sz="1400" dirty="0" smtClean="0"/>
                        <a:t>Quantitative</a:t>
                      </a:r>
                      <a:r>
                        <a:rPr lang="en-GB" sz="1400" baseline="0" dirty="0" smtClean="0"/>
                        <a:t> methods</a:t>
                      </a:r>
                    </a:p>
                    <a:p>
                      <a:pPr marL="285750" indent="-285750">
                        <a:buFont typeface="Arial" panose="020B0604020202020204" pitchFamily="34" charset="0"/>
                        <a:buChar char="•"/>
                      </a:pPr>
                      <a:r>
                        <a:rPr lang="en-GB" sz="1400" dirty="0" smtClean="0"/>
                        <a:t>highly structured</a:t>
                      </a:r>
                    </a:p>
                    <a:p>
                      <a:pPr marL="285750" indent="-285750">
                        <a:buFont typeface="Arial" panose="020B0604020202020204" pitchFamily="34" charset="0"/>
                        <a:buChar char="•"/>
                      </a:pPr>
                      <a:r>
                        <a:rPr lang="en-GB" sz="1400" dirty="0" smtClean="0"/>
                        <a:t>large</a:t>
                      </a:r>
                      <a:r>
                        <a:rPr lang="en-GB" sz="1400" baseline="0" dirty="0" smtClean="0"/>
                        <a:t> samples</a:t>
                      </a:r>
                    </a:p>
                    <a:p>
                      <a:pPr marL="285750" indent="-285750">
                        <a:buFont typeface="Arial" panose="020B0604020202020204" pitchFamily="34" charset="0"/>
                        <a:buChar char="•"/>
                      </a:pPr>
                      <a:r>
                        <a:rPr lang="en-GB" sz="1400" baseline="0" dirty="0" smtClean="0"/>
                        <a:t>measurement</a:t>
                      </a:r>
                      <a:endParaRPr lang="en-GB" sz="1400" dirty="0"/>
                    </a:p>
                  </a:txBody>
                  <a:tcPr marL="68580" marR="68580" marT="34290" marB="34290"/>
                </a:tc>
                <a:extLst>
                  <a:ext uri="{0D108BD9-81ED-4DB2-BD59-A6C34878D82A}">
                    <a16:rowId xmlns:a16="http://schemas.microsoft.com/office/drawing/2014/main" val="10001"/>
                  </a:ext>
                </a:extLst>
              </a:tr>
            </a:tbl>
          </a:graphicData>
        </a:graphic>
      </p:graphicFrame>
      <p:sp>
        <p:nvSpPr>
          <p:cNvPr id="6" name="Rectangle 5"/>
          <p:cNvSpPr/>
          <p:nvPr/>
        </p:nvSpPr>
        <p:spPr>
          <a:xfrm>
            <a:off x="7063934" y="6381328"/>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10361106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7505" y="332656"/>
            <a:ext cx="9036496" cy="936104"/>
          </a:xfrm>
        </p:spPr>
        <p:txBody>
          <a:bodyPr>
            <a:noAutofit/>
          </a:bodyPr>
          <a:lstStyle/>
          <a:p>
            <a:r>
              <a:rPr lang="en-GB" sz="2800" b="1" dirty="0"/>
              <a:t>Critical Realists</a:t>
            </a:r>
            <a:br>
              <a:rPr lang="en-GB" sz="2800" b="1" dirty="0"/>
            </a:br>
            <a:r>
              <a:rPr lang="en-GB" sz="2800" b="1" dirty="0"/>
              <a:t>View - Management researchers as Archaeologists</a:t>
            </a:r>
          </a:p>
        </p:txBody>
      </p:sp>
      <p:sp>
        <p:nvSpPr>
          <p:cNvPr id="3" name="Content Placeholder 2"/>
          <p:cNvSpPr>
            <a:spLocks noGrp="1"/>
          </p:cNvSpPr>
          <p:nvPr>
            <p:ph idx="1"/>
          </p:nvPr>
        </p:nvSpPr>
        <p:spPr>
          <a:xfrm>
            <a:off x="27384" y="1313565"/>
            <a:ext cx="8785225" cy="4265763"/>
          </a:xfrm>
        </p:spPr>
        <p:txBody>
          <a:bodyPr/>
          <a:lstStyle/>
          <a:p>
            <a:r>
              <a:rPr lang="en-GB" sz="2400" dirty="0" smtClean="0"/>
              <a:t>Mild objectivists: foundation seekers, structure excavators, cautious historians</a:t>
            </a:r>
            <a:endParaRPr lang="en-GB" sz="2400" dirty="0"/>
          </a:p>
        </p:txBody>
      </p:sp>
      <p:graphicFrame>
        <p:nvGraphicFramePr>
          <p:cNvPr id="5" name="Table 4"/>
          <p:cNvGraphicFramePr>
            <a:graphicFrameLocks noGrp="1"/>
          </p:cNvGraphicFramePr>
          <p:nvPr>
            <p:extLst>
              <p:ext uri="{D42A27DB-BD31-4B8C-83A1-F6EECF244321}">
                <p14:modId xmlns:p14="http://schemas.microsoft.com/office/powerpoint/2010/main" val="439926317"/>
              </p:ext>
            </p:extLst>
          </p:nvPr>
        </p:nvGraphicFramePr>
        <p:xfrm>
          <a:off x="476248" y="2204864"/>
          <a:ext cx="8336360" cy="4104456"/>
        </p:xfrm>
        <a:graphic>
          <a:graphicData uri="http://schemas.openxmlformats.org/drawingml/2006/table">
            <a:tbl>
              <a:tblPr firstRow="1" bandRow="1">
                <a:tableStyleId>{21E4AEA4-8DFA-4A89-87EB-49C32662AFE0}</a:tableStyleId>
              </a:tblPr>
              <a:tblGrid>
                <a:gridCol w="2084090">
                  <a:extLst>
                    <a:ext uri="{9D8B030D-6E8A-4147-A177-3AD203B41FA5}">
                      <a16:colId xmlns:a16="http://schemas.microsoft.com/office/drawing/2014/main" val="20000"/>
                    </a:ext>
                  </a:extLst>
                </a:gridCol>
                <a:gridCol w="2084090">
                  <a:extLst>
                    <a:ext uri="{9D8B030D-6E8A-4147-A177-3AD203B41FA5}">
                      <a16:colId xmlns:a16="http://schemas.microsoft.com/office/drawing/2014/main" val="20001"/>
                    </a:ext>
                  </a:extLst>
                </a:gridCol>
                <a:gridCol w="2084090">
                  <a:extLst>
                    <a:ext uri="{9D8B030D-6E8A-4147-A177-3AD203B41FA5}">
                      <a16:colId xmlns:a16="http://schemas.microsoft.com/office/drawing/2014/main" val="20002"/>
                    </a:ext>
                  </a:extLst>
                </a:gridCol>
                <a:gridCol w="2084090">
                  <a:extLst>
                    <a:ext uri="{9D8B030D-6E8A-4147-A177-3AD203B41FA5}">
                      <a16:colId xmlns:a16="http://schemas.microsoft.com/office/drawing/2014/main" val="20003"/>
                    </a:ext>
                  </a:extLst>
                </a:gridCol>
              </a:tblGrid>
              <a:tr h="444321">
                <a:tc>
                  <a:txBody>
                    <a:bodyPr/>
                    <a:lstStyle/>
                    <a:p>
                      <a:r>
                        <a:rPr lang="en-GB" sz="1400" dirty="0" smtClean="0">
                          <a:solidFill>
                            <a:schemeClr val="tx1"/>
                          </a:solidFill>
                        </a:rPr>
                        <a:t>Ontology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Epistemology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Axiology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Typical methods</a:t>
                      </a:r>
                      <a:endParaRPr lang="en-GB" sz="1400" dirty="0">
                        <a:solidFill>
                          <a:schemeClr val="tx1"/>
                        </a:solidFill>
                      </a:endParaRPr>
                    </a:p>
                  </a:txBody>
                  <a:tcPr marL="68580" marR="68580" marT="34290" marB="34290"/>
                </a:tc>
                <a:extLst>
                  <a:ext uri="{0D108BD9-81ED-4DB2-BD59-A6C34878D82A}">
                    <a16:rowId xmlns:a16="http://schemas.microsoft.com/office/drawing/2014/main" val="10000"/>
                  </a:ext>
                </a:extLst>
              </a:tr>
              <a:tr h="3660135">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i="0" dirty="0" smtClean="0"/>
                        <a:t>Management</a:t>
                      </a:r>
                      <a:r>
                        <a:rPr lang="en-GB" sz="1400" i="0" baseline="0" dirty="0" smtClean="0"/>
                        <a:t> and o</a:t>
                      </a:r>
                      <a:r>
                        <a:rPr lang="en-GB" sz="1400" i="0" dirty="0" smtClean="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dirty="0" smtClean="0"/>
                        <a:t>real, but</a:t>
                      </a:r>
                      <a:r>
                        <a:rPr lang="en-GB" sz="1400" i="0" baseline="0" dirty="0" smtClean="0"/>
                        <a:t> not like</a:t>
                      </a:r>
                      <a:r>
                        <a:rPr lang="en-GB" sz="1400" i="0" dirty="0" smtClean="0"/>
                        <a:t>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baseline="0" dirty="0" smtClean="0"/>
                        <a:t>structured and layered</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0" baseline="0" dirty="0" smtClean="0"/>
                        <a:t>underlying causal mechanisms determine what happens ‘on the surface’</a:t>
                      </a:r>
                      <a:endParaRPr lang="en-GB" sz="1400" i="0" dirty="0" smtClean="0"/>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Excavate truth through: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historically situated facts and stories.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historical causal explanation.</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Value-laden research.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Recognition of bias and its minimisation</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as objective and detached as possible.</a:t>
                      </a:r>
                      <a:endParaRPr lang="en-GB" sz="1400" dirty="0"/>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In-depth historical analysis of social and organisational structures.</a:t>
                      </a:r>
                    </a:p>
                    <a:p>
                      <a:r>
                        <a:rPr lang="en-GB" sz="1400" b="0" i="0" u="none" strike="noStrike" kern="1200" baseline="0" dirty="0" smtClean="0">
                          <a:solidFill>
                            <a:schemeClr val="dk1"/>
                          </a:solidFill>
                          <a:latin typeface="+mn-lt"/>
                          <a:ea typeface="+mn-ea"/>
                          <a:cs typeface="+mn-cs"/>
                        </a:rPr>
                        <a:t>Range of methods</a:t>
                      </a:r>
                    </a:p>
                    <a:p>
                      <a:r>
                        <a:rPr lang="en-GB" sz="1400" b="0" i="0" u="none" strike="noStrike" kern="1200" baseline="0" dirty="0" smtClean="0">
                          <a:solidFill>
                            <a:schemeClr val="dk1"/>
                          </a:solidFill>
                          <a:latin typeface="+mn-lt"/>
                          <a:ea typeface="+mn-ea"/>
                          <a:cs typeface="+mn-cs"/>
                        </a:rPr>
                        <a:t>and data types to fit</a:t>
                      </a:r>
                    </a:p>
                    <a:p>
                      <a:r>
                        <a:rPr lang="en-GB" sz="1400" b="0" i="0" u="none" strike="noStrike" kern="1200" baseline="0" dirty="0" smtClean="0">
                          <a:solidFill>
                            <a:schemeClr val="dk1"/>
                          </a:solidFill>
                          <a:latin typeface="+mn-lt"/>
                          <a:ea typeface="+mn-ea"/>
                          <a:cs typeface="+mn-cs"/>
                        </a:rPr>
                        <a:t>subject matter.</a:t>
                      </a:r>
                      <a:endParaRPr lang="en-GB" sz="1400" dirty="0" smtClean="0"/>
                    </a:p>
                  </a:txBody>
                  <a:tcPr marL="68580" marR="68580" marT="34290" marB="34290"/>
                </a:tc>
                <a:extLst>
                  <a:ext uri="{0D108BD9-81ED-4DB2-BD59-A6C34878D82A}">
                    <a16:rowId xmlns:a16="http://schemas.microsoft.com/office/drawing/2014/main" val="10001"/>
                  </a:ext>
                </a:extLst>
              </a:tr>
            </a:tbl>
          </a:graphicData>
        </a:graphic>
      </p:graphicFrame>
      <p:sp>
        <p:nvSpPr>
          <p:cNvPr id="6" name="Rectangle 5"/>
          <p:cNvSpPr/>
          <p:nvPr/>
        </p:nvSpPr>
        <p:spPr>
          <a:xfrm>
            <a:off x="7092280" y="6470627"/>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42173473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0742" y="332657"/>
            <a:ext cx="8785225" cy="792088"/>
          </a:xfrm>
        </p:spPr>
        <p:txBody>
          <a:bodyPr>
            <a:noAutofit/>
          </a:bodyPr>
          <a:lstStyle/>
          <a:p>
            <a:r>
              <a:rPr lang="en-GB" sz="2400" b="1" dirty="0" smtClean="0"/>
              <a:t>Interpretivists</a:t>
            </a:r>
            <a:br>
              <a:rPr lang="en-GB" sz="2400" b="1" dirty="0" smtClean="0"/>
            </a:br>
            <a:r>
              <a:rPr lang="en-GB" sz="2400" b="1" dirty="0" smtClean="0"/>
              <a:t>View - </a:t>
            </a:r>
            <a:r>
              <a:rPr lang="en-GB" sz="2400" b="1" dirty="0"/>
              <a:t>Management researchers as artists</a:t>
            </a:r>
          </a:p>
        </p:txBody>
      </p:sp>
      <p:sp>
        <p:nvSpPr>
          <p:cNvPr id="3" name="Content Placeholder 2"/>
          <p:cNvSpPr>
            <a:spLocks noGrp="1"/>
          </p:cNvSpPr>
          <p:nvPr>
            <p:ph idx="1"/>
          </p:nvPr>
        </p:nvSpPr>
        <p:spPr>
          <a:xfrm>
            <a:off x="270742" y="1412776"/>
            <a:ext cx="8785225" cy="3866837"/>
          </a:xfrm>
        </p:spPr>
        <p:txBody>
          <a:bodyPr>
            <a:normAutofit/>
          </a:bodyPr>
          <a:lstStyle/>
          <a:p>
            <a:r>
              <a:rPr lang="en-GB" sz="2400" dirty="0" smtClean="0"/>
              <a:t>Subjectivists: meaning makers, storytellers, empathisers </a:t>
            </a:r>
            <a:endParaRPr lang="en-GB" sz="2400" dirty="0"/>
          </a:p>
        </p:txBody>
      </p:sp>
      <p:graphicFrame>
        <p:nvGraphicFramePr>
          <p:cNvPr id="5" name="Table 4"/>
          <p:cNvGraphicFramePr>
            <a:graphicFrameLocks noGrp="1"/>
          </p:cNvGraphicFramePr>
          <p:nvPr>
            <p:extLst>
              <p:ext uri="{D42A27DB-BD31-4B8C-83A1-F6EECF244321}">
                <p14:modId xmlns:p14="http://schemas.microsoft.com/office/powerpoint/2010/main" val="2211434405"/>
              </p:ext>
            </p:extLst>
          </p:nvPr>
        </p:nvGraphicFramePr>
        <p:xfrm>
          <a:off x="270742" y="1988840"/>
          <a:ext cx="8549732" cy="4392488"/>
        </p:xfrm>
        <a:graphic>
          <a:graphicData uri="http://schemas.openxmlformats.org/drawingml/2006/table">
            <a:tbl>
              <a:tblPr firstRow="1" bandRow="1">
                <a:tableStyleId>{21E4AEA4-8DFA-4A89-87EB-49C32662AFE0}</a:tableStyleId>
              </a:tblPr>
              <a:tblGrid>
                <a:gridCol w="2137433">
                  <a:extLst>
                    <a:ext uri="{9D8B030D-6E8A-4147-A177-3AD203B41FA5}">
                      <a16:colId xmlns:a16="http://schemas.microsoft.com/office/drawing/2014/main" val="20000"/>
                    </a:ext>
                  </a:extLst>
                </a:gridCol>
                <a:gridCol w="2137433">
                  <a:extLst>
                    <a:ext uri="{9D8B030D-6E8A-4147-A177-3AD203B41FA5}">
                      <a16:colId xmlns:a16="http://schemas.microsoft.com/office/drawing/2014/main" val="20001"/>
                    </a:ext>
                  </a:extLst>
                </a:gridCol>
                <a:gridCol w="2137433">
                  <a:extLst>
                    <a:ext uri="{9D8B030D-6E8A-4147-A177-3AD203B41FA5}">
                      <a16:colId xmlns:a16="http://schemas.microsoft.com/office/drawing/2014/main" val="20002"/>
                    </a:ext>
                  </a:extLst>
                </a:gridCol>
                <a:gridCol w="2137433">
                  <a:extLst>
                    <a:ext uri="{9D8B030D-6E8A-4147-A177-3AD203B41FA5}">
                      <a16:colId xmlns:a16="http://schemas.microsoft.com/office/drawing/2014/main" val="20003"/>
                    </a:ext>
                  </a:extLst>
                </a:gridCol>
              </a:tblGrid>
              <a:tr h="361580">
                <a:tc>
                  <a:txBody>
                    <a:bodyPr/>
                    <a:lstStyle/>
                    <a:p>
                      <a:r>
                        <a:rPr lang="en-GB" sz="1400" dirty="0" smtClean="0">
                          <a:solidFill>
                            <a:schemeClr val="tx1"/>
                          </a:solidFill>
                        </a:rPr>
                        <a:t>Ontology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Epistemology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Axiology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Typical methods</a:t>
                      </a:r>
                      <a:endParaRPr lang="en-GB" sz="1400" dirty="0">
                        <a:solidFill>
                          <a:schemeClr val="tx1"/>
                        </a:solidFill>
                      </a:endParaRPr>
                    </a:p>
                  </a:txBody>
                  <a:tcPr marL="68580" marR="68580" marT="34290" marB="34290"/>
                </a:tc>
                <a:extLst>
                  <a:ext uri="{0D108BD9-81ED-4DB2-BD59-A6C34878D82A}">
                    <a16:rowId xmlns:a16="http://schemas.microsoft.com/office/drawing/2014/main" val="10000"/>
                  </a:ext>
                </a:extLst>
              </a:tr>
              <a:tr h="4030908">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i="0" dirty="0" smtClean="0"/>
                        <a:t>Managing</a:t>
                      </a:r>
                      <a:r>
                        <a:rPr lang="en-GB" sz="1400" i="0" baseline="0" dirty="0" smtClean="0"/>
                        <a:t> and o</a:t>
                      </a:r>
                      <a:r>
                        <a:rPr lang="en-GB" sz="14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i="0" u="none" strike="noStrike" kern="1200" baseline="0" dirty="0" smtClean="0">
                          <a:solidFill>
                            <a:schemeClr val="dk1"/>
                          </a:solidFill>
                          <a:latin typeface="+mn-lt"/>
                          <a:ea typeface="+mn-ea"/>
                          <a:cs typeface="+mn-cs"/>
                        </a:rPr>
                        <a:t>Flux of processes, experiences, practices</a:t>
                      </a:r>
                      <a:endParaRPr lang="en-GB" sz="1400" i="0" dirty="0" smtClean="0"/>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Socially constructed through culture and language</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Multiple meanings, interpretations, realities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Make meaning through: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Focus on narratives, stories, perceptions and interpretations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New understandings and worldviews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Value-bound research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Researchers are part of what is researched</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Subjectivity and empathy</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 interpretations key to contribution.</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Qualitative methods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small samples, </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in-depth investigations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interpretations</a:t>
                      </a:r>
                    </a:p>
                  </a:txBody>
                  <a:tcPr marL="68580" marR="68580" marT="34290" marB="34290"/>
                </a:tc>
                <a:extLst>
                  <a:ext uri="{0D108BD9-81ED-4DB2-BD59-A6C34878D82A}">
                    <a16:rowId xmlns:a16="http://schemas.microsoft.com/office/drawing/2014/main" val="10001"/>
                  </a:ext>
                </a:extLst>
              </a:tr>
            </a:tbl>
          </a:graphicData>
        </a:graphic>
      </p:graphicFrame>
      <p:sp>
        <p:nvSpPr>
          <p:cNvPr id="6" name="Rectangle 5"/>
          <p:cNvSpPr/>
          <p:nvPr/>
        </p:nvSpPr>
        <p:spPr>
          <a:xfrm>
            <a:off x="7079144" y="6511146"/>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2820334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496944" cy="1472898"/>
          </a:xfrm>
        </p:spPr>
        <p:txBody>
          <a:bodyPr>
            <a:normAutofit/>
          </a:bodyPr>
          <a:lstStyle/>
          <a:p>
            <a:r>
              <a:rPr lang="en-GB" sz="2400" b="1" dirty="0" smtClean="0"/>
              <a:t>Postmodernists</a:t>
            </a:r>
            <a:br>
              <a:rPr lang="en-GB" sz="2400" b="1" dirty="0" smtClean="0"/>
            </a:br>
            <a:r>
              <a:rPr lang="en-GB" sz="2400" b="1" dirty="0" smtClean="0"/>
              <a:t>View - </a:t>
            </a:r>
            <a:r>
              <a:rPr lang="en-GB" sz="2400" b="1" dirty="0"/>
              <a:t>Management researchers as political activists</a:t>
            </a:r>
          </a:p>
        </p:txBody>
      </p:sp>
      <p:sp>
        <p:nvSpPr>
          <p:cNvPr id="3" name="Content Placeholder 2"/>
          <p:cNvSpPr>
            <a:spLocks noGrp="1"/>
          </p:cNvSpPr>
          <p:nvPr>
            <p:ph idx="1"/>
          </p:nvPr>
        </p:nvSpPr>
        <p:spPr>
          <a:xfrm>
            <a:off x="323528" y="1700809"/>
            <a:ext cx="8910192" cy="504056"/>
          </a:xfrm>
        </p:spPr>
        <p:txBody>
          <a:bodyPr>
            <a:normAutofit fontScale="77500" lnSpcReduction="20000"/>
          </a:bodyPr>
          <a:lstStyle/>
          <a:p>
            <a:r>
              <a:rPr lang="en-GB" dirty="0" smtClean="0"/>
              <a:t>Sceptics: truth questioners, revolutionaries, emancipators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653069564"/>
              </p:ext>
            </p:extLst>
          </p:nvPr>
        </p:nvGraphicFramePr>
        <p:xfrm>
          <a:off x="395536" y="2373992"/>
          <a:ext cx="8352928" cy="3863320"/>
        </p:xfrm>
        <a:graphic>
          <a:graphicData uri="http://schemas.openxmlformats.org/drawingml/2006/table">
            <a:tbl>
              <a:tblPr firstRow="1" bandRow="1">
                <a:tableStyleId>{21E4AEA4-8DFA-4A89-87EB-49C32662AFE0}</a:tableStyleId>
              </a:tblPr>
              <a:tblGrid>
                <a:gridCol w="2088232">
                  <a:extLst>
                    <a:ext uri="{9D8B030D-6E8A-4147-A177-3AD203B41FA5}">
                      <a16:colId xmlns:a16="http://schemas.microsoft.com/office/drawing/2014/main" val="20000"/>
                    </a:ext>
                  </a:extLst>
                </a:gridCol>
                <a:gridCol w="2088232">
                  <a:extLst>
                    <a:ext uri="{9D8B030D-6E8A-4147-A177-3AD203B41FA5}">
                      <a16:colId xmlns:a16="http://schemas.microsoft.com/office/drawing/2014/main" val="20001"/>
                    </a:ext>
                  </a:extLst>
                </a:gridCol>
                <a:gridCol w="2088232">
                  <a:extLst>
                    <a:ext uri="{9D8B030D-6E8A-4147-A177-3AD203B41FA5}">
                      <a16:colId xmlns:a16="http://schemas.microsoft.com/office/drawing/2014/main" val="20002"/>
                    </a:ext>
                  </a:extLst>
                </a:gridCol>
                <a:gridCol w="2088232">
                  <a:extLst>
                    <a:ext uri="{9D8B030D-6E8A-4147-A177-3AD203B41FA5}">
                      <a16:colId xmlns:a16="http://schemas.microsoft.com/office/drawing/2014/main" val="20003"/>
                    </a:ext>
                  </a:extLst>
                </a:gridCol>
              </a:tblGrid>
              <a:tr h="326354">
                <a:tc>
                  <a:txBody>
                    <a:bodyPr/>
                    <a:lstStyle/>
                    <a:p>
                      <a:r>
                        <a:rPr lang="en-GB" sz="1400" dirty="0" smtClean="0">
                          <a:solidFill>
                            <a:schemeClr val="tx1"/>
                          </a:solidFill>
                        </a:rPr>
                        <a:t>Ontology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Epistemology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Axiology</a:t>
                      </a:r>
                      <a:endParaRPr lang="en-GB" sz="1400" dirty="0">
                        <a:solidFill>
                          <a:schemeClr val="tx1"/>
                        </a:solidFill>
                      </a:endParaRPr>
                    </a:p>
                  </a:txBody>
                  <a:tcPr marL="68580" marR="68580" marT="34290" marB="34290"/>
                </a:tc>
                <a:tc>
                  <a:txBody>
                    <a:bodyPr/>
                    <a:lstStyle/>
                    <a:p>
                      <a:r>
                        <a:rPr lang="en-GB" sz="1400" dirty="0" smtClean="0">
                          <a:solidFill>
                            <a:schemeClr val="tx1"/>
                          </a:solidFill>
                        </a:rPr>
                        <a:t>Typical methods</a:t>
                      </a:r>
                      <a:endParaRPr lang="en-GB" sz="1400" dirty="0">
                        <a:solidFill>
                          <a:schemeClr val="tx1"/>
                        </a:solidFill>
                      </a:endParaRPr>
                    </a:p>
                  </a:txBody>
                  <a:tcPr marL="68580" marR="68580" marT="34290" marB="34290"/>
                </a:tc>
                <a:extLst>
                  <a:ext uri="{0D108BD9-81ED-4DB2-BD59-A6C34878D82A}">
                    <a16:rowId xmlns:a16="http://schemas.microsoft.com/office/drawing/2014/main" val="10000"/>
                  </a:ext>
                </a:extLst>
              </a:tr>
              <a:tr h="3536966">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i="0" dirty="0" smtClean="0"/>
                        <a:t>Managing</a:t>
                      </a:r>
                      <a:r>
                        <a:rPr lang="en-GB" sz="1400" i="0" baseline="0" dirty="0" smtClean="0"/>
                        <a:t> and o</a:t>
                      </a:r>
                      <a:r>
                        <a:rPr lang="en-GB" sz="14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i="0" u="none" strike="noStrike" kern="1200" baseline="0" dirty="0" smtClean="0">
                          <a:solidFill>
                            <a:schemeClr val="dk1"/>
                          </a:solidFill>
                          <a:latin typeface="+mn-lt"/>
                          <a:ea typeface="+mn-ea"/>
                          <a:cs typeface="+mn-cs"/>
                        </a:rPr>
                        <a:t>Flux of processes, experiences, practices</a:t>
                      </a:r>
                      <a:endParaRPr lang="en-GB" sz="1400" i="0" dirty="0" smtClean="0"/>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Socially constructed through power relations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Some meanings, interpretations, realities are dominated and silenced by others.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Expose power relations and question dominant views through:</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i="0" u="none" strike="noStrike" kern="1200" baseline="0" dirty="0" smtClean="0">
                          <a:solidFill>
                            <a:schemeClr val="dk1"/>
                          </a:solidFill>
                          <a:latin typeface="+mn-lt"/>
                          <a:ea typeface="+mn-ea"/>
                          <a:cs typeface="+mn-cs"/>
                        </a:rPr>
                        <a:t>Showing ‘truth’ to be a product of ideology </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Focus on absences, silences, and repressed meanings and voices.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Value-constituted research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 and research embedded in power relations.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Some research narratives are repressed and silenced at the expense of others.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 radically reflexive.</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Qualitative methods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Deconstruction of texts and realities </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In-depth investigations of silences and absences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Search for hidden voices and perspectives</a:t>
                      </a:r>
                    </a:p>
                  </a:txBody>
                  <a:tcPr marL="68580" marR="68580" marT="34290" marB="34290"/>
                </a:tc>
                <a:extLst>
                  <a:ext uri="{0D108BD9-81ED-4DB2-BD59-A6C34878D82A}">
                    <a16:rowId xmlns:a16="http://schemas.microsoft.com/office/drawing/2014/main" val="10001"/>
                  </a:ext>
                </a:extLst>
              </a:tr>
            </a:tbl>
          </a:graphicData>
        </a:graphic>
      </p:graphicFrame>
      <p:sp>
        <p:nvSpPr>
          <p:cNvPr id="6" name="Rectangle 5"/>
          <p:cNvSpPr/>
          <p:nvPr/>
        </p:nvSpPr>
        <p:spPr>
          <a:xfrm>
            <a:off x="7020272" y="6381328"/>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32219898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5"/>
            <a:ext cx="8496944" cy="792088"/>
          </a:xfrm>
        </p:spPr>
        <p:txBody>
          <a:bodyPr>
            <a:noAutofit/>
          </a:bodyPr>
          <a:lstStyle/>
          <a:p>
            <a:r>
              <a:rPr lang="en-GB" sz="2400" b="1" dirty="0" smtClean="0"/>
              <a:t>Pragmatists</a:t>
            </a:r>
            <a:br>
              <a:rPr lang="en-GB" sz="2400" b="1" dirty="0" smtClean="0"/>
            </a:br>
            <a:r>
              <a:rPr lang="en-GB" sz="2400" b="1" dirty="0" smtClean="0"/>
              <a:t>View -</a:t>
            </a:r>
            <a:r>
              <a:rPr lang="en-GB" sz="2400" b="1" dirty="0"/>
              <a:t>Management researchers as architects</a:t>
            </a:r>
          </a:p>
        </p:txBody>
      </p:sp>
      <p:sp>
        <p:nvSpPr>
          <p:cNvPr id="3" name="Content Placeholder 2"/>
          <p:cNvSpPr>
            <a:spLocks noGrp="1"/>
          </p:cNvSpPr>
          <p:nvPr>
            <p:ph idx="1"/>
          </p:nvPr>
        </p:nvSpPr>
        <p:spPr>
          <a:xfrm>
            <a:off x="457200" y="1412776"/>
            <a:ext cx="8229600" cy="4104457"/>
          </a:xfrm>
        </p:spPr>
        <p:txBody>
          <a:bodyPr>
            <a:normAutofit/>
          </a:bodyPr>
          <a:lstStyle/>
          <a:p>
            <a:r>
              <a:rPr lang="en-GB" sz="2400" dirty="0" smtClean="0"/>
              <a:t>Doers: problem solvers, outcome seekers</a:t>
            </a:r>
            <a:endParaRPr lang="en-GB" sz="2400" dirty="0"/>
          </a:p>
        </p:txBody>
      </p:sp>
      <p:graphicFrame>
        <p:nvGraphicFramePr>
          <p:cNvPr id="5" name="Table 4"/>
          <p:cNvGraphicFramePr>
            <a:graphicFrameLocks noGrp="1"/>
          </p:cNvGraphicFramePr>
          <p:nvPr>
            <p:extLst>
              <p:ext uri="{D42A27DB-BD31-4B8C-83A1-F6EECF244321}">
                <p14:modId xmlns:p14="http://schemas.microsoft.com/office/powerpoint/2010/main" val="2218476479"/>
              </p:ext>
            </p:extLst>
          </p:nvPr>
        </p:nvGraphicFramePr>
        <p:xfrm>
          <a:off x="219075" y="2119082"/>
          <a:ext cx="8673404" cy="4190237"/>
        </p:xfrm>
        <a:graphic>
          <a:graphicData uri="http://schemas.openxmlformats.org/drawingml/2006/table">
            <a:tbl>
              <a:tblPr firstRow="1" bandRow="1">
                <a:tableStyleId>{21E4AEA4-8DFA-4A89-87EB-49C32662AFE0}</a:tableStyleId>
              </a:tblPr>
              <a:tblGrid>
                <a:gridCol w="2168351">
                  <a:extLst>
                    <a:ext uri="{9D8B030D-6E8A-4147-A177-3AD203B41FA5}">
                      <a16:colId xmlns:a16="http://schemas.microsoft.com/office/drawing/2014/main" val="20000"/>
                    </a:ext>
                  </a:extLst>
                </a:gridCol>
                <a:gridCol w="2168351">
                  <a:extLst>
                    <a:ext uri="{9D8B030D-6E8A-4147-A177-3AD203B41FA5}">
                      <a16:colId xmlns:a16="http://schemas.microsoft.com/office/drawing/2014/main" val="20001"/>
                    </a:ext>
                  </a:extLst>
                </a:gridCol>
                <a:gridCol w="2168351">
                  <a:extLst>
                    <a:ext uri="{9D8B030D-6E8A-4147-A177-3AD203B41FA5}">
                      <a16:colId xmlns:a16="http://schemas.microsoft.com/office/drawing/2014/main" val="20002"/>
                    </a:ext>
                  </a:extLst>
                </a:gridCol>
                <a:gridCol w="2168351">
                  <a:extLst>
                    <a:ext uri="{9D8B030D-6E8A-4147-A177-3AD203B41FA5}">
                      <a16:colId xmlns:a16="http://schemas.microsoft.com/office/drawing/2014/main" val="20003"/>
                    </a:ext>
                  </a:extLst>
                </a:gridCol>
              </a:tblGrid>
              <a:tr h="353970">
                <a:tc>
                  <a:txBody>
                    <a:bodyPr/>
                    <a:lstStyle/>
                    <a:p>
                      <a:r>
                        <a:rPr lang="en-GB" sz="1400" b="1" dirty="0" smtClean="0">
                          <a:solidFill>
                            <a:schemeClr val="tx1"/>
                          </a:solidFill>
                        </a:rPr>
                        <a:t>Ontology</a:t>
                      </a:r>
                      <a:endParaRPr lang="en-GB" sz="1400" b="1" dirty="0">
                        <a:solidFill>
                          <a:schemeClr val="tx1"/>
                        </a:solidFill>
                      </a:endParaRPr>
                    </a:p>
                  </a:txBody>
                  <a:tcPr marL="68580" marR="68580" marT="34290" marB="34290"/>
                </a:tc>
                <a:tc>
                  <a:txBody>
                    <a:bodyPr/>
                    <a:lstStyle/>
                    <a:p>
                      <a:r>
                        <a:rPr lang="en-GB" sz="1400" b="1" dirty="0" smtClean="0">
                          <a:solidFill>
                            <a:schemeClr val="tx1"/>
                          </a:solidFill>
                        </a:rPr>
                        <a:t>Epistemology</a:t>
                      </a:r>
                      <a:endParaRPr lang="en-GB" sz="1400" b="1" dirty="0">
                        <a:solidFill>
                          <a:schemeClr val="tx1"/>
                        </a:solidFill>
                      </a:endParaRPr>
                    </a:p>
                  </a:txBody>
                  <a:tcPr marL="68580" marR="68580" marT="34290" marB="34290"/>
                </a:tc>
                <a:tc>
                  <a:txBody>
                    <a:bodyPr/>
                    <a:lstStyle/>
                    <a:p>
                      <a:r>
                        <a:rPr lang="en-GB" sz="1400" b="1" dirty="0" smtClean="0">
                          <a:solidFill>
                            <a:schemeClr val="tx1"/>
                          </a:solidFill>
                        </a:rPr>
                        <a:t>Axiology</a:t>
                      </a:r>
                      <a:endParaRPr lang="en-GB" sz="1400" b="1" dirty="0">
                        <a:solidFill>
                          <a:schemeClr val="tx1"/>
                        </a:solidFill>
                      </a:endParaRPr>
                    </a:p>
                  </a:txBody>
                  <a:tcPr marL="68580" marR="68580" marT="34290" marB="34290"/>
                </a:tc>
                <a:tc>
                  <a:txBody>
                    <a:bodyPr/>
                    <a:lstStyle/>
                    <a:p>
                      <a:r>
                        <a:rPr lang="en-GB" sz="1400" b="1" dirty="0" smtClean="0">
                          <a:solidFill>
                            <a:schemeClr val="tx1"/>
                          </a:solidFill>
                        </a:rPr>
                        <a:t>Typical methods</a:t>
                      </a:r>
                      <a:endParaRPr lang="en-GB" sz="1400" b="1" dirty="0">
                        <a:solidFill>
                          <a:schemeClr val="tx1"/>
                        </a:solidFill>
                      </a:endParaRPr>
                    </a:p>
                  </a:txBody>
                  <a:tcPr marL="68580" marR="68580" marT="34290" marB="34290"/>
                </a:tc>
                <a:extLst>
                  <a:ext uri="{0D108BD9-81ED-4DB2-BD59-A6C34878D82A}">
                    <a16:rowId xmlns:a16="http://schemas.microsoft.com/office/drawing/2014/main" val="10000"/>
                  </a:ext>
                </a:extLst>
              </a:tr>
              <a:tr h="3836267">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400" i="0" dirty="0" smtClean="0"/>
                        <a:t>Managing</a:t>
                      </a:r>
                      <a:r>
                        <a:rPr lang="en-GB" sz="1400" i="0" baseline="0" dirty="0" smtClean="0"/>
                        <a:t> and o</a:t>
                      </a:r>
                      <a:r>
                        <a:rPr lang="en-GB" sz="14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b="0" i="0" u="none" strike="noStrike" kern="1200" baseline="0" dirty="0" smtClean="0">
                          <a:solidFill>
                            <a:schemeClr val="dk1"/>
                          </a:solidFill>
                          <a:latin typeface="+mn-lt"/>
                          <a:ea typeface="+mn-ea"/>
                          <a:cs typeface="+mn-cs"/>
                        </a:rPr>
                        <a:t>Flux of processes, experiences, practices</a:t>
                      </a:r>
                      <a:endParaRPr lang="en-GB" sz="1400" i="0" dirty="0" smtClean="0"/>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‘Reality’ is the practical consequences of ideas.</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Solve problems and inform future practice through: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Search for practical meaning of knowledge in specific contexts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Theories that enable successful action</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Focus on problems, practices and relevance.</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Value-driven research</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 initiated and sustained by researcher’s doubts and beliefs.</a:t>
                      </a:r>
                    </a:p>
                    <a:p>
                      <a:pPr marL="285750" indent="-285750">
                        <a:buFont typeface="Arial" panose="020B0604020202020204" pitchFamily="34" charset="0"/>
                        <a:buChar char="•"/>
                      </a:pPr>
                      <a:r>
                        <a:rPr lang="en-GB" sz="1400" b="0" i="0" u="none" strike="noStrike" kern="1200" baseline="0" dirty="0" smtClean="0">
                          <a:solidFill>
                            <a:schemeClr val="dk1"/>
                          </a:solidFill>
                          <a:latin typeface="+mn-lt"/>
                          <a:ea typeface="+mn-ea"/>
                          <a:cs typeface="+mn-cs"/>
                        </a:rPr>
                        <a:t>Researcher reflexive.</a:t>
                      </a:r>
                    </a:p>
                  </a:txBody>
                  <a:tcPr marL="68580" marR="68580" marT="34290" marB="34290"/>
                </a:tc>
                <a:tc>
                  <a:txBody>
                    <a:bodyPr/>
                    <a:lstStyle/>
                    <a:p>
                      <a:r>
                        <a:rPr lang="en-GB" sz="1400" b="0" i="0" u="none" strike="noStrike" kern="1200" baseline="0" dirty="0" smtClean="0">
                          <a:solidFill>
                            <a:schemeClr val="dk1"/>
                          </a:solidFill>
                          <a:latin typeface="+mn-lt"/>
                          <a:ea typeface="+mn-ea"/>
                          <a:cs typeface="+mn-cs"/>
                        </a:rPr>
                        <a:t>Range of methods to fit research problem.</a:t>
                      </a:r>
                    </a:p>
                    <a:p>
                      <a:r>
                        <a:rPr lang="en-GB" sz="1400" b="0" i="0" u="none" strike="noStrike" kern="1200" baseline="0" dirty="0" smtClean="0">
                          <a:solidFill>
                            <a:schemeClr val="dk1"/>
                          </a:solidFill>
                          <a:latin typeface="+mn-lt"/>
                          <a:ea typeface="+mn-ea"/>
                          <a:cs typeface="+mn-cs"/>
                        </a:rPr>
                        <a:t>Often mixed and/or</a:t>
                      </a:r>
                    </a:p>
                    <a:p>
                      <a:r>
                        <a:rPr lang="en-GB" sz="1400" b="0" i="0" u="none" strike="noStrike" kern="1200" baseline="0" dirty="0" smtClean="0">
                          <a:solidFill>
                            <a:schemeClr val="dk1"/>
                          </a:solidFill>
                          <a:latin typeface="+mn-lt"/>
                          <a:ea typeface="+mn-ea"/>
                          <a:cs typeface="+mn-cs"/>
                        </a:rPr>
                        <a:t>action research, but could be anything.</a:t>
                      </a:r>
                    </a:p>
                    <a:p>
                      <a:r>
                        <a:rPr lang="en-GB" sz="1400" b="0" i="0" u="none" strike="noStrike" kern="1200" baseline="0" dirty="0" smtClean="0">
                          <a:solidFill>
                            <a:schemeClr val="dk1"/>
                          </a:solidFill>
                          <a:latin typeface="+mn-lt"/>
                          <a:ea typeface="+mn-ea"/>
                          <a:cs typeface="+mn-cs"/>
                        </a:rPr>
                        <a:t>Emphasis on practical</a:t>
                      </a:r>
                    </a:p>
                    <a:p>
                      <a:r>
                        <a:rPr lang="en-GB" sz="1400" b="0" i="0" u="none" strike="noStrike" kern="1200" baseline="0" dirty="0" smtClean="0">
                          <a:solidFill>
                            <a:schemeClr val="dk1"/>
                          </a:solidFill>
                          <a:latin typeface="+mn-lt"/>
                          <a:ea typeface="+mn-ea"/>
                          <a:cs typeface="+mn-cs"/>
                        </a:rPr>
                        <a:t>solutions and outcomes.</a:t>
                      </a:r>
                    </a:p>
                  </a:txBody>
                  <a:tcPr marL="68580" marR="68580" marT="34290" marB="34290"/>
                </a:tc>
                <a:extLst>
                  <a:ext uri="{0D108BD9-81ED-4DB2-BD59-A6C34878D82A}">
                    <a16:rowId xmlns:a16="http://schemas.microsoft.com/office/drawing/2014/main" val="10001"/>
                  </a:ext>
                </a:extLst>
              </a:tr>
            </a:tbl>
          </a:graphicData>
        </a:graphic>
      </p:graphicFrame>
      <p:sp>
        <p:nvSpPr>
          <p:cNvPr id="6" name="Rectangle 5"/>
          <p:cNvSpPr/>
          <p:nvPr/>
        </p:nvSpPr>
        <p:spPr>
          <a:xfrm>
            <a:off x="7092280" y="6439563"/>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13736304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776" y="485114"/>
            <a:ext cx="8507016" cy="754459"/>
          </a:xfrm>
        </p:spPr>
        <p:txBody>
          <a:bodyPr>
            <a:normAutofit/>
          </a:bodyPr>
          <a:lstStyle/>
          <a:p>
            <a:r>
              <a:rPr lang="en-GB" sz="2800" dirty="0" smtClean="0"/>
              <a:t>Research Philosophies</a:t>
            </a:r>
            <a:r>
              <a:rPr lang="en-GB" sz="2800" dirty="0"/>
              <a:t> </a:t>
            </a:r>
            <a:r>
              <a:rPr lang="en-GB" sz="2800" dirty="0" smtClean="0"/>
              <a:t>&amp; Research Design</a:t>
            </a:r>
            <a:endParaRPr lang="en-GB" sz="2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86431939"/>
              </p:ext>
            </p:extLst>
          </p:nvPr>
        </p:nvGraphicFramePr>
        <p:xfrm>
          <a:off x="725893" y="1768067"/>
          <a:ext cx="6172200" cy="10715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Content Placeholder 3"/>
          <p:cNvGraphicFramePr>
            <a:graphicFrameLocks/>
          </p:cNvGraphicFramePr>
          <p:nvPr>
            <p:extLst>
              <p:ext uri="{D42A27DB-BD31-4B8C-83A1-F6EECF244321}">
                <p14:modId xmlns:p14="http://schemas.microsoft.com/office/powerpoint/2010/main" val="2844502060"/>
              </p:ext>
            </p:extLst>
          </p:nvPr>
        </p:nvGraphicFramePr>
        <p:xfrm>
          <a:off x="701099" y="2479179"/>
          <a:ext cx="6268685" cy="107156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9" name="Content Placeholder 3"/>
          <p:cNvGraphicFramePr>
            <a:graphicFrameLocks/>
          </p:cNvGraphicFramePr>
          <p:nvPr>
            <p:extLst>
              <p:ext uri="{D42A27DB-BD31-4B8C-83A1-F6EECF244321}">
                <p14:modId xmlns:p14="http://schemas.microsoft.com/office/powerpoint/2010/main" val="1969144690"/>
              </p:ext>
            </p:extLst>
          </p:nvPr>
        </p:nvGraphicFramePr>
        <p:xfrm>
          <a:off x="735322" y="3202292"/>
          <a:ext cx="6172200" cy="1071561"/>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1" name="Content Placeholder 2"/>
          <p:cNvSpPr txBox="1">
            <a:spLocks/>
          </p:cNvSpPr>
          <p:nvPr/>
        </p:nvSpPr>
        <p:spPr>
          <a:xfrm>
            <a:off x="2643175" y="4607730"/>
            <a:ext cx="2068109" cy="621500"/>
          </a:xfrm>
          <a:prstGeom prst="rect">
            <a:avLst/>
          </a:prstGeom>
        </p:spPr>
        <p:txBody>
          <a:bodyPr/>
          <a:lstStyle/>
          <a:p>
            <a:pPr marL="257175" indent="-257175" fontAlgn="base">
              <a:spcBef>
                <a:spcPct val="20000"/>
              </a:spcBef>
              <a:spcAft>
                <a:spcPct val="0"/>
              </a:spcAft>
              <a:defRPr/>
            </a:pPr>
            <a:endParaRPr lang="en-GB" sz="1500" kern="0" dirty="0">
              <a:solidFill>
                <a:srgbClr val="003D7D"/>
              </a:solidFill>
            </a:endParaRPr>
          </a:p>
        </p:txBody>
      </p:sp>
      <p:graphicFrame>
        <p:nvGraphicFramePr>
          <p:cNvPr id="10" name="Content Placeholder 3"/>
          <p:cNvGraphicFramePr>
            <a:graphicFrameLocks/>
          </p:cNvGraphicFramePr>
          <p:nvPr>
            <p:extLst>
              <p:ext uri="{D42A27DB-BD31-4B8C-83A1-F6EECF244321}">
                <p14:modId xmlns:p14="http://schemas.microsoft.com/office/powerpoint/2010/main" val="3410904674"/>
              </p:ext>
            </p:extLst>
          </p:nvPr>
        </p:nvGraphicFramePr>
        <p:xfrm>
          <a:off x="681315" y="4607728"/>
          <a:ext cx="6172200" cy="1071561"/>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aphicFrame>
        <p:nvGraphicFramePr>
          <p:cNvPr id="13" name="Content Placeholder 3"/>
          <p:cNvGraphicFramePr>
            <a:graphicFrameLocks/>
          </p:cNvGraphicFramePr>
          <p:nvPr>
            <p:extLst>
              <p:ext uri="{D42A27DB-BD31-4B8C-83A1-F6EECF244321}">
                <p14:modId xmlns:p14="http://schemas.microsoft.com/office/powerpoint/2010/main" val="337308810"/>
              </p:ext>
            </p:extLst>
          </p:nvPr>
        </p:nvGraphicFramePr>
        <p:xfrm>
          <a:off x="730925" y="3943044"/>
          <a:ext cx="6172200" cy="1071561"/>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
        <p:nvSpPr>
          <p:cNvPr id="12" name="Rectangle 11"/>
          <p:cNvSpPr/>
          <p:nvPr/>
        </p:nvSpPr>
        <p:spPr>
          <a:xfrm>
            <a:off x="7126112" y="5624133"/>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custDataLst>
      <p:tags r:id="rId1"/>
    </p:custDataLst>
    <p:extLst>
      <p:ext uri="{BB962C8B-B14F-4D97-AF65-F5344CB8AC3E}">
        <p14:creationId xmlns:p14="http://schemas.microsoft.com/office/powerpoint/2010/main" val="10248256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Positivism and deduction</a:t>
            </a:r>
            <a:r>
              <a:rPr lang="en-GB" sz="2800" b="1" dirty="0"/>
              <a:t/>
            </a:r>
            <a:br>
              <a:rPr lang="en-GB" sz="2800" b="1" dirty="0"/>
            </a:br>
            <a:r>
              <a:rPr lang="en-GB" sz="2800" b="1" dirty="0"/>
              <a:t>Theory testing</a:t>
            </a:r>
          </a:p>
        </p:txBody>
      </p:sp>
      <p:sp>
        <p:nvSpPr>
          <p:cNvPr id="3" name="Content Placeholder 2"/>
          <p:cNvSpPr>
            <a:spLocks noGrp="1"/>
          </p:cNvSpPr>
          <p:nvPr>
            <p:ph idx="1"/>
          </p:nvPr>
        </p:nvSpPr>
        <p:spPr>
          <a:xfrm>
            <a:off x="457200" y="1600201"/>
            <a:ext cx="8229600" cy="3196951"/>
          </a:xfrm>
        </p:spPr>
        <p:txBody>
          <a:bodyPr>
            <a:normAutofit/>
          </a:bodyPr>
          <a:lstStyle/>
          <a:p>
            <a:r>
              <a:rPr lang="en-GB" sz="2600" dirty="0"/>
              <a:t>Scientific principles</a:t>
            </a:r>
          </a:p>
          <a:p>
            <a:r>
              <a:rPr lang="en-GB" sz="2600" dirty="0"/>
              <a:t>Focused on causal relationships</a:t>
            </a:r>
          </a:p>
          <a:p>
            <a:r>
              <a:rPr lang="en-GB" sz="2600" dirty="0"/>
              <a:t>Highly structured methodology</a:t>
            </a:r>
          </a:p>
          <a:p>
            <a:r>
              <a:rPr lang="en-GB" sz="2600" dirty="0"/>
              <a:t>Large samples</a:t>
            </a:r>
          </a:p>
          <a:p>
            <a:r>
              <a:rPr lang="en-GB" sz="2600" dirty="0"/>
              <a:t>Quantification</a:t>
            </a:r>
          </a:p>
          <a:p>
            <a:r>
              <a:rPr lang="en-GB" sz="2600" dirty="0"/>
              <a:t>Incremental contribution to theory</a:t>
            </a:r>
          </a:p>
          <a:p>
            <a:pPr marL="0" indent="0">
              <a:buNone/>
            </a:pPr>
            <a:endParaRPr lang="en-GB" dirty="0"/>
          </a:p>
        </p:txBody>
      </p:sp>
      <p:graphicFrame>
        <p:nvGraphicFramePr>
          <p:cNvPr id="4" name="Content Placeholder 4"/>
          <p:cNvGraphicFramePr>
            <a:graphicFrameLocks/>
          </p:cNvGraphicFramePr>
          <p:nvPr>
            <p:extLst>
              <p:ext uri="{D42A27DB-BD31-4B8C-83A1-F6EECF244321}">
                <p14:modId xmlns:p14="http://schemas.microsoft.com/office/powerpoint/2010/main" val="3839783215"/>
              </p:ext>
            </p:extLst>
          </p:nvPr>
        </p:nvGraphicFramePr>
        <p:xfrm>
          <a:off x="986640" y="4725145"/>
          <a:ext cx="6172200" cy="1008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124504" y="6520357"/>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3424594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err="1" smtClean="0"/>
              <a:t>Interpretivism</a:t>
            </a:r>
            <a:r>
              <a:rPr lang="en-GB" sz="2400" b="1" dirty="0" smtClean="0"/>
              <a:t> and induction</a:t>
            </a:r>
            <a:br>
              <a:rPr lang="en-GB" sz="2400" b="1" dirty="0" smtClean="0"/>
            </a:br>
            <a:r>
              <a:rPr lang="en-GB" sz="2400" b="1" dirty="0"/>
              <a:t>Theory building</a:t>
            </a:r>
          </a:p>
        </p:txBody>
      </p:sp>
      <p:sp>
        <p:nvSpPr>
          <p:cNvPr id="3" name="Content Placeholder 2"/>
          <p:cNvSpPr>
            <a:spLocks noGrp="1"/>
          </p:cNvSpPr>
          <p:nvPr>
            <p:ph idx="1"/>
          </p:nvPr>
        </p:nvSpPr>
        <p:spPr/>
        <p:txBody>
          <a:bodyPr>
            <a:normAutofit/>
          </a:bodyPr>
          <a:lstStyle/>
          <a:p>
            <a:r>
              <a:rPr lang="en-GB" sz="2400" dirty="0"/>
              <a:t>Phenomena/problems/data are primary</a:t>
            </a:r>
          </a:p>
          <a:p>
            <a:r>
              <a:rPr lang="en-GB" sz="2400" dirty="0"/>
              <a:t>Focus on meanings and contexts</a:t>
            </a:r>
          </a:p>
          <a:p>
            <a:r>
              <a:rPr lang="en-GB" sz="2400" dirty="0"/>
              <a:t>Tendency to qualitative analysis</a:t>
            </a:r>
          </a:p>
          <a:p>
            <a:r>
              <a:rPr lang="en-GB" sz="2400" dirty="0"/>
              <a:t>More flexible research process</a:t>
            </a:r>
          </a:p>
          <a:p>
            <a:r>
              <a:rPr lang="en-GB" sz="2400" dirty="0"/>
              <a:t>Less predictable</a:t>
            </a:r>
          </a:p>
          <a:p>
            <a:r>
              <a:rPr lang="en-GB" sz="2400" dirty="0"/>
              <a:t>More radical contribution to theory</a:t>
            </a:r>
          </a:p>
        </p:txBody>
      </p:sp>
      <p:graphicFrame>
        <p:nvGraphicFramePr>
          <p:cNvPr id="4" name="Content Placeholder 4"/>
          <p:cNvGraphicFramePr>
            <a:graphicFrameLocks/>
          </p:cNvGraphicFramePr>
          <p:nvPr>
            <p:extLst>
              <p:ext uri="{D42A27DB-BD31-4B8C-83A1-F6EECF244321}">
                <p14:modId xmlns:p14="http://schemas.microsoft.com/office/powerpoint/2010/main" val="768382167"/>
              </p:ext>
            </p:extLst>
          </p:nvPr>
        </p:nvGraphicFramePr>
        <p:xfrm>
          <a:off x="1087751" y="4869160"/>
          <a:ext cx="6172200" cy="15121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7092280" y="6381328"/>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custDataLst>
      <p:tags r:id="rId1"/>
    </p:custDataLst>
    <p:extLst>
      <p:ext uri="{BB962C8B-B14F-4D97-AF65-F5344CB8AC3E}">
        <p14:creationId xmlns:p14="http://schemas.microsoft.com/office/powerpoint/2010/main" val="823287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3528" y="522491"/>
            <a:ext cx="8377111" cy="1143000"/>
          </a:xfrm>
        </p:spPr>
        <p:txBody>
          <a:bodyPr>
            <a:normAutofit fontScale="90000"/>
          </a:bodyPr>
          <a:lstStyle/>
          <a:p>
            <a:r>
              <a:rPr lang="en-GB" sz="2400" b="1" dirty="0" smtClean="0"/>
              <a:t>Pragmatism, postmodernism, critical realism and abduction:</a:t>
            </a:r>
            <a:r>
              <a:rPr lang="en-GB" sz="2400" b="1" dirty="0"/>
              <a:t/>
            </a:r>
            <a:br>
              <a:rPr lang="en-GB" sz="2400" b="1" dirty="0"/>
            </a:br>
            <a:r>
              <a:rPr lang="en-GB" sz="2400" b="1" dirty="0"/>
              <a:t>Theory generation and modification</a:t>
            </a:r>
          </a:p>
        </p:txBody>
      </p:sp>
      <p:sp>
        <p:nvSpPr>
          <p:cNvPr id="3" name="Content Placeholder 2"/>
          <p:cNvSpPr>
            <a:spLocks noGrp="1"/>
          </p:cNvSpPr>
          <p:nvPr>
            <p:ph idx="1"/>
          </p:nvPr>
        </p:nvSpPr>
        <p:spPr>
          <a:xfrm>
            <a:off x="471039" y="1665492"/>
            <a:ext cx="7620000" cy="4235642"/>
          </a:xfrm>
        </p:spPr>
        <p:txBody>
          <a:bodyPr>
            <a:normAutofit/>
          </a:bodyPr>
          <a:lstStyle/>
          <a:p>
            <a:r>
              <a:rPr lang="en-GB" sz="2400" dirty="0" smtClean="0"/>
              <a:t>Combines deduction and induction</a:t>
            </a:r>
          </a:p>
          <a:p>
            <a:r>
              <a:rPr lang="en-GB" sz="2400" dirty="0" smtClean="0"/>
              <a:t>Ongoing movement between theory and phenomenon</a:t>
            </a:r>
          </a:p>
          <a:p>
            <a:r>
              <a:rPr lang="en-GB" sz="2400" dirty="0" smtClean="0"/>
              <a:t>Flexible and cyclical</a:t>
            </a:r>
          </a:p>
          <a:p>
            <a:r>
              <a:rPr lang="en-GB" sz="2400" dirty="0" smtClean="0"/>
              <a:t>Can fit with a range of methods</a:t>
            </a:r>
          </a:p>
          <a:p>
            <a:r>
              <a:rPr lang="en-GB" sz="2400" dirty="0" smtClean="0"/>
              <a:t>Varied contribution to theory</a:t>
            </a:r>
          </a:p>
          <a:p>
            <a:endParaRPr lang="en-GB" dirty="0" smtClean="0"/>
          </a:p>
          <a:p>
            <a:endParaRPr lang="en-GB" dirty="0"/>
          </a:p>
        </p:txBody>
      </p:sp>
      <p:graphicFrame>
        <p:nvGraphicFramePr>
          <p:cNvPr id="4" name="Diagram 3"/>
          <p:cNvGraphicFramePr/>
          <p:nvPr>
            <p:extLst>
              <p:ext uri="{D42A27DB-BD31-4B8C-83A1-F6EECF244321}">
                <p14:modId xmlns:p14="http://schemas.microsoft.com/office/powerpoint/2010/main" val="2670399129"/>
              </p:ext>
            </p:extLst>
          </p:nvPr>
        </p:nvGraphicFramePr>
        <p:xfrm>
          <a:off x="3563888" y="4201708"/>
          <a:ext cx="4065710" cy="20517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5076056" y="4343208"/>
            <a:ext cx="1137506" cy="300082"/>
          </a:xfrm>
          <a:prstGeom prst="rect">
            <a:avLst/>
          </a:prstGeom>
          <a:noFill/>
        </p:spPr>
        <p:txBody>
          <a:bodyPr wrap="square" rtlCol="0">
            <a:spAutoFit/>
          </a:bodyPr>
          <a:lstStyle/>
          <a:p>
            <a:r>
              <a:rPr lang="en-GB" sz="1350" dirty="0"/>
              <a:t>Induction</a:t>
            </a:r>
          </a:p>
        </p:txBody>
      </p:sp>
      <p:sp>
        <p:nvSpPr>
          <p:cNvPr id="6" name="TextBox 5"/>
          <p:cNvSpPr txBox="1"/>
          <p:nvPr/>
        </p:nvSpPr>
        <p:spPr>
          <a:xfrm>
            <a:off x="5220072" y="5911398"/>
            <a:ext cx="1462271" cy="300082"/>
          </a:xfrm>
          <a:prstGeom prst="rect">
            <a:avLst/>
          </a:prstGeom>
          <a:noFill/>
        </p:spPr>
        <p:txBody>
          <a:bodyPr wrap="square" rtlCol="0">
            <a:spAutoFit/>
          </a:bodyPr>
          <a:lstStyle/>
          <a:p>
            <a:r>
              <a:rPr lang="en-GB" sz="1350" dirty="0"/>
              <a:t>Deduction</a:t>
            </a:r>
          </a:p>
        </p:txBody>
      </p:sp>
      <p:sp>
        <p:nvSpPr>
          <p:cNvPr id="7" name="Rectangle 6"/>
          <p:cNvSpPr/>
          <p:nvPr/>
        </p:nvSpPr>
        <p:spPr>
          <a:xfrm>
            <a:off x="7102627" y="6501592"/>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27995241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5725" y="2764633"/>
            <a:ext cx="9229725" cy="1826752"/>
          </a:xfrm>
          <a:prstGeom prst="rect">
            <a:avLst/>
          </a:prstGeom>
        </p:spPr>
      </p:pic>
      <p:sp>
        <p:nvSpPr>
          <p:cNvPr id="3" name="TextBox 2"/>
          <p:cNvSpPr txBox="1"/>
          <p:nvPr/>
        </p:nvSpPr>
        <p:spPr>
          <a:xfrm>
            <a:off x="4939904" y="4800600"/>
            <a:ext cx="4204097" cy="300082"/>
          </a:xfrm>
          <a:prstGeom prst="rect">
            <a:avLst/>
          </a:prstGeom>
          <a:noFill/>
        </p:spPr>
        <p:txBody>
          <a:bodyPr wrap="square" rtlCol="0">
            <a:spAutoFit/>
          </a:bodyPr>
          <a:lstStyle/>
          <a:p>
            <a:r>
              <a:rPr lang="en-GB" sz="1350" dirty="0"/>
              <a:t>Adapted from Hay (2002) p.64 and Crotty (1998)</a:t>
            </a:r>
          </a:p>
        </p:txBody>
      </p:sp>
    </p:spTree>
    <p:extLst>
      <p:ext uri="{BB962C8B-B14F-4D97-AF65-F5344CB8AC3E}">
        <p14:creationId xmlns:p14="http://schemas.microsoft.com/office/powerpoint/2010/main" val="32333023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Implications of research philosophy</a:t>
            </a:r>
            <a:endParaRPr lang="en-GB" sz="2800" b="1" dirty="0"/>
          </a:p>
        </p:txBody>
      </p:sp>
      <p:sp>
        <p:nvSpPr>
          <p:cNvPr id="3" name="Content Placeholder 2"/>
          <p:cNvSpPr>
            <a:spLocks noGrp="1"/>
          </p:cNvSpPr>
          <p:nvPr>
            <p:ph idx="1"/>
          </p:nvPr>
        </p:nvSpPr>
        <p:spPr/>
        <p:txBody>
          <a:bodyPr>
            <a:normAutofit fontScale="70000" lnSpcReduction="20000"/>
          </a:bodyPr>
          <a:lstStyle/>
          <a:p>
            <a:r>
              <a:rPr lang="en-GB" dirty="0" smtClean="0"/>
              <a:t>What will your starting point be (theory or phenomena)?</a:t>
            </a:r>
          </a:p>
          <a:p>
            <a:r>
              <a:rPr lang="en-GB" dirty="0" smtClean="0"/>
              <a:t>What research objects/phenomena will you focus on? </a:t>
            </a:r>
          </a:p>
          <a:p>
            <a:r>
              <a:rPr lang="en-GB" dirty="0" smtClean="0"/>
              <a:t>What theories will you choose?</a:t>
            </a:r>
          </a:p>
          <a:p>
            <a:r>
              <a:rPr lang="en-GB" dirty="0" smtClean="0"/>
              <a:t>What data will you collect and how? How will you analyse it?</a:t>
            </a:r>
          </a:p>
          <a:p>
            <a:r>
              <a:rPr lang="en-GB" dirty="0" smtClean="0"/>
              <a:t>How will you communicate your findings?</a:t>
            </a:r>
          </a:p>
          <a:p>
            <a:r>
              <a:rPr lang="en-GB" dirty="0" smtClean="0"/>
              <a:t>How personally involved will you become in your research?</a:t>
            </a:r>
          </a:p>
          <a:p>
            <a:r>
              <a:rPr lang="en-GB" dirty="0" smtClean="0"/>
              <a:t>What limitations will your research have?</a:t>
            </a:r>
          </a:p>
          <a:p>
            <a:endParaRPr lang="en-GB" dirty="0"/>
          </a:p>
          <a:p>
            <a:r>
              <a:rPr lang="en-GB" b="1" dirty="0" smtClean="0"/>
              <a:t>Will it all fit together in the end?</a:t>
            </a:r>
          </a:p>
          <a:p>
            <a:endParaRPr lang="en-GB" dirty="0"/>
          </a:p>
        </p:txBody>
      </p:sp>
      <p:sp>
        <p:nvSpPr>
          <p:cNvPr id="4" name="Rectangle 3"/>
          <p:cNvSpPr/>
          <p:nvPr/>
        </p:nvSpPr>
        <p:spPr>
          <a:xfrm>
            <a:off x="7126112" y="5624133"/>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extLst>
      <p:ext uri="{BB962C8B-B14F-4D97-AF65-F5344CB8AC3E}">
        <p14:creationId xmlns:p14="http://schemas.microsoft.com/office/powerpoint/2010/main" val="24271386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Is this extract ‘</a:t>
            </a:r>
            <a:r>
              <a:rPr lang="en-GB" sz="2800" b="1" dirty="0"/>
              <a:t>s</a:t>
            </a:r>
            <a:r>
              <a:rPr lang="en-GB" sz="2800" b="1" dirty="0" smtClean="0"/>
              <a:t>ystematic’?</a:t>
            </a:r>
            <a:endParaRPr lang="en-GB" sz="2800" b="1"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‘This thesis is based on a premise that very little is actually known about why formal organisational change programmes have such a high rate of failure. The aim of the research is therefore an in-depth exploration of the possible reasons for such failure. In particular, the study will look at the interpretations of failure by senior managers. 200 questionnaires have been sent to senior managers around the UK to test the relationships between the common causes of failure and their effects. The responses were analysed statistically using the SPSS. The key finding is that resistance to change is the most common cause of failure of formal organisational change programmes, which supports previous studies.’</a:t>
            </a:r>
            <a:endParaRPr lang="en-GB" dirty="0"/>
          </a:p>
        </p:txBody>
      </p:sp>
      <p:sp>
        <p:nvSpPr>
          <p:cNvPr id="4" name="Rectangle 3"/>
          <p:cNvSpPr/>
          <p:nvPr/>
        </p:nvSpPr>
        <p:spPr>
          <a:xfrm>
            <a:off x="7126112" y="5624133"/>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custDataLst>
      <p:tags r:id="rId1"/>
    </p:custDataLst>
    <p:extLst>
      <p:ext uri="{BB962C8B-B14F-4D97-AF65-F5344CB8AC3E}">
        <p14:creationId xmlns:p14="http://schemas.microsoft.com/office/powerpoint/2010/main" val="18552405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This extract is </a:t>
            </a:r>
            <a:r>
              <a:rPr lang="en-GB" sz="2800" b="1" u="sng" dirty="0"/>
              <a:t>i</a:t>
            </a:r>
            <a:r>
              <a:rPr lang="en-GB" sz="2800" b="1" u="sng" dirty="0" smtClean="0"/>
              <a:t>nconsistent</a:t>
            </a:r>
            <a:endParaRPr lang="en-GB" sz="2800" b="1" u="sng"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solidFill>
                  <a:schemeClr val="tx1"/>
                </a:solidFill>
              </a:rPr>
              <a:t>‘This </a:t>
            </a:r>
            <a:r>
              <a:rPr lang="en-GB" dirty="0" smtClean="0"/>
              <a:t>thesis</a:t>
            </a:r>
            <a:r>
              <a:rPr lang="en-GB" dirty="0" smtClean="0">
                <a:solidFill>
                  <a:schemeClr val="tx1"/>
                </a:solidFill>
              </a:rPr>
              <a:t> is based on a premise that </a:t>
            </a:r>
            <a:r>
              <a:rPr lang="en-GB" dirty="0" smtClean="0">
                <a:solidFill>
                  <a:srgbClr val="FF0000"/>
                </a:solidFill>
              </a:rPr>
              <a:t>very little is actually known </a:t>
            </a:r>
            <a:r>
              <a:rPr lang="en-GB" dirty="0" smtClean="0">
                <a:solidFill>
                  <a:schemeClr val="tx1"/>
                </a:solidFill>
              </a:rPr>
              <a:t>about </a:t>
            </a:r>
            <a:r>
              <a:rPr lang="en-GB" dirty="0" smtClean="0">
                <a:solidFill>
                  <a:srgbClr val="FF0000"/>
                </a:solidFill>
              </a:rPr>
              <a:t>why</a:t>
            </a:r>
            <a:r>
              <a:rPr lang="en-GB" dirty="0" smtClean="0">
                <a:solidFill>
                  <a:schemeClr val="tx1"/>
                </a:solidFill>
              </a:rPr>
              <a:t> formal organisational </a:t>
            </a:r>
            <a:r>
              <a:rPr lang="en-GB" dirty="0" smtClean="0">
                <a:solidFill>
                  <a:srgbClr val="FF0000"/>
                </a:solidFill>
              </a:rPr>
              <a:t>change programmes </a:t>
            </a:r>
            <a:r>
              <a:rPr lang="en-GB" dirty="0" smtClean="0">
                <a:solidFill>
                  <a:schemeClr val="tx1"/>
                </a:solidFill>
              </a:rPr>
              <a:t>have such a high rate of failure. The aim of the research is therefore an </a:t>
            </a:r>
            <a:r>
              <a:rPr lang="en-GB" dirty="0" smtClean="0">
                <a:solidFill>
                  <a:srgbClr val="FF0000"/>
                </a:solidFill>
              </a:rPr>
              <a:t>in-depth exploration</a:t>
            </a:r>
            <a:r>
              <a:rPr lang="en-GB" dirty="0" smtClean="0">
                <a:solidFill>
                  <a:schemeClr val="tx1"/>
                </a:solidFill>
              </a:rPr>
              <a:t> of the </a:t>
            </a:r>
            <a:r>
              <a:rPr lang="en-GB" dirty="0" smtClean="0">
                <a:solidFill>
                  <a:srgbClr val="FF0000"/>
                </a:solidFill>
              </a:rPr>
              <a:t>possible reasons </a:t>
            </a:r>
            <a:r>
              <a:rPr lang="en-GB" dirty="0" smtClean="0">
                <a:solidFill>
                  <a:schemeClr val="tx1"/>
                </a:solidFill>
              </a:rPr>
              <a:t>for such failure. In particular, the study will look at the </a:t>
            </a:r>
            <a:r>
              <a:rPr lang="en-GB" dirty="0" smtClean="0">
                <a:solidFill>
                  <a:srgbClr val="FF0000"/>
                </a:solidFill>
              </a:rPr>
              <a:t>interpretations</a:t>
            </a:r>
            <a:r>
              <a:rPr lang="en-GB" dirty="0" smtClean="0">
                <a:solidFill>
                  <a:schemeClr val="tx1"/>
                </a:solidFill>
              </a:rPr>
              <a:t> of failure by senior managers. </a:t>
            </a:r>
            <a:r>
              <a:rPr lang="en-GB" dirty="0" smtClean="0">
                <a:solidFill>
                  <a:srgbClr val="0070C0"/>
                </a:solidFill>
              </a:rPr>
              <a:t>200 questionnaires</a:t>
            </a:r>
            <a:r>
              <a:rPr lang="en-GB" dirty="0" smtClean="0">
                <a:solidFill>
                  <a:schemeClr val="tx1"/>
                </a:solidFill>
              </a:rPr>
              <a:t> have been sent to senior managers around the UK </a:t>
            </a:r>
            <a:r>
              <a:rPr lang="en-GB" dirty="0" smtClean="0">
                <a:solidFill>
                  <a:srgbClr val="0070C0"/>
                </a:solidFill>
              </a:rPr>
              <a:t>to test the relationships between the common causes of failure and their effects</a:t>
            </a:r>
            <a:r>
              <a:rPr lang="en-GB" dirty="0" smtClean="0">
                <a:solidFill>
                  <a:schemeClr val="tx1"/>
                </a:solidFill>
              </a:rPr>
              <a:t>. The responses were </a:t>
            </a:r>
            <a:r>
              <a:rPr lang="en-GB" dirty="0" smtClean="0">
                <a:solidFill>
                  <a:srgbClr val="0070C0"/>
                </a:solidFill>
              </a:rPr>
              <a:t>analysed statistically using the SPSS</a:t>
            </a:r>
            <a:r>
              <a:rPr lang="en-GB" dirty="0" smtClean="0">
                <a:solidFill>
                  <a:schemeClr val="tx1"/>
                </a:solidFill>
              </a:rPr>
              <a:t>. The key finding is that resistance to change is the most common cause of failure of formal organisational change programmes, which </a:t>
            </a:r>
            <a:r>
              <a:rPr lang="en-GB" dirty="0" smtClean="0">
                <a:solidFill>
                  <a:srgbClr val="0070C0"/>
                </a:solidFill>
              </a:rPr>
              <a:t>supports previous studies</a:t>
            </a:r>
            <a:r>
              <a:rPr lang="en-GB" dirty="0" smtClean="0">
                <a:solidFill>
                  <a:schemeClr val="tx1"/>
                </a:solidFill>
              </a:rPr>
              <a:t>.’</a:t>
            </a:r>
            <a:endParaRPr lang="en-GB" dirty="0">
              <a:solidFill>
                <a:schemeClr val="tx1"/>
              </a:solidFill>
            </a:endParaRPr>
          </a:p>
        </p:txBody>
      </p:sp>
      <p:sp>
        <p:nvSpPr>
          <p:cNvPr id="4" name="Rectangle 3"/>
          <p:cNvSpPr/>
          <p:nvPr/>
        </p:nvSpPr>
        <p:spPr>
          <a:xfrm>
            <a:off x="7126112" y="5624133"/>
            <a:ext cx="1976823" cy="300082"/>
          </a:xfrm>
          <a:prstGeom prst="rect">
            <a:avLst/>
          </a:prstGeom>
        </p:spPr>
        <p:txBody>
          <a:bodyPr wrap="none">
            <a:spAutoFit/>
          </a:bodyPr>
          <a:lstStyle/>
          <a:p>
            <a:r>
              <a:rPr lang="en-GB" sz="1350" dirty="0">
                <a:solidFill>
                  <a:srgbClr val="002060"/>
                </a:solidFill>
                <a:latin typeface="Baskerville Old Face" pitchFamily="18" charset="0"/>
              </a:rPr>
              <a:t>©Alexandra Bristow 2015</a:t>
            </a:r>
            <a:endParaRPr lang="en-GB" sz="1350" dirty="0"/>
          </a:p>
        </p:txBody>
      </p:sp>
    </p:spTree>
    <p:custDataLst>
      <p:tags r:id="rId1"/>
    </p:custDataLst>
    <p:extLst>
      <p:ext uri="{BB962C8B-B14F-4D97-AF65-F5344CB8AC3E}">
        <p14:creationId xmlns:p14="http://schemas.microsoft.com/office/powerpoint/2010/main" val="1057604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3144</TotalTime>
  <Words>1752</Words>
  <Application>Microsoft Office PowerPoint</Application>
  <PresentationFormat>On-screen Show (4:3)</PresentationFormat>
  <Paragraphs>282</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Baskerville Old Face</vt:lpstr>
      <vt:lpstr>Calibri</vt:lpstr>
      <vt:lpstr>Myriad Pro</vt:lpstr>
      <vt:lpstr>20140311PresentationUWTSDTemplate</vt:lpstr>
      <vt:lpstr>BMDM7001 Identity and Approaches to Applied Business Research  WEEK 3 Philosophical approaches</vt:lpstr>
      <vt:lpstr>PowerPoint Presentation</vt:lpstr>
      <vt:lpstr>Questions to think about</vt:lpstr>
      <vt:lpstr>What kinds of assumptions do management researchers make?</vt:lpstr>
      <vt:lpstr>Methods?</vt:lpstr>
      <vt:lpstr>Positivists View - Management researchers as natural scientists </vt:lpstr>
      <vt:lpstr>Critical Realists View - Management researchers as Archaeologists</vt:lpstr>
      <vt:lpstr>Interpretivists View - Management researchers as artists</vt:lpstr>
      <vt:lpstr>Postmodernists View - Management researchers as political activists</vt:lpstr>
      <vt:lpstr>Pragmatists View -Management researchers as architects</vt:lpstr>
      <vt:lpstr>Research Philosophies &amp; Research Design</vt:lpstr>
      <vt:lpstr>Positivism and deduction Theory testing</vt:lpstr>
      <vt:lpstr>Interpretivism and induction Theory building</vt:lpstr>
      <vt:lpstr>Pragmatism, postmodernism, critical realism and abduction: Theory generation and modification</vt:lpstr>
      <vt:lpstr>PowerPoint Presentation</vt:lpstr>
      <vt:lpstr>Implications of research philosophy</vt:lpstr>
      <vt:lpstr>Is this extract ‘systematic’?</vt:lpstr>
      <vt:lpstr>This extract is inconsistent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Jill Venus</cp:lastModifiedBy>
  <cp:revision>73</cp:revision>
  <cp:lastPrinted>2018-11-20T15:50:40Z</cp:lastPrinted>
  <dcterms:created xsi:type="dcterms:W3CDTF">2015-04-14T15:21:28Z</dcterms:created>
  <dcterms:modified xsi:type="dcterms:W3CDTF">2019-03-26T12:58:53Z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