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sldIdLst>
    <p:sldId id="256" r:id="rId3"/>
    <p:sldId id="370" r:id="rId4"/>
    <p:sldId id="263" r:id="rId5"/>
    <p:sldId id="264" r:id="rId6"/>
    <p:sldId id="265" r:id="rId7"/>
    <p:sldId id="286" r:id="rId8"/>
    <p:sldId id="304" r:id="rId9"/>
    <p:sldId id="306" r:id="rId10"/>
    <p:sldId id="288" r:id="rId11"/>
    <p:sldId id="271" r:id="rId12"/>
    <p:sldId id="272" r:id="rId13"/>
    <p:sldId id="273" r:id="rId14"/>
    <p:sldId id="289" r:id="rId15"/>
    <p:sldId id="353" r:id="rId16"/>
    <p:sldId id="358" r:id="rId17"/>
    <p:sldId id="371" r:id="rId18"/>
    <p:sldId id="311" r:id="rId19"/>
    <p:sldId id="294" r:id="rId20"/>
    <p:sldId id="359" r:id="rId21"/>
    <p:sldId id="360" r:id="rId22"/>
    <p:sldId id="361" r:id="rId23"/>
    <p:sldId id="362" r:id="rId24"/>
    <p:sldId id="290" r:id="rId25"/>
    <p:sldId id="363" r:id="rId26"/>
    <p:sldId id="291" r:id="rId27"/>
    <p:sldId id="292" r:id="rId28"/>
    <p:sldId id="293" r:id="rId29"/>
    <p:sldId id="364" r:id="rId30"/>
    <p:sldId id="365" r:id="rId31"/>
    <p:sldId id="366" r:id="rId32"/>
    <p:sldId id="367" r:id="rId33"/>
    <p:sldId id="258" r:id="rId34"/>
    <p:sldId id="262" r:id="rId35"/>
    <p:sldId id="303" r:id="rId36"/>
    <p:sldId id="372" r:id="rId37"/>
    <p:sldId id="373" r:id="rId38"/>
    <p:sldId id="374" r:id="rId39"/>
    <p:sldId id="369" r:id="rId40"/>
    <p:sldId id="298" r:id="rId41"/>
    <p:sldId id="29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9B489-928F-1AAF-79A3-31A33188A0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22F63A-FED6-5440-2522-397A90CF5C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319AFF-DE8B-908D-54A4-A0C3DCE92FC3}"/>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a:extLst>
              <a:ext uri="{FF2B5EF4-FFF2-40B4-BE49-F238E27FC236}">
                <a16:creationId xmlns:a16="http://schemas.microsoft.com/office/drawing/2014/main" id="{6ADBBCEE-71E6-E852-4727-B74558661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E7D0F-3086-1851-3BF4-A0EECEACB1EE}"/>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209076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CEE15-BF87-3BA8-3DF1-7CC7E5ABA7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F7A593-BA72-3BE1-4764-1B6E4CFF28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496DB7-9B50-3A60-B37B-CEEE5FE4E670}"/>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a:extLst>
              <a:ext uri="{FF2B5EF4-FFF2-40B4-BE49-F238E27FC236}">
                <a16:creationId xmlns:a16="http://schemas.microsoft.com/office/drawing/2014/main" id="{A9B38FC8-CA5A-755B-CC77-8C68D9E11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563F60-02C5-81FA-E3E6-D72F03F0BD9A}"/>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1193206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6E393-F709-FE06-E6CC-712ED87E24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CA6945-5F23-2642-C181-6D6AE17CF2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6F289-7AFD-BE9B-F9B6-40F00B65AF41}"/>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a:extLst>
              <a:ext uri="{FF2B5EF4-FFF2-40B4-BE49-F238E27FC236}">
                <a16:creationId xmlns:a16="http://schemas.microsoft.com/office/drawing/2014/main" id="{F0B2050E-8273-8637-4125-CBF778EDC0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31911C-3938-CF11-167C-7FBE3B347D39}"/>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369160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2FFC5-61CF-B491-EF92-337F5A287F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0283AB-E98D-E63D-734A-B39810853E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9C2B4F-A4BB-2E99-4F6D-2789D185E7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B29B03-7349-A815-A31F-2962C8DF7CF7}"/>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a:extLst>
              <a:ext uri="{FF2B5EF4-FFF2-40B4-BE49-F238E27FC236}">
                <a16:creationId xmlns:a16="http://schemas.microsoft.com/office/drawing/2014/main" id="{A41D0DC8-7B2F-4D7B-E844-0C49234640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9A222-624C-CD9E-6DF0-D5E98D702DBE}"/>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509252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27C0E-C0C5-32D4-B915-118B5EC0739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E5FE15-0086-F7BE-0148-11306E420B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B8910D-3FB2-C103-7ED2-7711AEC09D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DEE4F9-2AFE-36DB-575A-4B9B1F71C1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D9100A-AE77-3DFE-DA3B-1F4AB89A24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A5B790-DD64-3B21-7FA1-F60A6D091E45}"/>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8" name="Footer Placeholder 7">
            <a:extLst>
              <a:ext uri="{FF2B5EF4-FFF2-40B4-BE49-F238E27FC236}">
                <a16:creationId xmlns:a16="http://schemas.microsoft.com/office/drawing/2014/main" id="{0B74FA07-66A6-3496-779C-5EBF4DB09E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2372E2-757D-21A4-0B98-BAF868B21F42}"/>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4172176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5388-2C64-6393-1B8D-10711ECCBD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65F0AF-D864-5AB6-22D8-26493ED4B6C9}"/>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4" name="Footer Placeholder 3">
            <a:extLst>
              <a:ext uri="{FF2B5EF4-FFF2-40B4-BE49-F238E27FC236}">
                <a16:creationId xmlns:a16="http://schemas.microsoft.com/office/drawing/2014/main" id="{77A865FC-453C-D5AA-1A3D-452F8F3A43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E405E5-C7AB-DD6D-97DC-3FEE74D69544}"/>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59252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ABF0A9-268F-C766-477F-05E03420697C}"/>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3" name="Footer Placeholder 2">
            <a:extLst>
              <a:ext uri="{FF2B5EF4-FFF2-40B4-BE49-F238E27FC236}">
                <a16:creationId xmlns:a16="http://schemas.microsoft.com/office/drawing/2014/main" id="{2A673CD8-D4F8-DA6B-2E26-9A4E314B91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5A0CB5-88C5-87C1-930F-7D561E61A6BD}"/>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375096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85F5-FEA0-5211-3784-4293B8A72E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DAC6E-F5CF-4D72-F628-D5EB6BBA57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D1FA15-B1DE-1293-04A7-12BE39C98A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A82955-B3CD-CA12-D3BC-8BDA2527D9B0}"/>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a:extLst>
              <a:ext uri="{FF2B5EF4-FFF2-40B4-BE49-F238E27FC236}">
                <a16:creationId xmlns:a16="http://schemas.microsoft.com/office/drawing/2014/main" id="{78F37854-7A3F-0E0B-8851-A7648037B5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A9953-24B1-9D5E-0B09-E9E0224BC16D}"/>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3770454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8B1C-717C-5271-A1D5-CE805F94D3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BB672D-0972-2FAB-BCD2-EC7AA99A8A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033350-56CB-EB37-591C-41EBCAA9BD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38AAC-2EFE-D749-A075-1CA3507228A9}"/>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a:extLst>
              <a:ext uri="{FF2B5EF4-FFF2-40B4-BE49-F238E27FC236}">
                <a16:creationId xmlns:a16="http://schemas.microsoft.com/office/drawing/2014/main" id="{ABB2F520-7AF9-AA50-3D83-B34A7EE516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B2E629-3909-2C19-B456-45244E5778DF}"/>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383011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6161D-4EFE-F949-1348-568B84EB86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51AC02-D65F-6AC0-DFEF-82C1763F9B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D4E8E6-E178-98C7-0F75-7B401646352E}"/>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a:extLst>
              <a:ext uri="{FF2B5EF4-FFF2-40B4-BE49-F238E27FC236}">
                <a16:creationId xmlns:a16="http://schemas.microsoft.com/office/drawing/2014/main" id="{AAAC692E-73FC-D2B7-5658-C3935D324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9D8995-F523-3956-4E5B-5D973B1AE492}"/>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714006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FAB1AD-DDD7-AB1E-32F9-30417147BB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2A5941-906F-16D1-0670-B32EC78EC5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C459F-37D2-4676-EFBB-47EA922E1023}"/>
              </a:ext>
            </a:extLst>
          </p:cNvPr>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a:extLst>
              <a:ext uri="{FF2B5EF4-FFF2-40B4-BE49-F238E27FC236}">
                <a16:creationId xmlns:a16="http://schemas.microsoft.com/office/drawing/2014/main" id="{07D3C632-59A7-D98B-9F63-F3D6959F7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9E2604-1396-5BF7-1D58-5ADD2230309C}"/>
              </a:ext>
            </a:extLst>
          </p:cNvPr>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187187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3764550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3612024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897941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1127263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164EA2-0F07-4A88-9CF9-DF5B74A5673D}" type="datetimeFigureOut">
              <a:rPr lang="en-GB" smtClean="0"/>
              <a:t>31/03/2025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7958555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164EA2-0F07-4A88-9CF9-DF5B74A5673D}" type="datetimeFigureOut">
              <a:rPr lang="en-GB" smtClean="0"/>
              <a:t>31/03/2025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4282552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164EA2-0F07-4A88-9CF9-DF5B74A5673D}" type="datetimeFigureOut">
              <a:rPr lang="en-GB" smtClean="0"/>
              <a:t>31/03/2025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4097127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5494150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094082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164EA2-0F07-4A88-9CF9-DF5B74A5673D}" type="datetimeFigureOut">
              <a:rPr lang="en-GB" smtClean="0"/>
              <a:t>31/03/2025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6540279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6611077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41669638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32280426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2164EA2-0F07-4A88-9CF9-DF5B74A5673D}" type="datetimeFigureOut">
              <a:rPr lang="en-GB" smtClean="0"/>
              <a:t>31/03/2025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42839602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2164EA2-0F07-4A88-9CF9-DF5B74A5673D}" type="datetimeFigureOut">
              <a:rPr lang="en-GB" smtClean="0"/>
              <a:t>31/03/2025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541606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26543213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2164EA2-0F07-4A88-9CF9-DF5B74A5673D}" type="datetimeFigureOut">
              <a:rPr lang="en-GB" smtClean="0"/>
              <a:t>31/03/2025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D73979-4EB1-44DE-9DAA-8C51DDA2F0F1}" type="slidenum">
              <a:rPr lang="en-GB" smtClean="0"/>
              <a:t>‹#›</a:t>
            </a:fld>
            <a:endParaRPr lang="en-GB"/>
          </a:p>
        </p:txBody>
      </p:sp>
    </p:spTree>
    <p:extLst>
      <p:ext uri="{BB962C8B-B14F-4D97-AF65-F5344CB8AC3E}">
        <p14:creationId xmlns:p14="http://schemas.microsoft.com/office/powerpoint/2010/main" val="1308869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490AFE-3ACF-28DB-F807-B8B3DE76DE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3F60D2-1571-83A1-D034-EDCC1C25D7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4D9FBF-3D04-AB39-EFD4-4E5FB54514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164EA2-0F07-4A88-9CF9-DF5B74A5673D}" type="datetimeFigureOut">
              <a:rPr lang="en-GB" smtClean="0"/>
              <a:t>31/03/2025</a:t>
            </a:fld>
            <a:endParaRPr lang="en-GB"/>
          </a:p>
        </p:txBody>
      </p:sp>
      <p:sp>
        <p:nvSpPr>
          <p:cNvPr id="5" name="Footer Placeholder 4">
            <a:extLst>
              <a:ext uri="{FF2B5EF4-FFF2-40B4-BE49-F238E27FC236}">
                <a16:creationId xmlns:a16="http://schemas.microsoft.com/office/drawing/2014/main" id="{591EE4DA-C35B-8C35-1D87-10FB6AB67B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CFCF90-8D0C-6BD5-45D4-0AF734B78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D73979-4EB1-44DE-9DAA-8C51DDA2F0F1}" type="slidenum">
              <a:rPr lang="en-GB" smtClean="0"/>
              <a:t>‹#›</a:t>
            </a:fld>
            <a:endParaRPr lang="en-GB"/>
          </a:p>
        </p:txBody>
      </p:sp>
    </p:spTree>
    <p:extLst>
      <p:ext uri="{BB962C8B-B14F-4D97-AF65-F5344CB8AC3E}">
        <p14:creationId xmlns:p14="http://schemas.microsoft.com/office/powerpoint/2010/main" val="1442377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2164EA2-0F07-4A88-9CF9-DF5B74A5673D}" type="datetimeFigureOut">
              <a:rPr lang="en-GB" smtClean="0"/>
              <a:t>31/03/2025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AD73979-4EB1-44DE-9DAA-8C51DDA2F0F1}" type="slidenum">
              <a:rPr lang="en-GB" smtClean="0"/>
              <a:t>‹#›</a:t>
            </a:fld>
            <a:endParaRPr lang="en-GB"/>
          </a:p>
        </p:txBody>
      </p:sp>
    </p:spTree>
    <p:extLst>
      <p:ext uri="{BB962C8B-B14F-4D97-AF65-F5344CB8AC3E}">
        <p14:creationId xmlns:p14="http://schemas.microsoft.com/office/powerpoint/2010/main" val="25202210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en.wikipedia.org/wiki/Expenses" TargetMode="External"/><Relationship Id="rId2" Type="http://schemas.openxmlformats.org/officeDocument/2006/relationships/hyperlink" Target="http://en.wikipedia.org/wiki/Revenues" TargetMode="Externa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strategicmanagementinsight.com/topics/competitive-advantage.html"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loating Numbers And Letters On Top Of A Book">
            <a:extLst>
              <a:ext uri="{FF2B5EF4-FFF2-40B4-BE49-F238E27FC236}">
                <a16:creationId xmlns:a16="http://schemas.microsoft.com/office/drawing/2014/main" id="{FDF2E686-7BA9-459D-1751-D3DF3830AB2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578C2-C365-6A3C-6495-7412E05D946C}"/>
              </a:ext>
            </a:extLst>
          </p:cNvPr>
          <p:cNvSpPr>
            <a:spLocks noGrp="1"/>
          </p:cNvSpPr>
          <p:nvPr>
            <p:ph type="ctrTitle"/>
          </p:nvPr>
        </p:nvSpPr>
        <p:spPr>
          <a:xfrm>
            <a:off x="643466" y="643467"/>
            <a:ext cx="5452529" cy="3569242"/>
          </a:xfrm>
        </p:spPr>
        <p:txBody>
          <a:bodyPr anchor="t">
            <a:normAutofit/>
          </a:bodyPr>
          <a:lstStyle/>
          <a:p>
            <a:pPr algn="l"/>
            <a:r>
              <a:rPr lang="en-GB" sz="5200">
                <a:solidFill>
                  <a:srgbClr val="FFFFFF"/>
                </a:solidFill>
              </a:rPr>
              <a:t>Revision Lecture</a:t>
            </a:r>
          </a:p>
        </p:txBody>
      </p:sp>
      <p:sp>
        <p:nvSpPr>
          <p:cNvPr id="3" name="Subtitle 2">
            <a:extLst>
              <a:ext uri="{FF2B5EF4-FFF2-40B4-BE49-F238E27FC236}">
                <a16:creationId xmlns:a16="http://schemas.microsoft.com/office/drawing/2014/main" id="{0104F7CE-42BD-79C9-CC30-E4502F3B5E49}"/>
              </a:ext>
            </a:extLst>
          </p:cNvPr>
          <p:cNvSpPr>
            <a:spLocks noGrp="1"/>
          </p:cNvSpPr>
          <p:nvPr>
            <p:ph type="subTitle" idx="1"/>
          </p:nvPr>
        </p:nvSpPr>
        <p:spPr>
          <a:xfrm>
            <a:off x="643466" y="4551037"/>
            <a:ext cx="5449479" cy="1578054"/>
          </a:xfrm>
        </p:spPr>
        <p:txBody>
          <a:bodyPr anchor="b">
            <a:normAutofit/>
          </a:bodyPr>
          <a:lstStyle/>
          <a:p>
            <a:pPr algn="l"/>
            <a:r>
              <a:rPr lang="en-GB">
                <a:solidFill>
                  <a:srgbClr val="FFFFFF"/>
                </a:solidFill>
              </a:rPr>
              <a:t>Part 2</a:t>
            </a:r>
          </a:p>
          <a:p>
            <a:pPr algn="l"/>
            <a:r>
              <a:rPr lang="en-GB">
                <a:solidFill>
                  <a:srgbClr val="FFFFFF"/>
                </a:solidFill>
              </a:rPr>
              <a:t>International Marketing Principles and Practices </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0616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FDE3C-667C-4A48-AD41-0DBE031AD337}"/>
              </a:ext>
            </a:extLst>
          </p:cNvPr>
          <p:cNvSpPr>
            <a:spLocks noGrp="1"/>
          </p:cNvSpPr>
          <p:nvPr>
            <p:ph type="title"/>
          </p:nvPr>
        </p:nvSpPr>
        <p:spPr>
          <a:xfrm>
            <a:off x="1737913" y="606975"/>
            <a:ext cx="8074815" cy="1618489"/>
          </a:xfrm>
        </p:spPr>
        <p:txBody>
          <a:bodyPr anchor="ctr">
            <a:normAutofit/>
          </a:bodyPr>
          <a:lstStyle/>
          <a:p>
            <a:r>
              <a:rPr lang="en-GB" dirty="0"/>
              <a:t>Product factors that may change due to International Marketing</a:t>
            </a:r>
          </a:p>
        </p:txBody>
      </p:sp>
      <p:sp>
        <p:nvSpPr>
          <p:cNvPr id="3" name="Content Placeholder 2">
            <a:extLst>
              <a:ext uri="{FF2B5EF4-FFF2-40B4-BE49-F238E27FC236}">
                <a16:creationId xmlns:a16="http://schemas.microsoft.com/office/drawing/2014/main" id="{A2F6F711-D969-4FAB-933B-C67C38EFD2E2}"/>
              </a:ext>
            </a:extLst>
          </p:cNvPr>
          <p:cNvSpPr>
            <a:spLocks noGrp="1"/>
          </p:cNvSpPr>
          <p:nvPr>
            <p:ph idx="1"/>
          </p:nvPr>
        </p:nvSpPr>
        <p:spPr>
          <a:xfrm>
            <a:off x="1285240" y="2969469"/>
            <a:ext cx="8074815" cy="2800395"/>
          </a:xfrm>
        </p:spPr>
        <p:txBody>
          <a:bodyPr anchor="t">
            <a:normAutofit/>
          </a:bodyPr>
          <a:lstStyle/>
          <a:p>
            <a:r>
              <a:rPr lang="en-GB" sz="2400" dirty="0"/>
              <a:t>Features and benefits</a:t>
            </a:r>
          </a:p>
          <a:p>
            <a:r>
              <a:rPr lang="en-GB" sz="2400" dirty="0"/>
              <a:t>Branding</a:t>
            </a:r>
          </a:p>
          <a:p>
            <a:r>
              <a:rPr lang="en-GB" sz="2400" dirty="0"/>
              <a:t>Product design/variety</a:t>
            </a:r>
          </a:p>
          <a:p>
            <a:r>
              <a:rPr lang="en-GB" sz="2400" dirty="0"/>
              <a:t>Packaging design/labelling</a:t>
            </a:r>
          </a:p>
          <a:p>
            <a:r>
              <a:rPr lang="en-GB" sz="2400" dirty="0"/>
              <a:t>Size</a:t>
            </a:r>
          </a:p>
        </p:txBody>
      </p:sp>
    </p:spTree>
    <p:extLst>
      <p:ext uri="{BB962C8B-B14F-4D97-AF65-F5344CB8AC3E}">
        <p14:creationId xmlns:p14="http://schemas.microsoft.com/office/powerpoint/2010/main" val="2016749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sz="3200" b="1" dirty="0"/>
            </a:br>
            <a:r>
              <a:rPr lang="en-GB" sz="3200" b="1" dirty="0"/>
              <a:t>Product</a:t>
            </a:r>
            <a:br>
              <a:rPr lang="en-GB" sz="3200" b="1" dirty="0"/>
            </a:br>
            <a:br>
              <a:rPr lang="en-GB" sz="3200" b="1" dirty="0"/>
            </a:br>
            <a:r>
              <a:rPr lang="en-GB" sz="3200" b="1" dirty="0"/>
              <a:t>Family Branding/Corporate Umbrella Branding</a:t>
            </a:r>
            <a:br>
              <a:rPr lang="en-GB" sz="3200" dirty="0"/>
            </a:br>
            <a:endParaRPr lang="en-GB" sz="3200" dirty="0"/>
          </a:p>
        </p:txBody>
      </p:sp>
      <p:sp>
        <p:nvSpPr>
          <p:cNvPr id="3" name="Content Placeholder 2"/>
          <p:cNvSpPr>
            <a:spLocks noGrp="1"/>
          </p:cNvSpPr>
          <p:nvPr>
            <p:ph idx="1"/>
          </p:nvPr>
        </p:nvSpPr>
        <p:spPr/>
        <p:txBody>
          <a:bodyPr>
            <a:normAutofit/>
          </a:bodyPr>
          <a:lstStyle/>
          <a:p>
            <a:r>
              <a:rPr lang="en-GB" sz="2400" dirty="0"/>
              <a:t>The company uses one brand name as the main identifier for the different variety of products produced.</a:t>
            </a:r>
          </a:p>
        </p:txBody>
      </p:sp>
    </p:spTree>
    <p:extLst>
      <p:ext uri="{BB962C8B-B14F-4D97-AF65-F5344CB8AC3E}">
        <p14:creationId xmlns:p14="http://schemas.microsoft.com/office/powerpoint/2010/main" val="377254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b="1" dirty="0"/>
            </a:br>
            <a:br>
              <a:rPr lang="en-GB" b="1" dirty="0"/>
            </a:br>
            <a:r>
              <a:rPr lang="en-GB" sz="3600" b="1" dirty="0"/>
              <a:t>Range Branding</a:t>
            </a:r>
            <a:br>
              <a:rPr lang="en-GB" dirty="0"/>
            </a:br>
            <a:endParaRPr lang="en-GB" dirty="0"/>
          </a:p>
        </p:txBody>
      </p:sp>
      <p:sp>
        <p:nvSpPr>
          <p:cNvPr id="3" name="Content Placeholder 2"/>
          <p:cNvSpPr>
            <a:spLocks noGrp="1"/>
          </p:cNvSpPr>
          <p:nvPr>
            <p:ph idx="1"/>
          </p:nvPr>
        </p:nvSpPr>
        <p:spPr/>
        <p:txBody>
          <a:bodyPr>
            <a:normAutofit/>
          </a:bodyPr>
          <a:lstStyle/>
          <a:p>
            <a:r>
              <a:rPr lang="en-GB" sz="2400" dirty="0"/>
              <a:t>The company uses different brand names for different ranges of products produced.</a:t>
            </a:r>
          </a:p>
        </p:txBody>
      </p:sp>
    </p:spTree>
    <p:extLst>
      <p:ext uri="{BB962C8B-B14F-4D97-AF65-F5344CB8AC3E}">
        <p14:creationId xmlns:p14="http://schemas.microsoft.com/office/powerpoint/2010/main" val="37995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b="1" dirty="0"/>
            </a:br>
            <a:br>
              <a:rPr lang="en-GB" b="1" dirty="0"/>
            </a:br>
            <a:r>
              <a:rPr lang="en-GB" sz="3100" b="1" dirty="0"/>
              <a:t>Individual Product Branding</a:t>
            </a:r>
            <a:br>
              <a:rPr lang="en-GB" dirty="0"/>
            </a:br>
            <a:endParaRPr lang="en-GB" dirty="0"/>
          </a:p>
        </p:txBody>
      </p:sp>
      <p:sp>
        <p:nvSpPr>
          <p:cNvPr id="3" name="Content Placeholder 2"/>
          <p:cNvSpPr>
            <a:spLocks noGrp="1"/>
          </p:cNvSpPr>
          <p:nvPr>
            <p:ph idx="1"/>
          </p:nvPr>
        </p:nvSpPr>
        <p:spPr/>
        <p:txBody>
          <a:bodyPr>
            <a:normAutofit/>
          </a:bodyPr>
          <a:lstStyle/>
          <a:p>
            <a:r>
              <a:rPr lang="en-GB" sz="2400" dirty="0"/>
              <a:t>There is no close connection between the brand and the company. However, the brand is recognised for its own strengths.</a:t>
            </a:r>
          </a:p>
        </p:txBody>
      </p:sp>
    </p:spTree>
    <p:extLst>
      <p:ext uri="{BB962C8B-B14F-4D97-AF65-F5344CB8AC3E}">
        <p14:creationId xmlns:p14="http://schemas.microsoft.com/office/powerpoint/2010/main" val="21243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F22C-3B73-4F0E-9C80-CA3FAB73C22B}"/>
              </a:ext>
            </a:extLst>
          </p:cNvPr>
          <p:cNvSpPr>
            <a:spLocks noGrp="1"/>
          </p:cNvSpPr>
          <p:nvPr>
            <p:ph type="title"/>
          </p:nvPr>
        </p:nvSpPr>
        <p:spPr/>
        <p:txBody>
          <a:bodyPr/>
          <a:lstStyle/>
          <a:p>
            <a:r>
              <a:rPr lang="en-GB" b="1" dirty="0"/>
              <a:t>Product</a:t>
            </a:r>
            <a:br>
              <a:rPr lang="en-GB" b="1" dirty="0"/>
            </a:br>
            <a:r>
              <a:rPr lang="en-GB" b="1" dirty="0"/>
              <a:t>Branding Strategies</a:t>
            </a:r>
          </a:p>
        </p:txBody>
      </p:sp>
      <p:sp>
        <p:nvSpPr>
          <p:cNvPr id="3" name="Content Placeholder 2">
            <a:extLst>
              <a:ext uri="{FF2B5EF4-FFF2-40B4-BE49-F238E27FC236}">
                <a16:creationId xmlns:a16="http://schemas.microsoft.com/office/drawing/2014/main" id="{8E3A71DF-B728-4BB2-950D-77DF5EA37C54}"/>
              </a:ext>
            </a:extLst>
          </p:cNvPr>
          <p:cNvSpPr>
            <a:spLocks noGrp="1"/>
          </p:cNvSpPr>
          <p:nvPr>
            <p:ph idx="1"/>
          </p:nvPr>
        </p:nvSpPr>
        <p:spPr/>
        <p:txBody>
          <a:bodyPr>
            <a:normAutofit/>
          </a:bodyPr>
          <a:lstStyle/>
          <a:p>
            <a:r>
              <a:rPr lang="en-GB" sz="2400" dirty="0"/>
              <a:t>Line filling</a:t>
            </a:r>
          </a:p>
          <a:p>
            <a:r>
              <a:rPr lang="en-GB" sz="2400" dirty="0"/>
              <a:t>Line extension</a:t>
            </a:r>
          </a:p>
          <a:p>
            <a:r>
              <a:rPr lang="en-GB" sz="2400" dirty="0"/>
              <a:t>Line stretching</a:t>
            </a:r>
          </a:p>
          <a:p>
            <a:r>
              <a:rPr lang="en-GB" sz="2400" dirty="0"/>
              <a:t>Brand extension</a:t>
            </a:r>
          </a:p>
        </p:txBody>
      </p:sp>
    </p:spTree>
    <p:extLst>
      <p:ext uri="{BB962C8B-B14F-4D97-AF65-F5344CB8AC3E}">
        <p14:creationId xmlns:p14="http://schemas.microsoft.com/office/powerpoint/2010/main" val="142962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3E9E-4658-43DD-B4C1-4D44D137D068}"/>
              </a:ext>
            </a:extLst>
          </p:cNvPr>
          <p:cNvSpPr>
            <a:spLocks noGrp="1"/>
          </p:cNvSpPr>
          <p:nvPr>
            <p:ph type="title"/>
          </p:nvPr>
        </p:nvSpPr>
        <p:spPr>
          <a:xfrm>
            <a:off x="2242880" y="800392"/>
            <a:ext cx="7698523" cy="1212102"/>
          </a:xfrm>
        </p:spPr>
        <p:txBody>
          <a:bodyPr>
            <a:normAutofit/>
          </a:bodyPr>
          <a:lstStyle/>
          <a:p>
            <a:pPr>
              <a:lnSpc>
                <a:spcPct val="90000"/>
              </a:lnSpc>
            </a:pPr>
            <a:r>
              <a:rPr lang="en-GB" sz="2700" b="1" dirty="0">
                <a:solidFill>
                  <a:schemeClr val="bg1"/>
                </a:solidFill>
              </a:rPr>
              <a:t>Factors that may change the price when making product/services available in different countries</a:t>
            </a:r>
          </a:p>
        </p:txBody>
      </p:sp>
      <p:sp>
        <p:nvSpPr>
          <p:cNvPr id="3" name="Content Placeholder 2">
            <a:extLst>
              <a:ext uri="{FF2B5EF4-FFF2-40B4-BE49-F238E27FC236}">
                <a16:creationId xmlns:a16="http://schemas.microsoft.com/office/drawing/2014/main" id="{E9BA550F-85A7-4667-97D7-49FE8D89934A}"/>
              </a:ext>
            </a:extLst>
          </p:cNvPr>
          <p:cNvSpPr>
            <a:spLocks noGrp="1"/>
          </p:cNvSpPr>
          <p:nvPr>
            <p:ph idx="1"/>
          </p:nvPr>
        </p:nvSpPr>
        <p:spPr>
          <a:xfrm>
            <a:off x="2549718" y="2490437"/>
            <a:ext cx="7281746" cy="3567173"/>
          </a:xfrm>
        </p:spPr>
        <p:txBody>
          <a:bodyPr anchor="ctr">
            <a:normAutofit/>
          </a:bodyPr>
          <a:lstStyle/>
          <a:p>
            <a:r>
              <a:rPr lang="en-GB" sz="2100" dirty="0"/>
              <a:t>Demand</a:t>
            </a:r>
          </a:p>
          <a:p>
            <a:r>
              <a:rPr lang="en-GB" sz="2100" dirty="0"/>
              <a:t>Competition</a:t>
            </a:r>
          </a:p>
          <a:p>
            <a:r>
              <a:rPr lang="en-GB" sz="2100" dirty="0"/>
              <a:t>Inflation/Deflation</a:t>
            </a:r>
          </a:p>
          <a:p>
            <a:r>
              <a:rPr lang="en-GB" sz="2100" dirty="0"/>
              <a:t>The economic stability of the country</a:t>
            </a:r>
          </a:p>
          <a:p>
            <a:r>
              <a:rPr lang="en-GB" sz="2100" dirty="0"/>
              <a:t>Taxes</a:t>
            </a:r>
          </a:p>
          <a:p>
            <a:r>
              <a:rPr lang="en-GB" sz="2100" dirty="0"/>
              <a:t>The buying power of the target market</a:t>
            </a:r>
          </a:p>
        </p:txBody>
      </p:sp>
    </p:spTree>
    <p:extLst>
      <p:ext uri="{BB962C8B-B14F-4D97-AF65-F5344CB8AC3E}">
        <p14:creationId xmlns:p14="http://schemas.microsoft.com/office/powerpoint/2010/main" val="238409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63E6D-2C2D-4E90-B82E-42AC73DF4855}"/>
              </a:ext>
            </a:extLst>
          </p:cNvPr>
          <p:cNvSpPr>
            <a:spLocks noGrp="1"/>
          </p:cNvSpPr>
          <p:nvPr>
            <p:ph type="title"/>
          </p:nvPr>
        </p:nvSpPr>
        <p:spPr>
          <a:xfrm>
            <a:off x="2152650" y="1841615"/>
            <a:ext cx="2557131" cy="3173819"/>
          </a:xfrm>
        </p:spPr>
        <p:txBody>
          <a:bodyPr>
            <a:normAutofit/>
          </a:bodyPr>
          <a:lstStyle/>
          <a:p>
            <a:r>
              <a:rPr lang="en-GB">
                <a:solidFill>
                  <a:schemeClr val="bg1"/>
                </a:solidFill>
              </a:rPr>
              <a:t>Price</a:t>
            </a:r>
          </a:p>
        </p:txBody>
      </p:sp>
      <p:sp>
        <p:nvSpPr>
          <p:cNvPr id="3" name="Content Placeholder 2">
            <a:extLst>
              <a:ext uri="{FF2B5EF4-FFF2-40B4-BE49-F238E27FC236}">
                <a16:creationId xmlns:a16="http://schemas.microsoft.com/office/drawing/2014/main" id="{C7178E36-A04F-4CE0-9B8F-0CD2B483D95E}"/>
              </a:ext>
            </a:extLst>
          </p:cNvPr>
          <p:cNvSpPr>
            <a:spLocks noGrp="1"/>
          </p:cNvSpPr>
          <p:nvPr>
            <p:ph idx="1"/>
          </p:nvPr>
        </p:nvSpPr>
        <p:spPr>
          <a:xfrm>
            <a:off x="2643612" y="928003"/>
            <a:ext cx="10393378" cy="5001042"/>
          </a:xfrm>
        </p:spPr>
        <p:txBody>
          <a:bodyPr anchor="ctr">
            <a:normAutofit/>
          </a:bodyPr>
          <a:lstStyle/>
          <a:p>
            <a:pPr marL="0" indent="0">
              <a:buNone/>
            </a:pPr>
            <a:r>
              <a:rPr lang="en-GB" sz="2800" b="1" dirty="0">
                <a:solidFill>
                  <a:schemeClr val="bg1"/>
                </a:solidFill>
              </a:rPr>
              <a:t>Pricing Strategies</a:t>
            </a:r>
          </a:p>
          <a:p>
            <a:pPr marL="0" indent="0">
              <a:buNone/>
            </a:pPr>
            <a:endParaRPr lang="en-GB" sz="2400" b="1" dirty="0">
              <a:solidFill>
                <a:schemeClr val="bg1"/>
              </a:solidFill>
            </a:endParaRPr>
          </a:p>
          <a:p>
            <a:pPr marL="0" indent="0">
              <a:buNone/>
            </a:pPr>
            <a:endParaRPr lang="en-GB" sz="2400" b="1" dirty="0">
              <a:solidFill>
                <a:schemeClr val="bg1"/>
              </a:solidFill>
            </a:endParaRPr>
          </a:p>
          <a:p>
            <a:r>
              <a:rPr lang="en-GB" sz="2400" dirty="0"/>
              <a:t>Premium Pricing</a:t>
            </a:r>
          </a:p>
          <a:p>
            <a:r>
              <a:rPr lang="en-GB" sz="2400" dirty="0"/>
              <a:t>Penetration Pricing</a:t>
            </a:r>
          </a:p>
          <a:p>
            <a:r>
              <a:rPr lang="en-GB" sz="2400" dirty="0"/>
              <a:t>Economy Pricing</a:t>
            </a:r>
          </a:p>
          <a:p>
            <a:r>
              <a:rPr lang="en-GB" sz="2400" dirty="0"/>
              <a:t>Price Skimming</a:t>
            </a:r>
          </a:p>
          <a:p>
            <a:r>
              <a:rPr lang="en-GB" sz="2400" dirty="0"/>
              <a:t>Psychological Pricing</a:t>
            </a:r>
          </a:p>
          <a:p>
            <a:r>
              <a:rPr lang="en-GB" sz="2400" dirty="0"/>
              <a:t>Bundle Pricing</a:t>
            </a:r>
          </a:p>
          <a:p>
            <a:endParaRPr lang="en-GB" sz="1700" b="1" dirty="0"/>
          </a:p>
        </p:txBody>
      </p:sp>
    </p:spTree>
    <p:extLst>
      <p:ext uri="{BB962C8B-B14F-4D97-AF65-F5344CB8AC3E}">
        <p14:creationId xmlns:p14="http://schemas.microsoft.com/office/powerpoint/2010/main" val="58877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8A1F1-8DC4-482D-8661-178C07BAB660}"/>
              </a:ext>
            </a:extLst>
          </p:cNvPr>
          <p:cNvSpPr>
            <a:spLocks noGrp="1"/>
          </p:cNvSpPr>
          <p:nvPr>
            <p:ph type="title"/>
          </p:nvPr>
        </p:nvSpPr>
        <p:spPr/>
        <p:txBody>
          <a:bodyPr/>
          <a:lstStyle/>
          <a:p>
            <a:r>
              <a:rPr lang="en-GB" dirty="0"/>
              <a:t>Place</a:t>
            </a:r>
          </a:p>
        </p:txBody>
      </p:sp>
      <p:sp>
        <p:nvSpPr>
          <p:cNvPr id="3" name="Content Placeholder 2">
            <a:extLst>
              <a:ext uri="{FF2B5EF4-FFF2-40B4-BE49-F238E27FC236}">
                <a16:creationId xmlns:a16="http://schemas.microsoft.com/office/drawing/2014/main" id="{D8D25123-E340-4F2D-A9D0-F0BC7CF97196}"/>
              </a:ext>
            </a:extLst>
          </p:cNvPr>
          <p:cNvSpPr>
            <a:spLocks noGrp="1"/>
          </p:cNvSpPr>
          <p:nvPr>
            <p:ph idx="1"/>
          </p:nvPr>
        </p:nvSpPr>
        <p:spPr/>
        <p:txBody>
          <a:bodyPr>
            <a:normAutofit/>
          </a:bodyPr>
          <a:lstStyle/>
          <a:p>
            <a:r>
              <a:rPr lang="en-GB" sz="2400" b="1" dirty="0"/>
              <a:t>Direct channel of distribution</a:t>
            </a:r>
          </a:p>
          <a:p>
            <a:endParaRPr lang="en-GB" sz="2400" dirty="0"/>
          </a:p>
          <a:p>
            <a:r>
              <a:rPr lang="en-GB" sz="2400" b="1" dirty="0"/>
              <a:t>Indirect channel of distribution</a:t>
            </a:r>
          </a:p>
          <a:p>
            <a:r>
              <a:rPr lang="en-GB" sz="2400" dirty="0"/>
              <a:t>Intensive distribution</a:t>
            </a:r>
          </a:p>
          <a:p>
            <a:r>
              <a:rPr lang="en-GB" sz="2400" dirty="0"/>
              <a:t>Exclusive distribution</a:t>
            </a:r>
          </a:p>
          <a:p>
            <a:r>
              <a:rPr lang="en-GB" sz="2400" dirty="0"/>
              <a:t>Selective distribution</a:t>
            </a:r>
          </a:p>
        </p:txBody>
      </p:sp>
    </p:spTree>
    <p:extLst>
      <p:ext uri="{BB962C8B-B14F-4D97-AF65-F5344CB8AC3E}">
        <p14:creationId xmlns:p14="http://schemas.microsoft.com/office/powerpoint/2010/main" val="384933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barn(inVertical)">
                                      <p:cBhvr>
                                        <p:cTn id="19" dur="500"/>
                                        <p:tgtEl>
                                          <p:spTgt spid="3">
                                            <p:txEl>
                                              <p:pRg st="3" end="3"/>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barn(inVertical)">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Market </a:t>
            </a:r>
            <a:r>
              <a:rPr lang="en-GB"/>
              <a:t>Entry Methods</a:t>
            </a:r>
            <a:endParaRPr lang="en-GB" dirty="0"/>
          </a:p>
        </p:txBody>
      </p:sp>
      <p:sp>
        <p:nvSpPr>
          <p:cNvPr id="3" name="Content Placeholder 2"/>
          <p:cNvSpPr>
            <a:spLocks noGrp="1"/>
          </p:cNvSpPr>
          <p:nvPr>
            <p:ph idx="1"/>
          </p:nvPr>
        </p:nvSpPr>
        <p:spPr/>
        <p:txBody>
          <a:bodyPr>
            <a:normAutofit/>
          </a:bodyPr>
          <a:lstStyle/>
          <a:p>
            <a:pPr marL="0" indent="0">
              <a:buNone/>
            </a:pPr>
            <a:r>
              <a:rPr lang="en-GB" b="1" u="sng" dirty="0"/>
              <a:t>Licensing</a:t>
            </a:r>
          </a:p>
          <a:p>
            <a:pPr marL="0" indent="0">
              <a:buNone/>
            </a:pPr>
            <a:r>
              <a:rPr lang="en-GB" dirty="0"/>
              <a:t>Confers a right to use a company specific manufacturing process or brand name for a fee/commission.  E.g. coke and bottling process.</a:t>
            </a:r>
          </a:p>
          <a:p>
            <a:pPr marL="0" indent="0">
              <a:buNone/>
            </a:pPr>
            <a:r>
              <a:rPr lang="en-GB" b="1" u="sng" dirty="0"/>
              <a:t>Franchising</a:t>
            </a:r>
          </a:p>
          <a:p>
            <a:pPr marL="0" indent="0">
              <a:buNone/>
            </a:pPr>
            <a:r>
              <a:rPr lang="en-GB" dirty="0"/>
              <a:t>Introduces the small independent entrepreneur to a proven business concept. It transfers the right to use the company name and all that may be identifiable with the company</a:t>
            </a:r>
          </a:p>
          <a:p>
            <a:pPr marL="0" indent="0">
              <a:buNone/>
            </a:pPr>
            <a:endParaRPr lang="en-GB" b="1" u="sng" dirty="0"/>
          </a:p>
        </p:txBody>
      </p:sp>
    </p:spTree>
    <p:extLst>
      <p:ext uri="{BB962C8B-B14F-4D97-AF65-F5344CB8AC3E}">
        <p14:creationId xmlns:p14="http://schemas.microsoft.com/office/powerpoint/2010/main" val="2681954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b="1" u="sng" dirty="0"/>
              <a:t>Joint venture</a:t>
            </a:r>
          </a:p>
          <a:p>
            <a:pPr marL="0" indent="0">
              <a:buNone/>
            </a:pPr>
            <a:r>
              <a:rPr lang="en-GB" dirty="0"/>
              <a:t>A </a:t>
            </a:r>
            <a:r>
              <a:rPr lang="en-GB" b="1" dirty="0"/>
              <a:t>joint venture</a:t>
            </a:r>
            <a:r>
              <a:rPr lang="en-GB" dirty="0"/>
              <a:t> is a business formed between two or more parties to undertake economic activity together. The parties agree to create a new business by both sharing in the </a:t>
            </a:r>
            <a:r>
              <a:rPr lang="en-GB" u="sng" dirty="0">
                <a:hlinkClick r:id="rId2" tooltip="Revenues"/>
              </a:rPr>
              <a:t>revenues</a:t>
            </a:r>
            <a:r>
              <a:rPr lang="en-GB" dirty="0"/>
              <a:t>, </a:t>
            </a:r>
            <a:r>
              <a:rPr lang="en-GB" u="sng" dirty="0">
                <a:hlinkClick r:id="rId3" tooltip="Expenses"/>
              </a:rPr>
              <a:t>expenses</a:t>
            </a:r>
            <a:r>
              <a:rPr lang="en-GB" dirty="0"/>
              <a:t>, and control of the enterprise. </a:t>
            </a:r>
            <a:endParaRPr lang="en-GB" b="1" u="sng" dirty="0"/>
          </a:p>
        </p:txBody>
      </p:sp>
    </p:spTree>
    <p:extLst>
      <p:ext uri="{BB962C8B-B14F-4D97-AF65-F5344CB8AC3E}">
        <p14:creationId xmlns:p14="http://schemas.microsoft.com/office/powerpoint/2010/main" val="348476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Entry Methods</a:t>
            </a:r>
          </a:p>
        </p:txBody>
      </p:sp>
      <p:sp>
        <p:nvSpPr>
          <p:cNvPr id="3" name="Content Placeholder 2"/>
          <p:cNvSpPr>
            <a:spLocks noGrp="1"/>
          </p:cNvSpPr>
          <p:nvPr>
            <p:ph idx="1"/>
          </p:nvPr>
        </p:nvSpPr>
        <p:spPr/>
        <p:txBody>
          <a:bodyPr>
            <a:normAutofit/>
          </a:bodyPr>
          <a:lstStyle/>
          <a:p>
            <a:pPr marL="0" indent="0">
              <a:buNone/>
            </a:pPr>
            <a:r>
              <a:rPr lang="en-GB" sz="2400" b="1" dirty="0"/>
              <a:t>Strategic alliance</a:t>
            </a:r>
          </a:p>
          <a:p>
            <a:pPr marL="0" indent="0">
              <a:buNone/>
            </a:pPr>
            <a:r>
              <a:rPr lang="en-GB" sz="2400" dirty="0"/>
              <a:t>Companies merge together their strengths in order to gain a strong competitive advantage.</a:t>
            </a:r>
          </a:p>
        </p:txBody>
      </p:sp>
    </p:spTree>
    <p:extLst>
      <p:ext uri="{BB962C8B-B14F-4D97-AF65-F5344CB8AC3E}">
        <p14:creationId xmlns:p14="http://schemas.microsoft.com/office/powerpoint/2010/main" val="858339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5408-FEDE-475A-9419-D57E461302CE}"/>
              </a:ext>
            </a:extLst>
          </p:cNvPr>
          <p:cNvSpPr>
            <a:spLocks noGrp="1"/>
          </p:cNvSpPr>
          <p:nvPr>
            <p:ph type="title"/>
          </p:nvPr>
        </p:nvSpPr>
        <p:spPr/>
        <p:txBody>
          <a:bodyPr/>
          <a:lstStyle/>
          <a:p>
            <a:r>
              <a:rPr lang="en-GB" dirty="0"/>
              <a:t>Promotion</a:t>
            </a:r>
          </a:p>
        </p:txBody>
      </p:sp>
      <p:sp>
        <p:nvSpPr>
          <p:cNvPr id="3" name="Content Placeholder 2">
            <a:extLst>
              <a:ext uri="{FF2B5EF4-FFF2-40B4-BE49-F238E27FC236}">
                <a16:creationId xmlns:a16="http://schemas.microsoft.com/office/drawing/2014/main" id="{CBEA76BE-58C9-4249-B801-A4257138D176}"/>
              </a:ext>
            </a:extLst>
          </p:cNvPr>
          <p:cNvSpPr>
            <a:spLocks noGrp="1"/>
          </p:cNvSpPr>
          <p:nvPr>
            <p:ph idx="1"/>
          </p:nvPr>
        </p:nvSpPr>
        <p:spPr/>
        <p:txBody>
          <a:bodyPr/>
          <a:lstStyle/>
          <a:p>
            <a:r>
              <a:rPr lang="en-GB" dirty="0"/>
              <a:t>Advertising</a:t>
            </a:r>
          </a:p>
          <a:p>
            <a:r>
              <a:rPr lang="en-GB" dirty="0"/>
              <a:t>Sales promotion</a:t>
            </a:r>
          </a:p>
          <a:p>
            <a:r>
              <a:rPr lang="en-GB" dirty="0"/>
              <a:t>Public relations</a:t>
            </a:r>
          </a:p>
          <a:p>
            <a:r>
              <a:rPr lang="en-GB" dirty="0"/>
              <a:t>Sponsorship</a:t>
            </a:r>
          </a:p>
          <a:p>
            <a:r>
              <a:rPr lang="en-GB" dirty="0"/>
              <a:t>Direct marketing</a:t>
            </a:r>
          </a:p>
          <a:p>
            <a:r>
              <a:rPr lang="en-GB" dirty="0"/>
              <a:t>Digital marketing</a:t>
            </a:r>
          </a:p>
        </p:txBody>
      </p:sp>
    </p:spTree>
    <p:extLst>
      <p:ext uri="{BB962C8B-B14F-4D97-AF65-F5344CB8AC3E}">
        <p14:creationId xmlns:p14="http://schemas.microsoft.com/office/powerpoint/2010/main" val="2206652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heel(1)">
                                      <p:cBhvr>
                                        <p:cTn id="25" dur="2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F671-4A7D-4986-A03C-40F29A1E1916}"/>
              </a:ext>
            </a:extLst>
          </p:cNvPr>
          <p:cNvSpPr>
            <a:spLocks noGrp="1"/>
          </p:cNvSpPr>
          <p:nvPr>
            <p:ph type="title"/>
          </p:nvPr>
        </p:nvSpPr>
        <p:spPr/>
        <p:txBody>
          <a:bodyPr/>
          <a:lstStyle/>
          <a:p>
            <a:r>
              <a:rPr lang="en-GB" dirty="0"/>
              <a:t>The Extended Marketing Mix</a:t>
            </a:r>
          </a:p>
        </p:txBody>
      </p:sp>
      <p:sp>
        <p:nvSpPr>
          <p:cNvPr id="3" name="Content Placeholder 2">
            <a:extLst>
              <a:ext uri="{FF2B5EF4-FFF2-40B4-BE49-F238E27FC236}">
                <a16:creationId xmlns:a16="http://schemas.microsoft.com/office/drawing/2014/main" id="{78DB1651-A046-4868-A5EE-522962B12D29}"/>
              </a:ext>
            </a:extLst>
          </p:cNvPr>
          <p:cNvSpPr>
            <a:spLocks noGrp="1"/>
          </p:cNvSpPr>
          <p:nvPr>
            <p:ph idx="1"/>
          </p:nvPr>
        </p:nvSpPr>
        <p:spPr/>
        <p:txBody>
          <a:bodyPr/>
          <a:lstStyle/>
          <a:p>
            <a:r>
              <a:rPr lang="en-GB" sz="2400" dirty="0"/>
              <a:t>People</a:t>
            </a:r>
          </a:p>
          <a:p>
            <a:endParaRPr lang="en-GB" sz="2400" dirty="0"/>
          </a:p>
          <a:p>
            <a:endParaRPr lang="en-GB" sz="2400" dirty="0"/>
          </a:p>
          <a:p>
            <a:r>
              <a:rPr lang="en-GB" sz="2400" dirty="0"/>
              <a:t>Process</a:t>
            </a:r>
          </a:p>
          <a:p>
            <a:endParaRPr lang="en-GB" sz="2400" dirty="0"/>
          </a:p>
          <a:p>
            <a:endParaRPr lang="en-GB" sz="2400" dirty="0"/>
          </a:p>
          <a:p>
            <a:r>
              <a:rPr lang="en-GB" sz="2400" dirty="0"/>
              <a:t>Physical evidence</a:t>
            </a:r>
          </a:p>
          <a:p>
            <a:endParaRPr lang="en-GB" dirty="0"/>
          </a:p>
          <a:p>
            <a:endParaRPr lang="en-GB" dirty="0"/>
          </a:p>
          <a:p>
            <a:endParaRPr lang="en-GB" dirty="0"/>
          </a:p>
        </p:txBody>
      </p:sp>
    </p:spTree>
    <p:extLst>
      <p:ext uri="{BB962C8B-B14F-4D97-AF65-F5344CB8AC3E}">
        <p14:creationId xmlns:p14="http://schemas.microsoft.com/office/powerpoint/2010/main" val="40721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6E361-72D2-43B1-A180-86BFC780BE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A652E2-7140-4C76-BA38-3371B38C0CC9}"/>
              </a:ext>
            </a:extLst>
          </p:cNvPr>
          <p:cNvSpPr>
            <a:spLocks noGrp="1"/>
          </p:cNvSpPr>
          <p:nvPr>
            <p:ph idx="1"/>
          </p:nvPr>
        </p:nvSpPr>
        <p:spPr/>
        <p:txBody>
          <a:bodyPr>
            <a:normAutofit fontScale="92500"/>
          </a:bodyPr>
          <a:lstStyle/>
          <a:p>
            <a:r>
              <a:rPr lang="en-GB" dirty="0"/>
              <a:t>Provide a definition of: directional development strategy</a:t>
            </a:r>
          </a:p>
          <a:p>
            <a:pPr lvl="0"/>
            <a:r>
              <a:rPr lang="en-GB" dirty="0"/>
              <a:t>Relate EITHER the Ansoff matrix OR the</a:t>
            </a:r>
          </a:p>
          <a:p>
            <a:pPr marL="0" indent="0">
              <a:buNone/>
            </a:pPr>
            <a:r>
              <a:rPr lang="en-GB" dirty="0"/>
              <a:t>BCG matrix</a:t>
            </a:r>
          </a:p>
          <a:p>
            <a:pPr lvl="0"/>
            <a:r>
              <a:rPr lang="en-GB" sz="2400" dirty="0"/>
              <a:t>A conclusion and recommendations should be provided.</a:t>
            </a:r>
          </a:p>
          <a:p>
            <a:pPr lvl="0"/>
            <a:r>
              <a:rPr lang="en-GB" sz="2400" dirty="0"/>
              <a:t>TOWS analysis could be included for the recommendations</a:t>
            </a:r>
          </a:p>
          <a:p>
            <a:pPr lvl="0"/>
            <a:r>
              <a:rPr lang="en-GB" sz="2400" dirty="0"/>
              <a:t>Remember to include appropriate critical analysis of  selected models. </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A4D5FD89-8F51-44DA-99CB-B5C9CEE019A8}"/>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2066A1C3-2F08-4B2C-89F4-A820C16DF17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02239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77FD-E3E9-49B6-8DBA-9FDC886715F8}"/>
              </a:ext>
            </a:extLst>
          </p:cNvPr>
          <p:cNvSpPr>
            <a:spLocks noGrp="1"/>
          </p:cNvSpPr>
          <p:nvPr>
            <p:ph type="title"/>
          </p:nvPr>
        </p:nvSpPr>
        <p:spPr/>
        <p:txBody>
          <a:bodyPr/>
          <a:lstStyle/>
          <a:p>
            <a:r>
              <a:rPr lang="en-GB" sz="3200" dirty="0"/>
              <a:t>Directional Development Strategy</a:t>
            </a:r>
          </a:p>
        </p:txBody>
      </p:sp>
      <p:sp>
        <p:nvSpPr>
          <p:cNvPr id="3" name="Content Placeholder 2">
            <a:extLst>
              <a:ext uri="{FF2B5EF4-FFF2-40B4-BE49-F238E27FC236}">
                <a16:creationId xmlns:a16="http://schemas.microsoft.com/office/drawing/2014/main" id="{BD310694-8410-4962-926F-15BC01A4B1C1}"/>
              </a:ext>
            </a:extLst>
          </p:cNvPr>
          <p:cNvSpPr>
            <a:spLocks noGrp="1"/>
          </p:cNvSpPr>
          <p:nvPr>
            <p:ph idx="1"/>
          </p:nvPr>
        </p:nvSpPr>
        <p:spPr/>
        <p:txBody>
          <a:bodyPr/>
          <a:lstStyle/>
          <a:p>
            <a:r>
              <a:rPr lang="en-GB" sz="2400" dirty="0"/>
              <a:t>Directional strategy is the game plan a company decides on and implements to grow business, increase profits, and accomplish goals and objectives. Small businesses to large corporations can create their own types of directional strategies that work for the focus and scope of each individual business.</a:t>
            </a:r>
          </a:p>
        </p:txBody>
      </p:sp>
      <p:sp>
        <p:nvSpPr>
          <p:cNvPr id="4" name="Date Placeholder 3">
            <a:extLst>
              <a:ext uri="{FF2B5EF4-FFF2-40B4-BE49-F238E27FC236}">
                <a16:creationId xmlns:a16="http://schemas.microsoft.com/office/drawing/2014/main" id="{E8481D7B-66BD-4E4C-B083-5C7C182062ED}"/>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1C1E98AA-91CA-47BD-ABB3-626203A0B6A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828985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E832-7B63-0740-C377-C9F869029D6E}"/>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Advantages of Directional Development Strategies</a:t>
            </a:r>
          </a:p>
        </p:txBody>
      </p:sp>
      <p:sp>
        <p:nvSpPr>
          <p:cNvPr id="3" name="Content Placeholder 2">
            <a:extLst>
              <a:ext uri="{FF2B5EF4-FFF2-40B4-BE49-F238E27FC236}">
                <a16:creationId xmlns:a16="http://schemas.microsoft.com/office/drawing/2014/main" id="{0C6F6FDF-882E-AC72-7086-F89B7FDC3D83}"/>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It acts as a “road map” and helps to point the company in the right direction.</a:t>
            </a:r>
          </a:p>
          <a:p>
            <a:r>
              <a:rPr lang="en-GB" sz="2800" dirty="0">
                <a:latin typeface="Arial" panose="020B0604020202020204" pitchFamily="34" charset="0"/>
                <a:cs typeface="Arial" panose="020B0604020202020204" pitchFamily="34" charset="0"/>
              </a:rPr>
              <a:t>It helps the company to achieve its objectives and mission</a:t>
            </a:r>
          </a:p>
          <a:p>
            <a:r>
              <a:rPr lang="en-GB" sz="2800" dirty="0">
                <a:latin typeface="Arial" panose="020B0604020202020204" pitchFamily="34" charset="0"/>
                <a:cs typeface="Arial" panose="020B0604020202020204" pitchFamily="34" charset="0"/>
              </a:rPr>
              <a:t>It improves operational efficiency.</a:t>
            </a:r>
          </a:p>
        </p:txBody>
      </p:sp>
      <p:sp>
        <p:nvSpPr>
          <p:cNvPr id="4" name="Date Placeholder 3">
            <a:extLst>
              <a:ext uri="{FF2B5EF4-FFF2-40B4-BE49-F238E27FC236}">
                <a16:creationId xmlns:a16="http://schemas.microsoft.com/office/drawing/2014/main" id="{3A2A4010-5D2F-9720-3C66-A5E6CAB5D06C}"/>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B92E8663-2835-CDE6-8C1D-A72DA3936B8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790052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F1DDA-54BC-47EC-B965-A38FA923FFF3}"/>
              </a:ext>
            </a:extLst>
          </p:cNvPr>
          <p:cNvSpPr>
            <a:spLocks noGrp="1"/>
          </p:cNvSpPr>
          <p:nvPr>
            <p:ph type="title"/>
          </p:nvPr>
        </p:nvSpPr>
        <p:spPr/>
        <p:txBody>
          <a:bodyPr/>
          <a:lstStyle/>
          <a:p>
            <a:r>
              <a:rPr lang="en-GB" dirty="0"/>
              <a:t>Ansoff Matrix</a:t>
            </a:r>
          </a:p>
        </p:txBody>
      </p:sp>
      <p:pic>
        <p:nvPicPr>
          <p:cNvPr id="1026" name="Picture 2" descr="Ansoff Matrix | Business | tutor2u">
            <a:extLst>
              <a:ext uri="{FF2B5EF4-FFF2-40B4-BE49-F238E27FC236}">
                <a16:creationId xmlns:a16="http://schemas.microsoft.com/office/drawing/2014/main" id="{D15E414F-7937-41D1-9A88-F1B2938FAA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07198" y="2065162"/>
            <a:ext cx="6947953" cy="3902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110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normAutofit lnSpcReduction="10000"/>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FACD-03BB-4DEB-A83D-9D98C1A3D541}"/>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82BC68C1-69AC-4AEE-B11F-0F6B06F3DD3A}"/>
              </a:ext>
            </a:extLst>
          </p:cNvPr>
          <p:cNvSpPr>
            <a:spLocks noGrp="1"/>
          </p:cNvSpPr>
          <p:nvPr>
            <p:ph idx="1"/>
          </p:nvPr>
        </p:nvSpPr>
        <p:spPr/>
        <p:txBody>
          <a:bodyPr/>
          <a:lstStyle/>
          <a:p>
            <a:r>
              <a:rPr lang="en-GB" sz="2400" dirty="0"/>
              <a:t>BCG matrix is a framework created by Boston Consulting Group to evaluate the strategic position of the business brand portfolio and its potential. It classifies business portfolio into four categories based on industry attractiveness (growth rate of that industry) and </a:t>
            </a:r>
            <a:r>
              <a:rPr lang="en-GB" sz="2400" dirty="0">
                <a:hlinkClick r:id="rId2">
                  <a:extLst>
                    <a:ext uri="{A12FA001-AC4F-418D-AE19-62706E023703}">
                      <ahyp:hlinkClr xmlns:ahyp="http://schemas.microsoft.com/office/drawing/2018/hyperlinkcolor" val="tx"/>
                    </a:ext>
                  </a:extLst>
                </a:hlinkClick>
              </a:rPr>
              <a:t>competitive position</a:t>
            </a:r>
            <a:r>
              <a:rPr lang="en-GB" sz="2400" dirty="0"/>
              <a:t> (relative market share).</a:t>
            </a:r>
          </a:p>
        </p:txBody>
      </p:sp>
      <p:sp>
        <p:nvSpPr>
          <p:cNvPr id="4" name="Date Placeholder 3">
            <a:extLst>
              <a:ext uri="{FF2B5EF4-FFF2-40B4-BE49-F238E27FC236}">
                <a16:creationId xmlns:a16="http://schemas.microsoft.com/office/drawing/2014/main" id="{7B598894-D4C4-48CB-A2FA-9D1D62437173}"/>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D3D66AD1-6331-43D1-9968-6B30C57FE054}"/>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089902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D767-9C06-4B1D-9BB2-004C3D40A676}"/>
              </a:ext>
            </a:extLst>
          </p:cNvPr>
          <p:cNvSpPr>
            <a:spLocks noGrp="1"/>
          </p:cNvSpPr>
          <p:nvPr>
            <p:ph type="title"/>
          </p:nvPr>
        </p:nvSpPr>
        <p:spPr/>
        <p:txBody>
          <a:bodyPr/>
          <a:lstStyle/>
          <a:p>
            <a:r>
              <a:rPr lang="en-GB" dirty="0"/>
              <a:t>Diagram: The BCG Matrix</a:t>
            </a:r>
          </a:p>
        </p:txBody>
      </p:sp>
      <p:pic>
        <p:nvPicPr>
          <p:cNvPr id="1026" name="Picture 2" descr="BCG matrix is divided into 4 cells: stars, question marks, dogs and cash cows.">
            <a:extLst>
              <a:ext uri="{FF2B5EF4-FFF2-40B4-BE49-F238E27FC236}">
                <a16:creationId xmlns:a16="http://schemas.microsoft.com/office/drawing/2014/main" id="{8BAABDAD-E2A9-4C52-873F-0A0C910D7F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2261" y="2133917"/>
            <a:ext cx="5849331" cy="391636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CAD91271-155E-4F2D-BAAB-8A28FDFD2209}"/>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58A74504-931D-4848-8BA0-3A4F3CB5F310}"/>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7230215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E9719-D430-4D87-92BC-67DAC27AE985}"/>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2AF798C9-9D82-42CB-9536-95EE0DDE0E63}"/>
              </a:ext>
            </a:extLst>
          </p:cNvPr>
          <p:cNvSpPr>
            <a:spLocks noGrp="1"/>
          </p:cNvSpPr>
          <p:nvPr>
            <p:ph idx="1"/>
          </p:nvPr>
        </p:nvSpPr>
        <p:spPr/>
        <p:txBody>
          <a:bodyPr>
            <a:normAutofit lnSpcReduction="10000"/>
          </a:bodyPr>
          <a:lstStyle/>
          <a:p>
            <a:r>
              <a:rPr lang="en-GB" sz="2800" dirty="0"/>
              <a:t>On the vertical axis, the market growth rate provides a measure of the market’s attractiveness. </a:t>
            </a:r>
          </a:p>
          <a:p>
            <a:r>
              <a:rPr lang="en-GB" sz="2800" dirty="0"/>
              <a:t>On the horizontal axis, relative market share serves as a measure of the company’s strength in the market. By dividing the BCG matrix into four fields, four types of SBU can be distinguished</a:t>
            </a:r>
            <a:r>
              <a:rPr lang="en-GB" dirty="0"/>
              <a:t>.</a:t>
            </a:r>
          </a:p>
        </p:txBody>
      </p:sp>
      <p:sp>
        <p:nvSpPr>
          <p:cNvPr id="4" name="Date Placeholder 3">
            <a:extLst>
              <a:ext uri="{FF2B5EF4-FFF2-40B4-BE49-F238E27FC236}">
                <a16:creationId xmlns:a16="http://schemas.microsoft.com/office/drawing/2014/main" id="{FCA6F7EE-4032-40B9-A7BF-5B2F92E836EC}"/>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584E0926-2057-4B8E-A867-A950142B46E1}"/>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816163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81E5-139E-4E18-9AB6-56EEBD78C06C}"/>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C8175F5-53B8-46FB-915A-86A1FAC6B3C0}"/>
              </a:ext>
            </a:extLst>
          </p:cNvPr>
          <p:cNvSpPr>
            <a:spLocks noGrp="1"/>
          </p:cNvSpPr>
          <p:nvPr>
            <p:ph idx="1"/>
          </p:nvPr>
        </p:nvSpPr>
        <p:spPr/>
        <p:txBody>
          <a:bodyPr>
            <a:normAutofit fontScale="92500"/>
          </a:bodyPr>
          <a:lstStyle/>
          <a:p>
            <a:pPr marL="0" indent="0">
              <a:buNone/>
            </a:pPr>
            <a:r>
              <a:rPr lang="en-GB" b="1" dirty="0"/>
              <a:t>Stars</a:t>
            </a:r>
          </a:p>
          <a:p>
            <a:r>
              <a:rPr lang="en-GB" sz="2400" dirty="0"/>
              <a:t>Stars are high-growth, high-share businesses or products. They often need heavy investment to finance their rapid growth. Eventually, their growth will slow down, and they will turn into cash cows. Stars have the following characteristics:</a:t>
            </a:r>
          </a:p>
          <a:p>
            <a:r>
              <a:rPr lang="en-GB" sz="2400" dirty="0"/>
              <a:t>High market share in a promising market</a:t>
            </a:r>
          </a:p>
          <a:p>
            <a:r>
              <a:rPr lang="en-GB" sz="2400" dirty="0"/>
              <a:t>To turn a star into a future cash cow, heavy investment is needed to fight competition and expand market share.</a:t>
            </a:r>
          </a:p>
          <a:p>
            <a:endParaRPr lang="en-GB" dirty="0"/>
          </a:p>
        </p:txBody>
      </p:sp>
      <p:sp>
        <p:nvSpPr>
          <p:cNvPr id="4" name="Date Placeholder 3">
            <a:extLst>
              <a:ext uri="{FF2B5EF4-FFF2-40B4-BE49-F238E27FC236}">
                <a16:creationId xmlns:a16="http://schemas.microsoft.com/office/drawing/2014/main" id="{D6BDB8FA-0C08-4145-8ED0-698F061C6C1D}"/>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15656A73-90ED-4E3E-BEBE-056502D5F73A}"/>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93557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EF219-5E89-4F24-BB35-741D807A5E03}"/>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70B623A-6FD8-47CD-9FBD-A081D7740EB6}"/>
              </a:ext>
            </a:extLst>
          </p:cNvPr>
          <p:cNvSpPr>
            <a:spLocks noGrp="1"/>
          </p:cNvSpPr>
          <p:nvPr>
            <p:ph idx="1"/>
          </p:nvPr>
        </p:nvSpPr>
        <p:spPr/>
        <p:txBody>
          <a:bodyPr>
            <a:normAutofit fontScale="92500" lnSpcReduction="20000"/>
          </a:bodyPr>
          <a:lstStyle/>
          <a:p>
            <a:pPr marL="0" indent="0">
              <a:buNone/>
            </a:pPr>
            <a:r>
              <a:rPr lang="en-GB" sz="1800" b="1" dirty="0"/>
              <a:t>Cash Cows</a:t>
            </a:r>
          </a:p>
          <a:p>
            <a:r>
              <a:rPr lang="en-GB" sz="1800" dirty="0"/>
              <a:t>Cash cows are low-growth, high-share businesses or products. These established and successful SBUs need less investment to maintain their market share. As a result, they produce cash that the company uses to pay its bills and to support other SBUs that need investment. As we have learned, question marks and stars require heavy investment, which usually comes from the profitable cash cows. Cash cows have the following characteristics:</a:t>
            </a:r>
          </a:p>
          <a:p>
            <a:r>
              <a:rPr lang="en-GB" sz="1800" dirty="0"/>
              <a:t>High market share in a slowly growing or mature market</a:t>
            </a:r>
          </a:p>
          <a:p>
            <a:r>
              <a:rPr lang="en-GB" sz="1800" dirty="0"/>
              <a:t>Create the highest cash flow</a:t>
            </a:r>
          </a:p>
          <a:p>
            <a:r>
              <a:rPr lang="en-GB" sz="1800" dirty="0"/>
              <a:t>No further investment should be undertaken due to limited or non-existent growth potential</a:t>
            </a:r>
          </a:p>
          <a:p>
            <a:r>
              <a:rPr lang="en-GB" sz="1800" dirty="0"/>
              <a:t>The company should try to “milk” the cash cows as long as possible.</a:t>
            </a:r>
          </a:p>
          <a:p>
            <a:endParaRPr lang="en-GB" dirty="0"/>
          </a:p>
        </p:txBody>
      </p:sp>
      <p:sp>
        <p:nvSpPr>
          <p:cNvPr id="4" name="Date Placeholder 3">
            <a:extLst>
              <a:ext uri="{FF2B5EF4-FFF2-40B4-BE49-F238E27FC236}">
                <a16:creationId xmlns:a16="http://schemas.microsoft.com/office/drawing/2014/main" id="{7C2F36D6-6B30-437D-AF2B-468ED275BD9D}"/>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7FC90A0F-56FC-4EF5-B8F2-489B5DA6C91D}"/>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78580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6E59-1091-41D1-A5BD-F0FA1273A8AD}"/>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165D8D62-789D-48AA-B04E-423C3E9B04CE}"/>
              </a:ext>
            </a:extLst>
          </p:cNvPr>
          <p:cNvSpPr>
            <a:spLocks noGrp="1"/>
          </p:cNvSpPr>
          <p:nvPr>
            <p:ph idx="1"/>
          </p:nvPr>
        </p:nvSpPr>
        <p:spPr/>
        <p:txBody>
          <a:bodyPr>
            <a:normAutofit fontScale="92500" lnSpcReduction="10000"/>
          </a:bodyPr>
          <a:lstStyle/>
          <a:p>
            <a:pPr marL="0" indent="0">
              <a:buNone/>
            </a:pPr>
            <a:r>
              <a:rPr lang="en-GB" sz="1800" b="1" dirty="0"/>
              <a:t>Question Marks</a:t>
            </a:r>
          </a:p>
          <a:p>
            <a:r>
              <a:rPr lang="en-GB" sz="1800" dirty="0"/>
              <a:t>Question marks are low-share business units in high-growth markets. They require cash to hold their share, let alone increase it. The company needs to think hard about question marks – which ones should be built into stars, and which ones should be phased out? Question marks have the following characteristics:</a:t>
            </a:r>
          </a:p>
          <a:p>
            <a:r>
              <a:rPr lang="en-GB" sz="1800" dirty="0"/>
              <a:t>Low relative market share in a relatively young but promising market (growing)</a:t>
            </a:r>
          </a:p>
          <a:p>
            <a:r>
              <a:rPr lang="en-GB" sz="1800" dirty="0"/>
              <a:t>Potential of becoming stars if the market share can be increased</a:t>
            </a:r>
          </a:p>
          <a:p>
            <a:r>
              <a:rPr lang="en-GB" sz="1800" dirty="0"/>
              <a:t>If necessary market share is not reached, question marks are likely to turn into dogs as soon as the market gets more mature</a:t>
            </a:r>
          </a:p>
          <a:p>
            <a:r>
              <a:rPr lang="en-GB" sz="1800" dirty="0"/>
              <a:t>Careful analysis is needed to determine whether to invest or not.</a:t>
            </a:r>
          </a:p>
          <a:p>
            <a:endParaRPr lang="en-GB" dirty="0"/>
          </a:p>
        </p:txBody>
      </p:sp>
      <p:sp>
        <p:nvSpPr>
          <p:cNvPr id="4" name="Date Placeholder 3">
            <a:extLst>
              <a:ext uri="{FF2B5EF4-FFF2-40B4-BE49-F238E27FC236}">
                <a16:creationId xmlns:a16="http://schemas.microsoft.com/office/drawing/2014/main" id="{DFB63BD8-61F5-4B02-878C-1AC7ABBB7868}"/>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705C7395-71E5-45A2-87C5-FB72F0A1D1D4}"/>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297923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B4C2B-EB13-4F72-B731-4142A409F834}"/>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A783B9C1-D5EE-48D6-8879-0FF3E9BD9B37}"/>
              </a:ext>
            </a:extLst>
          </p:cNvPr>
          <p:cNvSpPr>
            <a:spLocks noGrp="1"/>
          </p:cNvSpPr>
          <p:nvPr>
            <p:ph idx="1"/>
          </p:nvPr>
        </p:nvSpPr>
        <p:spPr/>
        <p:txBody>
          <a:bodyPr>
            <a:normAutofit fontScale="92500" lnSpcReduction="20000"/>
          </a:bodyPr>
          <a:lstStyle/>
          <a:p>
            <a:pPr marL="0" indent="0">
              <a:buNone/>
            </a:pPr>
            <a:r>
              <a:rPr lang="en-GB" sz="2000" b="1" dirty="0"/>
              <a:t>Dogs</a:t>
            </a:r>
          </a:p>
          <a:p>
            <a:r>
              <a:rPr lang="en-GB" sz="2000" dirty="0"/>
              <a:t>Dogs are low-growth, low-share businesses and products. They may generate enough cash to maintain themselves, but do not promise to be large sources of cash flow. Dogs have the following characteristics:</a:t>
            </a:r>
          </a:p>
          <a:p>
            <a:r>
              <a:rPr lang="en-GB" sz="2000" dirty="0"/>
              <a:t>Low relative market share in a slowly growing or declining market</a:t>
            </a:r>
          </a:p>
          <a:p>
            <a:r>
              <a:rPr lang="en-GB" sz="2000" dirty="0"/>
              <a:t>Products do mostly not generate large profit and may usually just break even</a:t>
            </a:r>
          </a:p>
          <a:p>
            <a:r>
              <a:rPr lang="en-GB" sz="2000" dirty="0"/>
              <a:t>The company should divest dogs, as these products have a negative effect on the overall profitability of the company. Instead of carrying dogs along, the company should better focus on products or SBUs with greater potential.</a:t>
            </a:r>
          </a:p>
          <a:p>
            <a:endParaRPr lang="en-GB" dirty="0"/>
          </a:p>
        </p:txBody>
      </p:sp>
      <p:sp>
        <p:nvSpPr>
          <p:cNvPr id="4" name="Date Placeholder 3">
            <a:extLst>
              <a:ext uri="{FF2B5EF4-FFF2-40B4-BE49-F238E27FC236}">
                <a16:creationId xmlns:a16="http://schemas.microsoft.com/office/drawing/2014/main" id="{33657B08-FCC0-471A-ACC2-1E02C830D8DC}"/>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F8291D59-9545-4EA0-A094-01F2C654CE65}"/>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95636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Porters Generic Strategy Model</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6066" y="2382338"/>
            <a:ext cx="7548327" cy="4249254"/>
          </a:xfrm>
        </p:spPr>
      </p:pic>
    </p:spTree>
    <p:extLst>
      <p:ext uri="{BB962C8B-B14F-4D97-AF65-F5344CB8AC3E}">
        <p14:creationId xmlns:p14="http://schemas.microsoft.com/office/powerpoint/2010/main" val="54609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latin typeface="Arial" panose="020B0604020202020204" pitchFamily="34" charset="0"/>
                <a:cs typeface="Arial" panose="020B0604020202020204" pitchFamily="34" charset="0"/>
              </a:rPr>
              <a:t>Cost Leadership</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Following this strategy means that the company aims to produce in large quantities, at the lowest cost possible and sell at lower prices.  </a:t>
            </a:r>
          </a:p>
          <a:p>
            <a:r>
              <a:rPr lang="en-GB" sz="2800" dirty="0">
                <a:latin typeface="Arial" panose="020B0604020202020204" pitchFamily="34" charset="0"/>
                <a:cs typeface="Arial" panose="020B0604020202020204" pitchFamily="34" charset="0"/>
              </a:rPr>
              <a:t>By doing this they can capitalise on economies of scale and defeat any competitor who has not got equal production capacity, or who can keep prices to a minimum</a:t>
            </a:r>
          </a:p>
          <a:p>
            <a:endParaRPr lang="en-GB" dirty="0"/>
          </a:p>
        </p:txBody>
      </p:sp>
    </p:spTree>
    <p:extLst>
      <p:ext uri="{BB962C8B-B14F-4D97-AF65-F5344CB8AC3E}">
        <p14:creationId xmlns:p14="http://schemas.microsoft.com/office/powerpoint/2010/main" val="379319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0B29-77B5-244D-FE98-811E2E9A0224}"/>
              </a:ext>
            </a:extLst>
          </p:cNvPr>
          <p:cNvSpPr>
            <a:spLocks noGrp="1"/>
          </p:cNvSpPr>
          <p:nvPr>
            <p:ph type="title"/>
          </p:nvPr>
        </p:nvSpPr>
        <p:spPr/>
        <p:txBody>
          <a:bodyPr/>
          <a:lstStyle/>
          <a:p>
            <a:r>
              <a:rPr lang="en-GB" sz="3200" dirty="0"/>
              <a:t>Ways To Achieve Cost Leadership</a:t>
            </a:r>
          </a:p>
        </p:txBody>
      </p:sp>
      <p:sp>
        <p:nvSpPr>
          <p:cNvPr id="3" name="Content Placeholder 2">
            <a:extLst>
              <a:ext uri="{FF2B5EF4-FFF2-40B4-BE49-F238E27FC236}">
                <a16:creationId xmlns:a16="http://schemas.microsoft.com/office/drawing/2014/main" id="{6008971C-F37F-4C4A-D2CD-B550D5E7A09F}"/>
              </a:ext>
            </a:extLst>
          </p:cNvPr>
          <p:cNvSpPr>
            <a:spLocks noGrp="1"/>
          </p:cNvSpPr>
          <p:nvPr>
            <p:ph idx="1"/>
          </p:nvPr>
        </p:nvSpPr>
        <p:spPr/>
        <p:txBody>
          <a:bodyPr>
            <a:normAutofit lnSpcReduction="10000"/>
          </a:bodyPr>
          <a:lstStyle/>
          <a:p>
            <a:r>
              <a:rPr lang="en-GB" sz="2800" dirty="0"/>
              <a:t>Utilise cheaper raw materials and labour</a:t>
            </a:r>
          </a:p>
          <a:p>
            <a:r>
              <a:rPr lang="en-GB" sz="2800" dirty="0"/>
              <a:t>Capitalise on economies of scale</a:t>
            </a:r>
          </a:p>
          <a:p>
            <a:r>
              <a:rPr lang="en-GB" sz="2800" dirty="0"/>
              <a:t>Mass produce a standardised product</a:t>
            </a:r>
          </a:p>
          <a:p>
            <a:r>
              <a:rPr lang="en-GB" sz="2800" dirty="0"/>
              <a:t>Produce a “No Frills” product or service</a:t>
            </a:r>
          </a:p>
          <a:p>
            <a:r>
              <a:rPr lang="en-GB" sz="2800" dirty="0"/>
              <a:t>Redesign the product and use less component parts</a:t>
            </a:r>
          </a:p>
          <a:p>
            <a:r>
              <a:rPr lang="en-GB" sz="2800" dirty="0"/>
              <a:t>Reduce promotional and packaging costs</a:t>
            </a:r>
          </a:p>
          <a:p>
            <a:endParaRPr lang="en-GB" sz="2800" dirty="0"/>
          </a:p>
          <a:p>
            <a:endParaRPr lang="en-GB" dirty="0"/>
          </a:p>
        </p:txBody>
      </p:sp>
      <p:sp>
        <p:nvSpPr>
          <p:cNvPr id="4" name="Date Placeholder 3">
            <a:extLst>
              <a:ext uri="{FF2B5EF4-FFF2-40B4-BE49-F238E27FC236}">
                <a16:creationId xmlns:a16="http://schemas.microsoft.com/office/drawing/2014/main" id="{C6E7A7C0-1747-E8FE-A90E-6F9DAC15628D}"/>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0E0D5EFB-72E8-B064-7E78-E17B039ACC59}"/>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381794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Differentiation</a:t>
            </a:r>
            <a:br>
              <a:rPr lang="en-GB" dirty="0"/>
            </a:br>
            <a:endParaRPr lang="en-GB" dirty="0"/>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This strategy involves offering some unique selling (service) proposition (USP) that the competition do not have.</a:t>
            </a:r>
          </a:p>
          <a:p>
            <a:endParaRPr lang="en-GB" dirty="0"/>
          </a:p>
        </p:txBody>
      </p:sp>
    </p:spTree>
    <p:extLst>
      <p:ext uri="{BB962C8B-B14F-4D97-AF65-F5344CB8AC3E}">
        <p14:creationId xmlns:p14="http://schemas.microsoft.com/office/powerpoint/2010/main" val="268568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18C7-7B6A-ABD9-D015-7E70FF006B05}"/>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Ways to Achieve Differentiation</a:t>
            </a:r>
          </a:p>
        </p:txBody>
      </p:sp>
      <p:sp>
        <p:nvSpPr>
          <p:cNvPr id="3" name="Content Placeholder 2">
            <a:extLst>
              <a:ext uri="{FF2B5EF4-FFF2-40B4-BE49-F238E27FC236}">
                <a16:creationId xmlns:a16="http://schemas.microsoft.com/office/drawing/2014/main" id="{4C3897B0-4A4C-FA19-F2BA-C18871D44092}"/>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Unique features and benefits</a:t>
            </a:r>
          </a:p>
          <a:p>
            <a:r>
              <a:rPr lang="en-GB" sz="2800" dirty="0">
                <a:latin typeface="Arial" panose="020B0604020202020204" pitchFamily="34" charset="0"/>
                <a:cs typeface="Arial" panose="020B0604020202020204" pitchFamily="34" charset="0"/>
              </a:rPr>
              <a:t>Unique product and packaging design</a:t>
            </a:r>
          </a:p>
          <a:p>
            <a:r>
              <a:rPr lang="en-GB" sz="2800" dirty="0">
                <a:latin typeface="Arial" panose="020B0604020202020204" pitchFamily="34" charset="0"/>
                <a:cs typeface="Arial" panose="020B0604020202020204" pitchFamily="34" charset="0"/>
              </a:rPr>
              <a:t>Mass Customisation</a:t>
            </a:r>
          </a:p>
          <a:p>
            <a:r>
              <a:rPr lang="en-GB" sz="2800" dirty="0">
                <a:latin typeface="Arial" panose="020B0604020202020204" pitchFamily="34" charset="0"/>
                <a:cs typeface="Arial" panose="020B0604020202020204" pitchFamily="34" charset="0"/>
              </a:rPr>
              <a:t>High quality product and service</a:t>
            </a:r>
          </a:p>
          <a:p>
            <a:r>
              <a:rPr lang="en-GB" sz="2800" dirty="0">
                <a:latin typeface="Arial" panose="020B0604020202020204" pitchFamily="34" charset="0"/>
                <a:cs typeface="Arial" panose="020B0604020202020204" pitchFamily="34" charset="0"/>
              </a:rPr>
              <a:t>Innovative technology</a:t>
            </a:r>
          </a:p>
        </p:txBody>
      </p:sp>
      <p:sp>
        <p:nvSpPr>
          <p:cNvPr id="4" name="Date Placeholder 3">
            <a:extLst>
              <a:ext uri="{FF2B5EF4-FFF2-40B4-BE49-F238E27FC236}">
                <a16:creationId xmlns:a16="http://schemas.microsoft.com/office/drawing/2014/main" id="{0A23FD6C-95CE-D3CB-1933-8490BA00C948}"/>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954C5572-D02A-B63C-C77E-BF599121A634}"/>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7987534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Focus</a:t>
            </a:r>
            <a:br>
              <a:rPr lang="en-GB" dirty="0"/>
            </a:br>
            <a:endParaRPr lang="en-GB" dirty="0"/>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The company aims at very select market sectors and will be charging higher prices or lower prices. </a:t>
            </a:r>
          </a:p>
          <a:p>
            <a:endParaRPr lang="en-GB" dirty="0"/>
          </a:p>
        </p:txBody>
      </p:sp>
    </p:spTree>
    <p:extLst>
      <p:ext uri="{BB962C8B-B14F-4D97-AF65-F5344CB8AC3E}">
        <p14:creationId xmlns:p14="http://schemas.microsoft.com/office/powerpoint/2010/main" val="29657223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A0685-3CB9-47D0-AB65-4191E47697D4}"/>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4600">
                <a:solidFill>
                  <a:schemeClr val="tx1">
                    <a:lumMod val="85000"/>
                    <a:lumOff val="15000"/>
                  </a:schemeClr>
                </a:solidFill>
              </a:rPr>
              <a:t>TOWS Framework</a:t>
            </a:r>
          </a:p>
        </p:txBody>
      </p:sp>
      <p:pic>
        <p:nvPicPr>
          <p:cNvPr id="5" name="Content Placeholder 4" descr="Table&#10;&#10;Description automatically generated">
            <a:extLst>
              <a:ext uri="{FF2B5EF4-FFF2-40B4-BE49-F238E27FC236}">
                <a16:creationId xmlns:a16="http://schemas.microsoft.com/office/drawing/2014/main" id="{E4744680-1083-4D5A-837D-983E281AC2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3999" y="981171"/>
            <a:ext cx="6912217" cy="4371976"/>
          </a:xfrm>
          <a:prstGeom prst="rect">
            <a:avLst/>
          </a:prstGeom>
        </p:spPr>
      </p:pic>
    </p:spTree>
    <p:extLst>
      <p:ext uri="{BB962C8B-B14F-4D97-AF65-F5344CB8AC3E}">
        <p14:creationId xmlns:p14="http://schemas.microsoft.com/office/powerpoint/2010/main" val="29118040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871B1-5C79-4C52-834F-E58E1FECA4D2}"/>
              </a:ext>
            </a:extLst>
          </p:cNvPr>
          <p:cNvSpPr>
            <a:spLocks noGrp="1"/>
          </p:cNvSpPr>
          <p:nvPr>
            <p:ph type="title"/>
          </p:nvPr>
        </p:nvSpPr>
        <p:spPr/>
        <p:txBody>
          <a:bodyPr/>
          <a:lstStyle/>
          <a:p>
            <a:r>
              <a:rPr lang="en-GB" dirty="0"/>
              <a:t>TOWS Analysis</a:t>
            </a:r>
          </a:p>
        </p:txBody>
      </p:sp>
      <p:sp>
        <p:nvSpPr>
          <p:cNvPr id="3" name="Content Placeholder 2">
            <a:extLst>
              <a:ext uri="{FF2B5EF4-FFF2-40B4-BE49-F238E27FC236}">
                <a16:creationId xmlns:a16="http://schemas.microsoft.com/office/drawing/2014/main" id="{4301EAB0-7D4C-405F-87B9-FEAC74A4BB9D}"/>
              </a:ext>
            </a:extLst>
          </p:cNvPr>
          <p:cNvSpPr>
            <a:spLocks noGrp="1"/>
          </p:cNvSpPr>
          <p:nvPr>
            <p:ph idx="1"/>
          </p:nvPr>
        </p:nvSpPr>
        <p:spPr/>
        <p:txBody>
          <a:bodyPr/>
          <a:lstStyle/>
          <a:p>
            <a:r>
              <a:rPr lang="en-GB" b="1" dirty="0"/>
              <a:t>SO</a:t>
            </a:r>
            <a:r>
              <a:rPr lang="en-GB" dirty="0"/>
              <a:t>: </a:t>
            </a:r>
            <a:r>
              <a:rPr lang="en-GB" b="1" dirty="0"/>
              <a:t>(Maxi-Maxi Strategy) </a:t>
            </a:r>
            <a:r>
              <a:rPr lang="en-GB" dirty="0"/>
              <a:t>Strategies that use strengths to capitalise on opportunities.</a:t>
            </a:r>
          </a:p>
          <a:p>
            <a:endParaRPr lang="en-GB" dirty="0"/>
          </a:p>
          <a:p>
            <a:r>
              <a:rPr lang="en-GB" b="1" dirty="0"/>
              <a:t>ST</a:t>
            </a:r>
            <a:r>
              <a:rPr lang="en-GB" dirty="0"/>
              <a:t>: </a:t>
            </a:r>
            <a:r>
              <a:rPr lang="en-GB" b="1" dirty="0"/>
              <a:t>(Maxi-Mini Strategy) </a:t>
            </a:r>
            <a:r>
              <a:rPr lang="en-GB" dirty="0"/>
              <a:t>Strategies that use strengths to minimise threats.</a:t>
            </a:r>
          </a:p>
        </p:txBody>
      </p:sp>
      <p:sp>
        <p:nvSpPr>
          <p:cNvPr id="4" name="Date Placeholder 3">
            <a:extLst>
              <a:ext uri="{FF2B5EF4-FFF2-40B4-BE49-F238E27FC236}">
                <a16:creationId xmlns:a16="http://schemas.microsoft.com/office/drawing/2014/main" id="{2D29AA84-4528-438E-9B72-889E611F624F}"/>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83F3A691-117A-4B1F-9B0D-5DF07CE14369}"/>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18621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89E41-604B-4D90-88F3-DA6A5B5FD992}"/>
              </a:ext>
            </a:extLst>
          </p:cNvPr>
          <p:cNvSpPr>
            <a:spLocks noGrp="1"/>
          </p:cNvSpPr>
          <p:nvPr>
            <p:ph type="title"/>
          </p:nvPr>
        </p:nvSpPr>
        <p:spPr/>
        <p:txBody>
          <a:bodyPr/>
          <a:lstStyle/>
          <a:p>
            <a:r>
              <a:rPr lang="en-GB" dirty="0"/>
              <a:t>TOWS Analysis</a:t>
            </a:r>
          </a:p>
        </p:txBody>
      </p:sp>
      <p:sp>
        <p:nvSpPr>
          <p:cNvPr id="3" name="Content Placeholder 2">
            <a:extLst>
              <a:ext uri="{FF2B5EF4-FFF2-40B4-BE49-F238E27FC236}">
                <a16:creationId xmlns:a16="http://schemas.microsoft.com/office/drawing/2014/main" id="{9283AFE3-55A9-448D-B91C-3E0DD7F1D86E}"/>
              </a:ext>
            </a:extLst>
          </p:cNvPr>
          <p:cNvSpPr>
            <a:spLocks noGrp="1"/>
          </p:cNvSpPr>
          <p:nvPr>
            <p:ph idx="1"/>
          </p:nvPr>
        </p:nvSpPr>
        <p:spPr/>
        <p:txBody>
          <a:bodyPr/>
          <a:lstStyle/>
          <a:p>
            <a:r>
              <a:rPr lang="en-GB" b="1" dirty="0"/>
              <a:t>WO: (Mini-Maxi Strategy) </a:t>
            </a:r>
            <a:r>
              <a:rPr lang="en-GB" dirty="0"/>
              <a:t>Strategies that minimise weaknesses by taking advantage of opportunities.</a:t>
            </a:r>
          </a:p>
          <a:p>
            <a:endParaRPr lang="en-GB" dirty="0"/>
          </a:p>
          <a:p>
            <a:r>
              <a:rPr lang="en-GB" b="1" dirty="0"/>
              <a:t>WT: (Mini-Mini Strategy) </a:t>
            </a:r>
            <a:r>
              <a:rPr lang="en-GB" dirty="0"/>
              <a:t>Strategies that minimise weaknesses and avoid threats.</a:t>
            </a:r>
          </a:p>
        </p:txBody>
      </p:sp>
      <p:sp>
        <p:nvSpPr>
          <p:cNvPr id="4" name="Date Placeholder 3">
            <a:extLst>
              <a:ext uri="{FF2B5EF4-FFF2-40B4-BE49-F238E27FC236}">
                <a16:creationId xmlns:a16="http://schemas.microsoft.com/office/drawing/2014/main" id="{D2E333EB-CF15-4589-ABBC-DE9DA7A98253}"/>
              </a:ext>
            </a:extLst>
          </p:cNvPr>
          <p:cNvSpPr>
            <a:spLocks noGrp="1"/>
          </p:cNvSpPr>
          <p:nvPr>
            <p:ph type="dt" sz="half" idx="10"/>
          </p:nvPr>
        </p:nvSpPr>
        <p:spPr/>
        <p:txBody>
          <a:bodyPr/>
          <a:lstStyle/>
          <a:p>
            <a:pPr>
              <a:defRPr/>
            </a:pPr>
            <a:fld id="{2303D31F-598B-47EE-BA37-93F097A3D676}" type="datetime1">
              <a:rPr lang="en-GB" altLang="en-US" smtClean="0"/>
              <a:pPr>
                <a:defRPr/>
              </a:pPr>
              <a:t>31/03/2025</a:t>
            </a:fld>
            <a:endParaRPr lang="en-GB" altLang="en-US"/>
          </a:p>
        </p:txBody>
      </p:sp>
      <p:sp>
        <p:nvSpPr>
          <p:cNvPr id="5" name="Slide Number Placeholder 4">
            <a:extLst>
              <a:ext uri="{FF2B5EF4-FFF2-40B4-BE49-F238E27FC236}">
                <a16:creationId xmlns:a16="http://schemas.microsoft.com/office/drawing/2014/main" id="{CADC4CF3-14B5-41DE-AABC-01023EA79C96}"/>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40582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26</TotalTime>
  <Words>1568</Words>
  <Application>Microsoft Office PowerPoint</Application>
  <PresentationFormat>Widescreen</PresentationFormat>
  <Paragraphs>209</Paragraphs>
  <Slides>40</Slides>
  <Notes>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Aptos</vt:lpstr>
      <vt:lpstr>Aptos Display</vt:lpstr>
      <vt:lpstr>Arial</vt:lpstr>
      <vt:lpstr>Century Gothic</vt:lpstr>
      <vt:lpstr>Wingdings 3</vt:lpstr>
      <vt:lpstr>Office Theme</vt:lpstr>
      <vt:lpstr>Ion Boardroom</vt:lpstr>
      <vt:lpstr>Revision Lecture</vt:lpstr>
      <vt:lpstr>Product factors that may change due to International Marketing</vt:lpstr>
      <vt:lpstr> Product  Family Branding/Corporate Umbrella Branding </vt:lpstr>
      <vt:lpstr>  Range Branding </vt:lpstr>
      <vt:lpstr>  Individual Product Branding </vt:lpstr>
      <vt:lpstr>Product Branding Strategies</vt:lpstr>
      <vt:lpstr>Factors that may change the price when making product/services available in different countries</vt:lpstr>
      <vt:lpstr>Price</vt:lpstr>
      <vt:lpstr>Place</vt:lpstr>
      <vt:lpstr> Market Entry Methods</vt:lpstr>
      <vt:lpstr>PowerPoint Presentation</vt:lpstr>
      <vt:lpstr>Market Entry Methods</vt:lpstr>
      <vt:lpstr>Promotion</vt:lpstr>
      <vt:lpstr>The Extended Marketing Mix</vt:lpstr>
      <vt:lpstr>PowerPoint Presentation</vt:lpstr>
      <vt:lpstr>Directional Development Strategy</vt:lpstr>
      <vt:lpstr>Advantages of Directional Development Strategies</vt:lpstr>
      <vt:lpstr>Ansoff Matrix</vt:lpstr>
      <vt:lpstr>Market Penetration</vt:lpstr>
      <vt:lpstr>Product Development</vt:lpstr>
      <vt:lpstr> Market Development</vt:lpstr>
      <vt:lpstr>Diversification</vt:lpstr>
      <vt:lpstr>Different Types of Diversification</vt:lpstr>
      <vt:lpstr>Vertical Integration</vt:lpstr>
      <vt:lpstr>The BCG Matrix</vt:lpstr>
      <vt:lpstr>Diagram: The BCG Matrix</vt:lpstr>
      <vt:lpstr>The BCG Matrix</vt:lpstr>
      <vt:lpstr>The BCG Matrix</vt:lpstr>
      <vt:lpstr>The BCG Matrix</vt:lpstr>
      <vt:lpstr>The BCG Matrix</vt:lpstr>
      <vt:lpstr>The BCG Matrix</vt:lpstr>
      <vt:lpstr>Porters Generic Strategy Model</vt:lpstr>
      <vt:lpstr> Cost Leadership </vt:lpstr>
      <vt:lpstr>Ways To Achieve Cost Leadership</vt:lpstr>
      <vt:lpstr> Differentiation </vt:lpstr>
      <vt:lpstr>Ways to Achieve Differentiation</vt:lpstr>
      <vt:lpstr> Focus </vt:lpstr>
      <vt:lpstr>TOWS Framework</vt:lpstr>
      <vt:lpstr>TOWS Analysis</vt:lpstr>
      <vt:lpstr>TOWS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Tushara Balendran</dc:creator>
  <cp:lastModifiedBy>Tushara Balendran</cp:lastModifiedBy>
  <cp:revision>3</cp:revision>
  <dcterms:created xsi:type="dcterms:W3CDTF">2025-03-31T08:56:28Z</dcterms:created>
  <dcterms:modified xsi:type="dcterms:W3CDTF">2025-03-31T09:22:46Z</dcterms:modified>
</cp:coreProperties>
</file>