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3B839ED-CE47-C533-65CF-E36F0E17BD4A}" v="1770" dt="2026-09-05T17:07:55.60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8" d="100"/>
          <a:sy n="88" d="100"/>
        </p:scale>
        <p:origin x="96" y="5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05/09/2026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05/09/2026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05/09/2026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05/09/2026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05/09/2026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05/09/2026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05/09/2026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DA78E1E-B2D8-A787-204E-515D88654056}"/>
              </a:ext>
            </a:extLst>
          </p:cNvPr>
          <p:cNvSpPr txBox="1"/>
          <p:nvPr/>
        </p:nvSpPr>
        <p:spPr>
          <a:xfrm>
            <a:off x="3132873" y="304475"/>
            <a:ext cx="6134029" cy="276999"/>
          </a:xfrm>
          <a:prstGeom prst="rect">
            <a:avLst/>
          </a:prstGeom>
          <a:solidFill>
            <a:schemeClr val="bg1"/>
          </a:solidFill>
          <a:ln>
            <a:solidFill>
              <a:schemeClr val="accent4">
                <a:lumMod val="20000"/>
                <a:lumOff val="8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200" dirty="0"/>
              <a:t>Study smarter: Active recall and pomodoro technique </a:t>
            </a:r>
            <a:endParaRPr lang="en-US" sz="1200"/>
          </a:p>
        </p:txBody>
      </p:sp>
      <p:sp>
        <p:nvSpPr>
          <p:cNvPr id="5" name="TextBox 4">
            <a:extLst>
              <a:ext uri="{FF2B5EF4-FFF2-40B4-BE49-F238E27FC236}">
                <a16:creationId xmlns:a16="http://schemas.microsoft.com/office/drawing/2014/main" id="{C395293E-FE91-F394-5BB5-225C158AB8C8}"/>
              </a:ext>
            </a:extLst>
          </p:cNvPr>
          <p:cNvSpPr txBox="1"/>
          <p:nvPr/>
        </p:nvSpPr>
        <p:spPr>
          <a:xfrm>
            <a:off x="1836823" y="821131"/>
            <a:ext cx="8726129" cy="830997"/>
          </a:xfrm>
          <a:prstGeom prst="rect">
            <a:avLst/>
          </a:prstGeom>
          <a:solidFill>
            <a:schemeClr val="bg1"/>
          </a:solidFill>
          <a:ln>
            <a:solidFill>
              <a:schemeClr val="accent1">
                <a:lumMod val="40000"/>
                <a:lumOff val="6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u="sng" dirty="0"/>
              <a:t>I</a:t>
            </a:r>
            <a:r>
              <a:rPr lang="en-GB" sz="1200" u="sng" dirty="0">
                <a:latin typeface="Calibri"/>
                <a:ea typeface="Calibri"/>
                <a:cs typeface="Calibri"/>
              </a:rPr>
              <a:t>ntroduction</a:t>
            </a:r>
            <a:endParaRPr lang="en-US" sz="1200">
              <a:latin typeface="Calibri"/>
              <a:ea typeface="Calibri"/>
              <a:cs typeface="Calibri"/>
            </a:endParaRPr>
          </a:p>
          <a:p>
            <a:r>
              <a:rPr lang="en-GB" sz="1200" dirty="0">
                <a:latin typeface="Calibri"/>
                <a:ea typeface="Calibri"/>
                <a:cs typeface="Calibri"/>
              </a:rPr>
              <a:t>University students need effective study strategies  to improve learning ,memory and time management .Active recall and the pomodoro technique are evidence-based approaches that can supports students to be successful throughout their time at university.</a:t>
            </a:r>
            <a:endParaRPr lang="en-US" sz="1200" dirty="0">
              <a:latin typeface="Calibri"/>
              <a:ea typeface="Calibri"/>
              <a:cs typeface="Calibri"/>
            </a:endParaRPr>
          </a:p>
          <a:p>
            <a:pPr algn="l"/>
            <a:endParaRPr lang="en-GB" sz="1200" dirty="0"/>
          </a:p>
        </p:txBody>
      </p:sp>
      <p:sp>
        <p:nvSpPr>
          <p:cNvPr id="6" name="TextBox 5">
            <a:extLst>
              <a:ext uri="{FF2B5EF4-FFF2-40B4-BE49-F238E27FC236}">
                <a16:creationId xmlns:a16="http://schemas.microsoft.com/office/drawing/2014/main" id="{02D55253-62A7-F323-87AF-7976D2749C59}"/>
              </a:ext>
            </a:extLst>
          </p:cNvPr>
          <p:cNvSpPr txBox="1"/>
          <p:nvPr/>
        </p:nvSpPr>
        <p:spPr>
          <a:xfrm>
            <a:off x="-572" y="2097643"/>
            <a:ext cx="3822290" cy="2662267"/>
          </a:xfrm>
          <a:prstGeom prst="rect">
            <a:avLst/>
          </a:prstGeom>
          <a:solidFill>
            <a:schemeClr val="bg1"/>
          </a:solidFill>
        </p:spPr>
        <p:style>
          <a:lnRef idx="2">
            <a:schemeClr val="accent2"/>
          </a:lnRef>
          <a:fillRef idx="1">
            <a:schemeClr val="lt1"/>
          </a:fillRef>
          <a:effectRef idx="0">
            <a:schemeClr val="accent2"/>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dirty="0">
                <a:latin typeface="Segoe UI"/>
                <a:cs typeface="Segoe UI"/>
              </a:rPr>
              <a:t> </a:t>
            </a:r>
            <a:r>
              <a:rPr lang="en-GB" sz="1200" dirty="0">
                <a:latin typeface="Calibri"/>
                <a:ea typeface="Calibri"/>
                <a:cs typeface="Calibri"/>
              </a:rPr>
              <a:t>Active Recall</a:t>
            </a:r>
          </a:p>
          <a:p>
            <a:pPr marL="285750" indent="-285750">
              <a:buFont typeface="Arial"/>
              <a:buChar char="•"/>
            </a:pPr>
            <a:r>
              <a:rPr lang="en-GB" sz="1200" dirty="0">
                <a:latin typeface="Calibri"/>
                <a:ea typeface="Calibri"/>
                <a:cs typeface="Calibri"/>
              </a:rPr>
              <a:t>Helps students remember information by testing themselves.</a:t>
            </a:r>
          </a:p>
          <a:p>
            <a:pPr marL="285750" indent="-285750">
              <a:buFont typeface="Arial"/>
              <a:buChar char="•"/>
            </a:pPr>
            <a:r>
              <a:rPr lang="en-GB" sz="1200" dirty="0">
                <a:latin typeface="Calibri"/>
                <a:ea typeface="Calibri"/>
                <a:cs typeface="Calibri"/>
              </a:rPr>
              <a:t>Improves long-term memory and understanding.</a:t>
            </a:r>
          </a:p>
          <a:p>
            <a:pPr marL="285750" indent="-285750">
              <a:buFont typeface="Arial"/>
              <a:buChar char="•"/>
            </a:pPr>
            <a:r>
              <a:rPr lang="en-GB" sz="1200" dirty="0">
                <a:latin typeface="Calibri"/>
                <a:ea typeface="Calibri"/>
                <a:cs typeface="Calibri"/>
              </a:rPr>
              <a:t>Research shows that retrieval practice can improve learning and retention.</a:t>
            </a:r>
          </a:p>
          <a:p>
            <a:pPr marL="285750" indent="-285750">
              <a:buFont typeface="Arial"/>
              <a:buChar char="•"/>
            </a:pPr>
            <a:r>
              <a:rPr lang="en-GB" sz="1200" dirty="0">
                <a:latin typeface="Calibri"/>
                <a:ea typeface="Calibri"/>
                <a:cs typeface="Calibri"/>
              </a:rPr>
              <a:t>Linked to higher grades and improved academic achievement.</a:t>
            </a:r>
          </a:p>
          <a:p>
            <a:r>
              <a:rPr lang="en-GB" sz="1200" dirty="0">
                <a:latin typeface="Calibri"/>
                <a:ea typeface="Calibri"/>
                <a:cs typeface="Calibri"/>
              </a:rPr>
              <a:t>Early Years Example</a:t>
            </a:r>
          </a:p>
          <a:p>
            <a:r>
              <a:rPr lang="en-GB" sz="1200" dirty="0">
                <a:latin typeface="Calibri"/>
                <a:ea typeface="Calibri"/>
                <a:cs typeface="Calibri"/>
              </a:rPr>
              <a:t>Use flashcards or quizzes to help remember child development theories, learning theorists, and safeguarding procedures.</a:t>
            </a:r>
          </a:p>
          <a:p>
            <a:endParaRPr lang="en-GB" sz="1100" dirty="0">
              <a:latin typeface="Segoe UI"/>
              <a:cs typeface="Segoe UI"/>
            </a:endParaRPr>
          </a:p>
          <a:p>
            <a:endParaRPr lang="en-GB" sz="1200" u="sng" dirty="0"/>
          </a:p>
        </p:txBody>
      </p:sp>
      <p:sp>
        <p:nvSpPr>
          <p:cNvPr id="7" name="TextBox 6">
            <a:extLst>
              <a:ext uri="{FF2B5EF4-FFF2-40B4-BE49-F238E27FC236}">
                <a16:creationId xmlns:a16="http://schemas.microsoft.com/office/drawing/2014/main" id="{552ACB8A-D3C1-9BA9-1F5F-96DF6CC76521}"/>
              </a:ext>
            </a:extLst>
          </p:cNvPr>
          <p:cNvSpPr txBox="1"/>
          <p:nvPr/>
        </p:nvSpPr>
        <p:spPr>
          <a:xfrm>
            <a:off x="5070758" y="2035048"/>
            <a:ext cx="3318387" cy="1754326"/>
          </a:xfrm>
          <a:prstGeom prst="rect">
            <a:avLst/>
          </a:prstGeom>
          <a:solidFill>
            <a:schemeClr val="bg1"/>
          </a:solidFill>
          <a:ln/>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latin typeface="Calibri"/>
                <a:ea typeface="Calibri"/>
                <a:cs typeface="Calibri"/>
              </a:rPr>
              <a:t>Pomodoro Technique</a:t>
            </a:r>
            <a:endParaRPr lang="en-US" sz="1200">
              <a:latin typeface="Calibri"/>
              <a:ea typeface="Calibri"/>
              <a:cs typeface="Calibri"/>
            </a:endParaRPr>
          </a:p>
          <a:p>
            <a:pPr marL="285750" indent="-285750">
              <a:buFont typeface="Arial"/>
              <a:buChar char="•"/>
            </a:pPr>
            <a:r>
              <a:rPr lang="en-GB" sz="1200" dirty="0">
                <a:latin typeface="Calibri"/>
                <a:ea typeface="Calibri"/>
                <a:cs typeface="Calibri"/>
              </a:rPr>
              <a:t>Study for 25 minutes, then take a 5-minute break.</a:t>
            </a:r>
          </a:p>
          <a:p>
            <a:pPr marL="285750" indent="-285750">
              <a:buFont typeface="Arial"/>
              <a:buChar char="•"/>
            </a:pPr>
            <a:r>
              <a:rPr lang="en-GB" sz="1200" dirty="0">
                <a:latin typeface="Calibri"/>
                <a:ea typeface="Calibri"/>
                <a:cs typeface="Calibri"/>
              </a:rPr>
              <a:t>Helps improve focus and organisation.</a:t>
            </a:r>
          </a:p>
          <a:p>
            <a:pPr marL="285750" indent="-285750">
              <a:buFont typeface="Arial"/>
              <a:buChar char="•"/>
            </a:pPr>
            <a:r>
              <a:rPr lang="en-GB" sz="1200" dirty="0">
                <a:latin typeface="Calibri"/>
                <a:ea typeface="Calibri"/>
                <a:cs typeface="Calibri"/>
              </a:rPr>
              <a:t>Breaks large tasks into manageable steps.</a:t>
            </a:r>
          </a:p>
          <a:p>
            <a:pPr marL="285750" indent="-285750">
              <a:buFont typeface="Arial"/>
              <a:buChar char="•"/>
            </a:pPr>
            <a:r>
              <a:rPr lang="en-GB" sz="1200" dirty="0">
                <a:latin typeface="Calibri"/>
                <a:ea typeface="Calibri"/>
                <a:cs typeface="Calibri"/>
              </a:rPr>
              <a:t>Regular breaks can reduce mental fatigue.</a:t>
            </a:r>
          </a:p>
          <a:p>
            <a:r>
              <a:rPr lang="en-GB" sz="1200" dirty="0">
                <a:latin typeface="Calibri"/>
                <a:ea typeface="Calibri"/>
                <a:cs typeface="Calibri"/>
              </a:rPr>
              <a:t>This technique is useful for reading, assignments, and revision.</a:t>
            </a:r>
          </a:p>
          <a:p>
            <a:endParaRPr lang="en-GB" sz="1200" u="sng" dirty="0"/>
          </a:p>
        </p:txBody>
      </p:sp>
      <p:sp>
        <p:nvSpPr>
          <p:cNvPr id="11" name="TextBox 10">
            <a:extLst>
              <a:ext uri="{FF2B5EF4-FFF2-40B4-BE49-F238E27FC236}">
                <a16:creationId xmlns:a16="http://schemas.microsoft.com/office/drawing/2014/main" id="{72AE2802-D2A0-B20F-48BF-E9B4C012851A}"/>
              </a:ext>
            </a:extLst>
          </p:cNvPr>
          <p:cNvSpPr txBox="1"/>
          <p:nvPr/>
        </p:nvSpPr>
        <p:spPr>
          <a:xfrm>
            <a:off x="9291483" y="2372032"/>
            <a:ext cx="2630129" cy="4154984"/>
          </a:xfrm>
          <a:prstGeom prst="rect">
            <a:avLst/>
          </a:prstGeom>
        </p:spPr>
        <p:style>
          <a:lnRef idx="2">
            <a:schemeClr val="accent5"/>
          </a:lnRef>
          <a:fillRef idx="1">
            <a:schemeClr val="lt1"/>
          </a:fillRef>
          <a:effectRef idx="0">
            <a:schemeClr val="accent5"/>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latin typeface="Calibri"/>
                <a:ea typeface="Calibri"/>
                <a:cs typeface="Calibri"/>
              </a:rPr>
              <a:t>Why Use Both?</a:t>
            </a:r>
            <a:endParaRPr lang="en-US" sz="1200">
              <a:latin typeface="Calibri"/>
              <a:ea typeface="Calibri"/>
              <a:cs typeface="Calibri"/>
            </a:endParaRPr>
          </a:p>
          <a:p>
            <a:r>
              <a:rPr lang="en-GB" sz="1200" dirty="0">
                <a:latin typeface="Calibri"/>
                <a:ea typeface="Calibri"/>
                <a:cs typeface="Calibri"/>
              </a:rPr>
              <a:t>Active recall improves learning and memory.</a:t>
            </a:r>
          </a:p>
          <a:p>
            <a:r>
              <a:rPr lang="en-GB" sz="1200" dirty="0">
                <a:latin typeface="Calibri"/>
                <a:ea typeface="Calibri"/>
                <a:cs typeface="Calibri"/>
              </a:rPr>
              <a:t>The Pomodoro Technique improves focus and time management.</a:t>
            </a:r>
          </a:p>
          <a:p>
            <a:r>
              <a:rPr lang="en-GB" sz="1200" dirty="0">
                <a:latin typeface="Calibri"/>
                <a:ea typeface="Calibri"/>
                <a:cs typeface="Calibri"/>
              </a:rPr>
              <a:t>Example:</a:t>
            </a:r>
          </a:p>
          <a:p>
            <a:pPr marL="285750" indent="-285750">
              <a:buFont typeface="Arial"/>
              <a:buChar char="•"/>
            </a:pPr>
            <a:r>
              <a:rPr lang="en-GB" sz="1200" dirty="0">
                <a:latin typeface="Calibri"/>
                <a:ea typeface="Calibri"/>
                <a:cs typeface="Calibri"/>
              </a:rPr>
              <a:t>25 minutes revising safeguarding.</a:t>
            </a:r>
          </a:p>
          <a:p>
            <a:pPr marL="285750" indent="-285750">
              <a:buFont typeface="Arial"/>
              <a:buChar char="•"/>
            </a:pPr>
            <a:endParaRPr lang="en-GB" sz="1200" dirty="0">
              <a:latin typeface="Calibri"/>
              <a:ea typeface="Calibri"/>
              <a:cs typeface="Calibri"/>
            </a:endParaRPr>
          </a:p>
          <a:p>
            <a:pPr marL="285750" indent="-285750">
              <a:buFont typeface="Arial"/>
              <a:buChar char="•"/>
            </a:pPr>
            <a:endParaRPr lang="en-GB" sz="1200" dirty="0">
              <a:latin typeface="Calibri"/>
              <a:ea typeface="Calibri"/>
              <a:cs typeface="Calibri"/>
            </a:endParaRPr>
          </a:p>
          <a:p>
            <a:pPr marL="285750" indent="-285750">
              <a:buFont typeface="Arial"/>
              <a:buChar char="•"/>
            </a:pPr>
            <a:endParaRPr lang="en-GB" sz="1200" dirty="0">
              <a:latin typeface="Calibri"/>
              <a:ea typeface="Calibri"/>
              <a:cs typeface="Calibri"/>
            </a:endParaRPr>
          </a:p>
          <a:p>
            <a:pPr marL="285750" indent="-285750">
              <a:buFont typeface="Arial"/>
              <a:buChar char="•"/>
            </a:pPr>
            <a:r>
              <a:rPr lang="en-GB" sz="1200" dirty="0">
                <a:latin typeface="Calibri"/>
                <a:ea typeface="Calibri"/>
                <a:cs typeface="Calibri"/>
              </a:rPr>
              <a:t>5-minute break.</a:t>
            </a:r>
          </a:p>
          <a:p>
            <a:pPr marL="285750" indent="-285750">
              <a:buFont typeface="Arial"/>
              <a:buChar char="•"/>
            </a:pPr>
            <a:endParaRPr lang="en-GB" sz="1200" dirty="0">
              <a:latin typeface="Calibri"/>
              <a:ea typeface="Calibri"/>
              <a:cs typeface="Calibri"/>
            </a:endParaRPr>
          </a:p>
          <a:p>
            <a:pPr marL="285750" indent="-285750">
              <a:buFont typeface="Arial"/>
              <a:buChar char="•"/>
            </a:pPr>
            <a:endParaRPr lang="en-GB" sz="1200" dirty="0">
              <a:latin typeface="Calibri"/>
              <a:ea typeface="Calibri"/>
              <a:cs typeface="Calibri"/>
            </a:endParaRPr>
          </a:p>
          <a:p>
            <a:pPr marL="285750" indent="-285750">
              <a:buFont typeface="Arial"/>
              <a:buChar char="•"/>
            </a:pPr>
            <a:r>
              <a:rPr lang="en-GB" sz="1200" dirty="0">
                <a:latin typeface="Calibri"/>
                <a:ea typeface="Calibri"/>
                <a:cs typeface="Calibri"/>
              </a:rPr>
              <a:t>25 minutes self-testing with flashcards.</a:t>
            </a:r>
          </a:p>
          <a:p>
            <a:pPr marL="285750" indent="-285750">
              <a:buFont typeface="Arial"/>
              <a:buChar char="•"/>
            </a:pPr>
            <a:endParaRPr lang="en-GB" sz="1200" dirty="0">
              <a:latin typeface="Calibri"/>
              <a:ea typeface="Calibri"/>
              <a:cs typeface="Calibri"/>
            </a:endParaRPr>
          </a:p>
          <a:p>
            <a:pPr marL="285750" indent="-285750">
              <a:buFont typeface="Arial"/>
              <a:buChar char="•"/>
            </a:pPr>
            <a:endParaRPr lang="en-GB" sz="1200" dirty="0">
              <a:latin typeface="Calibri"/>
              <a:ea typeface="Calibri"/>
              <a:cs typeface="Calibri"/>
            </a:endParaRPr>
          </a:p>
          <a:p>
            <a:pPr marL="285750" indent="-285750">
              <a:buFont typeface="Arial"/>
              <a:buChar char="•"/>
            </a:pPr>
            <a:endParaRPr lang="en-GB" sz="1200" dirty="0">
              <a:latin typeface="Calibri"/>
              <a:ea typeface="Calibri"/>
              <a:cs typeface="Calibri"/>
            </a:endParaRPr>
          </a:p>
          <a:p>
            <a:r>
              <a:rPr lang="en-GB" sz="1200" dirty="0">
                <a:latin typeface="Calibri"/>
                <a:ea typeface="Calibri"/>
                <a:cs typeface="Calibri"/>
              </a:rPr>
              <a:t>Together, these techniques can improve academic performance, confidence, and study habits.</a:t>
            </a:r>
          </a:p>
          <a:p>
            <a:endParaRPr lang="en-GB" sz="1200" dirty="0"/>
          </a:p>
        </p:txBody>
      </p:sp>
      <p:sp>
        <p:nvSpPr>
          <p:cNvPr id="12" name="Arrow: Down 11">
            <a:extLst>
              <a:ext uri="{FF2B5EF4-FFF2-40B4-BE49-F238E27FC236}">
                <a16:creationId xmlns:a16="http://schemas.microsoft.com/office/drawing/2014/main" id="{2493D07A-4BC9-FF07-7EEB-9E37E83F6D66}"/>
              </a:ext>
            </a:extLst>
          </p:cNvPr>
          <p:cNvSpPr/>
          <p:nvPr/>
        </p:nvSpPr>
        <p:spPr>
          <a:xfrm>
            <a:off x="9845405" y="3814000"/>
            <a:ext cx="153200" cy="265815"/>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13" name="Arrow: Down 12">
            <a:extLst>
              <a:ext uri="{FF2B5EF4-FFF2-40B4-BE49-F238E27FC236}">
                <a16:creationId xmlns:a16="http://schemas.microsoft.com/office/drawing/2014/main" id="{55A9D639-76E4-1B38-D763-B9F2F5EC06B4}"/>
              </a:ext>
            </a:extLst>
          </p:cNvPr>
          <p:cNvSpPr/>
          <p:nvPr/>
        </p:nvSpPr>
        <p:spPr>
          <a:xfrm>
            <a:off x="9847692" y="4507118"/>
            <a:ext cx="172064" cy="233516"/>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14" name="TextBox 13">
            <a:extLst>
              <a:ext uri="{FF2B5EF4-FFF2-40B4-BE49-F238E27FC236}">
                <a16:creationId xmlns:a16="http://schemas.microsoft.com/office/drawing/2014/main" id="{3745D7D0-CF49-DD4C-FA5B-5CC451D8C630}"/>
              </a:ext>
            </a:extLst>
          </p:cNvPr>
          <p:cNvSpPr txBox="1"/>
          <p:nvPr/>
        </p:nvSpPr>
        <p:spPr>
          <a:xfrm>
            <a:off x="100237" y="5595235"/>
            <a:ext cx="5997677" cy="1292662"/>
          </a:xfrm>
          <a:prstGeom prst="rect">
            <a:avLst/>
          </a:prstGeom>
          <a:solidFill>
            <a:schemeClr val="bg1"/>
          </a:solidFill>
          <a:ln>
            <a:solidFill>
              <a:schemeClr val="tx2">
                <a:lumMod val="75000"/>
                <a:lumOff val="25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u="sng" dirty="0">
                <a:latin typeface="Calibri"/>
                <a:ea typeface="Calibri"/>
                <a:cs typeface="Calibri"/>
              </a:rPr>
              <a:t>Conclusion</a:t>
            </a:r>
            <a:endParaRPr lang="en-US" sz="1200" u="sng">
              <a:latin typeface="Calibri"/>
              <a:ea typeface="Calibri"/>
              <a:cs typeface="Calibri"/>
            </a:endParaRPr>
          </a:p>
          <a:p>
            <a:r>
              <a:rPr lang="en-GB" sz="1200" dirty="0">
                <a:latin typeface="Calibri"/>
                <a:ea typeface="Calibri"/>
                <a:cs typeface="Calibri"/>
              </a:rPr>
              <a:t>Active recall and the Pomodoro Technique are simple but effective study strategies. Using both techniques can improve learning, organisation, memory, and time management. Together, they can help students develop better study habits and achieve greater success at university.</a:t>
            </a:r>
          </a:p>
          <a:p>
            <a:pPr algn="l"/>
            <a:endParaRPr lang="en-GB" dirty="0"/>
          </a:p>
        </p:txBody>
      </p:sp>
      <p:pic>
        <p:nvPicPr>
          <p:cNvPr id="2" name="Picture 1" descr="activActive Recall 🗣️. Active Recall 🗣️ | by Tabrej Alam | Medium">
            <a:extLst>
              <a:ext uri="{FF2B5EF4-FFF2-40B4-BE49-F238E27FC236}">
                <a16:creationId xmlns:a16="http://schemas.microsoft.com/office/drawing/2014/main" id="{2E424D88-F5CC-5C7B-4E5C-04D191D288F9}"/>
              </a:ext>
            </a:extLst>
          </p:cNvPr>
          <p:cNvPicPr>
            <a:picLocks noChangeAspect="1"/>
          </p:cNvPicPr>
          <p:nvPr/>
        </p:nvPicPr>
        <p:blipFill>
          <a:blip r:embed="rId2"/>
          <a:stretch>
            <a:fillRect/>
          </a:stretch>
        </p:blipFill>
        <p:spPr>
          <a:xfrm>
            <a:off x="6326037" y="4219754"/>
            <a:ext cx="2480095" cy="2458529"/>
          </a:xfrm>
          <a:prstGeom prst="rect">
            <a:avLst/>
          </a:prstGeom>
        </p:spPr>
      </p:pic>
      <p:pic>
        <p:nvPicPr>
          <p:cNvPr id="3" name="Picture 2" descr="memory recall neuroscience neurology color icon vector illustration ...">
            <a:extLst>
              <a:ext uri="{FF2B5EF4-FFF2-40B4-BE49-F238E27FC236}">
                <a16:creationId xmlns:a16="http://schemas.microsoft.com/office/drawing/2014/main" id="{9413C16D-B597-4D89-ABE8-5462FC7FD9E0}"/>
              </a:ext>
            </a:extLst>
          </p:cNvPr>
          <p:cNvPicPr>
            <a:picLocks noChangeAspect="1"/>
          </p:cNvPicPr>
          <p:nvPr/>
        </p:nvPicPr>
        <p:blipFill>
          <a:blip r:embed="rId3"/>
          <a:stretch>
            <a:fillRect/>
          </a:stretch>
        </p:blipFill>
        <p:spPr>
          <a:xfrm>
            <a:off x="-1" y="301923"/>
            <a:ext cx="1789982" cy="1739662"/>
          </a:xfrm>
          <a:prstGeom prst="rect">
            <a:avLst/>
          </a:prstGeom>
        </p:spPr>
      </p:pic>
      <p:pic>
        <p:nvPicPr>
          <p:cNvPr id="8" name="Picture 7" descr="The Pomodoro technique: A proven method to improve your productivity">
            <a:extLst>
              <a:ext uri="{FF2B5EF4-FFF2-40B4-BE49-F238E27FC236}">
                <a16:creationId xmlns:a16="http://schemas.microsoft.com/office/drawing/2014/main" id="{84F79A1E-6DAE-BE85-8488-D104A89313D6}"/>
              </a:ext>
            </a:extLst>
          </p:cNvPr>
          <p:cNvPicPr>
            <a:picLocks noChangeAspect="1"/>
          </p:cNvPicPr>
          <p:nvPr/>
        </p:nvPicPr>
        <p:blipFill>
          <a:blip r:embed="rId4"/>
          <a:stretch>
            <a:fillRect/>
          </a:stretch>
        </p:blipFill>
        <p:spPr>
          <a:xfrm>
            <a:off x="3355876" y="4076321"/>
            <a:ext cx="2390620" cy="1421844"/>
          </a:xfrm>
          <a:prstGeom prst="rect">
            <a:avLst/>
          </a:prstGeom>
        </p:spPr>
      </p:pic>
      <p:pic>
        <p:nvPicPr>
          <p:cNvPr id="9" name="Picture 8" descr="Premium Photo | Students smile and throw graduation cap on campus with ...">
            <a:extLst>
              <a:ext uri="{FF2B5EF4-FFF2-40B4-BE49-F238E27FC236}">
                <a16:creationId xmlns:a16="http://schemas.microsoft.com/office/drawing/2014/main" id="{7B8BB55C-40E7-05C1-8138-DF469B32984F}"/>
              </a:ext>
            </a:extLst>
          </p:cNvPr>
          <p:cNvPicPr>
            <a:picLocks noChangeAspect="1"/>
          </p:cNvPicPr>
          <p:nvPr/>
        </p:nvPicPr>
        <p:blipFill>
          <a:blip r:embed="rId5"/>
          <a:stretch>
            <a:fillRect/>
          </a:stretch>
        </p:blipFill>
        <p:spPr>
          <a:xfrm>
            <a:off x="10598888" y="273389"/>
            <a:ext cx="1529317" cy="1446826"/>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202BF9-5626-E8B9-704C-FF71611284AC}"/>
              </a:ext>
            </a:extLst>
          </p:cNvPr>
          <p:cNvSpPr>
            <a:spLocks noGrp="1"/>
          </p:cNvSpPr>
          <p:nvPr>
            <p:ph type="title"/>
          </p:nvPr>
        </p:nvSpPr>
        <p:spPr/>
        <p:txBody>
          <a:bodyPr/>
          <a:lstStyle/>
          <a:p>
            <a:r>
              <a:rPr lang="en-GB" dirty="0"/>
              <a:t>Reference list </a:t>
            </a:r>
          </a:p>
        </p:txBody>
      </p:sp>
      <p:sp>
        <p:nvSpPr>
          <p:cNvPr id="3" name="Content Placeholder 2">
            <a:extLst>
              <a:ext uri="{FF2B5EF4-FFF2-40B4-BE49-F238E27FC236}">
                <a16:creationId xmlns:a16="http://schemas.microsoft.com/office/drawing/2014/main" id="{200ACEA7-A3C2-7C3A-B525-4495C4AC851F}"/>
              </a:ext>
            </a:extLst>
          </p:cNvPr>
          <p:cNvSpPr>
            <a:spLocks noGrp="1"/>
          </p:cNvSpPr>
          <p:nvPr>
            <p:ph idx="1"/>
          </p:nvPr>
        </p:nvSpPr>
        <p:spPr/>
        <p:txBody>
          <a:bodyPr vert="horz" lIns="91440" tIns="45720" rIns="91440" bIns="45720" rtlCol="0" anchor="t">
            <a:normAutofit/>
          </a:bodyPr>
          <a:lstStyle/>
          <a:p>
            <a:r>
              <a:rPr lang="en-GB" sz="1200" dirty="0">
                <a:latin typeface="Segoe UI"/>
                <a:cs typeface="Segoe UI"/>
              </a:rPr>
              <a:t>Karpicke, J.D. (2012) ‘Retrieval-based learning: Active retrieval promotes meaningful learning’, </a:t>
            </a:r>
            <a:r>
              <a:rPr lang="en-GB" sz="1200" i="1" dirty="0">
                <a:latin typeface="Segoe UI"/>
                <a:cs typeface="Segoe UI"/>
              </a:rPr>
              <a:t>Current Directions in Psychological Science.</a:t>
            </a:r>
            <a:endParaRPr lang="en-GB" sz="1200" dirty="0">
              <a:latin typeface="Segoe UI"/>
              <a:cs typeface="Segoe UI"/>
            </a:endParaRPr>
          </a:p>
          <a:p>
            <a:r>
              <a:rPr lang="en-GB" sz="1200" dirty="0">
                <a:latin typeface="Segoe UI"/>
                <a:cs typeface="Segoe UI"/>
              </a:rPr>
              <a:t>Karpicke, J.D. and Roediger, H.L. (2007) ‘Repeated retrieval during learning is the key to long-term retention’, </a:t>
            </a:r>
            <a:r>
              <a:rPr lang="en-GB" sz="1200" i="1" dirty="0">
                <a:latin typeface="Segoe UI"/>
                <a:cs typeface="Segoe UI"/>
              </a:rPr>
              <a:t>Journal of Memory and Language.</a:t>
            </a:r>
            <a:endParaRPr lang="en-GB" sz="1200" dirty="0">
              <a:latin typeface="Segoe UI"/>
              <a:cs typeface="Segoe UI"/>
            </a:endParaRPr>
          </a:p>
          <a:p>
            <a:r>
              <a:rPr lang="en-GB" sz="1200" dirty="0">
                <a:latin typeface="Segoe UI"/>
                <a:cs typeface="Segoe UI"/>
              </a:rPr>
              <a:t>Roediger, H.L. and Karpicke, J.D. (2006) ‘Test-enhanced learning: Taking memory tests improves long-term retention’, </a:t>
            </a:r>
            <a:r>
              <a:rPr lang="en-GB" sz="1200" i="1" dirty="0">
                <a:latin typeface="Segoe UI"/>
                <a:cs typeface="Segoe UI"/>
              </a:rPr>
              <a:t>Psychological Science.</a:t>
            </a:r>
            <a:endParaRPr lang="en-GB" sz="1200" dirty="0">
              <a:latin typeface="Segoe UI"/>
              <a:cs typeface="Segoe UI"/>
            </a:endParaRPr>
          </a:p>
          <a:p>
            <a:r>
              <a:rPr lang="en-GB" sz="1200" dirty="0">
                <a:latin typeface="Segoe UI"/>
                <a:cs typeface="Segoe UI"/>
              </a:rPr>
              <a:t>Smits, E.J.C., Wenzel, N. and de Bruin, A. (2025) ‘Investigating the effectiveness of self-regulated, Pomodoro, and Flowtime break-taking techniques among students’, </a:t>
            </a:r>
            <a:r>
              <a:rPr lang="en-GB" sz="1200" i="1" dirty="0" err="1">
                <a:latin typeface="Segoe UI"/>
                <a:cs typeface="Segoe UI"/>
              </a:rPr>
              <a:t>Behavioral</a:t>
            </a:r>
            <a:r>
              <a:rPr lang="en-GB" sz="1200" i="1" dirty="0">
                <a:latin typeface="Segoe UI"/>
                <a:cs typeface="Segoe UI"/>
              </a:rPr>
              <a:t> Sciences</a:t>
            </a:r>
            <a:endParaRPr lang="en-GB" sz="1200" dirty="0">
              <a:latin typeface="Segoe UI"/>
              <a:cs typeface="Segoe UI"/>
            </a:endParaRPr>
          </a:p>
          <a:p>
            <a:r>
              <a:rPr lang="en-GB" sz="1200" dirty="0">
                <a:latin typeface="Segoe UI"/>
                <a:cs typeface="Segoe UI"/>
              </a:rPr>
              <a:t>Xu, J., Wu, A., Filip, C., Patel, Z., Bernstein, S.R., Tanveer, R., Syed, H. and </a:t>
            </a:r>
            <a:r>
              <a:rPr lang="en-GB" sz="1200" dirty="0" err="1">
                <a:latin typeface="Segoe UI"/>
                <a:cs typeface="Segoe UI"/>
              </a:rPr>
              <a:t>Kotroczo</a:t>
            </a:r>
            <a:r>
              <a:rPr lang="en-GB" sz="1200" dirty="0">
                <a:latin typeface="Segoe UI"/>
                <a:cs typeface="Segoe UI"/>
              </a:rPr>
              <a:t>, T. (2024) ‘Active recall strategies associated with academic achievement in young adults: A systematic review’, </a:t>
            </a:r>
            <a:r>
              <a:rPr lang="en-GB" sz="1200" i="1" dirty="0">
                <a:latin typeface="Segoe UI"/>
                <a:cs typeface="Segoe UI"/>
              </a:rPr>
              <a:t>Journal of Affective Disorders.</a:t>
            </a:r>
            <a:endParaRPr lang="en-GB" sz="1200" dirty="0">
              <a:latin typeface="Segoe UI"/>
              <a:cs typeface="Segoe UI"/>
            </a:endParaRPr>
          </a:p>
          <a:p>
            <a:endParaRPr lang="en-GB" dirty="0"/>
          </a:p>
        </p:txBody>
      </p:sp>
    </p:spTree>
    <p:extLst>
      <p:ext uri="{BB962C8B-B14F-4D97-AF65-F5344CB8AC3E}">
        <p14:creationId xmlns:p14="http://schemas.microsoft.com/office/powerpoint/2010/main" val="82830026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435</Words>
  <Application>Microsoft Office PowerPoint</Application>
  <PresentationFormat>Widescreen</PresentationFormat>
  <Paragraphs>40</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Aptos</vt:lpstr>
      <vt:lpstr>Aptos Display</vt:lpstr>
      <vt:lpstr>Arial</vt:lpstr>
      <vt:lpstr>Calibri</vt:lpstr>
      <vt:lpstr>Segoe UI</vt:lpstr>
      <vt:lpstr>Office Theme</vt:lpstr>
      <vt:lpstr>PowerPoint Presentation</vt:lpstr>
      <vt:lpstr>Reference list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Abbie Mayers</dc:creator>
  <cp:lastModifiedBy>Abbie Mayers</cp:lastModifiedBy>
  <cp:revision>264</cp:revision>
  <dcterms:created xsi:type="dcterms:W3CDTF">2026-09-05T15:53:42Z</dcterms:created>
  <dcterms:modified xsi:type="dcterms:W3CDTF">2026-09-05T17:15:16Z</dcterms:modified>
</cp:coreProperties>
</file>