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67" d="100"/>
          <a:sy n="67" d="100"/>
        </p:scale>
        <p:origin x="102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4530"/>
            <a:ext cx="9144000" cy="2387600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89B7B-1D54-40B5-B968-54FE78CB047B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FFD49-8B9B-4B4F-BD12-186632F064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7713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89B7B-1D54-40B5-B968-54FE78CB047B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FFD49-8B9B-4B4F-BD12-186632F064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4804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12423"/>
            <a:ext cx="10515600" cy="2851208"/>
          </a:xfrm>
        </p:spPr>
        <p:txBody>
          <a:bodyPr anchor="b">
            <a:normAutofit/>
          </a:bodyPr>
          <a:lstStyle>
            <a:lvl1pPr>
              <a:defRPr sz="6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52633"/>
            <a:ext cx="105156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89B7B-1D54-40B5-B968-54FE78CB047B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FFD49-8B9B-4B4F-BD12-186632F064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3212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5127" y="1828800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8800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89B7B-1D54-40B5-B968-54FE78CB047B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FFD49-8B9B-4B4F-BD12-186632F064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1405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5127" y="1681850"/>
            <a:ext cx="5156200" cy="825699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5127" y="2507550"/>
            <a:ext cx="5156200" cy="36805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851"/>
            <a:ext cx="5181601" cy="825698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7550"/>
            <a:ext cx="5181601" cy="36805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89B7B-1D54-40B5-B968-54FE78CB047B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FFD49-8B9B-4B4F-BD12-186632F06409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39561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89B7B-1D54-40B5-B968-54FE78CB047B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FFD49-8B9B-4B4F-BD12-186632F06409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09121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89B7B-1D54-40B5-B968-54FE78CB047B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FFD49-8B9B-4B4F-BD12-186632F064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86857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931920" cy="1600197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1600" y="990600"/>
            <a:ext cx="6172200" cy="4876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57399"/>
            <a:ext cx="3931920" cy="3810001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89B7B-1D54-40B5-B968-54FE78CB047B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FFD49-8B9B-4B4F-BD12-186632F064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4191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931920" cy="160020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1600" y="990600"/>
            <a:ext cx="6172200" cy="4876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57400"/>
            <a:ext cx="3931920" cy="38100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89B7B-1D54-40B5-B968-54FE78CB047B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FFD49-8B9B-4B4F-BD12-186632F064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9297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89B7B-1D54-40B5-B968-54FE78CB047B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FFD49-8B9B-4B4F-BD12-186632F064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221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0362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0362"/>
            <a:ext cx="7734300" cy="58118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89B7B-1D54-40B5-B968-54FE78CB047B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FFD49-8B9B-4B4F-BD12-186632F064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467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45127" y="365760"/>
            <a:ext cx="10515600" cy="13255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5127" y="1828800"/>
            <a:ext cx="1051560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8C89B7B-1D54-40B5-B968-54FE78CB047B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7527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CFFD49-8B9B-4B4F-BD12-186632F064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3792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 2" pitchFamily="18" charset="2"/>
        <a:buChar char="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br>
              <a:rPr lang="en-GB" b="1" u="sng" dirty="0"/>
            </a:br>
            <a:br>
              <a:rPr lang="en-GB" b="1" u="sng" dirty="0"/>
            </a:br>
            <a:r>
              <a:rPr lang="en-GB" b="1" u="sng" dirty="0"/>
              <a:t>CULTURE AND HERITAGE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/>
              <a:t>Interpretation Concepts </a:t>
            </a:r>
          </a:p>
          <a:p>
            <a:endParaRPr lang="en-GB" b="1" dirty="0"/>
          </a:p>
          <a:p>
            <a:r>
              <a:rPr lang="en-GB" b="1" dirty="0"/>
              <a:t>Values and Significance</a:t>
            </a:r>
          </a:p>
        </p:txBody>
      </p:sp>
    </p:spTree>
    <p:extLst>
      <p:ext uri="{BB962C8B-B14F-4D97-AF65-F5344CB8AC3E}">
        <p14:creationId xmlns:p14="http://schemas.microsoft.com/office/powerpoint/2010/main" val="32890728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Interpretations of Culture / Heritage 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43742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Culture / Heritage as: ………….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sz="2400" dirty="0"/>
              <a:t>Historical Reality </a:t>
            </a:r>
          </a:p>
          <a:p>
            <a:r>
              <a:rPr lang="en-GB" sz="2400" dirty="0"/>
              <a:t>National Identity</a:t>
            </a:r>
          </a:p>
          <a:p>
            <a:r>
              <a:rPr lang="en-GB" sz="2400" dirty="0"/>
              <a:t>Education </a:t>
            </a:r>
          </a:p>
          <a:p>
            <a:r>
              <a:rPr lang="en-GB" sz="2400" dirty="0"/>
              <a:t>Conservation</a:t>
            </a:r>
          </a:p>
          <a:p>
            <a:r>
              <a:rPr lang="en-GB" sz="2400" dirty="0"/>
              <a:t>Tourism</a:t>
            </a:r>
          </a:p>
        </p:txBody>
      </p:sp>
      <p:sp>
        <p:nvSpPr>
          <p:cNvPr id="4" name="Down Arrow 3"/>
          <p:cNvSpPr/>
          <p:nvPr/>
        </p:nvSpPr>
        <p:spPr>
          <a:xfrm>
            <a:off x="3253945" y="2973859"/>
            <a:ext cx="807308" cy="5025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4307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1) As Historical Reality: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072" y="1565189"/>
            <a:ext cx="8915400" cy="3777622"/>
          </a:xfrm>
        </p:spPr>
        <p:txBody>
          <a:bodyPr>
            <a:noAutofit/>
          </a:bodyPr>
          <a:lstStyle/>
          <a:p>
            <a:r>
              <a:rPr lang="en-GB" sz="2400" dirty="0"/>
              <a:t>Heritage and Culture has associations with history  - - - </a:t>
            </a:r>
            <a:r>
              <a:rPr lang="en-GB" sz="2400" i="1" dirty="0"/>
              <a:t>links with traditions / practices………</a:t>
            </a:r>
          </a:p>
          <a:p>
            <a:endParaRPr lang="en-GB" sz="2400" dirty="0"/>
          </a:p>
          <a:p>
            <a:r>
              <a:rPr lang="en-GB" sz="2400" dirty="0"/>
              <a:t>Heritage / cultural attractions have become very popular with the general public, in relation to portraying  / recreating the past. Individuals require an experience based on the tangible remains of a past.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i="1" dirty="0"/>
              <a:t>   EG:</a:t>
            </a:r>
          </a:p>
          <a:p>
            <a:r>
              <a:rPr lang="en-GB" sz="2400" i="1" dirty="0" err="1"/>
              <a:t>Killhope</a:t>
            </a:r>
            <a:r>
              <a:rPr lang="en-GB" sz="2400" i="1" dirty="0"/>
              <a:t> Wheel Lead Mining Museum Centre – Durham</a:t>
            </a:r>
          </a:p>
          <a:p>
            <a:r>
              <a:rPr lang="en-GB" sz="2400" i="1" dirty="0" err="1"/>
              <a:t>Bokrijk</a:t>
            </a:r>
            <a:r>
              <a:rPr lang="en-GB" sz="2400" i="1" dirty="0"/>
              <a:t> Folk Culture / </a:t>
            </a:r>
            <a:r>
              <a:rPr lang="en-GB" sz="2400" i="1" dirty="0" err="1"/>
              <a:t>Heriage</a:t>
            </a:r>
            <a:r>
              <a:rPr lang="en-GB" sz="2400" i="1" dirty="0"/>
              <a:t> Open Air Museum</a:t>
            </a:r>
          </a:p>
        </p:txBody>
      </p:sp>
    </p:spTree>
    <p:extLst>
      <p:ext uri="{BB962C8B-B14F-4D97-AF65-F5344CB8AC3E}">
        <p14:creationId xmlns:p14="http://schemas.microsoft.com/office/powerpoint/2010/main" val="38013308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2) As  National Identity: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491049"/>
            <a:ext cx="8915400" cy="3777622"/>
          </a:xfrm>
        </p:spPr>
        <p:txBody>
          <a:bodyPr>
            <a:noAutofit/>
          </a:bodyPr>
          <a:lstStyle/>
          <a:p>
            <a:r>
              <a:rPr lang="en-GB" sz="2400" dirty="0"/>
              <a:t>Heritage and culture is often associated with the representation of a country’s  / regions’ identity.</a:t>
            </a:r>
          </a:p>
          <a:p>
            <a:endParaRPr lang="en-GB" sz="2400" dirty="0"/>
          </a:p>
          <a:p>
            <a:r>
              <a:rPr lang="en-GB" sz="2400" dirty="0"/>
              <a:t>This association is a result of the definition linking to: Heritage / Culture as </a:t>
            </a:r>
            <a:r>
              <a:rPr lang="en-GB" sz="2400" i="1" dirty="0"/>
              <a:t>tradition, language, practice, histories, landscapes</a:t>
            </a:r>
            <a:r>
              <a:rPr lang="en-GB" sz="2400" dirty="0"/>
              <a:t>……</a:t>
            </a:r>
          </a:p>
          <a:p>
            <a:endParaRPr lang="en-GB" sz="2400" dirty="0"/>
          </a:p>
          <a:p>
            <a:r>
              <a:rPr lang="en-GB" sz="2400" dirty="0"/>
              <a:t>Heritage / Cultural attractions are often popular with the general public, as they can assist in the re-enforcing   / understanding of a region’s identity.</a:t>
            </a:r>
          </a:p>
          <a:p>
            <a:endParaRPr lang="en-GB" sz="2400" dirty="0"/>
          </a:p>
          <a:p>
            <a:r>
              <a:rPr lang="en-GB" sz="2400" dirty="0"/>
              <a:t>EG: Eco </a:t>
            </a:r>
            <a:r>
              <a:rPr lang="en-GB" sz="2400" dirty="0" err="1"/>
              <a:t>Musee</a:t>
            </a:r>
            <a:r>
              <a:rPr lang="en-GB" sz="2400" dirty="0"/>
              <a:t> De Alsace – France / St Fagan’s - Wales</a:t>
            </a:r>
          </a:p>
        </p:txBody>
      </p:sp>
    </p:spTree>
    <p:extLst>
      <p:ext uri="{BB962C8B-B14F-4D97-AF65-F5344CB8AC3E}">
        <p14:creationId xmlns:p14="http://schemas.microsoft.com/office/powerpoint/2010/main" val="14232559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7639" y="187504"/>
            <a:ext cx="8911687" cy="784561"/>
          </a:xfrm>
        </p:spPr>
        <p:txBody>
          <a:bodyPr/>
          <a:lstStyle/>
          <a:p>
            <a:r>
              <a:rPr lang="en-GB" dirty="0"/>
              <a:t>3) As Education: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23309" y="972065"/>
            <a:ext cx="8915400" cy="3777622"/>
          </a:xfrm>
        </p:spPr>
        <p:txBody>
          <a:bodyPr>
            <a:noAutofit/>
          </a:bodyPr>
          <a:lstStyle/>
          <a:p>
            <a:r>
              <a:rPr lang="en-GB" sz="2400" dirty="0"/>
              <a:t>Heritage / Culture is often associated with education – (BOTH  - formal  / informal).</a:t>
            </a:r>
          </a:p>
          <a:p>
            <a:endParaRPr lang="en-GB" sz="2400" b="1" dirty="0"/>
          </a:p>
          <a:p>
            <a:r>
              <a:rPr lang="en-GB" sz="2400" dirty="0"/>
              <a:t>This association is related to the link between Heritage / culture and National Identities  / Histories - - - familiarisation with a ‘HERITAGE’ leads to an increase awareness  / knowledge / understanding.</a:t>
            </a:r>
          </a:p>
          <a:p>
            <a:endParaRPr lang="en-GB" sz="2400" dirty="0"/>
          </a:p>
          <a:p>
            <a:r>
              <a:rPr lang="en-GB" sz="2400" dirty="0"/>
              <a:t>Heritage / Cultural attractions can assist in reinforcing an understanding  / knowledge via the experiences gained from visitations.</a:t>
            </a:r>
          </a:p>
          <a:p>
            <a:endParaRPr lang="en-GB" sz="2400" dirty="0"/>
          </a:p>
          <a:p>
            <a:r>
              <a:rPr lang="en-GB" sz="2400" dirty="0"/>
              <a:t>EG: </a:t>
            </a:r>
            <a:r>
              <a:rPr lang="en-GB" sz="2400" dirty="0" err="1"/>
              <a:t>Yorvik</a:t>
            </a:r>
            <a:r>
              <a:rPr lang="en-GB" sz="2400" dirty="0"/>
              <a:t> Centre – York / Beamish Folk Museum – Durham.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151210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154553"/>
            <a:ext cx="8911687" cy="801036"/>
          </a:xfrm>
        </p:spPr>
        <p:txBody>
          <a:bodyPr/>
          <a:lstStyle/>
          <a:p>
            <a:r>
              <a:rPr lang="en-GB" dirty="0"/>
              <a:t>4) As Conservation: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264555"/>
            <a:ext cx="8915400" cy="3777622"/>
          </a:xfrm>
        </p:spPr>
        <p:txBody>
          <a:bodyPr>
            <a:noAutofit/>
          </a:bodyPr>
          <a:lstStyle/>
          <a:p>
            <a:r>
              <a:rPr lang="en-GB" sz="2400" dirty="0"/>
              <a:t>Heritage + Culture is often associated with conservation  - - as the key element with regards to conservation is IDENTIFICATION. 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Heritage (attractions)  increase awareness (identity) of cultures  / histories - - of which often results in the value of heritage being recognised  - - - this can lead to conservation /  preservation measures being introduced to protect the heritage.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dirty="0"/>
              <a:t>   EG: </a:t>
            </a:r>
          </a:p>
          <a:p>
            <a:r>
              <a:rPr lang="en-GB" sz="2400" dirty="0"/>
              <a:t>Brecon Beacons – National Park.</a:t>
            </a:r>
          </a:p>
          <a:p>
            <a:r>
              <a:rPr lang="en-GB" sz="2400" dirty="0"/>
              <a:t>Gower (Heritage Landscape)</a:t>
            </a:r>
          </a:p>
        </p:txBody>
      </p:sp>
    </p:spTree>
    <p:extLst>
      <p:ext uri="{BB962C8B-B14F-4D97-AF65-F5344CB8AC3E}">
        <p14:creationId xmlns:p14="http://schemas.microsoft.com/office/powerpoint/2010/main" val="23656575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40925" y="238897"/>
            <a:ext cx="8025714" cy="825715"/>
          </a:xfrm>
        </p:spPr>
        <p:txBody>
          <a:bodyPr/>
          <a:lstStyle/>
          <a:p>
            <a:r>
              <a:rPr lang="en-GB" dirty="0"/>
              <a:t>5) Heritage / culture as Tourism: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59549" y="1064612"/>
            <a:ext cx="10515600" cy="5412259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Today, Heritage + Culture is often perceived as a ‘tourism’ form, due to the significant growth of heritage attractions.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This can also have a direct association relating back to EDUCATION.</a:t>
            </a:r>
          </a:p>
          <a:p>
            <a:endParaRPr lang="en-GB" sz="2400" dirty="0"/>
          </a:p>
          <a:p>
            <a:r>
              <a:rPr lang="en-GB" sz="2400" dirty="0"/>
              <a:t>Education is the central factor linking both Heritage / Culture and Tourism.</a:t>
            </a:r>
          </a:p>
          <a:p>
            <a:endParaRPr lang="en-GB" sz="2400" dirty="0"/>
          </a:p>
          <a:p>
            <a:r>
              <a:rPr lang="en-GB" sz="2400" dirty="0"/>
              <a:t>Heritage 		     Education		        Tourism.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dirty="0"/>
              <a:t>     Heritage and Education  = Increased awareness.</a:t>
            </a:r>
          </a:p>
          <a:p>
            <a:endParaRPr lang="en-GB" sz="2400" dirty="0"/>
          </a:p>
          <a:p>
            <a:r>
              <a:rPr lang="en-GB" sz="2400" dirty="0"/>
              <a:t>Tourism and Education  - education is often the key motivator for tourism  - - -increased knowledge can be gained from Heritage Experiences.</a:t>
            </a:r>
          </a:p>
          <a:p>
            <a:endParaRPr lang="en-GB" dirty="0"/>
          </a:p>
        </p:txBody>
      </p:sp>
      <p:sp>
        <p:nvSpPr>
          <p:cNvPr id="5" name="Left-Right Arrow 4"/>
          <p:cNvSpPr/>
          <p:nvPr/>
        </p:nvSpPr>
        <p:spPr>
          <a:xfrm>
            <a:off x="3251439" y="3908996"/>
            <a:ext cx="856735" cy="313038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00064" y="3891764"/>
            <a:ext cx="877900" cy="347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4353344"/>
      </p:ext>
    </p:extLst>
  </p:cSld>
  <p:clrMapOvr>
    <a:masterClrMapping/>
  </p:clrMapOvr>
</p:sld>
</file>

<file path=ppt/theme/theme1.xml><?xml version="1.0" encoding="utf-8"?>
<a:theme xmlns:a="http://schemas.openxmlformats.org/drawingml/2006/main" name="HDOfficeLightV0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</TotalTime>
  <Words>463</Words>
  <Application>Microsoft Office PowerPoint</Application>
  <PresentationFormat>Widescreen</PresentationFormat>
  <Paragraphs>57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Calibri</vt:lpstr>
      <vt:lpstr>Calibri Light</vt:lpstr>
      <vt:lpstr>Wingdings 2</vt:lpstr>
      <vt:lpstr>HDOfficeLightV0</vt:lpstr>
      <vt:lpstr>  CULTURE AND HERITAGE</vt:lpstr>
      <vt:lpstr>Interpretations of Culture / Heritage :</vt:lpstr>
      <vt:lpstr>1) As Historical Reality:</vt:lpstr>
      <vt:lpstr>2) As  National Identity:</vt:lpstr>
      <vt:lpstr>3) As Education:</vt:lpstr>
      <vt:lpstr>4) As Conservation:</vt:lpstr>
      <vt:lpstr>5) Heritage / culture as Tourism: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INTERPRETATION:</dc:title>
  <dc:creator>Kathryn Flynn</dc:creator>
  <cp:lastModifiedBy>Kathryn PC</cp:lastModifiedBy>
  <cp:revision>2</cp:revision>
  <dcterms:created xsi:type="dcterms:W3CDTF">2015-10-22T11:30:01Z</dcterms:created>
  <dcterms:modified xsi:type="dcterms:W3CDTF">2021-04-29T22:02:16Z</dcterms:modified>
</cp:coreProperties>
</file>