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59" r:id="rId19"/>
    <p:sldId id="274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386FD1-A4DF-D626-EBB0-8A6A059DCCE3}" v="99" dt="2025-11-24T06:22:15.734"/>
    <p1510:client id="{5615D773-2DAF-E437-1952-71CA8FA87457}" v="63" dt="2025-11-24T06:02:43.411"/>
    <p1510:client id="{5BEECC42-561E-2132-EB2E-0E78076FD7F2}" v="651" dt="2025-11-23T22:33:49.372"/>
    <p1510:client id="{72D6ABDD-B6D4-DE23-75AA-018608BAAD0E}" v="1173" dt="2025-11-24T05:45:28.168"/>
    <p1510:client id="{CB4EF9B8-3937-E662-DFD5-2C9AEF066B69}" v="191" dt="2025-11-24T06:54:42.802"/>
    <p1510:client id="{F42F8685-8308-3174-407A-7229C4B9D1C8}" v="44" dt="2025-11-24T05:52:24.7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139D2A-034F-47EB-8F01-74C9A94CC2F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00D4F38-4994-4380-961A-82D5FB9AA737}">
      <dgm:prSet/>
      <dgm:spPr/>
      <dgm:t>
        <a:bodyPr/>
        <a:lstStyle/>
        <a:p>
          <a:r>
            <a:rPr lang="en-GB"/>
            <a:t>The global bubble tea market is expanding rapidly, projected to grow from ~USD 2.8 billion in 2024 to USD 5.0 billion by 2033 (IMARC Group, 2024).</a:t>
          </a:r>
          <a:endParaRPr lang="en-US"/>
        </a:p>
      </dgm:t>
    </dgm:pt>
    <dgm:pt modelId="{5E9CFE28-9515-439E-B3DD-D29959F00851}" type="parTrans" cxnId="{AC6B4A83-4428-4354-8948-78CF3A27E1EF}">
      <dgm:prSet/>
      <dgm:spPr/>
      <dgm:t>
        <a:bodyPr/>
        <a:lstStyle/>
        <a:p>
          <a:endParaRPr lang="en-US"/>
        </a:p>
      </dgm:t>
    </dgm:pt>
    <dgm:pt modelId="{E3ADF7D7-D97B-4E07-8CF4-A0BA35CFF01C}" type="sibTrans" cxnId="{AC6B4A83-4428-4354-8948-78CF3A27E1EF}">
      <dgm:prSet/>
      <dgm:spPr/>
      <dgm:t>
        <a:bodyPr/>
        <a:lstStyle/>
        <a:p>
          <a:endParaRPr lang="en-US"/>
        </a:p>
      </dgm:t>
    </dgm:pt>
    <dgm:pt modelId="{4CD52D0A-4CA1-48AF-9C58-8C28BC868584}">
      <dgm:prSet/>
      <dgm:spPr/>
      <dgm:t>
        <a:bodyPr/>
        <a:lstStyle/>
        <a:p>
          <a:r>
            <a:rPr lang="en-GB"/>
            <a:t>The popularity of loyalty programs is especially important: research in the Indonesian bubble tea industry found that these programs significantly increase customer satisfaction and brand loyalty. (Hong Fu Sheng et al., 2024)</a:t>
          </a:r>
          <a:endParaRPr lang="en-US"/>
        </a:p>
      </dgm:t>
    </dgm:pt>
    <dgm:pt modelId="{F7F8693B-ECCA-4C44-860D-554971203AD9}" type="parTrans" cxnId="{516A3A3E-66C0-4690-974C-27B7D9B333BA}">
      <dgm:prSet/>
      <dgm:spPr/>
      <dgm:t>
        <a:bodyPr/>
        <a:lstStyle/>
        <a:p>
          <a:endParaRPr lang="en-US"/>
        </a:p>
      </dgm:t>
    </dgm:pt>
    <dgm:pt modelId="{1FD2EA6B-43FD-46D5-AFD8-2ECFE16E9451}" type="sibTrans" cxnId="{516A3A3E-66C0-4690-974C-27B7D9B333BA}">
      <dgm:prSet/>
      <dgm:spPr/>
      <dgm:t>
        <a:bodyPr/>
        <a:lstStyle/>
        <a:p>
          <a:endParaRPr lang="en-US"/>
        </a:p>
      </dgm:t>
    </dgm:pt>
    <dgm:pt modelId="{BCC50946-19CD-4D76-A508-7D41B86EEC43}" type="pres">
      <dgm:prSet presAssocID="{9F139D2A-034F-47EB-8F01-74C9A94CC2F2}" presName="outerComposite" presStyleCnt="0">
        <dgm:presLayoutVars>
          <dgm:chMax val="5"/>
          <dgm:dir/>
          <dgm:resizeHandles val="exact"/>
        </dgm:presLayoutVars>
      </dgm:prSet>
      <dgm:spPr/>
    </dgm:pt>
    <dgm:pt modelId="{CCF2C931-3059-43E9-B8DD-B700A360A09A}" type="pres">
      <dgm:prSet presAssocID="{9F139D2A-034F-47EB-8F01-74C9A94CC2F2}" presName="dummyMaxCanvas" presStyleCnt="0">
        <dgm:presLayoutVars/>
      </dgm:prSet>
      <dgm:spPr/>
    </dgm:pt>
    <dgm:pt modelId="{C5634784-447A-445B-860C-C0E73BB8C6EE}" type="pres">
      <dgm:prSet presAssocID="{9F139D2A-034F-47EB-8F01-74C9A94CC2F2}" presName="TwoNodes_1" presStyleLbl="node1" presStyleIdx="0" presStyleCnt="2">
        <dgm:presLayoutVars>
          <dgm:bulletEnabled val="1"/>
        </dgm:presLayoutVars>
      </dgm:prSet>
      <dgm:spPr/>
    </dgm:pt>
    <dgm:pt modelId="{EB126CCA-F2E5-4236-9DE0-AF615ED2323B}" type="pres">
      <dgm:prSet presAssocID="{9F139D2A-034F-47EB-8F01-74C9A94CC2F2}" presName="TwoNodes_2" presStyleLbl="node1" presStyleIdx="1" presStyleCnt="2">
        <dgm:presLayoutVars>
          <dgm:bulletEnabled val="1"/>
        </dgm:presLayoutVars>
      </dgm:prSet>
      <dgm:spPr/>
    </dgm:pt>
    <dgm:pt modelId="{323268CD-B4E1-4A12-85E1-0D080B195C54}" type="pres">
      <dgm:prSet presAssocID="{9F139D2A-034F-47EB-8F01-74C9A94CC2F2}" presName="TwoConn_1-2" presStyleLbl="fgAccFollowNode1" presStyleIdx="0" presStyleCnt="1">
        <dgm:presLayoutVars>
          <dgm:bulletEnabled val="1"/>
        </dgm:presLayoutVars>
      </dgm:prSet>
      <dgm:spPr/>
    </dgm:pt>
    <dgm:pt modelId="{B7AD40A2-0D06-4DAC-A6B3-90F0FB938419}" type="pres">
      <dgm:prSet presAssocID="{9F139D2A-034F-47EB-8F01-74C9A94CC2F2}" presName="TwoNodes_1_text" presStyleLbl="node1" presStyleIdx="1" presStyleCnt="2">
        <dgm:presLayoutVars>
          <dgm:bulletEnabled val="1"/>
        </dgm:presLayoutVars>
      </dgm:prSet>
      <dgm:spPr/>
    </dgm:pt>
    <dgm:pt modelId="{3D0C3B46-C6E2-4765-BBE5-D873778CE729}" type="pres">
      <dgm:prSet presAssocID="{9F139D2A-034F-47EB-8F01-74C9A94CC2F2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A4A59414-1B9D-4C69-B0C3-CCB6BFA7FF51}" type="presOf" srcId="{E3ADF7D7-D97B-4E07-8CF4-A0BA35CFF01C}" destId="{323268CD-B4E1-4A12-85E1-0D080B195C54}" srcOrd="0" destOrd="0" presId="urn:microsoft.com/office/officeart/2005/8/layout/vProcess5"/>
    <dgm:cxn modelId="{BE81653A-5718-48F1-9077-60F34200FD6D}" type="presOf" srcId="{4CD52D0A-4CA1-48AF-9C58-8C28BC868584}" destId="{3D0C3B46-C6E2-4765-BBE5-D873778CE729}" srcOrd="1" destOrd="0" presId="urn:microsoft.com/office/officeart/2005/8/layout/vProcess5"/>
    <dgm:cxn modelId="{516A3A3E-66C0-4690-974C-27B7D9B333BA}" srcId="{9F139D2A-034F-47EB-8F01-74C9A94CC2F2}" destId="{4CD52D0A-4CA1-48AF-9C58-8C28BC868584}" srcOrd="1" destOrd="0" parTransId="{F7F8693B-ECCA-4C44-860D-554971203AD9}" sibTransId="{1FD2EA6B-43FD-46D5-AFD8-2ECFE16E9451}"/>
    <dgm:cxn modelId="{94678655-F15C-45F6-B2A4-D9ACA8AFBD87}" type="presOf" srcId="{4CD52D0A-4CA1-48AF-9C58-8C28BC868584}" destId="{EB126CCA-F2E5-4236-9DE0-AF615ED2323B}" srcOrd="0" destOrd="0" presId="urn:microsoft.com/office/officeart/2005/8/layout/vProcess5"/>
    <dgm:cxn modelId="{CDEE317F-F6D4-4B75-92D9-D295D09C6B7D}" type="presOf" srcId="{9F139D2A-034F-47EB-8F01-74C9A94CC2F2}" destId="{BCC50946-19CD-4D76-A508-7D41B86EEC43}" srcOrd="0" destOrd="0" presId="urn:microsoft.com/office/officeart/2005/8/layout/vProcess5"/>
    <dgm:cxn modelId="{AC6B4A83-4428-4354-8948-78CF3A27E1EF}" srcId="{9F139D2A-034F-47EB-8F01-74C9A94CC2F2}" destId="{C00D4F38-4994-4380-961A-82D5FB9AA737}" srcOrd="0" destOrd="0" parTransId="{5E9CFE28-9515-439E-B3DD-D29959F00851}" sibTransId="{E3ADF7D7-D97B-4E07-8CF4-A0BA35CFF01C}"/>
    <dgm:cxn modelId="{EB310393-15CB-41F2-8ADD-071E742871CC}" type="presOf" srcId="{C00D4F38-4994-4380-961A-82D5FB9AA737}" destId="{B7AD40A2-0D06-4DAC-A6B3-90F0FB938419}" srcOrd="1" destOrd="0" presId="urn:microsoft.com/office/officeart/2005/8/layout/vProcess5"/>
    <dgm:cxn modelId="{A4DEB2CD-4B24-4598-8F19-4909CDD064C1}" type="presOf" srcId="{C00D4F38-4994-4380-961A-82D5FB9AA737}" destId="{C5634784-447A-445B-860C-C0E73BB8C6EE}" srcOrd="0" destOrd="0" presId="urn:microsoft.com/office/officeart/2005/8/layout/vProcess5"/>
    <dgm:cxn modelId="{80A8C137-5682-4052-91F0-C6E0464189E4}" type="presParOf" srcId="{BCC50946-19CD-4D76-A508-7D41B86EEC43}" destId="{CCF2C931-3059-43E9-B8DD-B700A360A09A}" srcOrd="0" destOrd="0" presId="urn:microsoft.com/office/officeart/2005/8/layout/vProcess5"/>
    <dgm:cxn modelId="{781E54ED-9306-4220-ABBC-84F79EA90CE1}" type="presParOf" srcId="{BCC50946-19CD-4D76-A508-7D41B86EEC43}" destId="{C5634784-447A-445B-860C-C0E73BB8C6EE}" srcOrd="1" destOrd="0" presId="urn:microsoft.com/office/officeart/2005/8/layout/vProcess5"/>
    <dgm:cxn modelId="{C28A50FB-D385-4C8A-995F-0C8AF5E66B38}" type="presParOf" srcId="{BCC50946-19CD-4D76-A508-7D41B86EEC43}" destId="{EB126CCA-F2E5-4236-9DE0-AF615ED2323B}" srcOrd="2" destOrd="0" presId="urn:microsoft.com/office/officeart/2005/8/layout/vProcess5"/>
    <dgm:cxn modelId="{0A275CE0-BCB6-4568-B1BF-197B82D2B7C6}" type="presParOf" srcId="{BCC50946-19CD-4D76-A508-7D41B86EEC43}" destId="{323268CD-B4E1-4A12-85E1-0D080B195C54}" srcOrd="3" destOrd="0" presId="urn:microsoft.com/office/officeart/2005/8/layout/vProcess5"/>
    <dgm:cxn modelId="{19DEBB92-F430-4120-AEDE-8EB0EE32DBF8}" type="presParOf" srcId="{BCC50946-19CD-4D76-A508-7D41B86EEC43}" destId="{B7AD40A2-0D06-4DAC-A6B3-90F0FB938419}" srcOrd="4" destOrd="0" presId="urn:microsoft.com/office/officeart/2005/8/layout/vProcess5"/>
    <dgm:cxn modelId="{3F0771E1-3E27-42AF-8D1E-D49B4F27D5E0}" type="presParOf" srcId="{BCC50946-19CD-4D76-A508-7D41B86EEC43}" destId="{3D0C3B46-C6E2-4765-BBE5-D873778CE729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152F7A-219A-4411-B766-8044FBC8856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C6F9575-5D60-4958-8C50-3C6F1C5C4814}">
      <dgm:prSet custT="1"/>
      <dgm:spPr/>
      <dgm:t>
        <a:bodyPr/>
        <a:lstStyle/>
        <a:p>
          <a:r>
            <a:rPr lang="en-GB" sz="2200" b="1" dirty="0">
              <a:latin typeface="Arial"/>
              <a:cs typeface="Arial"/>
            </a:rPr>
            <a:t>Cash Flow Summary</a:t>
          </a:r>
          <a:endParaRPr lang="en-US" sz="2200" dirty="0">
            <a:latin typeface="Arial"/>
            <a:cs typeface="Arial"/>
          </a:endParaRPr>
        </a:p>
      </dgm:t>
    </dgm:pt>
    <dgm:pt modelId="{3C8994D7-035B-48C7-A870-051404C8559D}" type="parTrans" cxnId="{BB570099-7988-41E6-A05C-0D95CACB177D}">
      <dgm:prSet/>
      <dgm:spPr/>
      <dgm:t>
        <a:bodyPr/>
        <a:lstStyle/>
        <a:p>
          <a:endParaRPr lang="en-US"/>
        </a:p>
      </dgm:t>
    </dgm:pt>
    <dgm:pt modelId="{B13BAF2C-43B7-4C94-90F9-01821B8C528C}" type="sibTrans" cxnId="{BB570099-7988-41E6-A05C-0D95CACB177D}">
      <dgm:prSet/>
      <dgm:spPr/>
      <dgm:t>
        <a:bodyPr/>
        <a:lstStyle/>
        <a:p>
          <a:endParaRPr lang="en-US"/>
        </a:p>
      </dgm:t>
    </dgm:pt>
    <dgm:pt modelId="{3D01375A-1510-40CF-B334-0EB1D36C8C15}">
      <dgm:prSet/>
      <dgm:spPr/>
      <dgm:t>
        <a:bodyPr/>
        <a:lstStyle/>
        <a:p>
          <a:r>
            <a:rPr lang="en-GB" sz="2200" dirty="0">
              <a:latin typeface="Arial"/>
              <a:cs typeface="Arial"/>
            </a:rPr>
            <a:t>Golden Bubbles expects initial negative cash flow for the first 2–3 months due to start-up costs.</a:t>
          </a:r>
          <a:endParaRPr lang="en-US" sz="2200" dirty="0">
            <a:latin typeface="Arial"/>
            <a:cs typeface="Arial"/>
          </a:endParaRPr>
        </a:p>
      </dgm:t>
    </dgm:pt>
    <dgm:pt modelId="{9D2218F8-9DA0-41B6-8290-F77B56AB0551}" type="parTrans" cxnId="{DC383631-B7C5-4A9C-8906-B0C91FD30852}">
      <dgm:prSet/>
      <dgm:spPr/>
      <dgm:t>
        <a:bodyPr/>
        <a:lstStyle/>
        <a:p>
          <a:endParaRPr lang="en-US"/>
        </a:p>
      </dgm:t>
    </dgm:pt>
    <dgm:pt modelId="{2EC9F507-65BB-40C5-8E38-77538D017F4E}" type="sibTrans" cxnId="{DC383631-B7C5-4A9C-8906-B0C91FD30852}">
      <dgm:prSet/>
      <dgm:spPr/>
      <dgm:t>
        <a:bodyPr/>
        <a:lstStyle/>
        <a:p>
          <a:endParaRPr lang="en-US"/>
        </a:p>
      </dgm:t>
    </dgm:pt>
    <dgm:pt modelId="{D4AD67AE-2C16-4C35-A2E7-C28007D77618}">
      <dgm:prSet/>
      <dgm:spPr/>
      <dgm:t>
        <a:bodyPr/>
        <a:lstStyle/>
        <a:p>
          <a:r>
            <a:rPr lang="en-GB" sz="2200" dirty="0">
              <a:latin typeface="Arial"/>
              <a:cs typeface="Arial"/>
            </a:rPr>
            <a:t>Break-even achieved in Month 3, when inflows match outflows.</a:t>
          </a:r>
          <a:endParaRPr lang="en-US" sz="2200" dirty="0">
            <a:latin typeface="Arial"/>
            <a:cs typeface="Arial"/>
          </a:endParaRPr>
        </a:p>
      </dgm:t>
    </dgm:pt>
    <dgm:pt modelId="{51418C17-E4EA-4120-BC2D-CA0F3C39A528}" type="parTrans" cxnId="{8EDE2E6E-DDF2-42DA-932D-8AAF3091996F}">
      <dgm:prSet/>
      <dgm:spPr/>
      <dgm:t>
        <a:bodyPr/>
        <a:lstStyle/>
        <a:p>
          <a:endParaRPr lang="en-US"/>
        </a:p>
      </dgm:t>
    </dgm:pt>
    <dgm:pt modelId="{FBA046F7-94D0-4E4A-A9CF-9B2074E5191C}" type="sibTrans" cxnId="{8EDE2E6E-DDF2-42DA-932D-8AAF3091996F}">
      <dgm:prSet/>
      <dgm:spPr/>
      <dgm:t>
        <a:bodyPr/>
        <a:lstStyle/>
        <a:p>
          <a:endParaRPr lang="en-US"/>
        </a:p>
      </dgm:t>
    </dgm:pt>
    <dgm:pt modelId="{9FEDFDC9-5610-437F-A12E-1C049B15DA81}">
      <dgm:prSet/>
      <dgm:spPr/>
      <dgm:t>
        <a:bodyPr/>
        <a:lstStyle/>
        <a:p>
          <a:r>
            <a:rPr lang="en-GB" sz="2200" dirty="0">
              <a:latin typeface="Arial"/>
              <a:cs typeface="Arial"/>
            </a:rPr>
            <a:t>Strong growth in sales from Month 4 onwards leads to consistent positive cash flow, reaching approx. £3,500 net by December.</a:t>
          </a:r>
          <a:endParaRPr lang="en-US" sz="2200" dirty="0">
            <a:latin typeface="Arial"/>
            <a:cs typeface="Arial"/>
          </a:endParaRPr>
        </a:p>
      </dgm:t>
    </dgm:pt>
    <dgm:pt modelId="{1A614A5D-FB12-455D-8295-84605A0E4C29}" type="parTrans" cxnId="{1F772298-4B18-40E2-BB02-8FDF4B1165A7}">
      <dgm:prSet/>
      <dgm:spPr/>
      <dgm:t>
        <a:bodyPr/>
        <a:lstStyle/>
        <a:p>
          <a:endParaRPr lang="en-US"/>
        </a:p>
      </dgm:t>
    </dgm:pt>
    <dgm:pt modelId="{93492AC7-C1C8-4D6C-824D-74EDBB8CBEA9}" type="sibTrans" cxnId="{1F772298-4B18-40E2-BB02-8FDF4B1165A7}">
      <dgm:prSet/>
      <dgm:spPr/>
      <dgm:t>
        <a:bodyPr/>
        <a:lstStyle/>
        <a:p>
          <a:endParaRPr lang="en-US"/>
        </a:p>
      </dgm:t>
    </dgm:pt>
    <dgm:pt modelId="{D2599EC9-9D40-44A0-9FAA-A86726159327}">
      <dgm:prSet/>
      <dgm:spPr/>
      <dgm:t>
        <a:bodyPr/>
        <a:lstStyle/>
        <a:p>
          <a:r>
            <a:rPr lang="en-GB" sz="2200" dirty="0">
              <a:latin typeface="Arial"/>
              <a:cs typeface="Arial"/>
            </a:rPr>
            <a:t>Forecast shows sustainable operations, with potential to reinvest in marketing, inventory expansion, or a second location by Year 2.</a:t>
          </a:r>
          <a:endParaRPr lang="en-US" sz="2200" dirty="0">
            <a:latin typeface="Arial"/>
            <a:cs typeface="Arial"/>
          </a:endParaRPr>
        </a:p>
      </dgm:t>
    </dgm:pt>
    <dgm:pt modelId="{A91EC82A-F7F3-484D-93F1-288F48E0BD3B}" type="parTrans" cxnId="{6414732C-F27F-4BC9-9187-43CADCCE3CB3}">
      <dgm:prSet/>
      <dgm:spPr/>
      <dgm:t>
        <a:bodyPr/>
        <a:lstStyle/>
        <a:p>
          <a:endParaRPr lang="en-US"/>
        </a:p>
      </dgm:t>
    </dgm:pt>
    <dgm:pt modelId="{5E16EFD2-8344-4E38-B433-36B45FBDE329}" type="sibTrans" cxnId="{6414732C-F27F-4BC9-9187-43CADCCE3CB3}">
      <dgm:prSet/>
      <dgm:spPr/>
      <dgm:t>
        <a:bodyPr/>
        <a:lstStyle/>
        <a:p>
          <a:endParaRPr lang="en-US"/>
        </a:p>
      </dgm:t>
    </dgm:pt>
    <dgm:pt modelId="{8EB714B9-6C60-4743-B465-F0B499AB5420}">
      <dgm:prSet/>
      <dgm:spPr/>
      <dgm:t>
        <a:bodyPr/>
        <a:lstStyle/>
        <a:p>
          <a:r>
            <a:rPr lang="en-GB" sz="2200" dirty="0">
              <a:latin typeface="Arial"/>
              <a:cs typeface="Arial"/>
            </a:rPr>
            <a:t>Results indicate the business becomes financially stable and cash-positive within the first year.</a:t>
          </a:r>
          <a:endParaRPr lang="en-US" sz="2200" dirty="0">
            <a:latin typeface="Arial"/>
            <a:cs typeface="Arial"/>
          </a:endParaRPr>
        </a:p>
      </dgm:t>
    </dgm:pt>
    <dgm:pt modelId="{9B96559D-2896-4061-895E-902AB2830C56}" type="parTrans" cxnId="{EBEC3296-AAF3-4872-825D-5CECBFC30388}">
      <dgm:prSet/>
      <dgm:spPr/>
      <dgm:t>
        <a:bodyPr/>
        <a:lstStyle/>
        <a:p>
          <a:endParaRPr lang="en-US"/>
        </a:p>
      </dgm:t>
    </dgm:pt>
    <dgm:pt modelId="{4ADE3C8C-DB16-4684-852B-EDC8D7921A53}" type="sibTrans" cxnId="{EBEC3296-AAF3-4872-825D-5CECBFC30388}">
      <dgm:prSet/>
      <dgm:spPr/>
      <dgm:t>
        <a:bodyPr/>
        <a:lstStyle/>
        <a:p>
          <a:endParaRPr lang="en-US"/>
        </a:p>
      </dgm:t>
    </dgm:pt>
    <dgm:pt modelId="{965A5557-8461-4250-BA69-193D763FE0D7}" type="pres">
      <dgm:prSet presAssocID="{D9152F7A-219A-4411-B766-8044FBC88569}" presName="root" presStyleCnt="0">
        <dgm:presLayoutVars>
          <dgm:dir/>
          <dgm:resizeHandles val="exact"/>
        </dgm:presLayoutVars>
      </dgm:prSet>
      <dgm:spPr/>
    </dgm:pt>
    <dgm:pt modelId="{947ECBB4-5E07-478B-99D0-679743EEB467}" type="pres">
      <dgm:prSet presAssocID="{4C6F9575-5D60-4958-8C50-3C6F1C5C4814}" presName="compNode" presStyleCnt="0"/>
      <dgm:spPr/>
    </dgm:pt>
    <dgm:pt modelId="{176FA901-3083-48B1-8A6B-BD7BD38A2447}" type="pres">
      <dgm:prSet presAssocID="{4C6F9575-5D60-4958-8C50-3C6F1C5C481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877D8D6-FDE5-4BB4-8481-9D636D5354C4}" type="pres">
      <dgm:prSet presAssocID="{4C6F9575-5D60-4958-8C50-3C6F1C5C4814}" presName="spaceRect" presStyleCnt="0"/>
      <dgm:spPr/>
    </dgm:pt>
    <dgm:pt modelId="{B7B4FD1E-466C-41BC-8C0D-480FED7246ED}" type="pres">
      <dgm:prSet presAssocID="{4C6F9575-5D60-4958-8C50-3C6F1C5C4814}" presName="textRect" presStyleLbl="revTx" presStyleIdx="0" presStyleCnt="6">
        <dgm:presLayoutVars>
          <dgm:chMax val="1"/>
          <dgm:chPref val="1"/>
        </dgm:presLayoutVars>
      </dgm:prSet>
      <dgm:spPr/>
    </dgm:pt>
    <dgm:pt modelId="{FD8D8294-CCA0-4948-8EB3-47C165EE9D3A}" type="pres">
      <dgm:prSet presAssocID="{B13BAF2C-43B7-4C94-90F9-01821B8C528C}" presName="sibTrans" presStyleCnt="0"/>
      <dgm:spPr/>
    </dgm:pt>
    <dgm:pt modelId="{50F8DA92-4415-4CAC-9CAB-0B1F4DCA9969}" type="pres">
      <dgm:prSet presAssocID="{3D01375A-1510-40CF-B334-0EB1D36C8C15}" presName="compNode" presStyleCnt="0"/>
      <dgm:spPr/>
    </dgm:pt>
    <dgm:pt modelId="{E831AC71-4E99-4A74-AB89-16DBF41A82C1}" type="pres">
      <dgm:prSet presAssocID="{3D01375A-1510-40CF-B334-0EB1D36C8C1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10547067-209F-4577-A713-DEF6FFF60A76}" type="pres">
      <dgm:prSet presAssocID="{3D01375A-1510-40CF-B334-0EB1D36C8C15}" presName="spaceRect" presStyleCnt="0"/>
      <dgm:spPr/>
    </dgm:pt>
    <dgm:pt modelId="{9AF41C21-E7B5-451C-AE89-0384E37E2D43}" type="pres">
      <dgm:prSet presAssocID="{3D01375A-1510-40CF-B334-0EB1D36C8C15}" presName="textRect" presStyleLbl="revTx" presStyleIdx="1" presStyleCnt="6">
        <dgm:presLayoutVars>
          <dgm:chMax val="1"/>
          <dgm:chPref val="1"/>
        </dgm:presLayoutVars>
      </dgm:prSet>
      <dgm:spPr/>
    </dgm:pt>
    <dgm:pt modelId="{50DD7BAC-8717-4A01-91AC-99EC7F2A3FC2}" type="pres">
      <dgm:prSet presAssocID="{2EC9F507-65BB-40C5-8E38-77538D017F4E}" presName="sibTrans" presStyleCnt="0"/>
      <dgm:spPr/>
    </dgm:pt>
    <dgm:pt modelId="{66C01E2E-CBDF-4769-BBEB-07DA81D88CBD}" type="pres">
      <dgm:prSet presAssocID="{D4AD67AE-2C16-4C35-A2E7-C28007D77618}" presName="compNode" presStyleCnt="0"/>
      <dgm:spPr/>
    </dgm:pt>
    <dgm:pt modelId="{FAA347DB-38E1-4615-8752-D0AA011041E1}" type="pres">
      <dgm:prSet presAssocID="{D4AD67AE-2C16-4C35-A2E7-C28007D7761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787118AD-ABCE-43B3-B544-DA465FB17A12}" type="pres">
      <dgm:prSet presAssocID="{D4AD67AE-2C16-4C35-A2E7-C28007D77618}" presName="spaceRect" presStyleCnt="0"/>
      <dgm:spPr/>
    </dgm:pt>
    <dgm:pt modelId="{E430A8A8-E0FD-4444-B684-56B9FA253F63}" type="pres">
      <dgm:prSet presAssocID="{D4AD67AE-2C16-4C35-A2E7-C28007D77618}" presName="textRect" presStyleLbl="revTx" presStyleIdx="2" presStyleCnt="6">
        <dgm:presLayoutVars>
          <dgm:chMax val="1"/>
          <dgm:chPref val="1"/>
        </dgm:presLayoutVars>
      </dgm:prSet>
      <dgm:spPr/>
    </dgm:pt>
    <dgm:pt modelId="{F574B6F8-BED6-47F0-967D-A063FA7F1680}" type="pres">
      <dgm:prSet presAssocID="{FBA046F7-94D0-4E4A-A9CF-9B2074E5191C}" presName="sibTrans" presStyleCnt="0"/>
      <dgm:spPr/>
    </dgm:pt>
    <dgm:pt modelId="{97E8B849-8EBD-4EB7-8493-9466CB172855}" type="pres">
      <dgm:prSet presAssocID="{9FEDFDC9-5610-437F-A12E-1C049B15DA81}" presName="compNode" presStyleCnt="0"/>
      <dgm:spPr/>
    </dgm:pt>
    <dgm:pt modelId="{3CA4A172-EDC9-45AF-AE55-3F09C18773C4}" type="pres">
      <dgm:prSet presAssocID="{9FEDFDC9-5610-437F-A12E-1C049B15DA8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15675B52-7E58-46D5-B271-527F62FC9D34}" type="pres">
      <dgm:prSet presAssocID="{9FEDFDC9-5610-437F-A12E-1C049B15DA81}" presName="spaceRect" presStyleCnt="0"/>
      <dgm:spPr/>
    </dgm:pt>
    <dgm:pt modelId="{A9D0DDF5-04EF-44ED-AB46-B215B511C336}" type="pres">
      <dgm:prSet presAssocID="{9FEDFDC9-5610-437F-A12E-1C049B15DA81}" presName="textRect" presStyleLbl="revTx" presStyleIdx="3" presStyleCnt="6">
        <dgm:presLayoutVars>
          <dgm:chMax val="1"/>
          <dgm:chPref val="1"/>
        </dgm:presLayoutVars>
      </dgm:prSet>
      <dgm:spPr/>
    </dgm:pt>
    <dgm:pt modelId="{212986DD-641D-457B-811E-78559FEEAF47}" type="pres">
      <dgm:prSet presAssocID="{93492AC7-C1C8-4D6C-824D-74EDBB8CBEA9}" presName="sibTrans" presStyleCnt="0"/>
      <dgm:spPr/>
    </dgm:pt>
    <dgm:pt modelId="{AA26CFCA-7366-489E-9D67-59C64A1C63E5}" type="pres">
      <dgm:prSet presAssocID="{D2599EC9-9D40-44A0-9FAA-A86726159327}" presName="compNode" presStyleCnt="0"/>
      <dgm:spPr/>
    </dgm:pt>
    <dgm:pt modelId="{B723CA85-1F0D-4332-8237-BDC4FB1C28D8}" type="pres">
      <dgm:prSet presAssocID="{D2599EC9-9D40-44A0-9FAA-A8672615932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B09FF01-96D2-45F2-B079-F6B5F9FF3C8C}" type="pres">
      <dgm:prSet presAssocID="{D2599EC9-9D40-44A0-9FAA-A86726159327}" presName="spaceRect" presStyleCnt="0"/>
      <dgm:spPr/>
    </dgm:pt>
    <dgm:pt modelId="{325422A7-DF48-40B6-9113-CF7628C1D096}" type="pres">
      <dgm:prSet presAssocID="{D2599EC9-9D40-44A0-9FAA-A86726159327}" presName="textRect" presStyleLbl="revTx" presStyleIdx="4" presStyleCnt="6">
        <dgm:presLayoutVars>
          <dgm:chMax val="1"/>
          <dgm:chPref val="1"/>
        </dgm:presLayoutVars>
      </dgm:prSet>
      <dgm:spPr/>
    </dgm:pt>
    <dgm:pt modelId="{83C50599-4B81-49D3-ABE9-ED71CD071AD6}" type="pres">
      <dgm:prSet presAssocID="{5E16EFD2-8344-4E38-B433-36B45FBDE329}" presName="sibTrans" presStyleCnt="0"/>
      <dgm:spPr/>
    </dgm:pt>
    <dgm:pt modelId="{FD679467-A462-465C-AAF9-AD2F94DFFD53}" type="pres">
      <dgm:prSet presAssocID="{8EB714B9-6C60-4743-B465-F0B499AB5420}" presName="compNode" presStyleCnt="0"/>
      <dgm:spPr/>
    </dgm:pt>
    <dgm:pt modelId="{77D1C190-66C7-4C7A-97D0-1D4CD0DAD30F}" type="pres">
      <dgm:prSet presAssocID="{8EB714B9-6C60-4743-B465-F0B499AB542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F0116B66-316E-459F-BFFF-9E697EEF90A5}" type="pres">
      <dgm:prSet presAssocID="{8EB714B9-6C60-4743-B465-F0B499AB5420}" presName="spaceRect" presStyleCnt="0"/>
      <dgm:spPr/>
    </dgm:pt>
    <dgm:pt modelId="{133F0E08-D3D5-4B11-9619-752DA59832C8}" type="pres">
      <dgm:prSet presAssocID="{8EB714B9-6C60-4743-B465-F0B499AB542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414732C-F27F-4BC9-9187-43CADCCE3CB3}" srcId="{D9152F7A-219A-4411-B766-8044FBC88569}" destId="{D2599EC9-9D40-44A0-9FAA-A86726159327}" srcOrd="4" destOrd="0" parTransId="{A91EC82A-F7F3-484D-93F1-288F48E0BD3B}" sibTransId="{5E16EFD2-8344-4E38-B433-36B45FBDE329}"/>
    <dgm:cxn modelId="{DC383631-B7C5-4A9C-8906-B0C91FD30852}" srcId="{D9152F7A-219A-4411-B766-8044FBC88569}" destId="{3D01375A-1510-40CF-B334-0EB1D36C8C15}" srcOrd="1" destOrd="0" parTransId="{9D2218F8-9DA0-41B6-8290-F77B56AB0551}" sibTransId="{2EC9F507-65BB-40C5-8E38-77538D017F4E}"/>
    <dgm:cxn modelId="{8EDE2E6E-DDF2-42DA-932D-8AAF3091996F}" srcId="{D9152F7A-219A-4411-B766-8044FBC88569}" destId="{D4AD67AE-2C16-4C35-A2E7-C28007D77618}" srcOrd="2" destOrd="0" parTransId="{51418C17-E4EA-4120-BC2D-CA0F3C39A528}" sibTransId="{FBA046F7-94D0-4E4A-A9CF-9B2074E5191C}"/>
    <dgm:cxn modelId="{0F699076-2DB1-40DD-BA4D-E319773CDE8A}" type="presOf" srcId="{D4AD67AE-2C16-4C35-A2E7-C28007D77618}" destId="{E430A8A8-E0FD-4444-B684-56B9FA253F63}" srcOrd="0" destOrd="0" presId="urn:microsoft.com/office/officeart/2018/2/layout/IconLabelList"/>
    <dgm:cxn modelId="{1D9B797C-6B1A-44D1-8DC6-2BFA8ACE516A}" type="presOf" srcId="{8EB714B9-6C60-4743-B465-F0B499AB5420}" destId="{133F0E08-D3D5-4B11-9619-752DA59832C8}" srcOrd="0" destOrd="0" presId="urn:microsoft.com/office/officeart/2018/2/layout/IconLabelList"/>
    <dgm:cxn modelId="{168AEF8F-4463-4A0E-9867-426C108D16F6}" type="presOf" srcId="{3D01375A-1510-40CF-B334-0EB1D36C8C15}" destId="{9AF41C21-E7B5-451C-AE89-0384E37E2D43}" srcOrd="0" destOrd="0" presId="urn:microsoft.com/office/officeart/2018/2/layout/IconLabelList"/>
    <dgm:cxn modelId="{EBEC3296-AAF3-4872-825D-5CECBFC30388}" srcId="{D9152F7A-219A-4411-B766-8044FBC88569}" destId="{8EB714B9-6C60-4743-B465-F0B499AB5420}" srcOrd="5" destOrd="0" parTransId="{9B96559D-2896-4061-895E-902AB2830C56}" sibTransId="{4ADE3C8C-DB16-4684-852B-EDC8D7921A53}"/>
    <dgm:cxn modelId="{1F772298-4B18-40E2-BB02-8FDF4B1165A7}" srcId="{D9152F7A-219A-4411-B766-8044FBC88569}" destId="{9FEDFDC9-5610-437F-A12E-1C049B15DA81}" srcOrd="3" destOrd="0" parTransId="{1A614A5D-FB12-455D-8295-84605A0E4C29}" sibTransId="{93492AC7-C1C8-4D6C-824D-74EDBB8CBEA9}"/>
    <dgm:cxn modelId="{60C15398-A1F6-4F7E-91BB-DB0D845E3BE3}" type="presOf" srcId="{D9152F7A-219A-4411-B766-8044FBC88569}" destId="{965A5557-8461-4250-BA69-193D763FE0D7}" srcOrd="0" destOrd="0" presId="urn:microsoft.com/office/officeart/2018/2/layout/IconLabelList"/>
    <dgm:cxn modelId="{BB570099-7988-41E6-A05C-0D95CACB177D}" srcId="{D9152F7A-219A-4411-B766-8044FBC88569}" destId="{4C6F9575-5D60-4958-8C50-3C6F1C5C4814}" srcOrd="0" destOrd="0" parTransId="{3C8994D7-035B-48C7-A870-051404C8559D}" sibTransId="{B13BAF2C-43B7-4C94-90F9-01821B8C528C}"/>
    <dgm:cxn modelId="{5FCEA2A4-231F-48BF-85BB-2A0D39D735D5}" type="presOf" srcId="{D2599EC9-9D40-44A0-9FAA-A86726159327}" destId="{325422A7-DF48-40B6-9113-CF7628C1D096}" srcOrd="0" destOrd="0" presId="urn:microsoft.com/office/officeart/2018/2/layout/IconLabelList"/>
    <dgm:cxn modelId="{AF85CED0-9EC0-4C66-8477-BF83A7713373}" type="presOf" srcId="{9FEDFDC9-5610-437F-A12E-1C049B15DA81}" destId="{A9D0DDF5-04EF-44ED-AB46-B215B511C336}" srcOrd="0" destOrd="0" presId="urn:microsoft.com/office/officeart/2018/2/layout/IconLabelList"/>
    <dgm:cxn modelId="{5C4C4ADA-9FC3-40B1-8393-DA3A3B11DE4E}" type="presOf" srcId="{4C6F9575-5D60-4958-8C50-3C6F1C5C4814}" destId="{B7B4FD1E-466C-41BC-8C0D-480FED7246ED}" srcOrd="0" destOrd="0" presId="urn:microsoft.com/office/officeart/2018/2/layout/IconLabelList"/>
    <dgm:cxn modelId="{433AD5C6-2DAB-43AA-B1EA-BD6BF9223D63}" type="presParOf" srcId="{965A5557-8461-4250-BA69-193D763FE0D7}" destId="{947ECBB4-5E07-478B-99D0-679743EEB467}" srcOrd="0" destOrd="0" presId="urn:microsoft.com/office/officeart/2018/2/layout/IconLabelList"/>
    <dgm:cxn modelId="{9F336EE3-290F-49D8-BCBE-4F381BE052BA}" type="presParOf" srcId="{947ECBB4-5E07-478B-99D0-679743EEB467}" destId="{176FA901-3083-48B1-8A6B-BD7BD38A2447}" srcOrd="0" destOrd="0" presId="urn:microsoft.com/office/officeart/2018/2/layout/IconLabelList"/>
    <dgm:cxn modelId="{D6309DD8-3F71-40E7-8331-D232A880C2FB}" type="presParOf" srcId="{947ECBB4-5E07-478B-99D0-679743EEB467}" destId="{A877D8D6-FDE5-4BB4-8481-9D636D5354C4}" srcOrd="1" destOrd="0" presId="urn:microsoft.com/office/officeart/2018/2/layout/IconLabelList"/>
    <dgm:cxn modelId="{F6DDADB6-F216-4C8C-9413-878304A6A175}" type="presParOf" srcId="{947ECBB4-5E07-478B-99D0-679743EEB467}" destId="{B7B4FD1E-466C-41BC-8C0D-480FED7246ED}" srcOrd="2" destOrd="0" presId="urn:microsoft.com/office/officeart/2018/2/layout/IconLabelList"/>
    <dgm:cxn modelId="{D8AC1E22-19C4-4CD5-BFA8-954AC68A1B24}" type="presParOf" srcId="{965A5557-8461-4250-BA69-193D763FE0D7}" destId="{FD8D8294-CCA0-4948-8EB3-47C165EE9D3A}" srcOrd="1" destOrd="0" presId="urn:microsoft.com/office/officeart/2018/2/layout/IconLabelList"/>
    <dgm:cxn modelId="{EC270211-70EF-4278-ACED-80E81ECF4A44}" type="presParOf" srcId="{965A5557-8461-4250-BA69-193D763FE0D7}" destId="{50F8DA92-4415-4CAC-9CAB-0B1F4DCA9969}" srcOrd="2" destOrd="0" presId="urn:microsoft.com/office/officeart/2018/2/layout/IconLabelList"/>
    <dgm:cxn modelId="{0E9402F5-969D-429C-9786-BBE377BBB9F1}" type="presParOf" srcId="{50F8DA92-4415-4CAC-9CAB-0B1F4DCA9969}" destId="{E831AC71-4E99-4A74-AB89-16DBF41A82C1}" srcOrd="0" destOrd="0" presId="urn:microsoft.com/office/officeart/2018/2/layout/IconLabelList"/>
    <dgm:cxn modelId="{5BCF4860-3362-4BB5-8670-AB6CAC3A36BB}" type="presParOf" srcId="{50F8DA92-4415-4CAC-9CAB-0B1F4DCA9969}" destId="{10547067-209F-4577-A713-DEF6FFF60A76}" srcOrd="1" destOrd="0" presId="urn:microsoft.com/office/officeart/2018/2/layout/IconLabelList"/>
    <dgm:cxn modelId="{3140F23C-6F6F-4C38-9920-831E913AC431}" type="presParOf" srcId="{50F8DA92-4415-4CAC-9CAB-0B1F4DCA9969}" destId="{9AF41C21-E7B5-451C-AE89-0384E37E2D43}" srcOrd="2" destOrd="0" presId="urn:microsoft.com/office/officeart/2018/2/layout/IconLabelList"/>
    <dgm:cxn modelId="{43A28054-ECCF-4E3A-8686-AE0C399EE242}" type="presParOf" srcId="{965A5557-8461-4250-BA69-193D763FE0D7}" destId="{50DD7BAC-8717-4A01-91AC-99EC7F2A3FC2}" srcOrd="3" destOrd="0" presId="urn:microsoft.com/office/officeart/2018/2/layout/IconLabelList"/>
    <dgm:cxn modelId="{F26DF84A-B3E3-4C01-8983-A24842C88D6B}" type="presParOf" srcId="{965A5557-8461-4250-BA69-193D763FE0D7}" destId="{66C01E2E-CBDF-4769-BBEB-07DA81D88CBD}" srcOrd="4" destOrd="0" presId="urn:microsoft.com/office/officeart/2018/2/layout/IconLabelList"/>
    <dgm:cxn modelId="{AC1E3720-21AC-4E5F-AFBA-6697BBB4D8FB}" type="presParOf" srcId="{66C01E2E-CBDF-4769-BBEB-07DA81D88CBD}" destId="{FAA347DB-38E1-4615-8752-D0AA011041E1}" srcOrd="0" destOrd="0" presId="urn:microsoft.com/office/officeart/2018/2/layout/IconLabelList"/>
    <dgm:cxn modelId="{E0CF47E8-653E-4278-8DE4-A0416E78C5F8}" type="presParOf" srcId="{66C01E2E-CBDF-4769-BBEB-07DA81D88CBD}" destId="{787118AD-ABCE-43B3-B544-DA465FB17A12}" srcOrd="1" destOrd="0" presId="urn:microsoft.com/office/officeart/2018/2/layout/IconLabelList"/>
    <dgm:cxn modelId="{733DE01B-497A-44D2-A818-8CD0EC63460F}" type="presParOf" srcId="{66C01E2E-CBDF-4769-BBEB-07DA81D88CBD}" destId="{E430A8A8-E0FD-4444-B684-56B9FA253F63}" srcOrd="2" destOrd="0" presId="urn:microsoft.com/office/officeart/2018/2/layout/IconLabelList"/>
    <dgm:cxn modelId="{70CC0A18-1AA7-4D5D-97B8-119DE596EF3C}" type="presParOf" srcId="{965A5557-8461-4250-BA69-193D763FE0D7}" destId="{F574B6F8-BED6-47F0-967D-A063FA7F1680}" srcOrd="5" destOrd="0" presId="urn:microsoft.com/office/officeart/2018/2/layout/IconLabelList"/>
    <dgm:cxn modelId="{0B58290F-44C5-4584-B29F-2B9A0C35C5B6}" type="presParOf" srcId="{965A5557-8461-4250-BA69-193D763FE0D7}" destId="{97E8B849-8EBD-4EB7-8493-9466CB172855}" srcOrd="6" destOrd="0" presId="urn:microsoft.com/office/officeart/2018/2/layout/IconLabelList"/>
    <dgm:cxn modelId="{FEC1E58A-D962-406E-9035-D0E0F9E885CC}" type="presParOf" srcId="{97E8B849-8EBD-4EB7-8493-9466CB172855}" destId="{3CA4A172-EDC9-45AF-AE55-3F09C18773C4}" srcOrd="0" destOrd="0" presId="urn:microsoft.com/office/officeart/2018/2/layout/IconLabelList"/>
    <dgm:cxn modelId="{F1D6858F-A765-4627-8838-55996B89246B}" type="presParOf" srcId="{97E8B849-8EBD-4EB7-8493-9466CB172855}" destId="{15675B52-7E58-46D5-B271-527F62FC9D34}" srcOrd="1" destOrd="0" presId="urn:microsoft.com/office/officeart/2018/2/layout/IconLabelList"/>
    <dgm:cxn modelId="{CE6DC4F9-1D3E-4462-9744-D31B0B1BCF36}" type="presParOf" srcId="{97E8B849-8EBD-4EB7-8493-9466CB172855}" destId="{A9D0DDF5-04EF-44ED-AB46-B215B511C336}" srcOrd="2" destOrd="0" presId="urn:microsoft.com/office/officeart/2018/2/layout/IconLabelList"/>
    <dgm:cxn modelId="{94FC9298-A5AA-4D27-84E9-10A347EAF8D5}" type="presParOf" srcId="{965A5557-8461-4250-BA69-193D763FE0D7}" destId="{212986DD-641D-457B-811E-78559FEEAF47}" srcOrd="7" destOrd="0" presId="urn:microsoft.com/office/officeart/2018/2/layout/IconLabelList"/>
    <dgm:cxn modelId="{458DAD27-4C44-44D8-BE5E-DFC1ED09E66A}" type="presParOf" srcId="{965A5557-8461-4250-BA69-193D763FE0D7}" destId="{AA26CFCA-7366-489E-9D67-59C64A1C63E5}" srcOrd="8" destOrd="0" presId="urn:microsoft.com/office/officeart/2018/2/layout/IconLabelList"/>
    <dgm:cxn modelId="{89F9675B-3ED2-4229-9200-EA44A7E99711}" type="presParOf" srcId="{AA26CFCA-7366-489E-9D67-59C64A1C63E5}" destId="{B723CA85-1F0D-4332-8237-BDC4FB1C28D8}" srcOrd="0" destOrd="0" presId="urn:microsoft.com/office/officeart/2018/2/layout/IconLabelList"/>
    <dgm:cxn modelId="{3C71437A-6818-4B83-9CBE-8BC7A5711618}" type="presParOf" srcId="{AA26CFCA-7366-489E-9D67-59C64A1C63E5}" destId="{5B09FF01-96D2-45F2-B079-F6B5F9FF3C8C}" srcOrd="1" destOrd="0" presId="urn:microsoft.com/office/officeart/2018/2/layout/IconLabelList"/>
    <dgm:cxn modelId="{057F6BFD-D7C6-4917-A59F-85B8789A3E83}" type="presParOf" srcId="{AA26CFCA-7366-489E-9D67-59C64A1C63E5}" destId="{325422A7-DF48-40B6-9113-CF7628C1D096}" srcOrd="2" destOrd="0" presId="urn:microsoft.com/office/officeart/2018/2/layout/IconLabelList"/>
    <dgm:cxn modelId="{1B5FB50B-7148-4590-88F5-FAFF14CF5C18}" type="presParOf" srcId="{965A5557-8461-4250-BA69-193D763FE0D7}" destId="{83C50599-4B81-49D3-ABE9-ED71CD071AD6}" srcOrd="9" destOrd="0" presId="urn:microsoft.com/office/officeart/2018/2/layout/IconLabelList"/>
    <dgm:cxn modelId="{81C5383A-E455-4C64-BBF8-66F785F6F461}" type="presParOf" srcId="{965A5557-8461-4250-BA69-193D763FE0D7}" destId="{FD679467-A462-465C-AAF9-AD2F94DFFD53}" srcOrd="10" destOrd="0" presId="urn:microsoft.com/office/officeart/2018/2/layout/IconLabelList"/>
    <dgm:cxn modelId="{D8B430EA-9BE3-42B5-AC53-A40EE9B65D67}" type="presParOf" srcId="{FD679467-A462-465C-AAF9-AD2F94DFFD53}" destId="{77D1C190-66C7-4C7A-97D0-1D4CD0DAD30F}" srcOrd="0" destOrd="0" presId="urn:microsoft.com/office/officeart/2018/2/layout/IconLabelList"/>
    <dgm:cxn modelId="{47C8D7C9-2543-4C5C-B492-0DDE9C794F99}" type="presParOf" srcId="{FD679467-A462-465C-AAF9-AD2F94DFFD53}" destId="{F0116B66-316E-459F-BFFF-9E697EEF90A5}" srcOrd="1" destOrd="0" presId="urn:microsoft.com/office/officeart/2018/2/layout/IconLabelList"/>
    <dgm:cxn modelId="{169BB0D4-F05E-4DDE-BEC3-9A812EF5911B}" type="presParOf" srcId="{FD679467-A462-465C-AAF9-AD2F94DFFD53}" destId="{133F0E08-D3D5-4B11-9619-752DA59832C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634784-447A-445B-860C-C0E73BB8C6EE}">
      <dsp:nvSpPr>
        <dsp:cNvPr id="0" name=""/>
        <dsp:cNvSpPr/>
      </dsp:nvSpPr>
      <dsp:spPr>
        <a:xfrm>
          <a:off x="0" y="0"/>
          <a:ext cx="8938260" cy="19581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global bubble tea market is expanding rapidly, projected to grow from ~USD 2.8 billion in 2024 to USD 5.0 billion by 2033 (IMARC Group, 2024).</a:t>
          </a:r>
          <a:endParaRPr lang="en-US" sz="2000" kern="1200"/>
        </a:p>
      </dsp:txBody>
      <dsp:txXfrm>
        <a:off x="57351" y="57351"/>
        <a:ext cx="6914408" cy="1843400"/>
      </dsp:txXfrm>
    </dsp:sp>
    <dsp:sp modelId="{EB126CCA-F2E5-4236-9DE0-AF615ED2323B}">
      <dsp:nvSpPr>
        <dsp:cNvPr id="0" name=""/>
        <dsp:cNvSpPr/>
      </dsp:nvSpPr>
      <dsp:spPr>
        <a:xfrm>
          <a:off x="1577339" y="2393235"/>
          <a:ext cx="8938260" cy="1958102"/>
        </a:xfrm>
        <a:prstGeom prst="roundRect">
          <a:avLst>
            <a:gd name="adj" fmla="val 10000"/>
          </a:avLst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 popularity of loyalty programs is especially important: research in the Indonesian bubble tea industry found that these programs significantly increase customer satisfaction and brand loyalty. (Hong Fu Sheng et al., 2024)</a:t>
          </a:r>
          <a:endParaRPr lang="en-US" sz="2000" kern="1200"/>
        </a:p>
      </dsp:txBody>
      <dsp:txXfrm>
        <a:off x="1634690" y="2450586"/>
        <a:ext cx="5973451" cy="1843400"/>
      </dsp:txXfrm>
    </dsp:sp>
    <dsp:sp modelId="{323268CD-B4E1-4A12-85E1-0D080B195C54}">
      <dsp:nvSpPr>
        <dsp:cNvPr id="0" name=""/>
        <dsp:cNvSpPr/>
      </dsp:nvSpPr>
      <dsp:spPr>
        <a:xfrm>
          <a:off x="7665493" y="1539285"/>
          <a:ext cx="1272766" cy="127276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1865" y="1539285"/>
        <a:ext cx="700022" cy="957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6FA901-3083-48B1-8A6B-BD7BD38A2447}">
      <dsp:nvSpPr>
        <dsp:cNvPr id="0" name=""/>
        <dsp:cNvSpPr/>
      </dsp:nvSpPr>
      <dsp:spPr>
        <a:xfrm>
          <a:off x="795269" y="1028191"/>
          <a:ext cx="974677" cy="9746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B4FD1E-466C-41BC-8C0D-480FED7246ED}">
      <dsp:nvSpPr>
        <dsp:cNvPr id="0" name=""/>
        <dsp:cNvSpPr/>
      </dsp:nvSpPr>
      <dsp:spPr>
        <a:xfrm>
          <a:off x="199633" y="2414156"/>
          <a:ext cx="2165949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rial"/>
              <a:cs typeface="Arial"/>
            </a:rPr>
            <a:t>Cash Flow Summary</a:t>
          </a:r>
          <a:endParaRPr lang="en-US" sz="2200" kern="1200" dirty="0">
            <a:latin typeface="Arial"/>
            <a:cs typeface="Arial"/>
          </a:endParaRPr>
        </a:p>
      </dsp:txBody>
      <dsp:txXfrm>
        <a:off x="199633" y="2414156"/>
        <a:ext cx="2165949" cy="742500"/>
      </dsp:txXfrm>
    </dsp:sp>
    <dsp:sp modelId="{E831AC71-4E99-4A74-AB89-16DBF41A82C1}">
      <dsp:nvSpPr>
        <dsp:cNvPr id="0" name=""/>
        <dsp:cNvSpPr/>
      </dsp:nvSpPr>
      <dsp:spPr>
        <a:xfrm>
          <a:off x="3340260" y="1028191"/>
          <a:ext cx="974677" cy="9746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41C21-E7B5-451C-AE89-0384E37E2D43}">
      <dsp:nvSpPr>
        <dsp:cNvPr id="0" name=""/>
        <dsp:cNvSpPr/>
      </dsp:nvSpPr>
      <dsp:spPr>
        <a:xfrm>
          <a:off x="2744624" y="2414156"/>
          <a:ext cx="2165949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/>
              <a:cs typeface="Arial"/>
            </a:rPr>
            <a:t>Golden Bubbles expects initial negative cash flow for the first 2–3 months due to start-up costs.</a:t>
          </a:r>
          <a:endParaRPr lang="en-US" sz="1100" kern="1200" dirty="0">
            <a:latin typeface="Arial"/>
            <a:cs typeface="Arial"/>
          </a:endParaRPr>
        </a:p>
      </dsp:txBody>
      <dsp:txXfrm>
        <a:off x="2744624" y="2414156"/>
        <a:ext cx="2165949" cy="742500"/>
      </dsp:txXfrm>
    </dsp:sp>
    <dsp:sp modelId="{FAA347DB-38E1-4615-8752-D0AA011041E1}">
      <dsp:nvSpPr>
        <dsp:cNvPr id="0" name=""/>
        <dsp:cNvSpPr/>
      </dsp:nvSpPr>
      <dsp:spPr>
        <a:xfrm>
          <a:off x="5885251" y="1028191"/>
          <a:ext cx="974677" cy="9746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0A8A8-E0FD-4444-B684-56B9FA253F63}">
      <dsp:nvSpPr>
        <dsp:cNvPr id="0" name=""/>
        <dsp:cNvSpPr/>
      </dsp:nvSpPr>
      <dsp:spPr>
        <a:xfrm>
          <a:off x="5289615" y="2414156"/>
          <a:ext cx="2165949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/>
              <a:cs typeface="Arial"/>
            </a:rPr>
            <a:t>Break-even achieved in Month 3, when inflows match outflows.</a:t>
          </a:r>
          <a:endParaRPr lang="en-US" sz="1100" kern="1200" dirty="0">
            <a:latin typeface="Arial"/>
            <a:cs typeface="Arial"/>
          </a:endParaRPr>
        </a:p>
      </dsp:txBody>
      <dsp:txXfrm>
        <a:off x="5289615" y="2414156"/>
        <a:ext cx="2165949" cy="742500"/>
      </dsp:txXfrm>
    </dsp:sp>
    <dsp:sp modelId="{3CA4A172-EDC9-45AF-AE55-3F09C18773C4}">
      <dsp:nvSpPr>
        <dsp:cNvPr id="0" name=""/>
        <dsp:cNvSpPr/>
      </dsp:nvSpPr>
      <dsp:spPr>
        <a:xfrm>
          <a:off x="795269" y="3698144"/>
          <a:ext cx="974677" cy="9746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0DDF5-04EF-44ED-AB46-B215B511C336}">
      <dsp:nvSpPr>
        <dsp:cNvPr id="0" name=""/>
        <dsp:cNvSpPr/>
      </dsp:nvSpPr>
      <dsp:spPr>
        <a:xfrm>
          <a:off x="199633" y="5084109"/>
          <a:ext cx="2165949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/>
              <a:cs typeface="Arial"/>
            </a:rPr>
            <a:t>Strong growth in sales from Month 4 onwards leads to consistent positive cash flow, reaching approx. £3,500 net by December.</a:t>
          </a:r>
          <a:endParaRPr lang="en-US" sz="1100" kern="1200" dirty="0">
            <a:latin typeface="Arial"/>
            <a:cs typeface="Arial"/>
          </a:endParaRPr>
        </a:p>
      </dsp:txBody>
      <dsp:txXfrm>
        <a:off x="199633" y="5084109"/>
        <a:ext cx="2165949" cy="742500"/>
      </dsp:txXfrm>
    </dsp:sp>
    <dsp:sp modelId="{B723CA85-1F0D-4332-8237-BDC4FB1C28D8}">
      <dsp:nvSpPr>
        <dsp:cNvPr id="0" name=""/>
        <dsp:cNvSpPr/>
      </dsp:nvSpPr>
      <dsp:spPr>
        <a:xfrm>
          <a:off x="3340260" y="3698144"/>
          <a:ext cx="974677" cy="97467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422A7-DF48-40B6-9113-CF7628C1D096}">
      <dsp:nvSpPr>
        <dsp:cNvPr id="0" name=""/>
        <dsp:cNvSpPr/>
      </dsp:nvSpPr>
      <dsp:spPr>
        <a:xfrm>
          <a:off x="2744624" y="5084109"/>
          <a:ext cx="2165949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/>
              <a:cs typeface="Arial"/>
            </a:rPr>
            <a:t>Forecast shows sustainable operations, with potential to reinvest in marketing, inventory expansion, or a second location by Year 2.</a:t>
          </a:r>
          <a:endParaRPr lang="en-US" sz="1100" kern="1200" dirty="0">
            <a:latin typeface="Arial"/>
            <a:cs typeface="Arial"/>
          </a:endParaRPr>
        </a:p>
      </dsp:txBody>
      <dsp:txXfrm>
        <a:off x="2744624" y="5084109"/>
        <a:ext cx="2165949" cy="742500"/>
      </dsp:txXfrm>
    </dsp:sp>
    <dsp:sp modelId="{77D1C190-66C7-4C7A-97D0-1D4CD0DAD30F}">
      <dsp:nvSpPr>
        <dsp:cNvPr id="0" name=""/>
        <dsp:cNvSpPr/>
      </dsp:nvSpPr>
      <dsp:spPr>
        <a:xfrm>
          <a:off x="5885251" y="3698144"/>
          <a:ext cx="974677" cy="97467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F0E08-D3D5-4B11-9619-752DA59832C8}">
      <dsp:nvSpPr>
        <dsp:cNvPr id="0" name=""/>
        <dsp:cNvSpPr/>
      </dsp:nvSpPr>
      <dsp:spPr>
        <a:xfrm>
          <a:off x="5289615" y="5084109"/>
          <a:ext cx="2165949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/>
              <a:cs typeface="Arial"/>
            </a:rPr>
            <a:t>Results indicate the business becomes financially stable and cash-positive within the first year.</a:t>
          </a:r>
          <a:endParaRPr lang="en-US" sz="1100" kern="1200" dirty="0">
            <a:latin typeface="Arial"/>
            <a:cs typeface="Arial"/>
          </a:endParaRPr>
        </a:p>
      </dsp:txBody>
      <dsp:txXfrm>
        <a:off x="5289615" y="5084109"/>
        <a:ext cx="2165949" cy="74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6861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2517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6127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5629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9601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6005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3354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4554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0974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8216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80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11/23/2025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874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64" r:id="rId6"/>
    <p:sldLayoutId id="2147483760" r:id="rId7"/>
    <p:sldLayoutId id="2147483761" r:id="rId8"/>
    <p:sldLayoutId id="2147483762" r:id="rId9"/>
    <p:sldLayoutId id="2147483763" r:id="rId10"/>
    <p:sldLayoutId id="21474837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rmagazine.co.uk/content/news/smes-should-focus-on-culture-to-retain-staff?utm_source" TargetMode="External"/><Relationship Id="rId3" Type="http://schemas.openxmlformats.org/officeDocument/2006/relationships/hyperlink" Target="https://journal.untar.ac.id/index.php/jmieb/article/download/16169/10161?utm_source" TargetMode="External"/><Relationship Id="rId7" Type="http://schemas.openxmlformats.org/officeDocument/2006/relationships/hyperlink" Target="https://thehrteam.co.uk/strategic-hr/?utm_source" TargetMode="External"/><Relationship Id="rId2" Type="http://schemas.openxmlformats.org/officeDocument/2006/relationships/hyperlink" Target="https://www.emergenresearch.com/industry-report/bubble-tea-mark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oublepoint.co.uk/articles/limited-company-vs-sole-trader/?utm_source" TargetMode="External"/><Relationship Id="rId5" Type="http://schemas.openxmlformats.org/officeDocument/2006/relationships/hyperlink" Target="https://www.taxassist.co.uk/resources/articles/sole-trader-vs-limited-company-which-is-better?utm_source" TargetMode="External"/><Relationship Id="rId10" Type="http://schemas.openxmlformats.org/officeDocument/2006/relationships/hyperlink" Target="https://avvale.co.uk/pages/marketing-plan-for-bubble-tea-businesses?utm_source" TargetMode="External"/><Relationship Id="rId4" Type="http://schemas.openxmlformats.org/officeDocument/2006/relationships/hyperlink" Target="https://www.lawbite.co.uk/resources/blog/advantages-and-disadvantages-of-sole-trader?utm_source" TargetMode="External"/><Relationship Id="rId9" Type="http://schemas.openxmlformats.org/officeDocument/2006/relationships/hyperlink" Target="https://www.bubbleteaology.com/marketing-for-bubble-tea-shops-boost-your-sales-with-proven-strategies/?utm_source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Three glasses of bubble milk tea">
            <a:extLst>
              <a:ext uri="{FF2B5EF4-FFF2-40B4-BE49-F238E27FC236}">
                <a16:creationId xmlns:a16="http://schemas.microsoft.com/office/drawing/2014/main" id="{7380BF15-7586-E941-7FB6-0044CB0EE03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77192" y="1334407"/>
            <a:ext cx="5023239" cy="2004700"/>
          </a:xfrm>
        </p:spPr>
        <p:txBody>
          <a:bodyPr>
            <a:normAutofit/>
          </a:bodyPr>
          <a:lstStyle/>
          <a:p>
            <a:r>
              <a:rPr lang="en-GB" dirty="0"/>
              <a:t>Golden Bubbles </a:t>
            </a:r>
            <a:endParaRPr lang="en-GB" dirty="0">
              <a:cs typeface="Aharon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77192" y="4106918"/>
            <a:ext cx="5037616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Student: Aish Masood 2421919</a:t>
            </a:r>
          </a:p>
          <a:p>
            <a:r>
              <a:rPr lang="en-GB" dirty="0"/>
              <a:t>Lecturer: Mel Squire</a:t>
            </a:r>
          </a:p>
          <a:p>
            <a:r>
              <a:rPr lang="en-GB" dirty="0"/>
              <a:t>Module: BMSW4011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7090A-4A26-759D-6EF5-A4AE98CF2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  <a:cs typeface="Aharoni"/>
              </a:rPr>
              <a:t>Presentation Overview (BMSW4011)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3F908-3721-B0D9-EEEF-C51C8A28C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9195" y="950778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800" b="1" dirty="0"/>
              <a:t>First Part</a:t>
            </a:r>
          </a:p>
          <a:p>
            <a:r>
              <a:rPr lang="en-GB" sz="1800" dirty="0"/>
              <a:t>Business concept, name and story.</a:t>
            </a:r>
            <a:endParaRPr lang="en-US" sz="1800"/>
          </a:p>
          <a:p>
            <a:r>
              <a:rPr lang="en-GB" sz="1800" dirty="0"/>
              <a:t>Mission statement, aim and SMART objectives</a:t>
            </a:r>
          </a:p>
          <a:p>
            <a:r>
              <a:rPr lang="en-GB" sz="1800" dirty="0"/>
              <a:t>Legal status (pros and cons)</a:t>
            </a:r>
          </a:p>
          <a:p>
            <a:r>
              <a:rPr lang="en-GB" sz="1800" dirty="0"/>
              <a:t>Human resource strategy</a:t>
            </a:r>
          </a:p>
          <a:p>
            <a:r>
              <a:rPr lang="en-GB" sz="1800" dirty="0"/>
              <a:t>Location</a:t>
            </a:r>
          </a:p>
          <a:p>
            <a:r>
              <a:rPr lang="en-GB" sz="1800" dirty="0"/>
              <a:t>Cash flow forecast and summary</a:t>
            </a:r>
          </a:p>
          <a:p>
            <a:r>
              <a:rPr lang="en-GB" sz="1800" b="1" dirty="0"/>
              <a:t>Second Part</a:t>
            </a:r>
          </a:p>
          <a:p>
            <a:r>
              <a:rPr lang="en-GB" sz="1800" dirty="0"/>
              <a:t>Marketing strategy</a:t>
            </a:r>
          </a:p>
          <a:p>
            <a:r>
              <a:rPr lang="en-GB" sz="1800" dirty="0"/>
              <a:t>Marketing initiatives</a:t>
            </a:r>
          </a:p>
          <a:p>
            <a:r>
              <a:rPr lang="en-GB" sz="1800" dirty="0"/>
              <a:t>Marketing examples</a:t>
            </a:r>
          </a:p>
          <a:p>
            <a:r>
              <a:rPr lang="en-GB" sz="1800" b="1" dirty="0"/>
              <a:t>Third Part</a:t>
            </a:r>
          </a:p>
          <a:p>
            <a:r>
              <a:rPr lang="en-GB" sz="1800" dirty="0"/>
              <a:t>Two-minute pitch </a:t>
            </a:r>
          </a:p>
          <a:p>
            <a:r>
              <a:rPr lang="en-GB" sz="1800" dirty="0"/>
              <a:t>Why you should invest in Me and my Idea</a:t>
            </a:r>
          </a:p>
          <a:p>
            <a:r>
              <a:rPr lang="en-GB" sz="1800" dirty="0"/>
              <a:t>Features and Benefits</a:t>
            </a:r>
          </a:p>
          <a:p>
            <a:r>
              <a:rPr lang="en-GB" sz="1800" b="1" dirty="0"/>
              <a:t>References</a:t>
            </a:r>
          </a:p>
          <a:p>
            <a:r>
              <a:rPr lang="en-GB" sz="1800" b="1" dirty="0"/>
              <a:t>AI Statement</a:t>
            </a:r>
          </a:p>
          <a:p>
            <a:endParaRPr lang="en-GB" sz="1300" b="1"/>
          </a:p>
          <a:p>
            <a:endParaRPr lang="en-GB" sz="130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0691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A3F9DB-B144-47A4-9DB2-706C3908B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3D9A74CD-249A-437B-A289-413676038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offee bubbles">
            <a:extLst>
              <a:ext uri="{FF2B5EF4-FFF2-40B4-BE49-F238E27FC236}">
                <a16:creationId xmlns:a16="http://schemas.microsoft.com/office/drawing/2014/main" id="{A3B8CEA1-676C-26C8-2591-370346953DE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605"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0E792-0BA7-17A3-B688-7D998D7DD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/>
                <a:cs typeface="Aharoni"/>
              </a:rPr>
              <a:t>Business concept, name and story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0D858-6509-8828-4D4A-A6192AAC7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396637"/>
            <a:ext cx="5651417" cy="481229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Golden Bubbles, a place which combines high-end quality with a moment of indulgence.</a:t>
            </a:r>
          </a:p>
          <a:p>
            <a:r>
              <a:rPr lang="en-GB" sz="18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Bubble tea has transformed from a niche drink into a global lifestyle beverage among younger, experience-seeking consumers. </a:t>
            </a:r>
          </a:p>
          <a:p>
            <a:r>
              <a:rPr lang="en-GB" sz="18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The global bubble tea market was valued at approximately USD 2.8 billion in 2024 and is forecast to more than double by 2033 (IMARC, 2024). </a:t>
            </a:r>
          </a:p>
          <a:p>
            <a:r>
              <a:rPr lang="en-GB" sz="1800" dirty="0">
                <a:solidFill>
                  <a:srgbClr val="FFFFFF"/>
                </a:solidFill>
                <a:latin typeface="Arial"/>
                <a:cs typeface="Arial"/>
              </a:rPr>
              <a:t>At Golden Bubbles customisation is important, customers </a:t>
            </a:r>
            <a:r>
              <a:rPr lang="en-GB" sz="18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can pick their base tea (black, green, oolong), sweetness level, toppings, and even lower-sugar or plant-milk options. That choice matters, because consumer demand is shifting toward more “clean” and natural ingredients (Jyotika Sawal, 2025) 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1357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2A61F7-946F-9EDD-184B-12A93E931B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597" r="-2" b="2315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5943B-E9F3-F876-BA96-49FB041B8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24" y="475380"/>
            <a:ext cx="11916530" cy="86127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800" b="1" kern="1200" dirty="0">
                <a:latin typeface="Arial"/>
                <a:cs typeface="Arial"/>
              </a:rPr>
              <a:t>Mission, Aim &amp; SMART Objectives – Golden Bubbles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55E43A-A877-AA13-09D0-011642C0A9B2}"/>
              </a:ext>
            </a:extLst>
          </p:cNvPr>
          <p:cNvSpPr txBox="1"/>
          <p:nvPr/>
        </p:nvSpPr>
        <p:spPr>
          <a:xfrm>
            <a:off x="7566011" y="1646647"/>
            <a:ext cx="414009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ea typeface="+mn-lt"/>
                <a:cs typeface="+mn-lt"/>
              </a:rPr>
              <a:t>MISSION Statement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+mn-lt"/>
                <a:cs typeface="+mn-lt"/>
              </a:rPr>
              <a:t>craft quality, customizable bubble tea with premium </a:t>
            </a:r>
            <a:r>
              <a:rPr lang="en-GB" b="1" dirty="0">
                <a:latin typeface="Arial"/>
                <a:ea typeface="+mn-lt"/>
                <a:cs typeface="+mn-lt"/>
              </a:rPr>
              <a:t>golden tapioca pearls </a:t>
            </a:r>
            <a:r>
              <a:rPr lang="en-GB" dirty="0">
                <a:latin typeface="Arial"/>
                <a:ea typeface="+mn-lt"/>
                <a:cs typeface="+mn-lt"/>
              </a:rPr>
              <a:t>that create moments of joy and comfort through excellent service, natural ingredients, and a warm and community-oriented atmosphere.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0F8DEE-B178-2315-72ED-6F7B450C0DF0}"/>
              </a:ext>
            </a:extLst>
          </p:cNvPr>
          <p:cNvSpPr txBox="1"/>
          <p:nvPr/>
        </p:nvSpPr>
        <p:spPr>
          <a:xfrm>
            <a:off x="129396" y="1646207"/>
            <a:ext cx="60960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SMART Objectives</a:t>
            </a:r>
          </a:p>
          <a:p>
            <a:pPr marL="228600" indent="-228600">
              <a:buFont typeface=""/>
              <a:buChar char="•"/>
            </a:pPr>
            <a:r>
              <a:rPr lang="en-US" b="1" dirty="0">
                <a:latin typeface="Arial"/>
                <a:cs typeface="Arial"/>
              </a:rPr>
              <a:t>S – Specific:</a:t>
            </a:r>
            <a:r>
              <a:rPr lang="en-US" dirty="0">
                <a:latin typeface="Arial"/>
                <a:cs typeface="Arial"/>
              </a:rPr>
              <a:t> Provide at least </a:t>
            </a:r>
            <a:r>
              <a:rPr lang="en-US" b="1" dirty="0">
                <a:latin typeface="Arial"/>
                <a:cs typeface="Arial"/>
              </a:rPr>
              <a:t>15 drink variations</a:t>
            </a:r>
            <a:r>
              <a:rPr lang="en-US" dirty="0">
                <a:latin typeface="Arial"/>
                <a:cs typeface="Arial"/>
              </a:rPr>
              <a:t> (different tea bases, toppings, sweetness) within the first 3 months.</a:t>
            </a:r>
          </a:p>
          <a:p>
            <a:pPr marL="228600" indent="-228600">
              <a:buFont typeface=""/>
              <a:buChar char="•"/>
            </a:pPr>
            <a:r>
              <a:rPr lang="en-US" b="1" dirty="0">
                <a:latin typeface="Arial"/>
                <a:cs typeface="Arial"/>
              </a:rPr>
              <a:t>M – Measurable:</a:t>
            </a:r>
            <a:r>
              <a:rPr lang="en-US" dirty="0">
                <a:latin typeface="Arial"/>
                <a:cs typeface="Arial"/>
              </a:rPr>
              <a:t> Reach </a:t>
            </a:r>
            <a:r>
              <a:rPr lang="en-US" b="1" dirty="0">
                <a:latin typeface="Arial"/>
                <a:cs typeface="Arial"/>
              </a:rPr>
              <a:t>1,000 repeat customers</a:t>
            </a:r>
            <a:r>
              <a:rPr lang="en-US" dirty="0">
                <a:latin typeface="Arial"/>
                <a:cs typeface="Arial"/>
              </a:rPr>
              <a:t> and maintain an </a:t>
            </a:r>
            <a:r>
              <a:rPr lang="en-US" b="1" dirty="0">
                <a:latin typeface="Arial"/>
                <a:cs typeface="Arial"/>
              </a:rPr>
              <a:t>average 4.5/5 customer satisfaction rating</a:t>
            </a:r>
            <a:r>
              <a:rPr lang="en-US" dirty="0">
                <a:latin typeface="Arial"/>
                <a:cs typeface="Arial"/>
              </a:rPr>
              <a:t> within 6 months.</a:t>
            </a:r>
          </a:p>
          <a:p>
            <a:pPr marL="228600" indent="-228600">
              <a:buFont typeface=""/>
              <a:buChar char="•"/>
            </a:pPr>
            <a:r>
              <a:rPr lang="en-US" b="1" dirty="0">
                <a:latin typeface="Arial"/>
                <a:cs typeface="Arial"/>
              </a:rPr>
              <a:t>A – Achievable:</a:t>
            </a:r>
            <a:r>
              <a:rPr lang="en-US" dirty="0">
                <a:latin typeface="Arial"/>
                <a:cs typeface="Arial"/>
              </a:rPr>
              <a:t> Partner with </a:t>
            </a:r>
            <a:r>
              <a:rPr lang="en-US" b="1" dirty="0">
                <a:latin typeface="Arial"/>
                <a:cs typeface="Arial"/>
              </a:rPr>
              <a:t>two local suppliers</a:t>
            </a:r>
            <a:r>
              <a:rPr lang="en-US" dirty="0">
                <a:latin typeface="Arial"/>
                <a:cs typeface="Arial"/>
              </a:rPr>
              <a:t> for high-quality tea and cane sugar to ensure ingredient consistency and cost efficiency.</a:t>
            </a:r>
          </a:p>
          <a:p>
            <a:pPr marL="228600" indent="-228600">
              <a:buFont typeface=""/>
              <a:buChar char="•"/>
            </a:pPr>
            <a:r>
              <a:rPr lang="en-US" b="1" dirty="0">
                <a:latin typeface="Arial"/>
                <a:cs typeface="Arial"/>
              </a:rPr>
              <a:t>R – Relevant:</a:t>
            </a:r>
            <a:r>
              <a:rPr lang="en-US" dirty="0">
                <a:latin typeface="Arial"/>
                <a:cs typeface="Arial"/>
              </a:rPr>
              <a:t> Launch a </a:t>
            </a:r>
            <a:r>
              <a:rPr lang="en-US" b="1" dirty="0">
                <a:latin typeface="Arial"/>
                <a:cs typeface="Arial"/>
              </a:rPr>
              <a:t>tiered loyalty program </a:t>
            </a:r>
            <a:r>
              <a:rPr lang="en-US" dirty="0">
                <a:latin typeface="Arial"/>
                <a:cs typeface="Arial"/>
              </a:rPr>
              <a:t>to increase customer retention by </a:t>
            </a:r>
            <a:r>
              <a:rPr lang="en-US" b="1" dirty="0">
                <a:latin typeface="Arial"/>
                <a:cs typeface="Arial"/>
              </a:rPr>
              <a:t>20% in the first year</a:t>
            </a:r>
            <a:r>
              <a:rPr lang="en-US" dirty="0">
                <a:latin typeface="Arial"/>
                <a:cs typeface="Arial"/>
              </a:rPr>
              <a:t>, since loyalty programs are proven to drive long-term loyalty.</a:t>
            </a:r>
          </a:p>
          <a:p>
            <a:pPr marL="228600" indent="-228600">
              <a:buFont typeface=""/>
              <a:buChar char="•"/>
            </a:pPr>
            <a:r>
              <a:rPr lang="en-US" b="1" dirty="0">
                <a:latin typeface="Arial"/>
                <a:cs typeface="Arial"/>
              </a:rPr>
              <a:t>T – Time-Bound:</a:t>
            </a:r>
            <a:r>
              <a:rPr lang="en-US" dirty="0">
                <a:latin typeface="Arial"/>
                <a:cs typeface="Arial"/>
              </a:rPr>
              <a:t> Break even by </a:t>
            </a:r>
            <a:r>
              <a:rPr lang="en-US" b="1" dirty="0">
                <a:latin typeface="Arial"/>
                <a:cs typeface="Arial"/>
              </a:rPr>
              <a:t>month 6</a:t>
            </a:r>
            <a:r>
              <a:rPr lang="en-US" dirty="0">
                <a:latin typeface="Arial"/>
                <a:cs typeface="Arial"/>
              </a:rPr>
              <a:t> and achieve </a:t>
            </a:r>
            <a:r>
              <a:rPr lang="en-US" b="1" dirty="0">
                <a:latin typeface="Arial"/>
                <a:cs typeface="Arial"/>
              </a:rPr>
              <a:t>profitability by the end of Year 1</a:t>
            </a:r>
            <a:r>
              <a:rPr lang="en-US" dirty="0">
                <a:latin typeface="Arial"/>
                <a:cs typeface="Arial"/>
              </a:rPr>
              <a:t>.</a:t>
            </a:r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0DC72D-1A50-798D-725D-AEAF807144A4}"/>
              </a:ext>
            </a:extLst>
          </p:cNvPr>
          <p:cNvSpPr txBox="1"/>
          <p:nvPr/>
        </p:nvSpPr>
        <p:spPr>
          <a:xfrm>
            <a:off x="7562490" y="4406660"/>
            <a:ext cx="414068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AIM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To establish Golden Bubbles as a modern and trusted bubble tea brand that delivers a premium yet accessible experience, building strong customer loyalty and a strong presence in the local beverage market.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290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0410AA-5393-230D-755D-77EE9DA93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Arial"/>
                <a:cs typeface="Aharoni"/>
              </a:rPr>
              <a:t>Supporting Evidence</a:t>
            </a:r>
            <a:endParaRPr lang="en-GB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22DFDD-AEBF-31DB-6E05-9994CABDC7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9525818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368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FC586-68E6-91D6-4A60-14B0DC9A9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53" y="365125"/>
            <a:ext cx="11076316" cy="1339940"/>
          </a:xfrm>
        </p:spPr>
        <p:txBody>
          <a:bodyPr/>
          <a:lstStyle/>
          <a:p>
            <a:r>
              <a:rPr lang="en-GB" dirty="0">
                <a:cs typeface="Aharoni"/>
              </a:rPr>
              <a:t>Legal status – Golden Bubbles: pros and cons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7CE7D-2BA4-8C87-50E4-3933C24F7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634" y="1710606"/>
            <a:ext cx="4592129" cy="50386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latin typeface="Arial"/>
                <a:cs typeface="Arial"/>
              </a:rPr>
              <a:t>Sole Trader</a:t>
            </a:r>
          </a:p>
          <a:p>
            <a:r>
              <a:rPr lang="en-GB" sz="2000" dirty="0">
                <a:latin typeface="Arial"/>
                <a:cs typeface="Arial"/>
              </a:rPr>
              <a:t>Pros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cs typeface="Arial"/>
              </a:rPr>
              <a:t>Very easy and cheap to set up with minimal paperwork (HSBC, 2025).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cs typeface="Arial"/>
              </a:rPr>
              <a:t>Full control over business decision and keeping all the profit.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cs typeface="Arial"/>
              </a:rPr>
              <a:t>Privacy: financial details are not publicly disclosed.</a:t>
            </a:r>
          </a:p>
          <a:p>
            <a:r>
              <a:rPr lang="en-GB" sz="2000" dirty="0">
                <a:latin typeface="Arial"/>
                <a:cs typeface="Arial"/>
              </a:rPr>
              <a:t>Cons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cs typeface="Arial"/>
              </a:rPr>
              <a:t>Unlimited personal liability: responsible for business depts, risking personal assets(</a:t>
            </a:r>
            <a:r>
              <a:rPr lang="en-GB" sz="2000" err="1">
                <a:latin typeface="Arial"/>
                <a:cs typeface="Arial"/>
              </a:rPr>
              <a:t>LawBite</a:t>
            </a:r>
            <a:r>
              <a:rPr lang="en-GB" sz="2000" dirty="0">
                <a:latin typeface="Arial"/>
                <a:cs typeface="Arial"/>
              </a:rPr>
              <a:t>, 2023)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Harder to raise finance: investors and banks may prefer limited companies.</a:t>
            </a:r>
            <a:endParaRPr lang="en-GB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E83590-3922-7B43-2A35-22A530AF6617}"/>
              </a:ext>
            </a:extLst>
          </p:cNvPr>
          <p:cNvSpPr txBox="1"/>
          <p:nvPr/>
        </p:nvSpPr>
        <p:spPr>
          <a:xfrm>
            <a:off x="6887928" y="1715013"/>
            <a:ext cx="4976326" cy="5139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b="1" dirty="0">
                <a:latin typeface="Arial"/>
                <a:cs typeface="Arial"/>
              </a:rPr>
              <a:t>Limited Company</a:t>
            </a:r>
          </a:p>
          <a:p>
            <a:pPr marL="457200" indent="-45720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Pros</a:t>
            </a:r>
          </a:p>
          <a:p>
            <a:r>
              <a:rPr lang="en-GB" sz="2000" dirty="0">
                <a:latin typeface="Arial"/>
                <a:ea typeface="+mn-lt"/>
                <a:cs typeface="+mn-lt"/>
              </a:rPr>
              <a:t>tax-efficient: pay corporation tax and combine salary and dividends (Helen Wood,2025).</a:t>
            </a:r>
          </a:p>
          <a:p>
            <a:r>
              <a:rPr lang="en-GB" sz="2000" dirty="0">
                <a:latin typeface="Arial"/>
                <a:cs typeface="Arial"/>
              </a:rPr>
              <a:t>More credibility and trust with customers and suppliers, being easier to raise capital.</a:t>
            </a:r>
            <a:endParaRPr lang="en-GB" sz="2000" dirty="0">
              <a:latin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Cons</a:t>
            </a:r>
          </a:p>
          <a:p>
            <a:r>
              <a:rPr lang="en-GB" sz="2000" dirty="0">
                <a:latin typeface="Arial"/>
                <a:cs typeface="Arial"/>
              </a:rPr>
              <a:t>Higher administrative and compliance cost</a:t>
            </a:r>
          </a:p>
          <a:p>
            <a:r>
              <a:rPr lang="en-GB" sz="2000" dirty="0">
                <a:latin typeface="Arial"/>
                <a:cs typeface="Arial"/>
              </a:rPr>
              <a:t>(accounting, legal) (</a:t>
            </a:r>
            <a:r>
              <a:rPr lang="en-GB" sz="2000" dirty="0" err="1">
                <a:latin typeface="Arial"/>
                <a:cs typeface="Arial"/>
              </a:rPr>
              <a:t>DoublePoint</a:t>
            </a:r>
            <a:r>
              <a:rPr lang="en-GB" sz="2000" dirty="0">
                <a:latin typeface="Arial"/>
                <a:cs typeface="Arial"/>
              </a:rPr>
              <a:t>, 2024).</a:t>
            </a:r>
          </a:p>
          <a:p>
            <a:r>
              <a:rPr lang="en-GB" sz="2000" dirty="0">
                <a:latin typeface="Arial"/>
                <a:cs typeface="Arial"/>
              </a:rPr>
              <a:t>More complex to set up and run, must register with companies' house and file annual account.</a:t>
            </a:r>
          </a:p>
          <a:p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1060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6A3F9DB-B144-47A4-9DB2-706C3908B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!!Rectangle">
            <a:extLst>
              <a:ext uri="{FF2B5EF4-FFF2-40B4-BE49-F238E27FC236}">
                <a16:creationId xmlns:a16="http://schemas.microsoft.com/office/drawing/2014/main" id="{3D9A74CD-249A-437B-A289-413676038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" name="Picture 19" descr="Metallic 3D bubbles">
            <a:extLst>
              <a:ext uri="{FF2B5EF4-FFF2-40B4-BE49-F238E27FC236}">
                <a16:creationId xmlns:a16="http://schemas.microsoft.com/office/drawing/2014/main" id="{D18F703C-46B0-F702-CF3F-E4E02A861C4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3644" r="-2" b="1578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7C82B-D1C9-D02C-05D7-B853BFEF5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100" b="1">
                <a:latin typeface="Arial"/>
                <a:cs typeface="Arial"/>
              </a:rPr>
              <a:t>My Recommended Legal Status for Golden Bubbles</a:t>
            </a:r>
            <a:endParaRPr lang="en-US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44FA4-D23D-8FE3-76E3-0826F8AA8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200" b="1">
              <a:solidFill>
                <a:srgbClr val="FFFFFF"/>
              </a:solidFill>
              <a:latin typeface="Arial"/>
              <a:ea typeface="+mn-lt"/>
              <a:cs typeface="Arial"/>
            </a:endParaRPr>
          </a:p>
          <a:p>
            <a:r>
              <a:rPr lang="en-GB" sz="2200">
                <a:solidFill>
                  <a:srgbClr val="FFFFFF"/>
                </a:solidFill>
                <a:latin typeface="Arial"/>
                <a:ea typeface="+mn-lt"/>
                <a:cs typeface="+mn-lt"/>
              </a:rPr>
              <a:t>Given that Golden Bubbles is a new concept in bubble tea, initially I would prefer to be a sole trader because it's simpler and less costly to set up, and I would enjoy full control over the business. When the business is expanded and revenues are more regular, I can upgrade to a limited company to enjoy the benefits of limited liability, tax planning, and increased potential to raise investment.</a:t>
            </a:r>
            <a:endParaRPr lang="en-GB" sz="22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4535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A8D2D-89A9-28FC-D994-6ABDDD2D3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2917" y="5691"/>
            <a:ext cx="6331788" cy="1368695"/>
          </a:xfrm>
        </p:spPr>
        <p:txBody>
          <a:bodyPr/>
          <a:lstStyle/>
          <a:p>
            <a:r>
              <a:rPr lang="en-GB" dirty="0">
                <a:latin typeface="Arial"/>
                <a:cs typeface="Aharoni"/>
              </a:rPr>
              <a:t>Human resource strategy</a:t>
            </a:r>
            <a:endParaRPr lang="en-GB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7DFC4-6A8A-E8D9-F61A-5DEE39A8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1379927"/>
            <a:ext cx="5785450" cy="529747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>
                <a:latin typeface="Arial"/>
                <a:ea typeface="+mn-lt"/>
                <a:cs typeface="+mn-lt"/>
              </a:rPr>
              <a:t>Strategic HR Alignment</a:t>
            </a:r>
            <a:endParaRPr lang="en-GB" sz="20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Aligning human resources practices to support key business objectives: delivering quality service, great customer experience, and growth.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Adopting a proactive HR approach: systematic reviews of staffing, training, and performance needs. (The HR Team 2024)</a:t>
            </a:r>
          </a:p>
          <a:p>
            <a:pPr marL="0" indent="0">
              <a:buNone/>
            </a:pPr>
            <a:endParaRPr lang="en-GB" sz="2000" dirty="0">
              <a:latin typeface="Arial"/>
              <a:ea typeface="+mn-lt"/>
              <a:cs typeface="+mn-lt"/>
            </a:endParaRPr>
          </a:p>
          <a:p>
            <a:r>
              <a:rPr lang="en-GB" sz="2000" b="1" dirty="0">
                <a:latin typeface="Arial"/>
                <a:ea typeface="+mn-lt"/>
                <a:cs typeface="+mn-lt"/>
              </a:rPr>
              <a:t>Recruitment &amp; Selection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Hire staff that fit the culture: customer-focused, friendly, and motivated. Cultural fit supports retention.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Using local hiring channels + hospitality networks.</a:t>
            </a: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Offering structured onboarding and health &amp; safety training. </a:t>
            </a:r>
            <a:endParaRPr lang="en-GB" sz="2000">
              <a:latin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D13E57-203D-686B-C254-0A92083B00A2}"/>
              </a:ext>
            </a:extLst>
          </p:cNvPr>
          <p:cNvSpPr txBox="1"/>
          <p:nvPr/>
        </p:nvSpPr>
        <p:spPr>
          <a:xfrm>
            <a:off x="6093360" y="1386975"/>
            <a:ext cx="5674654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cs typeface="Arial"/>
              </a:rPr>
              <a:t>Training</a:t>
            </a:r>
            <a:r>
              <a:rPr lang="en-GB" b="1" dirty="0">
                <a:latin typeface="Arial"/>
                <a:ea typeface="+mn-lt"/>
                <a:cs typeface="+mn-lt"/>
              </a:rPr>
              <a:t> &amp; Development</a:t>
            </a:r>
            <a:endParaRPr lang="en-US" b="1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Continuous training for baristas: hygiene, drink preparation, and communication.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Blending "hard" HR policies with "soft" HR development and motivation to positively impact retention within small firms.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Encouraging innovation: employees help to brainstorm new drink ideas. Innovation enhances SMEs' performance.</a:t>
            </a:r>
            <a:endParaRPr lang="en-GB">
              <a:latin typeface="Arial"/>
              <a:cs typeface="Arial"/>
            </a:endParaRPr>
          </a:p>
          <a:p>
            <a:pPr algn="l"/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+mn-lt"/>
              </a:rPr>
              <a:t>Retention &amp; Engagement</a:t>
            </a:r>
            <a:endParaRPr lang="en-GB" b="1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Strong culture in a small team: recognition, flexibility, positive work environment. (Bernard, 2022)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Offer progression routes such as barista to shift lead to supervisor.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Introduce staff reward schemes and staff feedback loops.</a:t>
            </a:r>
            <a:endParaRPr lang="en-GB">
              <a:latin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253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6A3F9DB-B144-47A4-9DB2-706C3908B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!!Rectangle">
            <a:extLst>
              <a:ext uri="{FF2B5EF4-FFF2-40B4-BE49-F238E27FC236}">
                <a16:creationId xmlns:a16="http://schemas.microsoft.com/office/drawing/2014/main" id="{3D9A74CD-249A-437B-A289-413676038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Manchester Piccadilly Gardens Car Park – Parking in Manchester – Best Route  UK">
            <a:extLst>
              <a:ext uri="{FF2B5EF4-FFF2-40B4-BE49-F238E27FC236}">
                <a16:creationId xmlns:a16="http://schemas.microsoft.com/office/drawing/2014/main" id="{812282D3-15C9-1E17-3FDF-F745F7A199A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0345" b="965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08CDF-BC77-A186-5CD4-774DE17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kern="1200" dirty="0">
                <a:latin typeface="Arial"/>
                <a:cs typeface="Arial"/>
              </a:rPr>
              <a:t>Location: Piccadilly gardens, Manchester, United Kingdom</a:t>
            </a:r>
            <a:endParaRPr lang="en-US" sz="4100" kern="12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76DBF9-1849-26D5-7468-F0F6370F9719}"/>
              </a:ext>
            </a:extLst>
          </p:cNvPr>
          <p:cNvSpPr txBox="1"/>
          <p:nvPr/>
        </p:nvSpPr>
        <p:spPr>
          <a:xfrm>
            <a:off x="5370153" y="1526033"/>
            <a:ext cx="5536397" cy="393528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>Extremely high footfall:</a:t>
            </a:r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 Piccadilly Gardens is one of the busiest areas in Manchester, attracting commuters, shoppers, and tourists all day long.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>Strong student market:</a:t>
            </a:r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 It’s within walking distance of both Manchester Metropolitan University (MMU) and The University of Manchester, giving you a large bubble tea loving demographic.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>Public transport hub:</a:t>
            </a:r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 The area connects trams, buses, and trains, which means constant flow of potential customers.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>Food &amp; drink demand:</a:t>
            </a:r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 The area already supports cafés, fast food shops, and dessert stores meaning customers are willing to spend on quick-serve drinks.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>Suitable retail units:</a:t>
            </a:r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 Plenty of small-to-medium commercial spaces (300–600 square ft), ideal for a bubble tea shop layout.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solidFill>
                <a:srgbClr val="FFFFFF"/>
              </a:solidFill>
            </a:endParaRPr>
          </a:p>
        </p:txBody>
      </p:sp>
      <p:sp>
        <p:nvSpPr>
          <p:cNvPr id="38" name="Arc 37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3222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F4C093-4FDC-1CEC-32C3-463B0B234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Aharoni"/>
              </a:rPr>
              <a:t>Cash Flow Forecast</a:t>
            </a: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4B327E4-D706-4B84-A0B3-8399D36E0C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6041706"/>
              </p:ext>
            </p:extLst>
          </p:nvPr>
        </p:nvGraphicFramePr>
        <p:xfrm>
          <a:off x="5207640" y="1088121"/>
          <a:ext cx="6291716" cy="4641429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883092">
                  <a:extLst>
                    <a:ext uri="{9D8B030D-6E8A-4147-A177-3AD203B41FA5}">
                      <a16:colId xmlns:a16="http://schemas.microsoft.com/office/drawing/2014/main" val="718860680"/>
                    </a:ext>
                  </a:extLst>
                </a:gridCol>
                <a:gridCol w="1654930">
                  <a:extLst>
                    <a:ext uri="{9D8B030D-6E8A-4147-A177-3AD203B41FA5}">
                      <a16:colId xmlns:a16="http://schemas.microsoft.com/office/drawing/2014/main" val="2189817548"/>
                    </a:ext>
                  </a:extLst>
                </a:gridCol>
                <a:gridCol w="1833153">
                  <a:extLst>
                    <a:ext uri="{9D8B030D-6E8A-4147-A177-3AD203B41FA5}">
                      <a16:colId xmlns:a16="http://schemas.microsoft.com/office/drawing/2014/main" val="4077068983"/>
                    </a:ext>
                  </a:extLst>
                </a:gridCol>
                <a:gridCol w="1920541">
                  <a:extLst>
                    <a:ext uri="{9D8B030D-6E8A-4147-A177-3AD203B41FA5}">
                      <a16:colId xmlns:a16="http://schemas.microsoft.com/office/drawing/2014/main" val="1189017040"/>
                    </a:ext>
                  </a:extLst>
                </a:gridCol>
              </a:tblGrid>
              <a:tr h="3847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</a:rPr>
                        <a:t>Month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</a:rPr>
                        <a:t>Cash Inflow (£)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</a:rPr>
                        <a:t>Cash Outflow (£)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</a:rPr>
                        <a:t>Net Cash Flow (£)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1033278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Jan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6,000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8,500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-2,500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7448669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Feb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7,200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8,200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-1,000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652830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Mar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8,000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8,000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2949637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Apr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9,000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8,100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+900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4269850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May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9,500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8,200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+1,300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216044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Jun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10,000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8,300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+1,700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7765612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Jul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10,500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8,400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+2,100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209566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Aug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11,000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8,400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+2,600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9683836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Sep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11,200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8,500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+2,700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8687549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Oct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11,500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8,600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+2,900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6639443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Nov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12,000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8,700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+3,300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3115763"/>
                  </a:ext>
                </a:extLst>
              </a:tr>
              <a:tr h="3547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Dec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12,500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9,000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+3,500</a:t>
                      </a:r>
                    </a:p>
                  </a:txBody>
                  <a:tcPr marL="82125" marR="82125" marT="82125" marB="4106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38275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7567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0D2F2-7AF3-D2FA-2F19-D2312DC14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Cash Flow and Summary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29DB16-E208-D114-49C4-9B2B2B9164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1738360"/>
              </p:ext>
            </p:extLst>
          </p:nvPr>
        </p:nvGraphicFramePr>
        <p:xfrm>
          <a:off x="4532528" y="-7665"/>
          <a:ext cx="7655199" cy="685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5990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!!Rectangle">
            <a:extLst>
              <a:ext uri="{FF2B5EF4-FFF2-40B4-BE49-F238E27FC236}">
                <a16:creationId xmlns:a16="http://schemas.microsoft.com/office/drawing/2014/main" id="{442D2C40-7ED8-45E4-9E7D-C3407F9CA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8FEABF0-8FCF-AB5E-89E2-2765F4133A0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0562" r="-2" b="23117"/>
          <a:stretch>
            <a:fillRect/>
          </a:stretch>
        </p:blipFill>
        <p:spPr>
          <a:xfrm>
            <a:off x="20" y="-8467"/>
            <a:ext cx="12191980" cy="68664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25DC3D-EFAE-59B0-CBF7-7A397D170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Marketing Strategy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AA413-2373-9F94-9A9E-316E4D20D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Brand Positioning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Creating a strong visual identity and highlighting premium golden tapioca pearls to differentiate from competitors (</a:t>
            </a:r>
            <a:r>
              <a:rPr lang="en-GB" sz="1500" err="1">
                <a:solidFill>
                  <a:srgbClr val="FFFFFF"/>
                </a:solidFill>
                <a:latin typeface="Arial"/>
                <a:ea typeface="+mn-lt"/>
                <a:cs typeface="+mn-lt"/>
              </a:rPr>
              <a:t>BubbleTeaology</a:t>
            </a:r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, 2024).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Social Media Marketing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Using Instagram and TikTok to post drink photos, short videos, and customer content to attract young audiences (</a:t>
            </a:r>
            <a:r>
              <a:rPr lang="en-GB" sz="1500" err="1">
                <a:solidFill>
                  <a:srgbClr val="FFFFFF"/>
                </a:solidFill>
                <a:latin typeface="Arial"/>
                <a:ea typeface="+mn-lt"/>
                <a:cs typeface="+mn-lt"/>
              </a:rPr>
              <a:t>Avvale</a:t>
            </a:r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, 2025).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Promotions &amp; Loyalty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Offering student discounts, seasonal drinks, and a simple loyalty card to increase repeat purchases.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Local Outreach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Collaborating with nearby universities and cafés for events, sampling, and cross-promotions.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Digital Engagement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Enabling online ordering and running targeted social media ads to reach local bubble tea consumers.</a:t>
            </a:r>
            <a:endParaRPr lang="en-GB" sz="15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6121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A3F9DB-B144-47A4-9DB2-706C3908B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3D9A74CD-249A-437B-A289-413676038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Metal urn at a funeral">
            <a:extLst>
              <a:ext uri="{FF2B5EF4-FFF2-40B4-BE49-F238E27FC236}">
                <a16:creationId xmlns:a16="http://schemas.microsoft.com/office/drawing/2014/main" id="{FE0149BC-4A71-47ED-3840-E21DAFF8224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4850" r="-2" b="753"/>
          <a:stretch>
            <a:fillRect/>
          </a:stretch>
        </p:blipFill>
        <p:spPr>
          <a:xfrm>
            <a:off x="28775" y="14387"/>
            <a:ext cx="12191980" cy="6857990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A24C4-41C9-A059-812D-C50009B56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cs typeface="Aharoni"/>
              </a:rPr>
              <a:t>Marketing Initiatives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5DE9D-9C16-F914-4DD4-931EEF9A7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1361" y="390222"/>
            <a:ext cx="7074773" cy="586184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1. Social Media Growth Campaign</a:t>
            </a:r>
            <a:endParaRPr lang="en-GB" sz="1800" b="1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Launching weekly Instagram/TikTok posts showcasing drinks, behind-the-scenes prep, and customer reactions.</a:t>
            </a:r>
            <a:endParaRPr lang="en-GB" sz="18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 sz="1800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800" b="1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2. Loyalty &amp; Rewards Programme</a:t>
            </a:r>
            <a:endParaRPr lang="en-GB" sz="1800" b="1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Introducing a digital or stamp card: “Buy 7 drinks, get the 8th free.”</a:t>
            </a:r>
            <a:endParaRPr lang="en-GB" sz="18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 sz="1800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800" b="1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3. Student Engagement Strategy</a:t>
            </a:r>
            <a:endParaRPr lang="en-GB" sz="1800" b="1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Offering student discounts and run pop-up stands at university events.</a:t>
            </a:r>
            <a:endParaRPr lang="en-GB" sz="18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 sz="1800" b="1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800" b="1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4. Seasonal &amp; Limited-Edition Drinks</a:t>
            </a:r>
            <a:endParaRPr lang="en-GB" sz="1800" b="1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Releasing themed drinks (e.g., Sakura Spring Tea, Golden Winter Latte) to drive excitement and repeat visits.</a:t>
            </a:r>
            <a:endParaRPr lang="en-GB" sz="1800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 sz="1800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1800" b="1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5. Local Business Partnerships</a:t>
            </a:r>
            <a:endParaRPr lang="en-GB" sz="1800" b="1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  <a:latin typeface="Arial"/>
                <a:ea typeface="+mn-lt"/>
                <a:cs typeface="+mn-lt"/>
              </a:rPr>
              <a:t>Collaborating with gyms, cafés, bakeries, or study centres for cross-promotions and bundle deals.</a:t>
            </a:r>
            <a:endParaRPr lang="en-GB" sz="18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984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5F667-72A4-55C5-9111-BC7454A28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Marketing Examples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B8E7F-029F-F6F0-EBAE-EC2A0CF6C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 dirty="0">
                <a:latin typeface="Arial"/>
                <a:ea typeface="+mn-lt"/>
                <a:cs typeface="+mn-lt"/>
              </a:rPr>
              <a:t>Example A: TikTok “Mix Your Own Bubble Tea” Challenge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Inviting customers to create unique flavour combos, post videos, and tag the store for a chance to be featured.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Example B: “Happy Hour” Promotion (3–5pm)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Offering £1 off all medium drinks during low-traffic hours to boost sales.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Example C: University Welcome Week Stall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Setting up a bubble tea sampling booth, handing out discount vouchers, and collecting emails for the newsletter.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Example D: Limited-Time Golden Pearl Drink Launch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Promoting a new “Golden Caramel Milk Tea” with posters, social media teasers, and a two-day launch offer.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Example E: Customer Photo Wall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Create an in-store “Golden Moments Wall” where customers can take pictures with their drinks to increase engagement and shareability.</a:t>
            </a:r>
            <a:endParaRPr lang="en-GB" sz="18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289433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hopscotch on a sidewalk">
            <a:extLst>
              <a:ext uri="{FF2B5EF4-FFF2-40B4-BE49-F238E27FC236}">
                <a16:creationId xmlns:a16="http://schemas.microsoft.com/office/drawing/2014/main" id="{846F12A2-9BA5-85FB-FE0B-29217878BE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591" r="-2" b="807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B8469-163F-6C60-2B4C-600326B99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131" y="3005794"/>
            <a:ext cx="4814115" cy="8469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latin typeface="Arial"/>
                <a:cs typeface="Arial"/>
              </a:rPr>
              <a:t>2 minute pitch</a:t>
            </a:r>
          </a:p>
        </p:txBody>
      </p:sp>
    </p:spTree>
    <p:extLst>
      <p:ext uri="{BB962C8B-B14F-4D97-AF65-F5344CB8AC3E}">
        <p14:creationId xmlns:p14="http://schemas.microsoft.com/office/powerpoint/2010/main" val="16510183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6FD3C-4187-67D0-4FBF-A71A3F779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53" y="379502"/>
            <a:ext cx="10515600" cy="1325563"/>
          </a:xfrm>
        </p:spPr>
        <p:txBody>
          <a:bodyPr/>
          <a:lstStyle/>
          <a:p>
            <a:r>
              <a:rPr lang="en-GB" b="1" dirty="0">
                <a:latin typeface="Arial"/>
                <a:cs typeface="Aharoni"/>
              </a:rPr>
              <a:t>Why you should invest in ME and MY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8B8B5-BCA2-B917-BE22-9D1BE769E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483" y="1480568"/>
            <a:ext cx="5526657" cy="539811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latin typeface="Arial"/>
                <a:ea typeface="+mn-lt"/>
                <a:cs typeface="+mn-lt"/>
              </a:rPr>
              <a:t>1. </a:t>
            </a:r>
            <a:r>
              <a:rPr lang="en-GB" sz="1800" b="1" dirty="0">
                <a:latin typeface="Arial"/>
                <a:ea typeface="+mn-lt"/>
                <a:cs typeface="+mn-lt"/>
              </a:rPr>
              <a:t>Clear Market Opportunity</a:t>
            </a:r>
            <a:endParaRPr lang="en-GB" sz="18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Bubble tea continues to grow globally, especially </a:t>
            </a:r>
            <a:r>
              <a:rPr lang="en-GB" sz="1800">
                <a:latin typeface="Arial"/>
                <a:ea typeface="+mn-lt"/>
                <a:cs typeface="+mn-lt"/>
              </a:rPr>
              <a:t>among young adults and students with a strong, </a:t>
            </a:r>
            <a:r>
              <a:rPr lang="en-GB" sz="1800" dirty="0">
                <a:latin typeface="Arial"/>
                <a:ea typeface="+mn-lt"/>
                <a:cs typeface="+mn-lt"/>
              </a:rPr>
              <a:t>proven demand for a modern, premium concept like Golden Bubbles.</a:t>
            </a:r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2. </a:t>
            </a:r>
            <a:r>
              <a:rPr lang="en-GB" sz="1800" b="1" dirty="0">
                <a:latin typeface="Arial"/>
                <a:ea typeface="+mn-lt"/>
                <a:cs typeface="+mn-lt"/>
              </a:rPr>
              <a:t>Unique Selling Proposition (USP)</a:t>
            </a:r>
            <a:endParaRPr lang="en-GB" sz="18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Golden Bubbles differentiates itself with high-quality ingredients, golden tapioca pearls, and a memorable brand experience, helping it stand out in a competitive market.</a:t>
            </a:r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3. </a:t>
            </a:r>
            <a:r>
              <a:rPr lang="en-GB" sz="1800" b="1" dirty="0">
                <a:latin typeface="Arial"/>
                <a:ea typeface="+mn-lt"/>
                <a:cs typeface="+mn-lt"/>
              </a:rPr>
              <a:t>Strong Personal Drive &amp; Vision</a:t>
            </a:r>
            <a:endParaRPr lang="en-GB" sz="18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I am passionate, committed, and driven to bring a fresh, innovative bubble tea experience to the market. My vision combines creativity, quality, and community focus.</a:t>
            </a:r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D2EA47-118D-1E4A-95BE-000AA11A7B2B}"/>
              </a:ext>
            </a:extLst>
          </p:cNvPr>
          <p:cNvSpPr txBox="1"/>
          <p:nvPr/>
        </p:nvSpPr>
        <p:spPr>
          <a:xfrm>
            <a:off x="6369170" y="1703717"/>
            <a:ext cx="5161472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GB" sz="1800" b="1" baseline="0" dirty="0">
                <a:latin typeface="Arial"/>
                <a:ea typeface="Arial"/>
                <a:cs typeface="Arial"/>
              </a:rPr>
              <a:t>4. Scalable Business Model</a:t>
            </a:r>
            <a:r>
              <a:rPr lang="en-GB" sz="1800" b="1" dirty="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 dirty="0">
                <a:latin typeface="Arial"/>
                <a:ea typeface="Arial"/>
                <a:cs typeface="Arial"/>
              </a:rPr>
              <a:t>The concept begins with one location but can scale to additional branches, pop-ups, or mobile stands as brand recognition grows.</a:t>
            </a:r>
            <a:r>
              <a:rPr lang="en-GB" sz="1800" dirty="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endParaRPr lang="en-GB">
              <a:latin typeface="Arial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GB" sz="1800" baseline="0" dirty="0">
                <a:latin typeface="Arial"/>
                <a:ea typeface="Arial"/>
                <a:cs typeface="Arial"/>
              </a:rPr>
              <a:t>5. </a:t>
            </a:r>
            <a:r>
              <a:rPr lang="en-GB" sz="1800" b="1" baseline="0" dirty="0">
                <a:latin typeface="Arial"/>
                <a:ea typeface="Arial"/>
                <a:cs typeface="Arial"/>
              </a:rPr>
              <a:t>Financial Viability</a:t>
            </a:r>
            <a:r>
              <a:rPr lang="en-GB" sz="1800" b="1" dirty="0">
                <a:latin typeface="Arial"/>
                <a:ea typeface="Arial"/>
                <a:cs typeface="Arial"/>
              </a:rPr>
              <a:t>​</a:t>
            </a:r>
          </a:p>
          <a:p>
            <a:pPr rtl="0"/>
            <a:r>
              <a:rPr lang="en-GB" sz="1800" baseline="0" dirty="0">
                <a:latin typeface="Arial"/>
                <a:ea typeface="Segoe UI"/>
                <a:cs typeface="Segoe UI"/>
              </a:rPr>
              <a:t>The cash flow forecast shows that the business becomes cash-positive within the first year, demonstrating low risk and strong long-term potential.</a:t>
            </a:r>
            <a:r>
              <a:rPr lang="en-GB" sz="1800" dirty="0">
                <a:latin typeface="Arial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endParaRPr lang="en-GB">
              <a:latin typeface="Arial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GB" sz="1800" baseline="0" dirty="0">
                <a:latin typeface="Arial"/>
                <a:ea typeface="Arial"/>
                <a:cs typeface="Arial"/>
              </a:rPr>
              <a:t>6. </a:t>
            </a:r>
            <a:r>
              <a:rPr lang="en-GB" sz="1800" b="1" baseline="0" dirty="0">
                <a:latin typeface="Arial"/>
                <a:ea typeface="Arial"/>
                <a:cs typeface="Arial"/>
              </a:rPr>
              <a:t>Strategic Marketing Plan</a:t>
            </a:r>
            <a:r>
              <a:rPr lang="en-GB" sz="1800" b="1" dirty="0">
                <a:latin typeface="Arial"/>
                <a:ea typeface="Arial"/>
                <a:cs typeface="Arial"/>
              </a:rPr>
              <a:t>​</a:t>
            </a:r>
          </a:p>
          <a:p>
            <a:r>
              <a:rPr lang="en-GB" sz="1800" baseline="0" dirty="0">
                <a:latin typeface="Arial"/>
                <a:ea typeface="Segoe UI"/>
                <a:cs typeface="Segoe UI"/>
              </a:rPr>
              <a:t>Golden Bubbles benefits from clear marketing initiatives, strong digital marketing potential, and partnerships that directly target our customer base.</a:t>
            </a:r>
            <a:r>
              <a:rPr lang="en-GB" sz="1800" dirty="0">
                <a:latin typeface="Arial"/>
                <a:ea typeface="Segoe UI"/>
                <a:cs typeface="Segoe UI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9918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35298-CDCC-A233-4AB2-CC2E05A8C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" y="5691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Aharoni"/>
              </a:rPr>
              <a:t>Features and benefits</a:t>
            </a:r>
            <a:endParaRPr lang="en-GB" dirty="0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90CA1-988A-BD62-1D6A-9601EACB3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1178645"/>
            <a:ext cx="5957980" cy="568566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dirty="0">
                <a:latin typeface="Arial"/>
                <a:ea typeface="+mn-lt"/>
                <a:cs typeface="+mn-lt"/>
              </a:rPr>
              <a:t>Features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Premium Golden Tapioca Pearls</a:t>
            </a:r>
            <a:endParaRPr lang="en-GB" sz="1800" b="1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 Unique, high-quality pearls that give the brand its signature identity.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Freshly Brewed Tea with Natural Ingredients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 Made daily for maximum flavour and quality.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Customisable Drinks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 Choice of tea bases, toppings, sweetness levels, and ice levels.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Modern &amp; Aesthetic Branding</a:t>
            </a:r>
            <a:endParaRPr lang="en-GB" sz="1800" b="1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 Visual appeal that attracts social media–active customers.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Student-Friendly Pricing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  Affordable options and special student promotions.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Convenient Location</a:t>
            </a:r>
            <a:endParaRPr lang="en-GB" sz="1800" b="1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 Situated in a high-footfall area for easy access.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6380F8-52E3-9803-7A7B-99E428B6E8D2}"/>
              </a:ext>
            </a:extLst>
          </p:cNvPr>
          <p:cNvSpPr txBox="1"/>
          <p:nvPr/>
        </p:nvSpPr>
        <p:spPr>
          <a:xfrm>
            <a:off x="6096000" y="1171755"/>
            <a:ext cx="5937849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latin typeface="Arial"/>
                <a:ea typeface="+mn-lt"/>
                <a:cs typeface="+mn-lt"/>
              </a:rPr>
              <a:t>Benefits</a:t>
            </a:r>
            <a:endParaRPr lang="en-US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rial"/>
                <a:ea typeface="+mn-lt"/>
                <a:cs typeface="+mn-lt"/>
              </a:rPr>
              <a:t>Stronger Customer Attraction</a:t>
            </a:r>
            <a:endParaRPr lang="en-US" b="1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Standout ingredients and visuals attract new customers and increase social media engagement.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rial"/>
                <a:ea typeface="+mn-lt"/>
                <a:cs typeface="+mn-lt"/>
              </a:rPr>
              <a:t>Higher Customer Satisfaction</a:t>
            </a:r>
            <a:endParaRPr lang="en-US" b="1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Fresh, customizable drinks offer a personalized experience.</a:t>
            </a:r>
            <a:endParaRPr lang="en-US">
              <a:latin typeface="Arial"/>
              <a:cs typeface="Arial"/>
            </a:endParaRPr>
          </a:p>
          <a:p>
            <a:endParaRPr lang="en-US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rial"/>
                <a:ea typeface="+mn-lt"/>
                <a:cs typeface="+mn-lt"/>
              </a:rPr>
              <a:t>Increased Repeat Purchases</a:t>
            </a:r>
            <a:endParaRPr lang="en-US" b="1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Loyalty programs and student pricing encourage return visits.</a:t>
            </a:r>
            <a:endParaRPr lang="en-US">
              <a:latin typeface="Arial"/>
              <a:cs typeface="Arial"/>
            </a:endParaRPr>
          </a:p>
          <a:p>
            <a:endParaRPr lang="en-US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rial"/>
                <a:ea typeface="+mn-lt"/>
                <a:cs typeface="+mn-lt"/>
              </a:rPr>
              <a:t>Brand Differentiation</a:t>
            </a:r>
            <a:endParaRPr lang="en-US" b="1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Unique pearls and strong branding set Golden Bubbles apart from its competitors.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rial"/>
                <a:ea typeface="+mn-lt"/>
                <a:cs typeface="+mn-lt"/>
              </a:rPr>
              <a:t>Consistent Foot Traffic</a:t>
            </a:r>
            <a:endParaRPr lang="en-US" b="1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Convenient location ensures steady daily sales and visibility.</a:t>
            </a:r>
            <a:endParaRPr lang="en-US" dirty="0">
              <a:latin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619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05D71-267F-F32A-7C91-18820088D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haroni"/>
              </a:rPr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868FA-D8B4-7230-1AA4-DBEB69B20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47" y="1365550"/>
            <a:ext cx="10515600" cy="503868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500" dirty="0">
                <a:latin typeface="Arial"/>
                <a:cs typeface="Arial"/>
              </a:rPr>
              <a:t>1 </a:t>
            </a:r>
            <a:r>
              <a:rPr lang="en-GB" sz="1500" dirty="0">
                <a:latin typeface="Arial"/>
                <a:ea typeface="+mn-lt"/>
                <a:cs typeface="+mn-lt"/>
              </a:rPr>
              <a:t> IMARC Group, *Global Bubble Tea Market Report by Base Ingredients, </a:t>
            </a:r>
            <a:r>
              <a:rPr lang="en-GB" sz="1500" err="1">
                <a:latin typeface="Arial"/>
                <a:ea typeface="+mn-lt"/>
                <a:cs typeface="+mn-lt"/>
              </a:rPr>
              <a:t>Flavor</a:t>
            </a:r>
            <a:r>
              <a:rPr lang="en-GB" sz="1500" dirty="0">
                <a:latin typeface="Arial"/>
                <a:ea typeface="+mn-lt"/>
                <a:cs typeface="+mn-lt"/>
              </a:rPr>
              <a:t>, Component and Region (2025-2033) https://www.giiresearch.com/report/imarc1820389-bubble-tea-market-size-share-trends-forecast-by.html</a:t>
            </a:r>
            <a:endParaRPr lang="en-US" sz="1500">
              <a:latin typeface="Arial"/>
              <a:ea typeface="+mn-lt"/>
              <a:cs typeface="+mn-lt"/>
            </a:endParaRPr>
          </a:p>
          <a:p>
            <a:r>
              <a:rPr lang="en-GB" sz="1500" dirty="0">
                <a:latin typeface="Arial"/>
                <a:cs typeface="Arial"/>
              </a:rPr>
              <a:t>2  </a:t>
            </a:r>
            <a:r>
              <a:rPr lang="en-GB" sz="1500" dirty="0">
                <a:latin typeface="Arial"/>
                <a:ea typeface="+mn-lt"/>
                <a:cs typeface="+mn-lt"/>
              </a:rPr>
              <a:t>EMERGEN RESEARCH, Bubble Tea Market Key Insights &amp; Future Trends [2024–2034] </a:t>
            </a:r>
            <a:r>
              <a:rPr lang="en-GB" sz="1500" dirty="0">
                <a:latin typeface="Arial"/>
                <a:ea typeface="+mn-lt"/>
                <a:cs typeface="+mn-lt"/>
                <a:hlinkClick r:id="rId2"/>
              </a:rPr>
              <a:t>https://www.emergenresearch.com/industry-report/bubble-tea-market</a:t>
            </a:r>
            <a:r>
              <a:rPr lang="en-GB" sz="1500" dirty="0">
                <a:latin typeface="Arial"/>
                <a:ea typeface="+mn-lt"/>
                <a:cs typeface="+mn-lt"/>
              </a:rPr>
              <a:t> </a:t>
            </a:r>
          </a:p>
          <a:p>
            <a:r>
              <a:rPr lang="en-GB" sz="1500" dirty="0">
                <a:latin typeface="Arial"/>
                <a:cs typeface="Arial"/>
              </a:rPr>
              <a:t>3  </a:t>
            </a:r>
            <a:r>
              <a:rPr lang="en-GB" sz="1500" dirty="0">
                <a:latin typeface="Arial"/>
                <a:ea typeface="+mn-lt"/>
                <a:cs typeface="+mn-lt"/>
              </a:rPr>
              <a:t>Sheng, H. F., et al., Effect of Loyalty Program Advantages Towards Satisfaction and Brand Loyalty: Indonesian Bubble Tea Industry, </a:t>
            </a:r>
            <a:r>
              <a:rPr lang="en-GB" sz="1500" err="1">
                <a:latin typeface="Arial"/>
                <a:ea typeface="+mn-lt"/>
                <a:cs typeface="+mn-lt"/>
              </a:rPr>
              <a:t>Jurnal</a:t>
            </a:r>
            <a:r>
              <a:rPr lang="en-GB" sz="1500" dirty="0">
                <a:latin typeface="Arial"/>
                <a:ea typeface="+mn-lt"/>
                <a:cs typeface="+mn-lt"/>
              </a:rPr>
              <a:t> Muara </a:t>
            </a:r>
            <a:r>
              <a:rPr lang="en-GB" sz="1500" err="1">
                <a:latin typeface="Arial"/>
                <a:ea typeface="+mn-lt"/>
                <a:cs typeface="+mn-lt"/>
              </a:rPr>
              <a:t>Ilmu</a:t>
            </a:r>
            <a:r>
              <a:rPr lang="en-GB" sz="1500" dirty="0">
                <a:latin typeface="Arial"/>
                <a:ea typeface="+mn-lt"/>
                <a:cs typeface="+mn-lt"/>
              </a:rPr>
              <a:t> Ekonomi dan </a:t>
            </a:r>
            <a:r>
              <a:rPr lang="en-GB" sz="1500" err="1">
                <a:latin typeface="Arial"/>
                <a:ea typeface="+mn-lt"/>
                <a:cs typeface="+mn-lt"/>
              </a:rPr>
              <a:t>Bisnis</a:t>
            </a:r>
            <a:r>
              <a:rPr lang="en-GB" sz="1500" dirty="0">
                <a:latin typeface="Arial"/>
                <a:ea typeface="+mn-lt"/>
                <a:cs typeface="+mn-lt"/>
              </a:rPr>
              <a:t>, 2024. </a:t>
            </a:r>
            <a:r>
              <a:rPr lang="en-GB" sz="1500" dirty="0">
                <a:latin typeface="Arial"/>
                <a:ea typeface="+mn-lt"/>
                <a:cs typeface="+mn-lt"/>
                <a:hlinkClick r:id="rId3"/>
              </a:rPr>
              <a:t>https://journal.untar.ac.id/index.php/jmieb/article/download/16169/10161</a:t>
            </a:r>
            <a:r>
              <a:rPr lang="en-GB" sz="1500" dirty="0">
                <a:latin typeface="Arial"/>
                <a:ea typeface="+mn-lt"/>
                <a:cs typeface="+mn-lt"/>
              </a:rPr>
              <a:t> </a:t>
            </a:r>
          </a:p>
          <a:p>
            <a:r>
              <a:rPr lang="en-GB" sz="1500" dirty="0">
                <a:latin typeface="Arial"/>
                <a:cs typeface="Arial"/>
              </a:rPr>
              <a:t>4  </a:t>
            </a:r>
            <a:r>
              <a:rPr lang="en-GB" sz="1500" err="1">
                <a:latin typeface="Arial"/>
                <a:ea typeface="+mn-lt"/>
                <a:cs typeface="+mn-lt"/>
              </a:rPr>
              <a:t>LawBite</a:t>
            </a:r>
            <a:r>
              <a:rPr lang="en-GB" sz="1500" dirty="0">
                <a:latin typeface="Arial"/>
                <a:ea typeface="+mn-lt"/>
                <a:cs typeface="+mn-lt"/>
              </a:rPr>
              <a:t>, Advantages and disadvantages of a sole trader busines</a:t>
            </a:r>
            <a:r>
              <a:rPr lang="en-GB" sz="1500" i="1" dirty="0">
                <a:latin typeface="Arial"/>
                <a:ea typeface="+mn-lt"/>
                <a:cs typeface="+mn-lt"/>
              </a:rPr>
              <a:t>s</a:t>
            </a:r>
            <a:r>
              <a:rPr lang="en-GB" sz="1500" dirty="0">
                <a:latin typeface="Arial"/>
                <a:ea typeface="+mn-lt"/>
                <a:cs typeface="+mn-lt"/>
              </a:rPr>
              <a:t> </a:t>
            </a:r>
            <a:r>
              <a:rPr lang="en-GB" sz="1500" dirty="0">
                <a:latin typeface="Arial"/>
                <a:ea typeface="+mn-lt"/>
                <a:cs typeface="+mn-lt"/>
                <a:hlinkClick r:id="rId4"/>
              </a:rPr>
              <a:t>https://www.lawbite.co.uk/resources/blog/advantages-and-disadvantages-of-sole-trader</a:t>
            </a:r>
            <a:endParaRPr lang="en-GB" sz="1500">
              <a:latin typeface="Arial"/>
              <a:ea typeface="+mn-lt"/>
              <a:cs typeface="+mn-lt"/>
            </a:endParaRPr>
          </a:p>
          <a:p>
            <a:r>
              <a:rPr lang="en-GB" sz="1500" dirty="0">
                <a:latin typeface="Arial"/>
                <a:cs typeface="Arial"/>
              </a:rPr>
              <a:t>5  Sole trader vs limited company – Which is better?</a:t>
            </a:r>
            <a:r>
              <a:rPr lang="en-GB" sz="1500" dirty="0">
                <a:latin typeface="Arial"/>
                <a:ea typeface="+mn-lt"/>
                <a:cs typeface="+mn-lt"/>
                <a:hlinkClick r:id="rId5"/>
              </a:rPr>
              <a:t>https://www.taxassist.co.uk/resources/articles/sole-trader-vs-limited-company-which-is-better?utm_source</a:t>
            </a:r>
            <a:r>
              <a:rPr lang="en-GB" sz="1500" dirty="0">
                <a:latin typeface="Arial"/>
                <a:ea typeface="+mn-lt"/>
                <a:cs typeface="+mn-lt"/>
              </a:rPr>
              <a:t> </a:t>
            </a:r>
            <a:endParaRPr lang="en-GB" sz="1500" dirty="0">
              <a:latin typeface="Arial"/>
              <a:cs typeface="Arial"/>
            </a:endParaRPr>
          </a:p>
          <a:p>
            <a:r>
              <a:rPr lang="en-GB" sz="1500" dirty="0">
                <a:latin typeface="Arial"/>
                <a:cs typeface="Arial"/>
              </a:rPr>
              <a:t>6  </a:t>
            </a:r>
            <a:r>
              <a:rPr lang="en-GB" sz="1500" err="1">
                <a:latin typeface="Arial"/>
                <a:ea typeface="+mn-lt"/>
                <a:cs typeface="+mn-lt"/>
              </a:rPr>
              <a:t>DoublePoint</a:t>
            </a:r>
            <a:r>
              <a:rPr lang="en-GB" sz="1500" dirty="0">
                <a:latin typeface="Arial"/>
                <a:ea typeface="+mn-lt"/>
                <a:cs typeface="+mn-lt"/>
              </a:rPr>
              <a:t> Accountancy, Limited company vs Sole trader, 2024 </a:t>
            </a:r>
            <a:r>
              <a:rPr lang="en-GB" sz="1500" dirty="0">
                <a:latin typeface="Arial"/>
                <a:ea typeface="+mn-lt"/>
                <a:cs typeface="+mn-lt"/>
                <a:hlinkClick r:id="rId6"/>
              </a:rPr>
              <a:t>https://www.doublepoint.co.uk/articles/limited-company-vs-sole-trader/</a:t>
            </a:r>
            <a:endParaRPr lang="en-GB" sz="1500">
              <a:latin typeface="Arial"/>
              <a:ea typeface="+mn-lt"/>
              <a:cs typeface="+mn-lt"/>
            </a:endParaRPr>
          </a:p>
          <a:p>
            <a:r>
              <a:rPr lang="en-GB" sz="1500" dirty="0">
                <a:latin typeface="Arial"/>
                <a:cs typeface="Arial"/>
              </a:rPr>
              <a:t>7  </a:t>
            </a:r>
            <a:r>
              <a:rPr lang="en-GB" sz="1500" dirty="0">
                <a:latin typeface="Arial"/>
                <a:ea typeface="+mn-lt"/>
                <a:cs typeface="+mn-lt"/>
              </a:rPr>
              <a:t>The HR Team, 2024. Strategic HR for Growing SMEs</a:t>
            </a:r>
            <a:r>
              <a:rPr lang="en-GB" sz="1500" i="1" dirty="0">
                <a:latin typeface="Arial"/>
                <a:ea typeface="+mn-lt"/>
                <a:cs typeface="+mn-lt"/>
              </a:rPr>
              <a:t> </a:t>
            </a:r>
            <a:r>
              <a:rPr lang="en-GB" sz="1500" dirty="0">
                <a:latin typeface="Arial"/>
                <a:ea typeface="+mn-lt"/>
                <a:cs typeface="+mn-lt"/>
                <a:hlinkClick r:id="rId7"/>
              </a:rPr>
              <a:t>https://thehrteam.co.uk/strategic-hr/?utm_source</a:t>
            </a:r>
            <a:r>
              <a:rPr lang="en-GB" sz="1500" dirty="0">
                <a:latin typeface="Arial"/>
                <a:ea typeface="+mn-lt"/>
                <a:cs typeface="+mn-lt"/>
              </a:rPr>
              <a:t> </a:t>
            </a:r>
          </a:p>
          <a:p>
            <a:r>
              <a:rPr lang="en-GB" sz="1500" dirty="0">
                <a:latin typeface="Arial"/>
                <a:cs typeface="Arial"/>
              </a:rPr>
              <a:t>8  </a:t>
            </a:r>
            <a:r>
              <a:rPr lang="en-GB" sz="1500" dirty="0">
                <a:latin typeface="Arial"/>
                <a:ea typeface="+mn-lt"/>
                <a:cs typeface="+mn-lt"/>
              </a:rPr>
              <a:t>Bernard, T., 2022. SMEs Should Focus on Culture to Retain Staff </a:t>
            </a:r>
            <a:r>
              <a:rPr lang="en-GB" sz="1500" dirty="0">
                <a:latin typeface="Arial"/>
                <a:ea typeface="+mn-lt"/>
                <a:cs typeface="+mn-lt"/>
                <a:hlinkClick r:id="rId8"/>
              </a:rPr>
              <a:t>https://www.hrmagazine.co.uk/content/news/smes-should-focus-on-culture-to-retain-staff?utm_source</a:t>
            </a:r>
            <a:r>
              <a:rPr lang="en-GB" sz="1500" dirty="0">
                <a:latin typeface="Arial"/>
                <a:ea typeface="+mn-lt"/>
                <a:cs typeface="+mn-lt"/>
              </a:rPr>
              <a:t> </a:t>
            </a:r>
          </a:p>
          <a:p>
            <a:r>
              <a:rPr lang="en-GB" sz="1500" dirty="0">
                <a:latin typeface="Arial"/>
                <a:cs typeface="Arial"/>
              </a:rPr>
              <a:t>9  </a:t>
            </a:r>
            <a:r>
              <a:rPr lang="en-GB" sz="1500" err="1">
                <a:latin typeface="Arial"/>
                <a:ea typeface="+mn-lt"/>
                <a:cs typeface="+mn-lt"/>
              </a:rPr>
              <a:t>BubbleTeaology</a:t>
            </a:r>
            <a:r>
              <a:rPr lang="en-GB" sz="1500" dirty="0">
                <a:latin typeface="Arial"/>
                <a:ea typeface="+mn-lt"/>
                <a:cs typeface="+mn-lt"/>
              </a:rPr>
              <a:t> (2024) Marketing for Bubble Tea Shops </a:t>
            </a:r>
            <a:r>
              <a:rPr lang="en-GB" sz="1500" dirty="0">
                <a:latin typeface="Arial"/>
                <a:ea typeface="+mn-lt"/>
                <a:cs typeface="+mn-lt"/>
                <a:hlinkClick r:id="rId9"/>
              </a:rPr>
              <a:t>https://www.bubbleteaology.com/marketing-for-bubble-tea-shops-boost-your-sales-with-proven-strategies/?utm_source</a:t>
            </a:r>
            <a:r>
              <a:rPr lang="en-GB" sz="1500" dirty="0">
                <a:latin typeface="Arial"/>
                <a:ea typeface="+mn-lt"/>
                <a:cs typeface="+mn-lt"/>
              </a:rPr>
              <a:t> </a:t>
            </a:r>
          </a:p>
          <a:p>
            <a:r>
              <a:rPr lang="en-GB" sz="1500" dirty="0">
                <a:latin typeface="Arial"/>
                <a:cs typeface="Arial"/>
              </a:rPr>
              <a:t>10  </a:t>
            </a:r>
            <a:r>
              <a:rPr lang="en-GB" sz="1500" err="1">
                <a:latin typeface="Arial"/>
                <a:ea typeface="+mn-lt"/>
                <a:cs typeface="+mn-lt"/>
              </a:rPr>
              <a:t>Avvale</a:t>
            </a:r>
            <a:r>
              <a:rPr lang="en-GB" sz="1500" dirty="0">
                <a:latin typeface="Arial"/>
                <a:ea typeface="+mn-lt"/>
                <a:cs typeface="+mn-lt"/>
              </a:rPr>
              <a:t> (2025) Marketing Plan for Bubble Tea Businesses </a:t>
            </a:r>
            <a:r>
              <a:rPr lang="en-GB" sz="1500" dirty="0">
                <a:latin typeface="Arial"/>
                <a:ea typeface="+mn-lt"/>
                <a:cs typeface="+mn-lt"/>
                <a:hlinkClick r:id="rId10"/>
              </a:rPr>
              <a:t>https://avvale.co.uk/pages/marketing-plan-for-bubble-tea-businesses?utm_source</a:t>
            </a:r>
            <a:r>
              <a:rPr lang="en-GB" sz="1500" dirty="0">
                <a:latin typeface="Arial"/>
                <a:ea typeface="+mn-lt"/>
                <a:cs typeface="+mn-lt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6333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FC830CB3-9A8E-85C0-5C55-5298AB4DAA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049" r="-2" b="4789"/>
          <a:stretch>
            <a:fillRect/>
          </a:stretch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0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1F826-D0F8-AEF7-6E7B-87A53D093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864" y="489759"/>
            <a:ext cx="4023360" cy="28072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 Statement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7A314E-62AB-B3EB-B3AB-1B35E11D15DF}"/>
              </a:ext>
            </a:extLst>
          </p:cNvPr>
          <p:cNvSpPr txBox="1"/>
          <p:nvPr/>
        </p:nvSpPr>
        <p:spPr>
          <a:xfrm>
            <a:off x="316302" y="3299604"/>
            <a:ext cx="60960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</a:rPr>
              <a:t>I acknowledge the use of [AI Tool] [(AI Tool </a:t>
            </a:r>
            <a:r>
              <a:rPr lang="en-GB" err="1">
                <a:latin typeface="Arial"/>
              </a:rPr>
              <a:t>url</a:t>
            </a:r>
            <a:r>
              <a:rPr lang="en-GB" dirty="0">
                <a:latin typeface="Arial"/>
              </a:rPr>
              <a:t>)] on [Date] to [Purpose my work]</a:t>
            </a:r>
            <a:endParaRPr lang="en-US" dirty="0">
              <a:latin typeface="Arial"/>
              <a:cs typeface="Arial"/>
            </a:endParaRPr>
          </a:p>
          <a:p>
            <a:r>
              <a:rPr lang="en-GB" dirty="0">
                <a:latin typeface="Arial"/>
              </a:rPr>
              <a:t>I confirm that I have not presented any AI generated text as my own work. I confirm I have copies of my drafts, notes, and other resources I used before, and after the use of AI tools which I may be asked to</a:t>
            </a:r>
            <a:endParaRPr lang="en-GB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8263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hapesVTI">
  <a:themeElements>
    <a:clrScheme name="Vanilla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ShapesVTI</vt:lpstr>
      <vt:lpstr>Golden Bubbles </vt:lpstr>
      <vt:lpstr>Presentation Overview (BMSW4011) </vt:lpstr>
      <vt:lpstr>Business concept, name and story</vt:lpstr>
      <vt:lpstr>Mission, Aim &amp; SMART Objectives – Golden Bubbles</vt:lpstr>
      <vt:lpstr>Supporting Evidence</vt:lpstr>
      <vt:lpstr>Legal status – Golden Bubbles: pros and cons</vt:lpstr>
      <vt:lpstr>My Recommended Legal Status for Golden Bubbles</vt:lpstr>
      <vt:lpstr>Human resource strategy</vt:lpstr>
      <vt:lpstr>Location: Piccadilly gardens, Manchester, United Kingdom</vt:lpstr>
      <vt:lpstr>Cash Flow Forecast</vt:lpstr>
      <vt:lpstr>Cash Flow and Summary</vt:lpstr>
      <vt:lpstr>Marketing Strategy</vt:lpstr>
      <vt:lpstr>Marketing Initiatives</vt:lpstr>
      <vt:lpstr>Marketing Examples</vt:lpstr>
      <vt:lpstr>2 minute pitch</vt:lpstr>
      <vt:lpstr>Why you should invest in ME and MY IDEA</vt:lpstr>
      <vt:lpstr>Features and benefits</vt:lpstr>
      <vt:lpstr>Reference List</vt:lpstr>
      <vt:lpstr>AI Statement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816</cp:revision>
  <dcterms:created xsi:type="dcterms:W3CDTF">2025-11-23T18:15:09Z</dcterms:created>
  <dcterms:modified xsi:type="dcterms:W3CDTF">2025-11-24T06:58:24Z</dcterms:modified>
</cp:coreProperties>
</file>