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sldIdLst>
    <p:sldId id="256" r:id="rId2"/>
    <p:sldId id="257" r:id="rId3"/>
    <p:sldId id="272" r:id="rId4"/>
    <p:sldId id="258" r:id="rId5"/>
    <p:sldId id="273" r:id="rId6"/>
    <p:sldId id="260" r:id="rId7"/>
    <p:sldId id="259" r:id="rId8"/>
    <p:sldId id="262" r:id="rId9"/>
    <p:sldId id="261" r:id="rId10"/>
    <p:sldId id="275" r:id="rId11"/>
    <p:sldId id="274" r:id="rId12"/>
    <p:sldId id="264" r:id="rId13"/>
    <p:sldId id="266" r:id="rId14"/>
    <p:sldId id="263" r:id="rId15"/>
    <p:sldId id="267" r:id="rId16"/>
    <p:sldId id="271" r:id="rId17"/>
    <p:sldId id="268"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FED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8" autoAdjust="0"/>
    <p:restoredTop sz="94660"/>
  </p:normalViewPr>
  <p:slideViewPr>
    <p:cSldViewPr snapToGrid="0">
      <p:cViewPr varScale="1">
        <p:scale>
          <a:sx n="109" d="100"/>
          <a:sy n="109" d="100"/>
        </p:scale>
        <p:origin x="7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387721-47DD-46E3-BE0E-E061396F74D4}"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377826-9C83-4BE1-9E8F-340D9ABF3A1F}" type="slidenum">
              <a:rPr lang="en-GB" smtClean="0"/>
              <a:t>‹#›</a:t>
            </a:fld>
            <a:endParaRPr lang="en-GB"/>
          </a:p>
        </p:txBody>
      </p:sp>
    </p:spTree>
    <p:extLst>
      <p:ext uri="{BB962C8B-B14F-4D97-AF65-F5344CB8AC3E}">
        <p14:creationId xmlns:p14="http://schemas.microsoft.com/office/powerpoint/2010/main" val="238619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businesses being ethical – as an individual its about morale judgement being right or wrong. However,</a:t>
            </a:r>
            <a:r>
              <a:rPr lang="en-GB" baseline="0" dirty="0"/>
              <a:t> for a business it is about bringing benefits to a business and also external stakeholders such as communities and customers. It raises the attractiveness of the organisation, improves employee performance and reduce labour turnover, it creates demand for your business and attracts investors which will contribute to keeping the company's share price high.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1</a:t>
            </a:fld>
            <a:endParaRPr lang="en-GB"/>
          </a:p>
        </p:txBody>
      </p:sp>
    </p:spTree>
    <p:extLst>
      <p:ext uri="{BB962C8B-B14F-4D97-AF65-F5344CB8AC3E}">
        <p14:creationId xmlns:p14="http://schemas.microsoft.com/office/powerpoint/2010/main" val="1787647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a:t>
            </a:r>
            <a:r>
              <a:rPr lang="en-GB" baseline="0" dirty="0"/>
              <a:t> Fading – disregarding the ethical consequences. HSBC disregarded the ethical consequences which would take place from completing an acquisition over BITAL.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2</a:t>
            </a:fld>
            <a:endParaRPr lang="en-GB"/>
          </a:p>
        </p:txBody>
      </p:sp>
    </p:spTree>
    <p:extLst>
      <p:ext uri="{BB962C8B-B14F-4D97-AF65-F5344CB8AC3E}">
        <p14:creationId xmlns:p14="http://schemas.microsoft.com/office/powerpoint/2010/main" val="428076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argue that David Bagley</a:t>
            </a:r>
            <a:r>
              <a:rPr lang="en-GB" baseline="0" dirty="0"/>
              <a:t> was effected by the board of directors, (Do as I say leadership style). Financial Pressure? Customers, Shareholders, Competitors, Governments, Trade Associations, Political Groups. Pressures from these groups may have influenced HSBC choice to undertake an acquisition from outside of Mexico. Internal Implications where does that lead?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5</a:t>
            </a:fld>
            <a:endParaRPr lang="en-GB"/>
          </a:p>
        </p:txBody>
      </p:sp>
    </p:spTree>
    <p:extLst>
      <p:ext uri="{BB962C8B-B14F-4D97-AF65-F5344CB8AC3E}">
        <p14:creationId xmlns:p14="http://schemas.microsoft.com/office/powerpoint/2010/main" val="3640305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8</a:t>
            </a:fld>
            <a:endParaRPr lang="en-GB"/>
          </a:p>
        </p:txBody>
      </p:sp>
    </p:spTree>
    <p:extLst>
      <p:ext uri="{BB962C8B-B14F-4D97-AF65-F5344CB8AC3E}">
        <p14:creationId xmlns:p14="http://schemas.microsoft.com/office/powerpoint/2010/main" val="484380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Morality</a:t>
            </a:r>
            <a:r>
              <a:rPr lang="en-GB" baseline="0" dirty="0" smtClean="0"/>
              <a:t> of an action is right or wrong? Investing and acquiring in BITAL and dismissing alerts and continuing to run the business in Mexico is wrong, however, it is in the best interests of the organisation to increase shareholders wealth and increase profit for </a:t>
            </a:r>
            <a:r>
              <a:rPr lang="en-GB" baseline="0" smtClean="0"/>
              <a:t>the company.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9</a:t>
            </a:fld>
            <a:endParaRPr lang="en-GB"/>
          </a:p>
        </p:txBody>
      </p:sp>
    </p:spTree>
    <p:extLst>
      <p:ext uri="{BB962C8B-B14F-4D97-AF65-F5344CB8AC3E}">
        <p14:creationId xmlns:p14="http://schemas.microsoft.com/office/powerpoint/2010/main" val="2417665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r>
              <a:rPr lang="en-GB" baseline="0" dirty="0"/>
              <a:t> lack of stakeholder theory which is suggested by Freeman that morale's and values are addressed within an organisation. As chief compliance officer, David Bagley failed this miserably with HSBC holdings making the executive decision to disregard alerts which were being flagged by OFAC and to continue completing transactions to TAJCO which directly financial assisted with the crimes led by cartel gangs. </a:t>
            </a:r>
          </a:p>
          <a:p>
            <a:endParaRPr lang="en-GB" baseline="0" dirty="0"/>
          </a:p>
          <a:p>
            <a:r>
              <a:rPr lang="en-GB" dirty="0"/>
              <a:t>HSBC Holdings and the key players involved within the scandal displayed a post conventional behaviour and</a:t>
            </a:r>
            <a:r>
              <a:rPr lang="en-GB" baseline="0" dirty="0"/>
              <a:t> displayed a negative impact on social contract. Personal values (HSBC Holdings) outweighed any other values which were in the frame and the decision between right and wrong was disregarded.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10</a:t>
            </a:fld>
            <a:endParaRPr lang="en-GB"/>
          </a:p>
        </p:txBody>
      </p:sp>
    </p:spTree>
    <p:extLst>
      <p:ext uri="{BB962C8B-B14F-4D97-AF65-F5344CB8AC3E}">
        <p14:creationId xmlns:p14="http://schemas.microsoft.com/office/powerpoint/2010/main" val="539264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(Carroll, 1981) created the pyramid</a:t>
            </a:r>
            <a:r>
              <a:rPr lang="en-GB" baseline="0" dirty="0"/>
              <a:t> of corporate social responsibility which was highly influenced by ‘The Social Responsibility of the Businessman’ set out by (Bowen, 1953) with Bowen suggesting that large businesses in the United States had a mass amount of power which could influence the lives of citizens who lived in the United States. Bowen (1953) questioned what responsibilities do businessmen have on society. The same concept can be applied from the perspective of HSBC into the organisations impact on society within Mexico. Using </a:t>
            </a:r>
            <a:r>
              <a:rPr lang="en-GB" baseline="0" dirty="0" err="1"/>
              <a:t>Carrolls</a:t>
            </a:r>
            <a:r>
              <a:rPr lang="en-GB" baseline="0" dirty="0"/>
              <a:t> pyramid framework, we are able to critically evaluate whether HSBC Holdings did in fact practice CSR or whether the organisation dismissed values which are held within the Pyramid.   </a:t>
            </a:r>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11</a:t>
            </a:fld>
            <a:endParaRPr lang="en-GB"/>
          </a:p>
        </p:txBody>
      </p:sp>
    </p:spTree>
    <p:extLst>
      <p:ext uri="{BB962C8B-B14F-4D97-AF65-F5344CB8AC3E}">
        <p14:creationId xmlns:p14="http://schemas.microsoft.com/office/powerpoint/2010/main" val="19367334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377826-9C83-4BE1-9E8F-340D9ABF3A1F}" type="slidenum">
              <a:rPr lang="en-GB" smtClean="0"/>
              <a:t>12</a:t>
            </a:fld>
            <a:endParaRPr lang="en-GB"/>
          </a:p>
        </p:txBody>
      </p:sp>
    </p:spTree>
    <p:extLst>
      <p:ext uri="{BB962C8B-B14F-4D97-AF65-F5344CB8AC3E}">
        <p14:creationId xmlns:p14="http://schemas.microsoft.com/office/powerpoint/2010/main" val="1435359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FA9EA15D-3AB3-4C68-BB3B-783D2CAA843F}" type="datetimeFigureOut">
              <a:rPr lang="en-GB" smtClean="0"/>
              <a:t>30/04/2018</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2BC9707-D417-482C-804A-1206B504ECD7}" type="slidenum">
              <a:rPr lang="en-GB" smtClean="0"/>
              <a:t>‹#›</a:t>
            </a:fld>
            <a:endParaRPr lang="en-GB"/>
          </a:p>
        </p:txBody>
      </p:sp>
    </p:spTree>
    <p:extLst>
      <p:ext uri="{BB962C8B-B14F-4D97-AF65-F5344CB8AC3E}">
        <p14:creationId xmlns:p14="http://schemas.microsoft.com/office/powerpoint/2010/main" val="1718929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9EA15D-3AB3-4C68-BB3B-783D2CAA843F}"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4238280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FA9EA15D-3AB3-4C68-BB3B-783D2CAA843F}" type="datetimeFigureOut">
              <a:rPr lang="en-GB" smtClean="0"/>
              <a:t>30/04/2018</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2BC9707-D417-482C-804A-1206B504ECD7}" type="slidenum">
              <a:rPr lang="en-GB" smtClean="0"/>
              <a:t>‹#›</a:t>
            </a:fld>
            <a:endParaRPr lang="en-GB"/>
          </a:p>
        </p:txBody>
      </p:sp>
    </p:spTree>
    <p:extLst>
      <p:ext uri="{BB962C8B-B14F-4D97-AF65-F5344CB8AC3E}">
        <p14:creationId xmlns:p14="http://schemas.microsoft.com/office/powerpoint/2010/main" val="304488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9EA15D-3AB3-4C68-BB3B-783D2CAA843F}"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801021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9EA15D-3AB3-4C68-BB3B-783D2CAA843F}" type="datetimeFigureOut">
              <a:rPr lang="en-GB" smtClean="0"/>
              <a:t>30/04/2018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1859267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9EA15D-3AB3-4C68-BB3B-783D2CAA843F}" type="datetimeFigureOut">
              <a:rPr lang="en-GB" smtClean="0"/>
              <a:t>30/04/2018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921735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9EA15D-3AB3-4C68-BB3B-783D2CAA843F}" type="datetimeFigureOut">
              <a:rPr lang="en-GB" smtClean="0"/>
              <a:t>30/04/2018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306351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FA9EA15D-3AB3-4C68-BB3B-783D2CAA843F}" type="datetimeFigureOut">
              <a:rPr lang="en-GB" smtClean="0"/>
              <a:t>30/04/2018</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2BC9707-D417-482C-804A-1206B504ECD7}" type="slidenum">
              <a:rPr lang="en-GB" smtClean="0"/>
              <a:t>‹#›</a:t>
            </a:fld>
            <a:endParaRPr lang="en-GB"/>
          </a:p>
        </p:txBody>
      </p:sp>
    </p:spTree>
    <p:extLst>
      <p:ext uri="{BB962C8B-B14F-4D97-AF65-F5344CB8AC3E}">
        <p14:creationId xmlns:p14="http://schemas.microsoft.com/office/powerpoint/2010/main" val="3921600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9EA15D-3AB3-4C68-BB3B-783D2CAA843F}" type="datetimeFigureOut">
              <a:rPr lang="en-GB" smtClean="0"/>
              <a:t>30/04/2018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2734552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9EA15D-3AB3-4C68-BB3B-783D2CAA843F}" type="datetimeFigureOut">
              <a:rPr lang="en-GB" smtClean="0"/>
              <a:t>30/04/2018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2BC9707-D417-482C-804A-1206B504ECD7}" type="slidenum">
              <a:rPr lang="en-GB" smtClean="0"/>
              <a:t>‹#›</a:t>
            </a:fld>
            <a:endParaRPr lang="en-GB"/>
          </a:p>
        </p:txBody>
      </p:sp>
    </p:spTree>
    <p:extLst>
      <p:ext uri="{BB962C8B-B14F-4D97-AF65-F5344CB8AC3E}">
        <p14:creationId xmlns:p14="http://schemas.microsoft.com/office/powerpoint/2010/main" val="1418760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FA9EA15D-3AB3-4C68-BB3B-783D2CAA843F}" type="datetimeFigureOut">
              <a:rPr lang="en-GB" smtClean="0"/>
              <a:t>30/04/2018</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2BC9707-D417-482C-804A-1206B504ECD7}" type="slidenum">
              <a:rPr lang="en-GB" smtClean="0"/>
              <a:t>‹#›</a:t>
            </a:fld>
            <a:endParaRPr lang="en-GB"/>
          </a:p>
        </p:txBody>
      </p:sp>
    </p:spTree>
    <p:extLst>
      <p:ext uri="{BB962C8B-B14F-4D97-AF65-F5344CB8AC3E}">
        <p14:creationId xmlns:p14="http://schemas.microsoft.com/office/powerpoint/2010/main" val="101610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FA9EA15D-3AB3-4C68-BB3B-783D2CAA843F}" type="datetimeFigureOut">
              <a:rPr lang="en-GB" smtClean="0"/>
              <a:t>30/04/2018</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2BC9707-D417-482C-804A-1206B504ECD7}"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20412013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HSBC Holdings plc and the  Cartel Money Laundering Scandal </a:t>
            </a:r>
          </a:p>
        </p:txBody>
      </p:sp>
      <p:sp>
        <p:nvSpPr>
          <p:cNvPr id="3" name="Subtitle 2"/>
          <p:cNvSpPr>
            <a:spLocks noGrp="1"/>
          </p:cNvSpPr>
          <p:nvPr>
            <p:ph type="subTitle" idx="1"/>
          </p:nvPr>
        </p:nvSpPr>
        <p:spPr/>
        <p:txBody>
          <a:bodyPr/>
          <a:lstStyle/>
          <a:p>
            <a:r>
              <a:rPr lang="en-GB" dirty="0"/>
              <a:t>Matthew Millar</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7353" y="3021042"/>
            <a:ext cx="3408296" cy="248014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2090" y="3021042"/>
            <a:ext cx="3981284" cy="2480144"/>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299059" y="3581884"/>
            <a:ext cx="4002609" cy="1919302"/>
          </a:xfrm>
          <a:prstGeom prst="rect">
            <a:avLst/>
          </a:prstGeom>
        </p:spPr>
      </p:pic>
    </p:spTree>
    <p:extLst>
      <p:ext uri="{BB962C8B-B14F-4D97-AF65-F5344CB8AC3E}">
        <p14:creationId xmlns:p14="http://schemas.microsoft.com/office/powerpoint/2010/main" val="2769433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Description of the Scandal </a:t>
            </a:r>
          </a:p>
        </p:txBody>
      </p:sp>
      <p:sp>
        <p:nvSpPr>
          <p:cNvPr id="3" name="Content Placeholder 2"/>
          <p:cNvSpPr>
            <a:spLocks noGrp="1"/>
          </p:cNvSpPr>
          <p:nvPr>
            <p:ph idx="1"/>
          </p:nvPr>
        </p:nvSpPr>
        <p:spPr/>
        <p:txBody>
          <a:bodyPr>
            <a:normAutofit fontScale="92500" lnSpcReduction="20000"/>
          </a:bodyPr>
          <a:lstStyle/>
          <a:p>
            <a:r>
              <a:rPr lang="en-GB" sz="2000" dirty="0">
                <a:latin typeface="+mj-lt"/>
              </a:rPr>
              <a:t>BITAL (Mexico) was at the source of cartels laundering money. (Opening Accounts) </a:t>
            </a:r>
          </a:p>
          <a:p>
            <a:r>
              <a:rPr lang="en-GB" sz="2000" dirty="0">
                <a:latin typeface="+mj-lt"/>
              </a:rPr>
              <a:t>HSBC Holdings Acquired BITAL in August 2002.</a:t>
            </a:r>
          </a:p>
          <a:p>
            <a:r>
              <a:rPr lang="en-GB" sz="2000" dirty="0">
                <a:latin typeface="+mj-lt"/>
              </a:rPr>
              <a:t>Employee’s of BITAL became employed by HSBC.</a:t>
            </a:r>
          </a:p>
          <a:p>
            <a:r>
              <a:rPr lang="en-GB" sz="2000" dirty="0">
                <a:latin typeface="+mj-lt"/>
              </a:rPr>
              <a:t>Sinaloa Cartel would use BITAL as a source to open accounts and lauder money. </a:t>
            </a:r>
          </a:p>
          <a:p>
            <a:r>
              <a:rPr lang="en-GB" sz="2000" dirty="0">
                <a:latin typeface="+mj-lt"/>
              </a:rPr>
              <a:t>HSBC Holdings claimed that money laundering was non-existent and the risk was minimal. </a:t>
            </a:r>
          </a:p>
          <a:p>
            <a:r>
              <a:rPr lang="en-GB" sz="2000" dirty="0">
                <a:latin typeface="+mj-lt"/>
              </a:rPr>
              <a:t>HSBC Holdings actively assisted cartel gangs and supported cartels to remain active. </a:t>
            </a:r>
          </a:p>
          <a:p>
            <a:r>
              <a:rPr lang="en-GB" sz="2000" dirty="0">
                <a:latin typeface="+mj-lt"/>
              </a:rPr>
              <a:t>The Sinaloa Cartel activity involved money laundering, drug trafficking and countless murders.</a:t>
            </a:r>
          </a:p>
          <a:p>
            <a:r>
              <a:rPr lang="en-GB" sz="2000" dirty="0">
                <a:latin typeface="+mj-lt"/>
              </a:rPr>
              <a:t>A case of ethical fading. </a:t>
            </a:r>
          </a:p>
          <a:p>
            <a:r>
              <a:rPr lang="en-GB" sz="2000" dirty="0">
                <a:latin typeface="+mj-lt"/>
              </a:rPr>
              <a:t>Core focus was on profitability.</a:t>
            </a:r>
          </a:p>
          <a:p>
            <a:r>
              <a:rPr lang="en-GB" sz="2000" dirty="0">
                <a:latin typeface="+mj-lt"/>
              </a:rPr>
              <a:t>Prosecuted by the Department of Justice US.   </a:t>
            </a:r>
          </a:p>
        </p:txBody>
      </p:sp>
    </p:spTree>
    <p:extLst>
      <p:ext uri="{BB962C8B-B14F-4D97-AF65-F5344CB8AC3E}">
        <p14:creationId xmlns:p14="http://schemas.microsoft.com/office/powerpoint/2010/main" val="4199884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HSBC Objectives and Codes of Ethics</a:t>
            </a:r>
          </a:p>
        </p:txBody>
      </p:sp>
      <p:sp>
        <p:nvSpPr>
          <p:cNvPr id="3" name="Content Placeholder 2"/>
          <p:cNvSpPr>
            <a:spLocks noGrp="1"/>
          </p:cNvSpPr>
          <p:nvPr>
            <p:ph idx="1"/>
          </p:nvPr>
        </p:nvSpPr>
        <p:spPr/>
        <p:txBody>
          <a:bodyPr>
            <a:normAutofit/>
          </a:bodyPr>
          <a:lstStyle/>
          <a:p>
            <a:r>
              <a:rPr lang="en-GB" sz="2000" dirty="0">
                <a:latin typeface="+mj-lt"/>
              </a:rPr>
              <a:t>HSBC Holdings objective – </a:t>
            </a:r>
          </a:p>
          <a:p>
            <a:r>
              <a:rPr lang="en-GB" sz="2000" dirty="0">
                <a:latin typeface="+mj-lt"/>
              </a:rPr>
              <a:t>“</a:t>
            </a:r>
            <a:r>
              <a:rPr lang="en-GB" sz="2000" i="1" dirty="0">
                <a:latin typeface="+mj-lt"/>
              </a:rPr>
              <a:t>To protect the financial system that millions of people depend on</a:t>
            </a:r>
            <a:r>
              <a:rPr lang="en-GB" sz="2000" dirty="0">
                <a:latin typeface="+mj-lt"/>
              </a:rPr>
              <a:t>”. </a:t>
            </a:r>
          </a:p>
          <a:p>
            <a:r>
              <a:rPr lang="en-GB" sz="2000" dirty="0">
                <a:latin typeface="+mj-lt"/>
              </a:rPr>
              <a:t>“</a:t>
            </a:r>
            <a:r>
              <a:rPr lang="en-GB" sz="2000" i="1" dirty="0">
                <a:latin typeface="+mj-lt"/>
              </a:rPr>
              <a:t>Fight against financial crime, helping businesses to grow and communities to thrive</a:t>
            </a:r>
            <a:r>
              <a:rPr lang="en-GB" sz="2000" dirty="0">
                <a:latin typeface="+mj-lt"/>
              </a:rPr>
              <a:t>”. (HSBC Holdings, 2001)</a:t>
            </a:r>
          </a:p>
          <a:p>
            <a:r>
              <a:rPr lang="en-GB" sz="2000" dirty="0">
                <a:latin typeface="+mj-lt"/>
              </a:rPr>
              <a:t>Code of Ethics – </a:t>
            </a:r>
            <a:r>
              <a:rPr lang="en-GB" sz="2000" i="1" dirty="0">
                <a:latin typeface="+mj-lt"/>
              </a:rPr>
              <a:t>“</a:t>
            </a:r>
            <a:r>
              <a:rPr lang="en-GB" altLang="en-US" sz="2000" i="1" dirty="0">
                <a:latin typeface="+mj-lt"/>
              </a:rPr>
              <a:t>codes of ethics which comprise a fairly short set of ethical principles expressed in the imperative mode.” </a:t>
            </a:r>
            <a:r>
              <a:rPr lang="en-GB" altLang="en-US" sz="2000" dirty="0">
                <a:latin typeface="+mj-lt"/>
              </a:rPr>
              <a:t>(</a:t>
            </a:r>
            <a:r>
              <a:rPr lang="en-GB" altLang="en-US" sz="2000" dirty="0" err="1">
                <a:latin typeface="+mj-lt"/>
              </a:rPr>
              <a:t>L’etang</a:t>
            </a:r>
            <a:r>
              <a:rPr lang="en-GB" altLang="en-US" sz="2000" dirty="0">
                <a:latin typeface="+mj-lt"/>
              </a:rPr>
              <a:t>, 2007)</a:t>
            </a:r>
          </a:p>
          <a:p>
            <a:r>
              <a:rPr lang="en-GB" sz="2000" dirty="0">
                <a:latin typeface="+mj-lt"/>
              </a:rPr>
              <a:t>“</a:t>
            </a:r>
            <a:r>
              <a:rPr lang="en-GB" sz="2000" i="1" dirty="0">
                <a:latin typeface="+mj-lt"/>
              </a:rPr>
              <a:t>Respect the law</a:t>
            </a:r>
            <a:r>
              <a:rPr lang="en-GB" sz="2000" dirty="0">
                <a:latin typeface="+mj-lt"/>
              </a:rPr>
              <a:t>”: including anti money laundering, anti bribery and fraud. </a:t>
            </a:r>
          </a:p>
          <a:p>
            <a:r>
              <a:rPr lang="en-GB" sz="2000" dirty="0">
                <a:latin typeface="+mj-lt"/>
              </a:rPr>
              <a:t> HSBC Holdings codes include – protecting company assets, personal gain, supporting communities, corporate sustainability, and political activities and contributions. </a:t>
            </a:r>
          </a:p>
        </p:txBody>
      </p:sp>
    </p:spTree>
    <p:extLst>
      <p:ext uri="{BB962C8B-B14F-4D97-AF65-F5344CB8AC3E}">
        <p14:creationId xmlns:p14="http://schemas.microsoft.com/office/powerpoint/2010/main" val="639782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Players</a:t>
            </a:r>
          </a:p>
        </p:txBody>
      </p:sp>
      <p:sp>
        <p:nvSpPr>
          <p:cNvPr id="3" name="Content Placeholder 2"/>
          <p:cNvSpPr>
            <a:spLocks noGrp="1"/>
          </p:cNvSpPr>
          <p:nvPr>
            <p:ph idx="1"/>
          </p:nvPr>
        </p:nvSpPr>
        <p:spPr>
          <a:xfrm>
            <a:off x="838200" y="932895"/>
            <a:ext cx="3341914" cy="4351338"/>
          </a:xfrm>
        </p:spPr>
        <p:txBody>
          <a:bodyPr/>
          <a:lstStyle/>
          <a:p>
            <a:r>
              <a:rPr lang="en-GB" sz="2000" dirty="0">
                <a:latin typeface="+mj-lt"/>
              </a:rPr>
              <a:t>David Bagley former Head of Compliance (2002-2012). </a:t>
            </a:r>
          </a:p>
          <a:p>
            <a:r>
              <a:rPr lang="en-US" sz="2000" dirty="0">
                <a:latin typeface="+mj-lt"/>
              </a:rPr>
              <a:t>Leadership Style - Coercive leader. </a:t>
            </a:r>
          </a:p>
          <a:p>
            <a:endParaRPr lang="en-GB" dirty="0"/>
          </a:p>
        </p:txBody>
      </p:sp>
      <p:sp>
        <p:nvSpPr>
          <p:cNvPr id="6" name="Content Placeholder 2"/>
          <p:cNvSpPr txBox="1">
            <a:spLocks/>
          </p:cNvSpPr>
          <p:nvPr/>
        </p:nvSpPr>
        <p:spPr>
          <a:xfrm>
            <a:off x="6096000" y="1957388"/>
            <a:ext cx="579936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err="1">
                <a:solidFill>
                  <a:schemeClr val="tx1">
                    <a:lumMod val="75000"/>
                    <a:lumOff val="25000"/>
                  </a:schemeClr>
                </a:solidFill>
                <a:latin typeface="+mj-lt"/>
              </a:rPr>
              <a:t>Zhenli</a:t>
            </a:r>
            <a:r>
              <a:rPr lang="en-GB" sz="2000" dirty="0">
                <a:solidFill>
                  <a:schemeClr val="tx1">
                    <a:lumMod val="75000"/>
                    <a:lumOff val="25000"/>
                  </a:schemeClr>
                </a:solidFill>
                <a:latin typeface="+mj-lt"/>
              </a:rPr>
              <a:t> Ye </a:t>
            </a:r>
            <a:r>
              <a:rPr lang="en-GB" sz="2000" dirty="0" err="1">
                <a:solidFill>
                  <a:schemeClr val="tx1">
                    <a:lumMod val="75000"/>
                    <a:lumOff val="25000"/>
                  </a:schemeClr>
                </a:solidFill>
                <a:latin typeface="+mj-lt"/>
              </a:rPr>
              <a:t>Gon</a:t>
            </a:r>
            <a:endParaRPr lang="en-GB" sz="2000" dirty="0">
              <a:solidFill>
                <a:schemeClr val="tx1">
                  <a:lumMod val="75000"/>
                  <a:lumOff val="25000"/>
                </a:schemeClr>
              </a:solidFill>
              <a:latin typeface="+mj-lt"/>
            </a:endParaRPr>
          </a:p>
          <a:p>
            <a:r>
              <a:rPr lang="en-US" sz="2000" dirty="0">
                <a:solidFill>
                  <a:schemeClr val="tx1">
                    <a:lumMod val="75000"/>
                    <a:lumOff val="25000"/>
                  </a:schemeClr>
                </a:solidFill>
                <a:latin typeface="+mj-lt"/>
              </a:rPr>
              <a:t>Born in </a:t>
            </a:r>
            <a:r>
              <a:rPr lang="en-US" sz="2000" dirty="0" err="1">
                <a:solidFill>
                  <a:schemeClr val="tx1">
                    <a:lumMod val="75000"/>
                    <a:lumOff val="25000"/>
                  </a:schemeClr>
                </a:solidFill>
                <a:latin typeface="+mj-lt"/>
              </a:rPr>
              <a:t>Shanghi</a:t>
            </a:r>
            <a:r>
              <a:rPr lang="en-US" sz="2000" dirty="0">
                <a:solidFill>
                  <a:schemeClr val="tx1">
                    <a:lumMod val="75000"/>
                    <a:lumOff val="25000"/>
                  </a:schemeClr>
                </a:solidFill>
                <a:latin typeface="+mj-lt"/>
              </a:rPr>
              <a:t> dual Mexican citizenship. </a:t>
            </a:r>
          </a:p>
          <a:p>
            <a:r>
              <a:rPr lang="en-US" sz="2000" dirty="0">
                <a:solidFill>
                  <a:schemeClr val="tx1">
                    <a:lumMod val="75000"/>
                    <a:lumOff val="25000"/>
                  </a:schemeClr>
                </a:solidFill>
                <a:latin typeface="+mj-lt"/>
              </a:rPr>
              <a:t>Long Member HSBC Business Account Holder</a:t>
            </a:r>
          </a:p>
          <a:p>
            <a:r>
              <a:rPr lang="en-US" sz="2000" dirty="0">
                <a:solidFill>
                  <a:schemeClr val="tx1">
                    <a:lumMod val="75000"/>
                    <a:lumOff val="25000"/>
                  </a:schemeClr>
                </a:solidFill>
                <a:latin typeface="+mj-lt"/>
              </a:rPr>
              <a:t>Pharmaceutical Company in Mexico  </a:t>
            </a:r>
          </a:p>
          <a:p>
            <a:r>
              <a:rPr lang="en-US" sz="2000" dirty="0">
                <a:solidFill>
                  <a:schemeClr val="tx1">
                    <a:lumMod val="75000"/>
                    <a:lumOff val="25000"/>
                  </a:schemeClr>
                </a:solidFill>
                <a:latin typeface="+mj-lt"/>
              </a:rPr>
              <a:t>Associate of the Sinaloa Cartel </a:t>
            </a:r>
          </a:p>
          <a:p>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280" y="4036847"/>
            <a:ext cx="3753374" cy="2114845"/>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9960" y="3960073"/>
            <a:ext cx="4001058" cy="2648320"/>
          </a:xfrm>
          <a:prstGeom prst="rect">
            <a:avLst/>
          </a:prstGeom>
        </p:spPr>
      </p:pic>
    </p:spTree>
    <p:extLst>
      <p:ext uri="{BB962C8B-B14F-4D97-AF65-F5344CB8AC3E}">
        <p14:creationId xmlns:p14="http://schemas.microsoft.com/office/powerpoint/2010/main" val="2674788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 name="Oval 30"/>
          <p:cNvSpPr/>
          <p:nvPr/>
        </p:nvSpPr>
        <p:spPr>
          <a:xfrm>
            <a:off x="237805" y="1927202"/>
            <a:ext cx="11906250" cy="4810125"/>
          </a:xfrm>
          <a:prstGeom prst="ellipse">
            <a:avLst/>
          </a:prstGeom>
          <a:solidFill>
            <a:schemeClr val="accent1">
              <a:lumMod val="25000"/>
              <a:lumOff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p:cNvSpPr/>
          <p:nvPr/>
        </p:nvSpPr>
        <p:spPr>
          <a:xfrm>
            <a:off x="3253370" y="2836436"/>
            <a:ext cx="5725594" cy="3154225"/>
          </a:xfrm>
          <a:prstGeom prst="ellipse">
            <a:avLst/>
          </a:prstGeom>
          <a:solidFill>
            <a:srgbClr val="BEFEDB"/>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Stakeholder Map </a:t>
            </a:r>
          </a:p>
        </p:txBody>
      </p:sp>
      <p:sp>
        <p:nvSpPr>
          <p:cNvPr id="4" name="Rounded Rectangle 3"/>
          <p:cNvSpPr/>
          <p:nvPr/>
        </p:nvSpPr>
        <p:spPr>
          <a:xfrm>
            <a:off x="5010150" y="3994612"/>
            <a:ext cx="2212035" cy="60646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691788" y="2762861"/>
            <a:ext cx="1437573" cy="369332"/>
          </a:xfrm>
          <a:prstGeom prst="rect">
            <a:avLst/>
          </a:prstGeom>
          <a:noFill/>
        </p:spPr>
        <p:txBody>
          <a:bodyPr wrap="none" rtlCol="0">
            <a:spAutoFit/>
          </a:bodyPr>
          <a:lstStyle/>
          <a:p>
            <a:r>
              <a:rPr lang="en-GB" dirty="0"/>
              <a:t>Communities</a:t>
            </a:r>
          </a:p>
        </p:txBody>
      </p:sp>
      <p:sp>
        <p:nvSpPr>
          <p:cNvPr id="9" name="TextBox 8"/>
          <p:cNvSpPr txBox="1"/>
          <p:nvPr/>
        </p:nvSpPr>
        <p:spPr>
          <a:xfrm>
            <a:off x="5445469" y="2140501"/>
            <a:ext cx="1490921" cy="369332"/>
          </a:xfrm>
          <a:prstGeom prst="rect">
            <a:avLst/>
          </a:prstGeom>
          <a:noFill/>
        </p:spPr>
        <p:txBody>
          <a:bodyPr wrap="none" rtlCol="0">
            <a:spAutoFit/>
          </a:bodyPr>
          <a:lstStyle/>
          <a:p>
            <a:r>
              <a:rPr lang="en-GB" dirty="0"/>
              <a:t>Sinaloa Cartel</a:t>
            </a:r>
          </a:p>
        </p:txBody>
      </p:sp>
      <p:sp>
        <p:nvSpPr>
          <p:cNvPr id="10" name="TextBox 9"/>
          <p:cNvSpPr txBox="1"/>
          <p:nvPr/>
        </p:nvSpPr>
        <p:spPr>
          <a:xfrm>
            <a:off x="3426178" y="4690617"/>
            <a:ext cx="2510431" cy="369332"/>
          </a:xfrm>
          <a:prstGeom prst="rect">
            <a:avLst/>
          </a:prstGeom>
          <a:noFill/>
        </p:spPr>
        <p:txBody>
          <a:bodyPr wrap="none" rtlCol="0">
            <a:spAutoFit/>
          </a:bodyPr>
          <a:lstStyle/>
          <a:p>
            <a:r>
              <a:rPr lang="en-GB" dirty="0"/>
              <a:t>Compliance Department</a:t>
            </a:r>
          </a:p>
        </p:txBody>
      </p:sp>
      <p:sp>
        <p:nvSpPr>
          <p:cNvPr id="11" name="TextBox 10"/>
          <p:cNvSpPr txBox="1"/>
          <p:nvPr/>
        </p:nvSpPr>
        <p:spPr>
          <a:xfrm>
            <a:off x="7458750" y="4332265"/>
            <a:ext cx="1172500" cy="369332"/>
          </a:xfrm>
          <a:prstGeom prst="rect">
            <a:avLst/>
          </a:prstGeom>
          <a:noFill/>
        </p:spPr>
        <p:txBody>
          <a:bodyPr wrap="none" rtlCol="0">
            <a:spAutoFit/>
          </a:bodyPr>
          <a:lstStyle/>
          <a:p>
            <a:r>
              <a:rPr lang="en-GB" dirty="0"/>
              <a:t>Employees</a:t>
            </a:r>
          </a:p>
        </p:txBody>
      </p:sp>
      <p:sp>
        <p:nvSpPr>
          <p:cNvPr id="12" name="TextBox 11"/>
          <p:cNvSpPr txBox="1"/>
          <p:nvPr/>
        </p:nvSpPr>
        <p:spPr>
          <a:xfrm>
            <a:off x="9355100" y="4163496"/>
            <a:ext cx="2394310" cy="369332"/>
          </a:xfrm>
          <a:prstGeom prst="rect">
            <a:avLst/>
          </a:prstGeom>
          <a:noFill/>
        </p:spPr>
        <p:txBody>
          <a:bodyPr wrap="none" rtlCol="0">
            <a:spAutoFit/>
          </a:bodyPr>
          <a:lstStyle/>
          <a:p>
            <a:r>
              <a:rPr lang="en-GB" dirty="0"/>
              <a:t>United States Attorney </a:t>
            </a:r>
          </a:p>
        </p:txBody>
      </p:sp>
      <p:sp>
        <p:nvSpPr>
          <p:cNvPr id="13" name="TextBox 12"/>
          <p:cNvSpPr txBox="1"/>
          <p:nvPr/>
        </p:nvSpPr>
        <p:spPr>
          <a:xfrm>
            <a:off x="9130204" y="4875283"/>
            <a:ext cx="2244525" cy="369332"/>
          </a:xfrm>
          <a:prstGeom prst="rect">
            <a:avLst/>
          </a:prstGeom>
          <a:noFill/>
        </p:spPr>
        <p:txBody>
          <a:bodyPr wrap="none" rtlCol="0">
            <a:spAutoFit/>
          </a:bodyPr>
          <a:lstStyle/>
          <a:p>
            <a:r>
              <a:rPr lang="en-GB" dirty="0"/>
              <a:t>Department of Justice</a:t>
            </a:r>
          </a:p>
        </p:txBody>
      </p:sp>
      <p:sp>
        <p:nvSpPr>
          <p:cNvPr id="14" name="TextBox 13"/>
          <p:cNvSpPr txBox="1"/>
          <p:nvPr/>
        </p:nvSpPr>
        <p:spPr>
          <a:xfrm>
            <a:off x="9801947" y="3300889"/>
            <a:ext cx="1223412" cy="369332"/>
          </a:xfrm>
          <a:prstGeom prst="rect">
            <a:avLst/>
          </a:prstGeom>
          <a:noFill/>
        </p:spPr>
        <p:txBody>
          <a:bodyPr wrap="none" rtlCol="0">
            <a:spAutoFit/>
          </a:bodyPr>
          <a:lstStyle/>
          <a:p>
            <a:r>
              <a:rPr lang="en-GB" dirty="0"/>
              <a:t>Customers</a:t>
            </a:r>
          </a:p>
        </p:txBody>
      </p:sp>
      <p:sp>
        <p:nvSpPr>
          <p:cNvPr id="15" name="TextBox 14"/>
          <p:cNvSpPr txBox="1"/>
          <p:nvPr/>
        </p:nvSpPr>
        <p:spPr>
          <a:xfrm>
            <a:off x="5084510" y="3252257"/>
            <a:ext cx="1962332" cy="369332"/>
          </a:xfrm>
          <a:prstGeom prst="rect">
            <a:avLst/>
          </a:prstGeom>
          <a:noFill/>
        </p:spPr>
        <p:txBody>
          <a:bodyPr wrap="none" rtlCol="0">
            <a:spAutoFit/>
          </a:bodyPr>
          <a:lstStyle/>
          <a:p>
            <a:r>
              <a:rPr lang="en-GB" dirty="0"/>
              <a:t>Board of Directors</a:t>
            </a:r>
          </a:p>
        </p:txBody>
      </p:sp>
      <p:sp>
        <p:nvSpPr>
          <p:cNvPr id="16" name="TextBox 15"/>
          <p:cNvSpPr txBox="1"/>
          <p:nvPr/>
        </p:nvSpPr>
        <p:spPr>
          <a:xfrm>
            <a:off x="5314950" y="2931557"/>
            <a:ext cx="184731" cy="369332"/>
          </a:xfrm>
          <a:prstGeom prst="rect">
            <a:avLst/>
          </a:prstGeom>
          <a:noFill/>
        </p:spPr>
        <p:txBody>
          <a:bodyPr wrap="none" rtlCol="0">
            <a:spAutoFit/>
          </a:bodyPr>
          <a:lstStyle/>
          <a:p>
            <a:endParaRPr lang="en-GB" dirty="0"/>
          </a:p>
        </p:txBody>
      </p:sp>
      <p:sp>
        <p:nvSpPr>
          <p:cNvPr id="17" name="TextBox 16"/>
          <p:cNvSpPr txBox="1"/>
          <p:nvPr/>
        </p:nvSpPr>
        <p:spPr>
          <a:xfrm>
            <a:off x="3426178" y="2346113"/>
            <a:ext cx="1716175" cy="369332"/>
          </a:xfrm>
          <a:prstGeom prst="rect">
            <a:avLst/>
          </a:prstGeom>
          <a:noFill/>
        </p:spPr>
        <p:txBody>
          <a:bodyPr wrap="none" rtlCol="0">
            <a:spAutoFit/>
          </a:bodyPr>
          <a:lstStyle/>
          <a:p>
            <a:r>
              <a:rPr lang="en-GB" dirty="0"/>
              <a:t>Activist Groups </a:t>
            </a:r>
          </a:p>
        </p:txBody>
      </p:sp>
      <p:sp>
        <p:nvSpPr>
          <p:cNvPr id="18" name="TextBox 17"/>
          <p:cNvSpPr txBox="1"/>
          <p:nvPr/>
        </p:nvSpPr>
        <p:spPr>
          <a:xfrm>
            <a:off x="2036054" y="2868453"/>
            <a:ext cx="1390124" cy="369332"/>
          </a:xfrm>
          <a:prstGeom prst="rect">
            <a:avLst/>
          </a:prstGeom>
          <a:noFill/>
        </p:spPr>
        <p:txBody>
          <a:bodyPr wrap="none" rtlCol="0">
            <a:spAutoFit/>
          </a:bodyPr>
          <a:lstStyle/>
          <a:p>
            <a:r>
              <a:rPr lang="en-GB" dirty="0"/>
              <a:t>Competitors</a:t>
            </a:r>
          </a:p>
        </p:txBody>
      </p:sp>
      <p:sp>
        <p:nvSpPr>
          <p:cNvPr id="19" name="TextBox 18"/>
          <p:cNvSpPr txBox="1"/>
          <p:nvPr/>
        </p:nvSpPr>
        <p:spPr>
          <a:xfrm>
            <a:off x="469683" y="3486187"/>
            <a:ext cx="2829621" cy="646331"/>
          </a:xfrm>
          <a:prstGeom prst="rect">
            <a:avLst/>
          </a:prstGeom>
          <a:noFill/>
        </p:spPr>
        <p:txBody>
          <a:bodyPr wrap="none" rtlCol="0">
            <a:spAutoFit/>
          </a:bodyPr>
          <a:lstStyle/>
          <a:p>
            <a:r>
              <a:rPr lang="en-GB" dirty="0"/>
              <a:t>Financial Community / small</a:t>
            </a:r>
            <a:br>
              <a:rPr lang="en-GB" dirty="0"/>
            </a:br>
            <a:r>
              <a:rPr lang="en-GB" dirty="0"/>
              <a:t>to medium sized businesses </a:t>
            </a:r>
          </a:p>
        </p:txBody>
      </p:sp>
      <p:sp>
        <p:nvSpPr>
          <p:cNvPr id="20" name="TextBox 19"/>
          <p:cNvSpPr txBox="1"/>
          <p:nvPr/>
        </p:nvSpPr>
        <p:spPr>
          <a:xfrm>
            <a:off x="1304347" y="4802890"/>
            <a:ext cx="1463414" cy="369332"/>
          </a:xfrm>
          <a:prstGeom prst="rect">
            <a:avLst/>
          </a:prstGeom>
          <a:noFill/>
        </p:spPr>
        <p:txBody>
          <a:bodyPr wrap="none" rtlCol="0">
            <a:spAutoFit/>
          </a:bodyPr>
          <a:lstStyle/>
          <a:p>
            <a:r>
              <a:rPr lang="en-GB" dirty="0"/>
              <a:t>Governments</a:t>
            </a:r>
          </a:p>
        </p:txBody>
      </p:sp>
      <p:sp>
        <p:nvSpPr>
          <p:cNvPr id="21" name="TextBox 20"/>
          <p:cNvSpPr txBox="1"/>
          <p:nvPr/>
        </p:nvSpPr>
        <p:spPr>
          <a:xfrm>
            <a:off x="2408267" y="5506837"/>
            <a:ext cx="845103" cy="369332"/>
          </a:xfrm>
          <a:prstGeom prst="rect">
            <a:avLst/>
          </a:prstGeom>
          <a:noFill/>
        </p:spPr>
        <p:txBody>
          <a:bodyPr wrap="none" rtlCol="0">
            <a:spAutoFit/>
          </a:bodyPr>
          <a:lstStyle/>
          <a:p>
            <a:r>
              <a:rPr lang="en-GB" dirty="0"/>
              <a:t>Unions</a:t>
            </a:r>
          </a:p>
        </p:txBody>
      </p:sp>
      <p:sp>
        <p:nvSpPr>
          <p:cNvPr id="22" name="TextBox 21"/>
          <p:cNvSpPr txBox="1"/>
          <p:nvPr/>
        </p:nvSpPr>
        <p:spPr>
          <a:xfrm>
            <a:off x="3528776" y="6013785"/>
            <a:ext cx="1735732" cy="369332"/>
          </a:xfrm>
          <a:prstGeom prst="rect">
            <a:avLst/>
          </a:prstGeom>
          <a:noFill/>
        </p:spPr>
        <p:txBody>
          <a:bodyPr wrap="none" rtlCol="0">
            <a:spAutoFit/>
          </a:bodyPr>
          <a:lstStyle/>
          <a:p>
            <a:r>
              <a:rPr lang="en-GB" dirty="0"/>
              <a:t>Trade Associates</a:t>
            </a:r>
          </a:p>
        </p:txBody>
      </p:sp>
      <p:sp>
        <p:nvSpPr>
          <p:cNvPr id="23" name="TextBox 22"/>
          <p:cNvSpPr txBox="1"/>
          <p:nvPr/>
        </p:nvSpPr>
        <p:spPr>
          <a:xfrm>
            <a:off x="5936609" y="6142169"/>
            <a:ext cx="1734449" cy="369332"/>
          </a:xfrm>
          <a:prstGeom prst="rect">
            <a:avLst/>
          </a:prstGeom>
          <a:noFill/>
        </p:spPr>
        <p:txBody>
          <a:bodyPr wrap="none" rtlCol="0">
            <a:spAutoFit/>
          </a:bodyPr>
          <a:lstStyle/>
          <a:p>
            <a:r>
              <a:rPr lang="en-GB" dirty="0"/>
              <a:t>Political Groups </a:t>
            </a:r>
          </a:p>
        </p:txBody>
      </p:sp>
      <p:pic>
        <p:nvPicPr>
          <p:cNvPr id="24" name="Picture 2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64508" y="4040689"/>
            <a:ext cx="1729078" cy="522284"/>
          </a:xfrm>
          <a:prstGeom prst="rect">
            <a:avLst/>
          </a:prstGeom>
        </p:spPr>
      </p:pic>
      <p:sp>
        <p:nvSpPr>
          <p:cNvPr id="25" name="TextBox 24"/>
          <p:cNvSpPr txBox="1"/>
          <p:nvPr/>
        </p:nvSpPr>
        <p:spPr>
          <a:xfrm>
            <a:off x="7414663" y="3599617"/>
            <a:ext cx="1032590" cy="369332"/>
          </a:xfrm>
          <a:prstGeom prst="rect">
            <a:avLst/>
          </a:prstGeom>
          <a:noFill/>
        </p:spPr>
        <p:txBody>
          <a:bodyPr wrap="none" rtlCol="0">
            <a:spAutoFit/>
          </a:bodyPr>
          <a:lstStyle/>
          <a:p>
            <a:r>
              <a:rPr lang="en-GB" dirty="0"/>
              <a:t>Investors</a:t>
            </a:r>
          </a:p>
        </p:txBody>
      </p:sp>
      <p:sp>
        <p:nvSpPr>
          <p:cNvPr id="26" name="TextBox 25"/>
          <p:cNvSpPr txBox="1"/>
          <p:nvPr/>
        </p:nvSpPr>
        <p:spPr>
          <a:xfrm>
            <a:off x="3667125" y="3718441"/>
            <a:ext cx="1063112" cy="369332"/>
          </a:xfrm>
          <a:prstGeom prst="rect">
            <a:avLst/>
          </a:prstGeom>
          <a:noFill/>
        </p:spPr>
        <p:txBody>
          <a:bodyPr wrap="none" rtlCol="0">
            <a:spAutoFit/>
          </a:bodyPr>
          <a:lstStyle/>
          <a:p>
            <a:r>
              <a:rPr lang="en-GB" dirty="0"/>
              <a:t>Managers</a:t>
            </a:r>
          </a:p>
        </p:txBody>
      </p:sp>
      <p:sp>
        <p:nvSpPr>
          <p:cNvPr id="27" name="TextBox 26"/>
          <p:cNvSpPr txBox="1"/>
          <p:nvPr/>
        </p:nvSpPr>
        <p:spPr>
          <a:xfrm>
            <a:off x="7290250" y="2325167"/>
            <a:ext cx="1401538" cy="369332"/>
          </a:xfrm>
          <a:prstGeom prst="rect">
            <a:avLst/>
          </a:prstGeom>
          <a:noFill/>
        </p:spPr>
        <p:txBody>
          <a:bodyPr wrap="none" rtlCol="0">
            <a:spAutoFit/>
          </a:bodyPr>
          <a:lstStyle/>
          <a:p>
            <a:r>
              <a:rPr lang="en-GB" dirty="0"/>
              <a:t>Shareholders</a:t>
            </a:r>
          </a:p>
        </p:txBody>
      </p:sp>
      <p:sp>
        <p:nvSpPr>
          <p:cNvPr id="29" name="TextBox 28"/>
          <p:cNvSpPr txBox="1"/>
          <p:nvPr/>
        </p:nvSpPr>
        <p:spPr>
          <a:xfrm>
            <a:off x="5542840" y="5120275"/>
            <a:ext cx="2502160" cy="369332"/>
          </a:xfrm>
          <a:prstGeom prst="rect">
            <a:avLst/>
          </a:prstGeom>
          <a:noFill/>
        </p:spPr>
        <p:txBody>
          <a:bodyPr wrap="none" rtlCol="0">
            <a:spAutoFit/>
          </a:bodyPr>
          <a:lstStyle/>
          <a:p>
            <a:r>
              <a:rPr lang="en-GB" b="1" u="sng" dirty="0"/>
              <a:t>Internal Stakeholders</a:t>
            </a:r>
          </a:p>
        </p:txBody>
      </p:sp>
      <p:sp>
        <p:nvSpPr>
          <p:cNvPr id="30" name="TextBox 29"/>
          <p:cNvSpPr txBox="1"/>
          <p:nvPr/>
        </p:nvSpPr>
        <p:spPr>
          <a:xfrm>
            <a:off x="7930958" y="5600195"/>
            <a:ext cx="2563074" cy="369332"/>
          </a:xfrm>
          <a:prstGeom prst="rect">
            <a:avLst/>
          </a:prstGeom>
          <a:noFill/>
        </p:spPr>
        <p:txBody>
          <a:bodyPr wrap="none" rtlCol="0">
            <a:spAutoFit/>
          </a:bodyPr>
          <a:lstStyle/>
          <a:p>
            <a:r>
              <a:rPr lang="en-GB" b="1" u="sng" dirty="0"/>
              <a:t>External Stakeholders</a:t>
            </a:r>
          </a:p>
        </p:txBody>
      </p:sp>
      <p:sp>
        <p:nvSpPr>
          <p:cNvPr id="32" name="TextBox 31"/>
          <p:cNvSpPr txBox="1"/>
          <p:nvPr/>
        </p:nvSpPr>
        <p:spPr>
          <a:xfrm>
            <a:off x="1074624" y="4197576"/>
            <a:ext cx="866904" cy="369332"/>
          </a:xfrm>
          <a:prstGeom prst="rect">
            <a:avLst/>
          </a:prstGeom>
          <a:noFill/>
        </p:spPr>
        <p:txBody>
          <a:bodyPr wrap="none" rtlCol="0">
            <a:spAutoFit/>
          </a:bodyPr>
          <a:lstStyle/>
          <a:p>
            <a:r>
              <a:rPr lang="en-GB" dirty="0"/>
              <a:t>TAJCO</a:t>
            </a:r>
          </a:p>
        </p:txBody>
      </p:sp>
    </p:spTree>
    <p:extLst>
      <p:ext uri="{BB962C8B-B14F-4D97-AF65-F5344CB8AC3E}">
        <p14:creationId xmlns:p14="http://schemas.microsoft.com/office/powerpoint/2010/main" val="2213854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the Scandal Broke</a:t>
            </a:r>
          </a:p>
        </p:txBody>
      </p:sp>
      <p:sp>
        <p:nvSpPr>
          <p:cNvPr id="3" name="Content Placeholder 2"/>
          <p:cNvSpPr>
            <a:spLocks noGrp="1"/>
          </p:cNvSpPr>
          <p:nvPr>
            <p:ph idx="1"/>
          </p:nvPr>
        </p:nvSpPr>
        <p:spPr/>
        <p:txBody>
          <a:bodyPr>
            <a:normAutofit lnSpcReduction="10000"/>
          </a:bodyPr>
          <a:lstStyle/>
          <a:p>
            <a:r>
              <a:rPr lang="en-GB" sz="2000" dirty="0">
                <a:latin typeface="+mj-lt"/>
              </a:rPr>
              <a:t>2001 – United States Senate - U.S. Vulnerabilities to Money Laundering, Drugs, and Terrorist Financing – Post 9/11 attacks. </a:t>
            </a:r>
          </a:p>
          <a:p>
            <a:r>
              <a:rPr lang="en-GB" sz="2000" dirty="0">
                <a:latin typeface="+mj-lt"/>
              </a:rPr>
              <a:t>Stronger laws and revisited the Patriot Act 2002. </a:t>
            </a:r>
          </a:p>
          <a:p>
            <a:r>
              <a:rPr lang="en-GB" sz="2000" dirty="0">
                <a:latin typeface="+mj-lt"/>
              </a:rPr>
              <a:t>The committee focused on the activity of banks through the correspondent services they provided to foreign financial institutions. Identifying illegal activity in associated with organised crime, drug trafficking and financial fraud. </a:t>
            </a:r>
          </a:p>
          <a:p>
            <a:r>
              <a:rPr lang="en-GB" sz="2000" dirty="0">
                <a:latin typeface="+mj-lt"/>
              </a:rPr>
              <a:t>US authorities investigated HSBC Holdings back in 2003 in regards to cartel activity amongst accounts. </a:t>
            </a:r>
          </a:p>
          <a:p>
            <a:r>
              <a:rPr lang="en-GB" sz="2000" dirty="0">
                <a:latin typeface="+mj-lt"/>
              </a:rPr>
              <a:t>HSBC have a poor history of financial crime. </a:t>
            </a:r>
          </a:p>
          <a:p>
            <a:r>
              <a:rPr lang="en-GB" sz="2000" dirty="0">
                <a:latin typeface="+mj-lt"/>
              </a:rPr>
              <a:t>Stories broke in the papers the linkage between cartel activity increasing and HSBC becoming part of Mexico’s largest banks. </a:t>
            </a:r>
          </a:p>
        </p:txBody>
      </p:sp>
    </p:spTree>
    <p:extLst>
      <p:ext uri="{BB962C8B-B14F-4D97-AF65-F5344CB8AC3E}">
        <p14:creationId xmlns:p14="http://schemas.microsoft.com/office/powerpoint/2010/main" val="164040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the Scandal </a:t>
            </a:r>
          </a:p>
        </p:txBody>
      </p:sp>
      <p:sp>
        <p:nvSpPr>
          <p:cNvPr id="3" name="Content Placeholder 2"/>
          <p:cNvSpPr>
            <a:spLocks noGrp="1"/>
          </p:cNvSpPr>
          <p:nvPr>
            <p:ph idx="1"/>
          </p:nvPr>
        </p:nvSpPr>
        <p:spPr/>
        <p:txBody>
          <a:bodyPr>
            <a:normAutofit fontScale="70000" lnSpcReduction="20000"/>
          </a:bodyPr>
          <a:lstStyle/>
          <a:p>
            <a:r>
              <a:rPr lang="en-GB" sz="2400" dirty="0">
                <a:latin typeface="+mj-lt"/>
              </a:rPr>
              <a:t>HSBC Holdings accounts were wiring money to ‘TAJCO’ which were on OFAC (office of foreign assets control) sanctions list. </a:t>
            </a:r>
          </a:p>
          <a:p>
            <a:r>
              <a:rPr lang="en-GB" sz="2400" dirty="0">
                <a:latin typeface="+mj-lt"/>
              </a:rPr>
              <a:t>‘TAJCO’ are responsible for funding bureaucratic leaders such as Hezbollah.  </a:t>
            </a:r>
          </a:p>
          <a:p>
            <a:r>
              <a:rPr lang="en-GB" sz="2400" dirty="0">
                <a:latin typeface="+mj-lt"/>
              </a:rPr>
              <a:t>The take over from HSBC saw the Sinaloa Cartel activity growing with a greater influx of drugs going north with money coming south. </a:t>
            </a:r>
          </a:p>
          <a:p>
            <a:r>
              <a:rPr lang="en-GB" sz="2400" dirty="0">
                <a:latin typeface="+mj-lt"/>
              </a:rPr>
              <a:t>HSBC were getting alerts for the transactions but were dismissing them and to show the Department of Justice they were acting against criminal activity, HSBC set up a facility in Newcastle, Delaware known as the Anti Money Laundering Compliance Office.   </a:t>
            </a:r>
          </a:p>
          <a:p>
            <a:r>
              <a:rPr lang="en-GB" sz="2400" dirty="0">
                <a:latin typeface="+mj-lt"/>
              </a:rPr>
              <a:t>10’s of thousands of people died at the hands of the Sinaloa Cartel. </a:t>
            </a:r>
          </a:p>
          <a:p>
            <a:r>
              <a:rPr lang="en-GB" sz="2400" dirty="0">
                <a:latin typeface="+mj-lt"/>
              </a:rPr>
              <a:t>The argument being HSBC </a:t>
            </a:r>
            <a:r>
              <a:rPr lang="en-GB" sz="2400" dirty="0" smtClean="0">
                <a:latin typeface="+mj-lt"/>
              </a:rPr>
              <a:t>should </a:t>
            </a:r>
            <a:r>
              <a:rPr lang="en-GB" sz="2400" dirty="0">
                <a:latin typeface="+mj-lt"/>
              </a:rPr>
              <a:t>have done something and shown corporate responsibility in regards to the issue not dismiss it. </a:t>
            </a:r>
          </a:p>
          <a:p>
            <a:r>
              <a:rPr lang="en-GB" sz="2400" dirty="0">
                <a:latin typeface="+mj-lt"/>
              </a:rPr>
              <a:t>A lack of Corporate Social Responsibility. </a:t>
            </a:r>
          </a:p>
          <a:p>
            <a:endParaRPr lang="en-GB" dirty="0"/>
          </a:p>
        </p:txBody>
      </p:sp>
    </p:spTree>
    <p:extLst>
      <p:ext uri="{BB962C8B-B14F-4D97-AF65-F5344CB8AC3E}">
        <p14:creationId xmlns:p14="http://schemas.microsoft.com/office/powerpoint/2010/main" val="1864242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a:t>
            </a:r>
          </a:p>
        </p:txBody>
      </p:sp>
      <p:sp>
        <p:nvSpPr>
          <p:cNvPr id="3" name="Content Placeholder 2"/>
          <p:cNvSpPr>
            <a:spLocks noGrp="1"/>
          </p:cNvSpPr>
          <p:nvPr>
            <p:ph idx="1"/>
          </p:nvPr>
        </p:nvSpPr>
        <p:spPr/>
        <p:txBody>
          <a:bodyPr>
            <a:normAutofit/>
          </a:bodyPr>
          <a:lstStyle/>
          <a:p>
            <a:r>
              <a:rPr lang="en-GB" dirty="0">
                <a:latin typeface="+mj-lt"/>
              </a:rPr>
              <a:t>Corporate Governance of HSBC Holdings. (Terrorist Financing) </a:t>
            </a:r>
          </a:p>
          <a:p>
            <a:r>
              <a:rPr lang="en-GB" dirty="0">
                <a:latin typeface="+mj-lt"/>
              </a:rPr>
              <a:t>A disregard of Corporate Social Responsibility.  </a:t>
            </a:r>
          </a:p>
          <a:p>
            <a:r>
              <a:rPr lang="en-GB" dirty="0">
                <a:latin typeface="+mj-lt"/>
              </a:rPr>
              <a:t>HSBC Holdings practice Friedman's theory </a:t>
            </a:r>
            <a:r>
              <a:rPr lang="en-GB" dirty="0" smtClean="0">
                <a:latin typeface="+mj-lt"/>
              </a:rPr>
              <a:t>Stockholder Theory.  </a:t>
            </a:r>
          </a:p>
          <a:p>
            <a:r>
              <a:rPr lang="en-GB" dirty="0" smtClean="0">
                <a:latin typeface="+mj-lt"/>
              </a:rPr>
              <a:t>HSBC </a:t>
            </a:r>
            <a:r>
              <a:rPr lang="en-GB" dirty="0">
                <a:latin typeface="+mj-lt"/>
              </a:rPr>
              <a:t>Holdings practices question the organisations ethical behaviour. </a:t>
            </a:r>
          </a:p>
          <a:p>
            <a:pPr marL="0" indent="0">
              <a:buNone/>
            </a:pPr>
            <a:r>
              <a:rPr lang="en-GB" dirty="0">
                <a:latin typeface="+mj-lt"/>
              </a:rPr>
              <a:t>Utilitarian view – Does HSBC Holdings behaviour contribute positively to society? </a:t>
            </a:r>
          </a:p>
          <a:p>
            <a:pPr marL="0" indent="0">
              <a:buNone/>
            </a:pPr>
            <a:r>
              <a:rPr lang="en-GB" dirty="0">
                <a:latin typeface="+mj-lt"/>
              </a:rPr>
              <a:t>Morale rights view – Does HSBC Holdings decisions to actively dismiss wired transfers impact the fundamental rights of human beings who live in cartel concentrated areas?</a:t>
            </a:r>
          </a:p>
          <a:p>
            <a:r>
              <a:rPr lang="en-GB" dirty="0">
                <a:latin typeface="+mj-lt"/>
              </a:rPr>
              <a:t>HSBC Holdings contradict codes of ethics.</a:t>
            </a:r>
          </a:p>
        </p:txBody>
      </p:sp>
    </p:spTree>
    <p:extLst>
      <p:ext uri="{BB962C8B-B14F-4D97-AF65-F5344CB8AC3E}">
        <p14:creationId xmlns:p14="http://schemas.microsoft.com/office/powerpoint/2010/main" val="4077764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Impact</a:t>
            </a:r>
          </a:p>
        </p:txBody>
      </p:sp>
      <p:sp>
        <p:nvSpPr>
          <p:cNvPr id="3" name="Content Placeholder 2"/>
          <p:cNvSpPr>
            <a:spLocks noGrp="1"/>
          </p:cNvSpPr>
          <p:nvPr>
            <p:ph idx="1"/>
          </p:nvPr>
        </p:nvSpPr>
        <p:spPr>
          <a:xfrm>
            <a:off x="581192" y="2409096"/>
            <a:ext cx="11029615" cy="3678303"/>
          </a:xfrm>
        </p:spPr>
        <p:txBody>
          <a:bodyPr>
            <a:normAutofit fontScale="92500" lnSpcReduction="20000"/>
          </a:bodyPr>
          <a:lstStyle/>
          <a:p>
            <a:r>
              <a:rPr lang="en-GB" dirty="0">
                <a:latin typeface="+mj-lt"/>
              </a:rPr>
              <a:t>HSBC follow (Friedman, 1970) theory. </a:t>
            </a:r>
            <a:r>
              <a:rPr lang="en-GB" i="1" dirty="0">
                <a:latin typeface="+mj-lt"/>
              </a:rPr>
              <a:t>“</a:t>
            </a:r>
            <a:r>
              <a:rPr lang="en-GB" i="1" dirty="0"/>
              <a:t>The Social Responsibility of Business is to Increase its Profits”</a:t>
            </a:r>
            <a:endParaRPr lang="en-GB" i="1" dirty="0">
              <a:latin typeface="+mj-lt"/>
            </a:endParaRPr>
          </a:p>
          <a:p>
            <a:r>
              <a:rPr lang="en-GB" altLang="en-US" dirty="0">
                <a:latin typeface="+mj-lt"/>
              </a:rPr>
              <a:t>The only social responsibility of corporations is to increase its profits, while staying within "the rules of the game" which are a set of side-constraints on profit-maximization.</a:t>
            </a:r>
          </a:p>
          <a:p>
            <a:r>
              <a:rPr lang="en-GB" altLang="en-US" dirty="0">
                <a:latin typeface="+mj-lt"/>
              </a:rPr>
              <a:t>Supporting Statement 1 – HSBC do not practice CSR directly in Mexico however provide the highest level of care towards its clients. </a:t>
            </a:r>
          </a:p>
          <a:p>
            <a:r>
              <a:rPr lang="en-GB" altLang="en-US" dirty="0">
                <a:latin typeface="+mj-lt"/>
              </a:rPr>
              <a:t>Supporting Statement 2 – Utilitarianism approach suggesting that the purpose of the organisation is to return the highest return for shareholders and that by pursuing profit, to not directly promote CSR but by HSBC Holdings giving back to the community through long-term investment. </a:t>
            </a:r>
          </a:p>
          <a:p>
            <a:r>
              <a:rPr lang="en-GB" altLang="en-US" dirty="0">
                <a:latin typeface="+mj-lt"/>
              </a:rPr>
              <a:t>HSBC acquisition will cause highly good results – however, is it wrong for HSBC to make those decisions if it is risky and may physically hurt communities? </a:t>
            </a:r>
          </a:p>
          <a:p>
            <a:r>
              <a:rPr lang="en-GB" altLang="en-US" dirty="0">
                <a:latin typeface="+mj-lt"/>
              </a:rPr>
              <a:t>Through gaining returns for shareholders the acts of killing people have taken place. </a:t>
            </a:r>
            <a:endParaRPr lang="en-GB" altLang="en-US" dirty="0" smtClean="0">
              <a:latin typeface="+mj-lt"/>
            </a:endParaRPr>
          </a:p>
          <a:p>
            <a:r>
              <a:rPr lang="en-GB" dirty="0"/>
              <a:t>Deontology (Kant, 2009</a:t>
            </a:r>
            <a:r>
              <a:rPr lang="en-GB" dirty="0" smtClean="0"/>
              <a:t>).</a:t>
            </a:r>
            <a:endParaRPr lang="en-GB" dirty="0"/>
          </a:p>
          <a:p>
            <a:endParaRPr lang="en-GB" altLang="en-US" dirty="0">
              <a:latin typeface="+mj-lt"/>
            </a:endParaRPr>
          </a:p>
          <a:p>
            <a:endParaRPr lang="en-GB" altLang="en-US" dirty="0"/>
          </a:p>
          <a:p>
            <a:endParaRPr lang="en-GB" dirty="0"/>
          </a:p>
        </p:txBody>
      </p:sp>
    </p:spTree>
    <p:extLst>
      <p:ext uri="{BB962C8B-B14F-4D97-AF65-F5344CB8AC3E}">
        <p14:creationId xmlns:p14="http://schemas.microsoft.com/office/powerpoint/2010/main" val="317290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impact</a:t>
            </a:r>
          </a:p>
        </p:txBody>
      </p:sp>
      <p:sp>
        <p:nvSpPr>
          <p:cNvPr id="3" name="Content Placeholder 2"/>
          <p:cNvSpPr>
            <a:spLocks noGrp="1"/>
          </p:cNvSpPr>
          <p:nvPr>
            <p:ph idx="1"/>
          </p:nvPr>
        </p:nvSpPr>
        <p:spPr/>
        <p:txBody>
          <a:bodyPr>
            <a:normAutofit/>
          </a:bodyPr>
          <a:lstStyle/>
          <a:p>
            <a:r>
              <a:rPr lang="en-GB" dirty="0">
                <a:latin typeface="+mj-lt"/>
              </a:rPr>
              <a:t>A lack of ethical culture (Trevino and Weaver, 2003) </a:t>
            </a:r>
          </a:p>
          <a:p>
            <a:r>
              <a:rPr lang="en-GB" dirty="0">
                <a:latin typeface="+mj-lt"/>
              </a:rPr>
              <a:t>A lack of stakeholder theory (Freeman, 2003)  </a:t>
            </a:r>
            <a:r>
              <a:rPr lang="en-GB" i="1" dirty="0">
                <a:latin typeface="+mj-lt"/>
              </a:rPr>
              <a:t>“A Theory of Organisational Management and Ethics.”</a:t>
            </a:r>
          </a:p>
          <a:p>
            <a:r>
              <a:rPr lang="en-GB" dirty="0">
                <a:latin typeface="+mj-lt"/>
              </a:rPr>
              <a:t>A lack of corporate governance (Crane and Matten, 2007)</a:t>
            </a:r>
          </a:p>
          <a:p>
            <a:r>
              <a:rPr lang="en-GB" dirty="0">
                <a:latin typeface="+mj-lt"/>
              </a:rPr>
              <a:t>Kohlberg's stages of morale reasoning – Social Contract (Kohlberg and Colby, 2011).</a:t>
            </a:r>
          </a:p>
          <a:p>
            <a:r>
              <a:rPr lang="en-GB" dirty="0">
                <a:latin typeface="+mj-lt"/>
              </a:rPr>
              <a:t>Corporate Fraud – Activities which have taken place under HSBC Holdings have been done in an illegal manner. The scandal has added value to the economical impact of HSBC Holdings. </a:t>
            </a:r>
          </a:p>
          <a:p>
            <a:r>
              <a:rPr lang="en-GB" dirty="0">
                <a:latin typeface="+mj-lt"/>
              </a:rPr>
              <a:t>Corporate Social Responsibility? </a:t>
            </a:r>
          </a:p>
        </p:txBody>
      </p:sp>
    </p:spTree>
    <p:extLst>
      <p:ext uri="{BB962C8B-B14F-4D97-AF65-F5344CB8AC3E}">
        <p14:creationId xmlns:p14="http://schemas.microsoft.com/office/powerpoint/2010/main" val="3212029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Archie Carroll’s Pyramid of Corporate Social Responsibility (1981)</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1192" y="2485139"/>
            <a:ext cx="8378030" cy="4098757"/>
          </a:xfrm>
        </p:spPr>
      </p:pic>
      <p:sp>
        <p:nvSpPr>
          <p:cNvPr id="5" name="TextBox 4"/>
          <p:cNvSpPr txBox="1"/>
          <p:nvPr/>
        </p:nvSpPr>
        <p:spPr>
          <a:xfrm>
            <a:off x="8782181" y="5934670"/>
            <a:ext cx="2406941" cy="923330"/>
          </a:xfrm>
          <a:prstGeom prst="rect">
            <a:avLst/>
          </a:prstGeom>
          <a:noFill/>
        </p:spPr>
        <p:txBody>
          <a:bodyPr wrap="none" rtlCol="0">
            <a:spAutoFit/>
          </a:bodyPr>
          <a:lstStyle/>
          <a:p>
            <a:r>
              <a:rPr lang="en-GB" dirty="0"/>
              <a:t>(Carroll et al., 2012)</a:t>
            </a:r>
          </a:p>
          <a:p>
            <a:r>
              <a:rPr lang="en-GB" dirty="0"/>
              <a:t>(Bowen, 1953) concept</a:t>
            </a:r>
          </a:p>
          <a:p>
            <a:endParaRPr lang="en-GB" dirty="0"/>
          </a:p>
        </p:txBody>
      </p:sp>
      <p:sp>
        <p:nvSpPr>
          <p:cNvPr id="3" name="TextBox 2"/>
          <p:cNvSpPr txBox="1"/>
          <p:nvPr/>
        </p:nvSpPr>
        <p:spPr>
          <a:xfrm>
            <a:off x="7333862" y="2036168"/>
            <a:ext cx="4547399" cy="3693319"/>
          </a:xfrm>
          <a:prstGeom prst="rect">
            <a:avLst/>
          </a:prstGeom>
          <a:noFill/>
        </p:spPr>
        <p:txBody>
          <a:bodyPr wrap="none" rtlCol="0">
            <a:spAutoFit/>
          </a:bodyPr>
          <a:lstStyle/>
          <a:p>
            <a:r>
              <a:rPr lang="en-GB" dirty="0"/>
              <a:t>HSBC Corporate Social Responsibility Agenda;</a:t>
            </a:r>
          </a:p>
          <a:p>
            <a:pPr marL="285750" indent="-285750">
              <a:buFont typeface="Arial" panose="020B0604020202020204" pitchFamily="34" charset="0"/>
              <a:buChar char="•"/>
            </a:pPr>
            <a:r>
              <a:rPr lang="en-GB" dirty="0"/>
              <a:t>Communities</a:t>
            </a:r>
          </a:p>
          <a:p>
            <a:pPr marL="285750" indent="-285750">
              <a:buFont typeface="Arial" panose="020B0604020202020204" pitchFamily="34" charset="0"/>
              <a:buChar char="•"/>
            </a:pPr>
            <a:r>
              <a:rPr lang="en-GB" dirty="0"/>
              <a:t>Financial Sustainability </a:t>
            </a:r>
          </a:p>
          <a:p>
            <a:pPr marL="285750" indent="-285750">
              <a:buFont typeface="Arial" panose="020B0604020202020204" pitchFamily="34" charset="0"/>
              <a:buChar char="•"/>
            </a:pPr>
            <a:r>
              <a:rPr lang="en-GB" dirty="0"/>
              <a:t>Operations and Environmental Impact</a:t>
            </a:r>
          </a:p>
          <a:p>
            <a:r>
              <a:rPr lang="en-GB" dirty="0"/>
              <a:t>(HSBC Holdings, 2003)</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39216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Consequences from the scandal </a:t>
            </a:r>
          </a:p>
        </p:txBody>
      </p:sp>
      <p:sp>
        <p:nvSpPr>
          <p:cNvPr id="3" name="Content Placeholder 2"/>
          <p:cNvSpPr>
            <a:spLocks noGrp="1"/>
          </p:cNvSpPr>
          <p:nvPr>
            <p:ph idx="1"/>
          </p:nvPr>
        </p:nvSpPr>
        <p:spPr/>
        <p:txBody>
          <a:bodyPr>
            <a:normAutofit/>
          </a:bodyPr>
          <a:lstStyle/>
          <a:p>
            <a:r>
              <a:rPr lang="en-GB" dirty="0"/>
              <a:t>Since 2002 over 100,000 people have been killed in Mexico as a result of drug cartel violence.</a:t>
            </a:r>
          </a:p>
          <a:p>
            <a:r>
              <a:rPr lang="en-GB" dirty="0"/>
              <a:t>Families continued to suffer at the hands on the Sinaloa Cartel. </a:t>
            </a:r>
          </a:p>
          <a:p>
            <a:r>
              <a:rPr lang="en-GB" dirty="0"/>
              <a:t>HSBC did not recognise partial responsibility or ownership of innocent people dying. </a:t>
            </a:r>
          </a:p>
          <a:p>
            <a:r>
              <a:rPr lang="en-GB" dirty="0"/>
              <a:t>From 2002 to 2014 – heroin-related overdose deaths more the quadrupled.</a:t>
            </a:r>
          </a:p>
          <a:p>
            <a:r>
              <a:rPr lang="en-GB" dirty="0"/>
              <a:t>HSBC was fined $1.9 Billion Dollars approx. £1.4 Billion in 2012. </a:t>
            </a:r>
          </a:p>
          <a:p>
            <a:r>
              <a:rPr lang="en-GB" dirty="0"/>
              <a:t>HSBC Holdings avoided prosecution in 2012 but in the same year 96,907 people were sentenced to federal prisons for drug trafficking offences in the U.S. </a:t>
            </a:r>
          </a:p>
          <a:p>
            <a:r>
              <a:rPr lang="en-GB" dirty="0"/>
              <a:t>HSBC goes on probation for five years.</a:t>
            </a:r>
          </a:p>
          <a:p>
            <a:endParaRPr lang="en-GB" dirty="0"/>
          </a:p>
        </p:txBody>
      </p:sp>
    </p:spTree>
    <p:extLst>
      <p:ext uri="{BB962C8B-B14F-4D97-AF65-F5344CB8AC3E}">
        <p14:creationId xmlns:p14="http://schemas.microsoft.com/office/powerpoint/2010/main" val="4125794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Victims</a:t>
            </a:r>
          </a:p>
        </p:txBody>
      </p:sp>
      <p:sp>
        <p:nvSpPr>
          <p:cNvPr id="3" name="Content Placeholder 2"/>
          <p:cNvSpPr>
            <a:spLocks noGrp="1"/>
          </p:cNvSpPr>
          <p:nvPr>
            <p:ph idx="1"/>
          </p:nvPr>
        </p:nvSpPr>
        <p:spPr>
          <a:xfrm>
            <a:off x="370177" y="1091895"/>
            <a:ext cx="11029615" cy="3678303"/>
          </a:xfrm>
        </p:spPr>
        <p:txBody>
          <a:bodyPr/>
          <a:lstStyle/>
          <a:p>
            <a:r>
              <a:rPr lang="en-GB" dirty="0"/>
              <a:t>Communities within Mexico were being continued to be destroyed through Cartel Drug Activity. </a:t>
            </a:r>
          </a:p>
          <a:p>
            <a:r>
              <a:rPr lang="en-GB" dirty="0"/>
              <a:t>U.S drug users were being effective through the activity of money laundering HSBC continued to dismiss and the transportation of drugs into the U.S continuing to grow. </a:t>
            </a:r>
          </a:p>
          <a:p>
            <a:r>
              <a:rPr lang="en-GB" dirty="0"/>
              <a:t>Exploitation of employees.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5600" y="3997436"/>
            <a:ext cx="4155939" cy="232500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46029" y="3931308"/>
            <a:ext cx="3797593" cy="2539830"/>
          </a:xfrm>
          <a:prstGeom prst="rect">
            <a:avLst/>
          </a:prstGeom>
        </p:spPr>
      </p:pic>
    </p:spTree>
    <p:extLst>
      <p:ext uri="{BB962C8B-B14F-4D97-AF65-F5344CB8AC3E}">
        <p14:creationId xmlns:p14="http://schemas.microsoft.com/office/powerpoint/2010/main" val="1114769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Impact of Scandal </a:t>
            </a:r>
          </a:p>
        </p:txBody>
      </p:sp>
      <p:sp>
        <p:nvSpPr>
          <p:cNvPr id="3" name="Content Placeholder 2"/>
          <p:cNvSpPr>
            <a:spLocks noGrp="1"/>
          </p:cNvSpPr>
          <p:nvPr>
            <p:ph idx="1"/>
          </p:nvPr>
        </p:nvSpPr>
        <p:spPr>
          <a:xfrm>
            <a:off x="381900" y="1113696"/>
            <a:ext cx="11029615" cy="3678303"/>
          </a:xfrm>
        </p:spPr>
        <p:txBody>
          <a:bodyPr/>
          <a:lstStyle/>
          <a:p>
            <a:r>
              <a:rPr lang="en-GB" dirty="0"/>
              <a:t>Minimal effect on the global economy was evaluated from the scandal.</a:t>
            </a:r>
          </a:p>
          <a:p>
            <a:r>
              <a:rPr lang="en-GB" dirty="0"/>
              <a:t>HSBC Holdings – Systematically important to the global economy. </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0152" y="3085373"/>
            <a:ext cx="4735787" cy="3413251"/>
          </a:xfrm>
          <a:prstGeom prst="rect">
            <a:avLst/>
          </a:prstGeom>
        </p:spPr>
      </p:pic>
    </p:spTree>
    <p:extLst>
      <p:ext uri="{BB962C8B-B14F-4D97-AF65-F5344CB8AC3E}">
        <p14:creationId xmlns:p14="http://schemas.microsoft.com/office/powerpoint/2010/main" val="2349402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from Organisation / Reputational Damage</a:t>
            </a:r>
          </a:p>
        </p:txBody>
      </p:sp>
      <p:sp>
        <p:nvSpPr>
          <p:cNvPr id="3" name="Content Placeholder 2"/>
          <p:cNvSpPr>
            <a:spLocks noGrp="1"/>
          </p:cNvSpPr>
          <p:nvPr>
            <p:ph idx="1"/>
          </p:nvPr>
        </p:nvSpPr>
        <p:spPr>
          <a:xfrm>
            <a:off x="581193" y="829998"/>
            <a:ext cx="11029615" cy="3678303"/>
          </a:xfrm>
        </p:spPr>
        <p:txBody>
          <a:bodyPr/>
          <a:lstStyle/>
          <a:p>
            <a:r>
              <a:rPr lang="en-GB" dirty="0"/>
              <a:t>Admission Statement. </a:t>
            </a:r>
          </a:p>
          <a:p>
            <a:r>
              <a:rPr lang="en-GB" dirty="0"/>
              <a:t>Minimal Reputational Damage – Profits still exceed. Powerful Brand Marketing. </a:t>
            </a:r>
          </a:p>
          <a:p>
            <a:r>
              <a:rPr lang="en-GB" dirty="0"/>
              <a:t>Evaluation against share price. </a:t>
            </a:r>
          </a:p>
          <a:p>
            <a:endParaRPr lang="en-GB" dirty="0"/>
          </a:p>
        </p:txBody>
      </p:sp>
      <p:pic>
        <p:nvPicPr>
          <p:cNvPr id="5" name="Picture 4">
            <a:extLst>
              <a:ext uri="{FF2B5EF4-FFF2-40B4-BE49-F238E27FC236}">
                <a16:creationId xmlns:a16="http://schemas.microsoft.com/office/drawing/2014/main" id="{619046D8-A2CE-40D6-BDE0-AA7C21F68A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8437" y="2669150"/>
            <a:ext cx="5918990" cy="3867749"/>
          </a:xfrm>
          <a:prstGeom prst="rect">
            <a:avLst/>
          </a:prstGeom>
        </p:spPr>
      </p:pic>
    </p:spTree>
    <p:extLst>
      <p:ext uri="{BB962C8B-B14F-4D97-AF65-F5344CB8AC3E}">
        <p14:creationId xmlns:p14="http://schemas.microsoft.com/office/powerpoint/2010/main" val="2662922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p>
        </p:txBody>
      </p:sp>
      <p:sp>
        <p:nvSpPr>
          <p:cNvPr id="3" name="Content Placeholder 2"/>
          <p:cNvSpPr>
            <a:spLocks noGrp="1"/>
          </p:cNvSpPr>
          <p:nvPr>
            <p:ph idx="1"/>
          </p:nvPr>
        </p:nvSpPr>
        <p:spPr/>
        <p:txBody>
          <a:bodyPr/>
          <a:lstStyle/>
          <a:p>
            <a:r>
              <a:rPr lang="en-GB" dirty="0"/>
              <a:t>Although HSBC was fined $1.9 Billion Dollars, HSBC Holdings recorded a combined total of profits of $38 Billion from the year 2010-2012.</a:t>
            </a:r>
          </a:p>
          <a:p>
            <a:r>
              <a:rPr lang="en-GB" dirty="0"/>
              <a:t>HSBC is so systematically important that prosecuting them could impact the world economy. External influence being the world recession. Is that justice? </a:t>
            </a:r>
          </a:p>
          <a:p>
            <a:r>
              <a:rPr lang="en-GB" dirty="0"/>
              <a:t>On the 11</a:t>
            </a:r>
            <a:r>
              <a:rPr lang="en-GB" baseline="30000" dirty="0"/>
              <a:t>th</a:t>
            </a:r>
            <a:r>
              <a:rPr lang="en-GB" dirty="0"/>
              <a:t> of December 2017, the department of justice dismissed all criminal charges against HSBC. </a:t>
            </a:r>
          </a:p>
          <a:p>
            <a:r>
              <a:rPr lang="en-GB" dirty="0"/>
              <a:t>No individual was charged or fined. </a:t>
            </a:r>
          </a:p>
          <a:p>
            <a:r>
              <a:rPr lang="en-GB" dirty="0"/>
              <a:t>Who are the innocent people here? </a:t>
            </a:r>
          </a:p>
        </p:txBody>
      </p:sp>
    </p:spTree>
    <p:extLst>
      <p:ext uri="{BB962C8B-B14F-4D97-AF65-F5344CB8AC3E}">
        <p14:creationId xmlns:p14="http://schemas.microsoft.com/office/powerpoint/2010/main" val="572362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a:t>
            </a:r>
          </a:p>
        </p:txBody>
      </p:sp>
      <p:sp>
        <p:nvSpPr>
          <p:cNvPr id="3" name="Content Placeholder 2"/>
          <p:cNvSpPr>
            <a:spLocks noGrp="1"/>
          </p:cNvSpPr>
          <p:nvPr>
            <p:ph idx="1"/>
          </p:nvPr>
        </p:nvSpPr>
        <p:spPr/>
        <p:txBody>
          <a:bodyPr/>
          <a:lstStyle/>
          <a:p>
            <a:r>
              <a:rPr lang="en-GB" dirty="0"/>
              <a:t>A change and modification in national and international regulations which large financial institutions operate within areas of high illegal activity. </a:t>
            </a:r>
          </a:p>
          <a:p>
            <a:r>
              <a:rPr lang="en-GB" dirty="0"/>
              <a:t>A change in HSBC’s codes of conducts and a more rigorous process with stricter regulations within compliance. (Personal Accountability). </a:t>
            </a:r>
          </a:p>
          <a:p>
            <a:r>
              <a:rPr lang="en-GB" dirty="0"/>
              <a:t>More regulation for organisations looking to complete an acquisition of an organisation which operates within a district or country of high risk illegal activity.</a:t>
            </a:r>
          </a:p>
          <a:p>
            <a:r>
              <a:rPr lang="en-GB" dirty="0"/>
              <a:t>An annual review committee meeting amongst a governing body and organisations which have recently completed an acquisition of an organisation within a high risk area. </a:t>
            </a:r>
          </a:p>
        </p:txBody>
      </p:sp>
    </p:spTree>
    <p:extLst>
      <p:ext uri="{BB962C8B-B14F-4D97-AF65-F5344CB8AC3E}">
        <p14:creationId xmlns:p14="http://schemas.microsoft.com/office/powerpoint/2010/main" val="2908682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4" name="Rectangle 1"/>
          <p:cNvSpPr>
            <a:spLocks noGrp="1" noChangeArrowheads="1"/>
          </p:cNvSpPr>
          <p:nvPr>
            <p:ph idx="1"/>
          </p:nvPr>
        </p:nvSpPr>
        <p:spPr bwMode="auto">
          <a:xfrm>
            <a:off x="581192" y="1884174"/>
            <a:ext cx="11119396" cy="5001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Carroll, A. B., </a:t>
            </a: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Lipartito</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K. J., Post, J. E., &amp; </a:t>
            </a: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Werhane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H. (2012).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Corporate Social Responsibility: The American Experience.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Cambridge: Cambridge University Press.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Colby, A., &amp; Kohlberg, L. (2011).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Measurement of Moral Judgment.</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Cambridge: Cambridge University Press.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Crane, A., &amp; Matten, D. (2016).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Ethics: Managing Corporate Citizenship and Sustainability in the Age of </a:t>
            </a:r>
            <a:r>
              <a:rPr kumimoji="0" lang="en-US" altLang="en-US" sz="13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Globalisation</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(4th ed.). Oxford: Oxford University Press.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Debevoise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and Plimpton LLP. (2014, </a:t>
            </a: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Janurary</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31).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settles with OFAC for wire transfers to Specially Designated Global Terrorist</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a:t>
            </a: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Lexology</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News Feed: https://www.lexology.com/library/detail.aspx?g=c6c1ab9c-1b60-43c7-bf10-d2d4ceb45ff2</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Freemen, R. E., Phillips, R., &amp; Wicks, A. C. (2003). What Stakeholder Theory Is Not.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Ethics Quarterly, 13</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 479-502.</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Friedman, M. (1970). The Social Responsibility of Business is to Increase its Profits.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New York Times Magazine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1-5.</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Holdings. (2001).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Holding Annual and Financial Report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HSBC Holdings.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Holdings. (2003, April 10).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Holdings Annual Report and Accounts.</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HSBC Holdings. Retrieved from http://www.hsbc.com/our-approach/sustainability</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Justice in Mexico Project. (2015).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Drug Violence in Mexico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San Diego : University of San Diego .</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L'etang</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(2007).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Public Relations: Concepts, Practice and Critique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 Sage Publications.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 York Times. (2015, October 30).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Numbers Behind America's Heroin Epidemic</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New York Times: https://www.nytimes.com/interactive/2015/10/30/us/31heroin-deaths.html</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Rushe</a:t>
            </a:r>
            <a:r>
              <a:rPr lang="en-US" altLang="en-US" sz="1300" dirty="0">
                <a:latin typeface="Calibri" panose="020F0502020204030204" pitchFamily="34" charset="0"/>
                <a:ea typeface="Calibri" panose="020F0502020204030204" pitchFamily="34" charset="0"/>
                <a:cs typeface="Times New Roman" panose="02020603050405020304" pitchFamily="18" charset="0"/>
              </a:rPr>
              <a:t>,</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&amp; </a:t>
            </a:r>
            <a:r>
              <a:rPr kumimoji="0" lang="en-US" altLang="en-US" sz="13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Treanor</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(2012, December 11).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HSBC's Record $1.9bn Fine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a:t>
            </a:r>
            <a:r>
              <a:rPr kumimoji="0" lang="en-US" altLang="en-US" sz="1300" b="0" i="0" u="none" strike="noStrike" cap="none" normalizeH="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Guardian: https://www.theguardian.com/business/2012/dec/11/hsbc-fine-prosecution-money-laundering</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Taxy, S., Samuels, J., &amp; Adams, W. (2018, April 20).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Drug Offenders in Federal Prison Estimates of Characteristic's Based on Linked Data.</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New York: U.S Department of Justice. Retrieved from Drug War Facts: http://www.drugwarfacts.org/chapter/drug_prison</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Trevino, L. K., &amp; Weaver, G. R. (2003).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Managing Ethics in Business </a:t>
            </a:r>
            <a:r>
              <a:rPr kumimoji="0" lang="en-US" altLang="en-US" sz="13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Organisations</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Social Scientific Perspective.</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San Francisco : Stanford University Press.</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United States District Court Eastern District of New York . (2012).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Holdings Deferred Prosecution Agreement.</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New York: United States Justice .</a:t>
            </a:r>
            <a:endParaRPr kumimoji="0" lang="en-GB" altLang="en-US" sz="13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White, L. (2017, December 11). </a:t>
            </a:r>
            <a:r>
              <a:rPr kumimoji="0" lang="en-US" altLang="en-US" sz="13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HSBC Goes on Probation</a:t>
            </a:r>
            <a:r>
              <a:rPr kumimoji="0" lang="en-US" altLang="en-US" sz="13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Reuters Business: https://www.reuters.com/article/us-hsbc-usa/hsbc-draws-line-under-mexican-cartel-case-after-five-years-on-probation-idUSKBN1E50YA</a:t>
            </a:r>
            <a:endParaRPr kumimoji="0" lang="en-GB" altLang="en-US" sz="13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1583185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627</TotalTime>
  <Words>2294</Words>
  <Application>Microsoft Office PowerPoint</Application>
  <PresentationFormat>Widescreen</PresentationFormat>
  <Paragraphs>166</Paragraphs>
  <Slides>18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Times New Roman</vt:lpstr>
      <vt:lpstr>Wingdings 2</vt:lpstr>
      <vt:lpstr>Dividend</vt:lpstr>
      <vt:lpstr>HSBC Holdings plc and the  Cartel Money Laundering Scandal </vt:lpstr>
      <vt:lpstr>Description of the Scandal </vt:lpstr>
      <vt:lpstr>HSBC Objectives and Codes of Ethics</vt:lpstr>
      <vt:lpstr>Key Players</vt:lpstr>
      <vt:lpstr>Stakeholder Map </vt:lpstr>
      <vt:lpstr>How the Scandal Broke</vt:lpstr>
      <vt:lpstr>Impact of the Scandal </vt:lpstr>
      <vt:lpstr>Ethical Issues</vt:lpstr>
      <vt:lpstr>Evaluation of Impact</vt:lpstr>
      <vt:lpstr>Evaluation of impact</vt:lpstr>
      <vt:lpstr>Archie Carroll’s Pyramid of Corporate Social Responsibility (1981)</vt:lpstr>
      <vt:lpstr>Consequences from the scandal </vt:lpstr>
      <vt:lpstr>Victims</vt:lpstr>
      <vt:lpstr>Economic Impact of Scandal </vt:lpstr>
      <vt:lpstr>Response from Organisation / Reputational Damage</vt:lpstr>
      <vt:lpstr>Conclusion </vt:lpstr>
      <vt:lpstr>Recommendations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HSBC Cartel Money Laundering Scandal</dc:title>
  <dc:creator>Matthew Millar (1703768)</dc:creator>
  <cp:lastModifiedBy>Matthew Millar (1703768)</cp:lastModifiedBy>
  <cp:revision>83</cp:revision>
  <dcterms:created xsi:type="dcterms:W3CDTF">2018-04-17T10:17:16Z</dcterms:created>
  <dcterms:modified xsi:type="dcterms:W3CDTF">2018-04-30T08:52:05Z</dcterms:modified>
</cp:coreProperties>
</file>