
<file path=[Content_Types].xml><?xml version="1.0" encoding="utf-8"?>
<Types xmlns="http://schemas.openxmlformats.org/package/2006/content-types">
  <Default Extension="jpe" ContentType="image/jpeg"/>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15"/>
  </p:notesMasterIdLst>
  <p:handoutMasterIdLst>
    <p:handoutMasterId r:id="rId16"/>
  </p:handoutMasterIdLst>
  <p:sldIdLst>
    <p:sldId id="277" r:id="rId2"/>
    <p:sldId id="455" r:id="rId3"/>
    <p:sldId id="456" r:id="rId4"/>
    <p:sldId id="442" r:id="rId5"/>
    <p:sldId id="461" r:id="rId6"/>
    <p:sldId id="462" r:id="rId7"/>
    <p:sldId id="452" r:id="rId8"/>
    <p:sldId id="458" r:id="rId9"/>
    <p:sldId id="457" r:id="rId10"/>
    <p:sldId id="460" r:id="rId11"/>
    <p:sldId id="459" r:id="rId12"/>
    <p:sldId id="454" r:id="rId13"/>
    <p:sldId id="450" r:id="rId14"/>
  </p:sldIdLst>
  <p:sldSz cx="9144000" cy="6858000" type="screen4x3"/>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2079" autoAdjust="0"/>
    <p:restoredTop sz="94576" autoAdjust="0"/>
  </p:normalViewPr>
  <p:slideViewPr>
    <p:cSldViewPr>
      <p:cViewPr>
        <p:scale>
          <a:sx n="122" d="100"/>
          <a:sy n="122" d="100"/>
        </p:scale>
        <p:origin x="144" y="1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87097033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95350" y="730250"/>
            <a:ext cx="48783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extLst>
      <p:ext uri="{BB962C8B-B14F-4D97-AF65-F5344CB8AC3E}">
        <p14:creationId xmlns:p14="http://schemas.microsoft.com/office/powerpoint/2010/main" val="95623889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395288" y="6524625"/>
            <a:ext cx="971550" cy="219075"/>
          </a:xfrm>
        </p:spPr>
        <p:txBody>
          <a:bodyPr/>
          <a:lstStyle>
            <a:lvl1pPr>
              <a:defRPr/>
            </a:lvl1pPr>
          </a:lstStyle>
          <a:p>
            <a:pPr>
              <a:defRPr/>
            </a:pPr>
            <a:fld id="{8EFCBBD8-CF39-48F7-8656-50407EDD0B37}" type="datetime1">
              <a:rPr lang="en-GB" altLang="en-US"/>
              <a:pPr>
                <a:defRPr/>
              </a:pPr>
              <a:t>11/04/2026</a:t>
            </a:fld>
            <a:endParaRPr lang="en-GB" altLang="en-US"/>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2303D31F-598B-47EE-BA37-93F097A3D676}" type="datetime1">
              <a:rPr lang="en-GB" altLang="en-US"/>
              <a:pPr>
                <a:defRPr/>
              </a:pPr>
              <a:t>11/04/2026</a:t>
            </a:fld>
            <a:endParaRPr lang="en-GB" altLang="en-US"/>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07525B8-0A1E-48CE-AA7A-94CA5D59C5A5}" type="datetime1">
              <a:rPr lang="en-GB" altLang="en-US"/>
              <a:pPr>
                <a:defRPr/>
              </a:pPr>
              <a:t>11/04/2026</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614AD2-EBEE-4B9C-B8EB-7B45076136C4}" type="datetime1">
              <a:rPr lang="en-GB" altLang="en-US"/>
              <a:pPr>
                <a:defRPr/>
              </a:pPr>
              <a:t>11/04/2026</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9453B735-BACA-4CF9-84E6-D7AD67CD6A41}" type="datetime1">
              <a:rPr lang="en-GB" altLang="en-US"/>
              <a:pPr>
                <a:defRPr/>
              </a:pPr>
              <a:t>11/04/2026</a:t>
            </a:fld>
            <a:endParaRPr lang="en-GB" altLang="en-US"/>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58B45E6-64D3-4C5F-BDB6-A1B894EEEA29}" type="datetime1">
              <a:rPr lang="en-GB" altLang="en-US"/>
              <a:pPr>
                <a:defRPr/>
              </a:pPr>
              <a:t>11/04/2026</a:t>
            </a:fld>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30023C4-5528-489E-A726-D14A340FF59E}" type="datetime1">
              <a:rPr lang="en-GB" altLang="en-US"/>
              <a:pPr>
                <a:defRPr/>
              </a:pPr>
              <a:t>11/04/2026</a:t>
            </a:fld>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0AF297A0-C124-4ADC-9EF2-B843F7980417}" type="datetime1">
              <a:rPr lang="en-GB" altLang="en-US"/>
              <a:pPr>
                <a:defRPr/>
              </a:pPr>
              <a:t>11/04/2026</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BFE7C81-BC59-49C4-B970-6020E639505B}" type="datetime1">
              <a:rPr lang="en-GB" altLang="en-US"/>
              <a:pPr>
                <a:defRPr/>
              </a:pPr>
              <a:t>11/04/2026</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312EEDF0-64B3-49F7-80EF-7E736BE598CD}" type="datetime1">
              <a:rPr lang="en-GB" altLang="en-US"/>
              <a:pPr>
                <a:defRPr/>
              </a:pPr>
              <a:t>11/04/2026</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F471B8D-6ACC-4BC6-87AC-49C3135EE585}" type="datetime1">
              <a:rPr lang="en-GB" altLang="en-US"/>
              <a:pPr>
                <a:defRPr/>
              </a:pPr>
              <a:t>11/04/2026</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9A9480EC-F3F6-4006-B02E-8C8A54398A24}" type="datetime1">
              <a:rPr lang="en-GB" altLang="en-US"/>
              <a:pPr>
                <a:defRPr/>
              </a:pPr>
              <a:t>11/04/2026</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5.xml"/><Relationship Id="rId7" Type="http://schemas.openxmlformats.org/officeDocument/2006/relationships/image" Target="../media/image3.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hyperlink" Target="https://www.kenhub.com/en/library/anatomy/the-facial-muscles?utm_source=chatgpt.com" TargetMode="External"/><Relationship Id="rId5" Type="http://schemas.openxmlformats.org/officeDocument/2006/relationships/hyperlink" Target="https://courses.lumenlearning.com/boundless-ap/chapter/overview-of-the-muscular-system/" TargetMode="External"/><Relationship Id="rId4" Type="http://schemas.openxmlformats.org/officeDocument/2006/relationships/image" Target="../media/image4.jpe"/></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3.png"/><Relationship Id="rId5" Type="http://schemas.openxmlformats.org/officeDocument/2006/relationships/hyperlink" Target="https://courses.lumenlearning.com/suny-ap2/chapter/the-lungs/" TargetMode="External"/><Relationship Id="rId4" Type="http://schemas.openxmlformats.org/officeDocument/2006/relationships/image" Target="../media/image5.jp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3.png"/><Relationship Id="rId5" Type="http://schemas.openxmlformats.org/officeDocument/2006/relationships/hyperlink" Target="https://utpaqp.edu.pe/explore/squamous-cell-lung-cancer-x-ray" TargetMode="External"/><Relationship Id="rId4" Type="http://schemas.openxmlformats.org/officeDocument/2006/relationships/image" Target="../media/image6.jp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3.png"/><Relationship Id="rId5" Type="http://schemas.openxmlformats.org/officeDocument/2006/relationships/hyperlink" Target="https://www.frontiersin.org/journals/oncology/articles/10.3389/fonc.2022.1089320/full" TargetMode="External"/><Relationship Id="rId4" Type="http://schemas.openxmlformats.org/officeDocument/2006/relationships/image" Target="../media/image6.jp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3.png"/><Relationship Id="rId5" Type="http://schemas.openxmlformats.org/officeDocument/2006/relationships/hyperlink" Target="https://nurseonlineph.blogspot.com/2010/11/free-nursing-care-plans.html" TargetMode="External"/><Relationship Id="rId4" Type="http://schemas.openxmlformats.org/officeDocument/2006/relationships/image" Target="../media/image7.jp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3.png"/><Relationship Id="rId5" Type="http://schemas.openxmlformats.org/officeDocument/2006/relationships/hyperlink" Target="https://positek.net/text-preying-on-caregivers/" TargetMode="External"/><Relationship Id="rId4" Type="http://schemas.openxmlformats.org/officeDocument/2006/relationships/image" Target="../media/image8.jp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3.png"/><Relationship Id="rId5" Type="http://schemas.openxmlformats.org/officeDocument/2006/relationships/hyperlink" Target="https://drkumo.com/importance-of-a-nursing-care-plan-for-cancer-diagnosis/" TargetMode="Externa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8" Type="http://schemas.openxmlformats.org/officeDocument/2006/relationships/hyperlink" Target="https://www.nice.org.uk/" TargetMode="External"/><Relationship Id="rId3" Type="http://schemas.openxmlformats.org/officeDocument/2006/relationships/slideLayout" Target="../slideLayouts/slideLayout2.xml"/><Relationship Id="rId7" Type="http://schemas.openxmlformats.org/officeDocument/2006/relationships/hyperlink" Target="https://www.nhs.uk/conditions/lung-cancer/" TargetMode="External"/><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hyperlink" Target="https://www.cancerresearchuk.org/" TargetMode="External"/><Relationship Id="rId5" Type="http://schemas.openxmlformats.org/officeDocument/2006/relationships/hyperlink" Target="https://www.cancer.org.au/" TargetMode="External"/><Relationship Id="rId10" Type="http://schemas.openxmlformats.org/officeDocument/2006/relationships/image" Target="../media/image3.png"/><Relationship Id="rId4" Type="http://schemas.openxmlformats.org/officeDocument/2006/relationships/hyperlink" Target="https://www.cancer.org/" TargetMode="External"/><Relationship Id="rId9" Type="http://schemas.openxmlformats.org/officeDocument/2006/relationships/hyperlink" Target="https://www.gov.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Subtitle 4"/>
          <p:cNvSpPr>
            <a:spLocks noGrp="1"/>
          </p:cNvSpPr>
          <p:nvPr>
            <p:ph type="subTitle" idx="1"/>
          </p:nvPr>
        </p:nvSpPr>
        <p:spPr>
          <a:xfrm>
            <a:off x="549275" y="1340768"/>
            <a:ext cx="8050709" cy="1368152"/>
          </a:xfrm>
        </p:spPr>
        <p:txBody>
          <a:bodyPr/>
          <a:lstStyle/>
          <a:p>
            <a:pPr algn="l" eaLnBrk="1" hangingPunct="1"/>
            <a:r>
              <a:rPr lang="en-GB" altLang="en-US" sz="2800" b="1" dirty="0">
                <a:solidFill>
                  <a:schemeClr val="bg1"/>
                </a:solidFill>
              </a:rPr>
              <a:t>BMHP5032 Introduction to Physiology</a:t>
            </a:r>
          </a:p>
          <a:p>
            <a:pPr algn="l" eaLnBrk="1" hangingPunct="1"/>
            <a:r>
              <a:rPr lang="en-GB" altLang="en-US" sz="2800" b="1" dirty="0">
                <a:solidFill>
                  <a:schemeClr val="bg1"/>
                </a:solidFill>
              </a:rPr>
              <a:t>Component 2 – Presentation </a:t>
            </a:r>
          </a:p>
          <a:p>
            <a:pPr algn="l" eaLnBrk="1" hangingPunct="1"/>
            <a:r>
              <a:rPr lang="en-GB" altLang="en-US" sz="2800" b="1" dirty="0">
                <a:solidFill>
                  <a:schemeClr val="bg1"/>
                </a:solidFill>
              </a:rPr>
              <a:t>Care Plan</a:t>
            </a:r>
          </a:p>
          <a:p>
            <a:pPr algn="l" eaLnBrk="1" hangingPunct="1"/>
            <a:endParaRPr lang="en-GB" altLang="en-US" sz="2800" b="1" dirty="0">
              <a:solidFill>
                <a:schemeClr val="bg1"/>
              </a:solidFill>
            </a:endParaRPr>
          </a:p>
          <a:p>
            <a:pPr algn="l" eaLnBrk="1" hangingPunct="1"/>
            <a:r>
              <a:rPr lang="en-GB" altLang="en-US" sz="2800" b="1" dirty="0">
                <a:solidFill>
                  <a:schemeClr val="bg1"/>
                </a:solidFill>
              </a:rPr>
              <a:t>Student ID: 2418938</a:t>
            </a:r>
          </a:p>
          <a:p>
            <a:pPr algn="l" eaLnBrk="1" hangingPunct="1"/>
            <a:r>
              <a:rPr lang="en-GB" altLang="en-US" sz="2800" b="1" dirty="0">
                <a:solidFill>
                  <a:schemeClr val="bg1"/>
                </a:solidFill>
              </a:rPr>
              <a:t>Student name: CATHERINE CHINWENDU OKONYIA </a:t>
            </a:r>
          </a:p>
          <a:p>
            <a:pPr algn="l" eaLnBrk="1" hangingPunct="1"/>
            <a:r>
              <a:rPr lang="en-GB" altLang="en-US" sz="2800" b="1" dirty="0">
                <a:solidFill>
                  <a:schemeClr val="bg1"/>
                </a:solidFill>
              </a:rPr>
              <a:t>Lecturer Name: DR SADIQ SOBAN</a:t>
            </a:r>
          </a:p>
          <a:p>
            <a:pPr algn="l" eaLnBrk="1" hangingPunct="1"/>
            <a:r>
              <a:rPr lang="en-GB" altLang="en-US" sz="2800" b="1" dirty="0">
                <a:solidFill>
                  <a:schemeClr val="bg1"/>
                </a:solidFill>
              </a:rPr>
              <a:t>                    Submission Date 22/4/2026</a:t>
            </a:r>
          </a:p>
        </p:txBody>
      </p:sp>
      <p:sp>
        <p:nvSpPr>
          <p:cNvPr id="6149" name="Slide Number Placeholder 5"/>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6282CF4-F11D-4118-ADBB-5F84001E3BD5}" type="slidenum">
              <a:rPr lang="en-GB" altLang="en-US" sz="1200" smtClean="0">
                <a:solidFill>
                  <a:srgbClr val="898989"/>
                </a:solidFill>
              </a:rPr>
              <a:pPr>
                <a:spcBef>
                  <a:spcPct val="0"/>
                </a:spcBef>
                <a:buFontTx/>
                <a:buNone/>
              </a:pPr>
              <a:t>1</a:t>
            </a:fld>
            <a:endParaRPr lang="en-GB" altLang="en-US" sz="1200" dirty="0">
              <a:solidFill>
                <a:srgbClr val="898989"/>
              </a:solidFill>
            </a:endParaRPr>
          </a:p>
        </p:txBody>
      </p:sp>
      <p:pic>
        <p:nvPicPr>
          <p:cNvPr id="6174" name="Audio 6173">
            <a:extLst>
              <a:ext uri="{FF2B5EF4-FFF2-40B4-BE49-F238E27FC236}">
                <a16:creationId xmlns:a16="http://schemas.microsoft.com/office/drawing/2014/main" id="{FF17E734-1147-F3B2-78A8-9B37A7076811}"/>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3472"/>
    </mc:Choice>
    <mc:Fallback>
      <p:transition spd="slow" advTm="134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17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17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9C3CB7-D278-A2A4-CAD1-A290CF81F7AE}"/>
              </a:ext>
            </a:extLst>
          </p:cNvPr>
          <p:cNvSpPr>
            <a:spLocks noGrp="1"/>
          </p:cNvSpPr>
          <p:nvPr>
            <p:ph type="title"/>
          </p:nvPr>
        </p:nvSpPr>
        <p:spPr>
          <a:xfrm>
            <a:off x="457200" y="273050"/>
            <a:ext cx="3008313" cy="1162050"/>
          </a:xfrm>
        </p:spPr>
        <p:txBody>
          <a:bodyPr wrap="square" anchor="b">
            <a:normAutofit/>
          </a:bodyPr>
          <a:lstStyle/>
          <a:p>
            <a:r>
              <a:rPr lang="en-GB" dirty="0"/>
              <a:t>Introduction</a:t>
            </a:r>
          </a:p>
        </p:txBody>
      </p:sp>
      <p:sp>
        <p:nvSpPr>
          <p:cNvPr id="3" name="Content Placeholder 2">
            <a:extLst>
              <a:ext uri="{FF2B5EF4-FFF2-40B4-BE49-F238E27FC236}">
                <a16:creationId xmlns:a16="http://schemas.microsoft.com/office/drawing/2014/main" id="{0F63D4A8-101E-12D0-65B2-FF0482C77A7B}"/>
              </a:ext>
            </a:extLst>
          </p:cNvPr>
          <p:cNvSpPr>
            <a:spLocks noGrp="1"/>
          </p:cNvSpPr>
          <p:nvPr>
            <p:ph type="body" sz="half" idx="2"/>
          </p:nvPr>
        </p:nvSpPr>
        <p:spPr>
          <a:xfrm>
            <a:off x="457200" y="1435100"/>
            <a:ext cx="7067128" cy="4029891"/>
          </a:xfrm>
        </p:spPr>
        <p:txBody>
          <a:bodyPr wrap="square" anchor="t">
            <a:normAutofit/>
          </a:bodyPr>
          <a:lstStyle/>
          <a:p>
            <a:r>
              <a:rPr lang="en-GB" sz="1800" i="0" dirty="0">
                <a:solidFill>
                  <a:srgbClr val="000000"/>
                </a:solidFill>
                <a:effectLst/>
              </a:rPr>
              <a:t>In this presentation, I am going to discuss a 69-year-old patient with lung cancer. Lung cancer is a malignant condition affecting the lung tissues, characterized by uncontrolled growth of abnormal </a:t>
            </a:r>
            <a:r>
              <a:rPr lang="en-GB" sz="1800" dirty="0">
                <a:solidFill>
                  <a:srgbClr val="000000"/>
                </a:solidFill>
              </a:rPr>
              <a:t>cells, In </a:t>
            </a:r>
            <a:r>
              <a:rPr lang="en-GB" sz="1800" i="0" dirty="0">
                <a:solidFill>
                  <a:srgbClr val="000000"/>
                </a:solidFill>
                <a:effectLst/>
              </a:rPr>
              <a:t>the UK, approximately 49,000 cases are diagnosed each year, while worldwide there are about 2.5 million new cases annually (Cancer Research UK, 2024; American Cancer Society, 2024) .</a:t>
            </a:r>
          </a:p>
          <a:p>
            <a:r>
              <a:rPr lang="en-GB" sz="1800" i="0" dirty="0">
                <a:solidFill>
                  <a:srgbClr val="000000"/>
                </a:solidFill>
                <a:effectLst/>
              </a:rPr>
              <a:t>Symptoms typically show up only when the illness has progressed quite a bit, but common signs include a persistent cough, coughing up blood, chest pain, shortness of breath, and unexplained weight loss (World Health Organization, 2023; NHS, 2023) .</a:t>
            </a:r>
          </a:p>
          <a:p>
            <a:r>
              <a:rPr lang="en-GB" sz="1800" i="0" dirty="0">
                <a:solidFill>
                  <a:srgbClr val="000000"/>
                </a:solidFill>
                <a:effectLst/>
              </a:rPr>
              <a:t>📚</a:t>
            </a:r>
          </a:p>
          <a:p>
            <a:endParaRPr lang="en-GB" dirty="0"/>
          </a:p>
        </p:txBody>
      </p:sp>
      <p:sp>
        <p:nvSpPr>
          <p:cNvPr id="4" name="Date Placeholder 3">
            <a:extLst>
              <a:ext uri="{FF2B5EF4-FFF2-40B4-BE49-F238E27FC236}">
                <a16:creationId xmlns:a16="http://schemas.microsoft.com/office/drawing/2014/main" id="{C563C9C2-F8C4-FC64-3A2B-8D7272153520}"/>
              </a:ext>
            </a:extLst>
          </p:cNvPr>
          <p:cNvSpPr>
            <a:spLocks noGrp="1"/>
          </p:cNvSpPr>
          <p:nvPr>
            <p:ph type="dt" sz="half" idx="10"/>
          </p:nvPr>
        </p:nvSpPr>
        <p:spPr>
          <a:xfrm>
            <a:off x="250825" y="6524625"/>
            <a:ext cx="971550" cy="219075"/>
          </a:xfrm>
        </p:spPr>
        <p:txBody>
          <a:bodyPr anchor="ctr">
            <a:normAutofit/>
          </a:bodyPr>
          <a:lstStyle/>
          <a:p>
            <a:pPr>
              <a:lnSpc>
                <a:spcPct val="90000"/>
              </a:lnSpc>
              <a:spcAft>
                <a:spcPts val="600"/>
              </a:spcAft>
            </a:pPr>
            <a:fld id="{2303D31F-598B-47EE-BA37-93F097A3D676}" type="datetime1">
              <a:rPr lang="en-GB" altLang="en-US" sz="900" smtClean="0"/>
              <a:pPr>
                <a:lnSpc>
                  <a:spcPct val="90000"/>
                </a:lnSpc>
                <a:spcAft>
                  <a:spcPts val="600"/>
                </a:spcAft>
              </a:pPr>
              <a:t>11/04/2026</a:t>
            </a:fld>
            <a:endParaRPr lang="en-GB" altLang="en-US" sz="900"/>
          </a:p>
        </p:txBody>
      </p:sp>
      <p:sp>
        <p:nvSpPr>
          <p:cNvPr id="5" name="Slide Number Placeholder 4">
            <a:extLst>
              <a:ext uri="{FF2B5EF4-FFF2-40B4-BE49-F238E27FC236}">
                <a16:creationId xmlns:a16="http://schemas.microsoft.com/office/drawing/2014/main" id="{311AD01A-35D6-54F1-21E7-C950B3125C02}"/>
              </a:ext>
            </a:extLst>
          </p:cNvPr>
          <p:cNvSpPr>
            <a:spLocks noGrp="1"/>
          </p:cNvSpPr>
          <p:nvPr>
            <p:ph type="sldNum" sz="quarter" idx="11"/>
          </p:nvPr>
        </p:nvSpPr>
        <p:spPr>
          <a:xfrm>
            <a:off x="7956550" y="6381750"/>
            <a:ext cx="730250" cy="339725"/>
          </a:xfrm>
        </p:spPr>
        <p:txBody>
          <a:bodyPr wrap="square" anchor="ctr">
            <a:normAutofit/>
          </a:bodyPr>
          <a:lstStyle/>
          <a:p>
            <a:pPr>
              <a:spcAft>
                <a:spcPts val="600"/>
              </a:spcAft>
            </a:pPr>
            <a:fld id="{6550E941-99E4-4403-A917-B30FF69A9617}" type="slidenum">
              <a:rPr lang="en-GB" altLang="en-US" smtClean="0"/>
              <a:pPr>
                <a:spcAft>
                  <a:spcPts val="600"/>
                </a:spcAft>
              </a:pPr>
              <a:t>2</a:t>
            </a:fld>
            <a:endParaRPr lang="en-GB" altLang="en-US"/>
          </a:p>
        </p:txBody>
      </p:sp>
      <p:pic>
        <p:nvPicPr>
          <p:cNvPr id="141" name="Audio 140">
            <a:extLst>
              <a:ext uri="{FF2B5EF4-FFF2-40B4-BE49-F238E27FC236}">
                <a16:creationId xmlns:a16="http://schemas.microsoft.com/office/drawing/2014/main" id="{24959EF7-4E16-2A3E-7159-C9F9F2ED4C56}"/>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115300" y="6072584"/>
            <a:ext cx="812800" cy="812800"/>
          </a:xfrm>
          <a:prstGeom prst="rect">
            <a:avLst/>
          </a:prstGeom>
        </p:spPr>
      </p:pic>
    </p:spTree>
    <p:extLst>
      <p:ext uri="{BB962C8B-B14F-4D97-AF65-F5344CB8AC3E}">
        <p14:creationId xmlns:p14="http://schemas.microsoft.com/office/powerpoint/2010/main" val="1044028000"/>
      </p:ext>
    </p:extLst>
  </p:cSld>
  <p:clrMapOvr>
    <a:masterClrMapping/>
  </p:clrMapOvr>
  <mc:AlternateContent xmlns:mc="http://schemas.openxmlformats.org/markup-compatibility/2006">
    <mc:Choice xmlns:p14="http://schemas.microsoft.com/office/powerpoint/2010/main" Requires="p14">
      <p:transition spd="slow" p14:dur="2000" advTm="51873"/>
    </mc:Choice>
    <mc:Fallback>
      <p:transition spd="slow" advTm="5187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4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41"/>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21B7D8-FAFA-459E-E97E-26762F0675AB}"/>
              </a:ext>
            </a:extLst>
          </p:cNvPr>
          <p:cNvSpPr>
            <a:spLocks noGrp="1"/>
          </p:cNvSpPr>
          <p:nvPr>
            <p:ph type="title"/>
          </p:nvPr>
        </p:nvSpPr>
        <p:spPr/>
        <p:txBody>
          <a:bodyPr/>
          <a:lstStyle/>
          <a:p>
            <a:r>
              <a:rPr lang="en-GB" sz="2800" b="1" dirty="0"/>
              <a:t>Information about the person</a:t>
            </a:r>
          </a:p>
        </p:txBody>
      </p:sp>
      <p:sp>
        <p:nvSpPr>
          <p:cNvPr id="3" name="Content Placeholder 2">
            <a:extLst>
              <a:ext uri="{FF2B5EF4-FFF2-40B4-BE49-F238E27FC236}">
                <a16:creationId xmlns:a16="http://schemas.microsoft.com/office/drawing/2014/main" id="{53880F13-35A9-9D38-4535-EF0C49E1491E}"/>
              </a:ext>
            </a:extLst>
          </p:cNvPr>
          <p:cNvSpPr>
            <a:spLocks noGrp="1"/>
          </p:cNvSpPr>
          <p:nvPr>
            <p:ph idx="1"/>
          </p:nvPr>
        </p:nvSpPr>
        <p:spPr>
          <a:xfrm>
            <a:off x="914400" y="1435226"/>
            <a:ext cx="8229600" cy="4082006"/>
          </a:xfrm>
        </p:spPr>
        <p:txBody>
          <a:bodyPr/>
          <a:lstStyle/>
          <a:p>
            <a:pPr marL="0" indent="0">
              <a:buNone/>
            </a:pPr>
            <a:r>
              <a:rPr lang="en-GB" sz="1800" dirty="0"/>
              <a:t>•   Name: patient V</a:t>
            </a:r>
          </a:p>
          <a:p>
            <a:pPr marL="0" indent="0">
              <a:buNone/>
            </a:pPr>
            <a:r>
              <a:rPr lang="en-GB" sz="1800" dirty="0"/>
              <a:t>•⁠  ⁠Age: 69</a:t>
            </a:r>
          </a:p>
          <a:p>
            <a:pPr marL="0" indent="0">
              <a:buNone/>
            </a:pPr>
            <a:r>
              <a:rPr lang="en-GB" sz="1800" dirty="0"/>
              <a:t>•⁠  ⁠Gender: Male</a:t>
            </a:r>
          </a:p>
          <a:p>
            <a:pPr marL="0" indent="0">
              <a:buNone/>
            </a:pPr>
            <a:r>
              <a:rPr lang="en-GB" sz="1800" dirty="0"/>
              <a:t>•⁠  ⁠Health measurements:</a:t>
            </a:r>
          </a:p>
          <a:p>
            <a:pPr marL="0" indent="0">
              <a:buNone/>
            </a:pPr>
            <a:r>
              <a:rPr lang="en-GB" sz="1800" dirty="0"/>
              <a:t>•⁠  ⁠Height: [Insert Height]</a:t>
            </a:r>
          </a:p>
          <a:p>
            <a:pPr marL="0" indent="0">
              <a:buNone/>
            </a:pPr>
            <a:r>
              <a:rPr lang="en-GB" sz="1800" dirty="0"/>
              <a:t>•⁠  ⁠Weight: [Insert Weight]</a:t>
            </a:r>
          </a:p>
          <a:p>
            <a:pPr marL="0" indent="0">
              <a:buNone/>
            </a:pPr>
            <a:r>
              <a:rPr lang="en-GB" sz="1800" dirty="0"/>
              <a:t>•⁠  ⁠BMI: 19</a:t>
            </a:r>
          </a:p>
          <a:p>
            <a:pPr marL="0" indent="0">
              <a:buNone/>
            </a:pPr>
            <a:r>
              <a:rPr lang="en-GB" sz="1800" dirty="0"/>
              <a:t>•⁠  ⁠Blood pressure: [Insert BP]</a:t>
            </a:r>
          </a:p>
          <a:p>
            <a:pPr marL="0" indent="0">
              <a:buNone/>
            </a:pPr>
            <a:r>
              <a:rPr lang="en-GB" sz="1800" dirty="0"/>
              <a:t>•⁠  ⁠Oxygen saturation: [Insert </a:t>
            </a:r>
            <a:r>
              <a:rPr lang="en-GB" sz="1800" dirty="0" err="1"/>
              <a:t>SpO</a:t>
            </a:r>
            <a:r>
              <a:rPr lang="en-GB" sz="1800" dirty="0"/>
              <a:t>₂]</a:t>
            </a:r>
          </a:p>
          <a:p>
            <a:pPr marL="0" indent="0">
              <a:buNone/>
            </a:pPr>
            <a:r>
              <a:rPr lang="en-GB" sz="1800" dirty="0"/>
              <a:t>•⁠  ⁠Medical history: Smoker for 40 years, history of chronic cough, fatigue, occasional shortness of breath.</a:t>
            </a:r>
          </a:p>
          <a:p>
            <a:endParaRPr lang="en-GB" sz="1600" dirty="0">
              <a:solidFill>
                <a:srgbClr val="0070C0"/>
              </a:solidFill>
            </a:endParaRPr>
          </a:p>
        </p:txBody>
      </p:sp>
      <p:sp>
        <p:nvSpPr>
          <p:cNvPr id="4" name="Date Placeholder 3">
            <a:extLst>
              <a:ext uri="{FF2B5EF4-FFF2-40B4-BE49-F238E27FC236}">
                <a16:creationId xmlns:a16="http://schemas.microsoft.com/office/drawing/2014/main" id="{1C800642-0D74-9A9D-EEA9-9EEA43A736F5}"/>
              </a:ext>
            </a:extLst>
          </p:cNvPr>
          <p:cNvSpPr>
            <a:spLocks noGrp="1"/>
          </p:cNvSpPr>
          <p:nvPr>
            <p:ph type="dt" sz="half" idx="10"/>
          </p:nvPr>
        </p:nvSpPr>
        <p:spPr/>
        <p:txBody>
          <a:bodyPr/>
          <a:lstStyle/>
          <a:p>
            <a:pPr>
              <a:defRPr/>
            </a:pPr>
            <a:fld id="{2303D31F-598B-47EE-BA37-93F097A3D676}" type="datetime1">
              <a:rPr lang="en-GB" altLang="en-US" smtClean="0"/>
              <a:pPr>
                <a:defRPr/>
              </a:pPr>
              <a:t>11/04/2026</a:t>
            </a:fld>
            <a:endParaRPr lang="en-GB" altLang="en-US"/>
          </a:p>
        </p:txBody>
      </p:sp>
      <p:sp>
        <p:nvSpPr>
          <p:cNvPr id="5" name="Slide Number Placeholder 4">
            <a:extLst>
              <a:ext uri="{FF2B5EF4-FFF2-40B4-BE49-F238E27FC236}">
                <a16:creationId xmlns:a16="http://schemas.microsoft.com/office/drawing/2014/main" id="{61A468CE-6AEE-EAD3-595F-267F232355D7}"/>
              </a:ext>
            </a:extLst>
          </p:cNvPr>
          <p:cNvSpPr>
            <a:spLocks noGrp="1"/>
          </p:cNvSpPr>
          <p:nvPr>
            <p:ph type="sldNum" sz="quarter" idx="12"/>
          </p:nvPr>
        </p:nvSpPr>
        <p:spPr/>
        <p:txBody>
          <a:bodyPr/>
          <a:lstStyle/>
          <a:p>
            <a:pPr>
              <a:defRPr/>
            </a:pPr>
            <a:fld id="{6550E941-99E4-4403-A917-B30FF69A9617}" type="slidenum">
              <a:rPr lang="en-GB" altLang="en-US" smtClean="0"/>
              <a:pPr>
                <a:defRPr/>
              </a:pPr>
              <a:t>3</a:t>
            </a:fld>
            <a:endParaRPr lang="en-GB" altLang="en-US"/>
          </a:p>
        </p:txBody>
      </p:sp>
      <p:pic>
        <p:nvPicPr>
          <p:cNvPr id="66" name="Audio 65">
            <a:extLst>
              <a:ext uri="{FF2B5EF4-FFF2-40B4-BE49-F238E27FC236}">
                <a16:creationId xmlns:a16="http://schemas.microsoft.com/office/drawing/2014/main" id="{D91523A8-52FC-8C99-B232-F53AB6B43161}"/>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1196154705"/>
      </p:ext>
    </p:extLst>
  </p:cSld>
  <p:clrMapOvr>
    <a:masterClrMapping/>
  </p:clrMapOvr>
  <mc:AlternateContent xmlns:mc="http://schemas.openxmlformats.org/markup-compatibility/2006">
    <mc:Choice xmlns:p14="http://schemas.microsoft.com/office/powerpoint/2010/main" Requires="p14">
      <p:transition spd="slow" p14:dur="2000" advTm="17472"/>
    </mc:Choice>
    <mc:Fallback>
      <p:transition spd="slow" advTm="174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6"/>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274638"/>
            <a:ext cx="8229600" cy="994121"/>
          </a:xfrm>
        </p:spPr>
        <p:txBody>
          <a:bodyPr wrap="square" anchor="ctr">
            <a:normAutofit/>
          </a:bodyPr>
          <a:lstStyle/>
          <a:p>
            <a:r>
              <a:rPr lang="en-GB" sz="4000" b="1" dirty="0"/>
              <a:t>Anatomy</a:t>
            </a:r>
          </a:p>
        </p:txBody>
      </p:sp>
      <p:sp>
        <p:nvSpPr>
          <p:cNvPr id="2" name="Content Placeholder 1">
            <a:extLst>
              <a:ext uri="{FF2B5EF4-FFF2-40B4-BE49-F238E27FC236}">
                <a16:creationId xmlns:a16="http://schemas.microsoft.com/office/drawing/2014/main" id="{41C35443-F263-7B57-2247-B900E4E8B74E}"/>
              </a:ext>
            </a:extLst>
          </p:cNvPr>
          <p:cNvSpPr>
            <a:spLocks noGrp="1"/>
          </p:cNvSpPr>
          <p:nvPr>
            <p:ph sz="half" idx="2"/>
          </p:nvPr>
        </p:nvSpPr>
        <p:spPr>
          <a:xfrm>
            <a:off x="457200" y="1556793"/>
            <a:ext cx="4040188" cy="4032448"/>
          </a:xfrm>
        </p:spPr>
        <p:txBody>
          <a:bodyPr wrap="square" anchor="t">
            <a:normAutofit fontScale="92500" lnSpcReduction="20000"/>
          </a:bodyPr>
          <a:lstStyle/>
          <a:p>
            <a:pPr algn="l">
              <a:buFont typeface="Arial" panose="020B0604020202020204" pitchFamily="34" charset="0"/>
              <a:buChar char="•"/>
            </a:pPr>
            <a:r>
              <a:rPr lang="en-GB" sz="1800" b="0" i="0" dirty="0">
                <a:solidFill>
                  <a:srgbClr val="000000"/>
                </a:solidFill>
                <a:effectLst/>
              </a:rPr>
              <a:t>The lungs are paired organs located in the thoracic cavity (Thoracic cavity) (Hall, 2021).</a:t>
            </a:r>
          </a:p>
          <a:p>
            <a:pPr algn="l">
              <a:buFont typeface="Arial" panose="020B0604020202020204" pitchFamily="34" charset="0"/>
              <a:buChar char="•"/>
            </a:pPr>
            <a:endParaRPr lang="en-GB" sz="1800" b="0" i="0" dirty="0">
              <a:solidFill>
                <a:srgbClr val="000000"/>
              </a:solidFill>
              <a:effectLst/>
            </a:endParaRPr>
          </a:p>
          <a:p>
            <a:pPr algn="l">
              <a:buFont typeface="Arial" panose="020B0604020202020204" pitchFamily="34" charset="0"/>
              <a:buChar char="•"/>
            </a:pPr>
            <a:r>
              <a:rPr lang="en-GB" sz="1800" b="0" i="0" u="none" strike="noStrike" dirty="0">
                <a:solidFill>
                  <a:srgbClr val="000000"/>
                </a:solidFill>
                <a:effectLst/>
                <a:latin typeface="-webkit-standard"/>
              </a:rPr>
              <a:t>The right lungs consists of three lobes, while the left lungs has only two lobes to accommodate the space taken up by the heart (Hall, 2021).</a:t>
            </a:r>
            <a:endParaRPr lang="en-GB" sz="1800" b="0" i="0" dirty="0">
              <a:solidFill>
                <a:srgbClr val="000000"/>
              </a:solidFill>
              <a:effectLst/>
            </a:endParaRPr>
          </a:p>
          <a:p>
            <a:pPr algn="l">
              <a:buFont typeface="Arial" panose="020B0604020202020204" pitchFamily="34" charset="0"/>
              <a:buChar char="•"/>
            </a:pPr>
            <a:endParaRPr lang="en-GB" sz="1800" b="0" i="0" dirty="0">
              <a:solidFill>
                <a:srgbClr val="000000"/>
              </a:solidFill>
              <a:effectLst/>
            </a:endParaRPr>
          </a:p>
          <a:p>
            <a:pPr algn="l">
              <a:buFont typeface="Arial" panose="020B0604020202020204" pitchFamily="34" charset="0"/>
              <a:buChar char="•"/>
            </a:pPr>
            <a:r>
              <a:rPr lang="en-GB" sz="1800" b="0" i="0" dirty="0">
                <a:solidFill>
                  <a:srgbClr val="000000"/>
                </a:solidFill>
                <a:effectLst/>
              </a:rPr>
              <a:t>Air passes through the trachea → bronchi → bronchioles → alveoli (Tortora &amp; Derrickson, 2021).</a:t>
            </a:r>
          </a:p>
          <a:p>
            <a:pPr algn="l">
              <a:buFont typeface="Arial" panose="020B0604020202020204" pitchFamily="34" charset="0"/>
              <a:buChar char="•"/>
            </a:pPr>
            <a:endParaRPr lang="en-GB" sz="1800" b="0" i="0" dirty="0">
              <a:solidFill>
                <a:srgbClr val="000000"/>
              </a:solidFill>
              <a:effectLst/>
            </a:endParaRPr>
          </a:p>
          <a:p>
            <a:pPr algn="l">
              <a:buFont typeface="Arial" panose="020B0604020202020204" pitchFamily="34" charset="0"/>
              <a:buChar char="•"/>
            </a:pPr>
            <a:r>
              <a:rPr lang="en-GB" sz="1800" b="0" i="0" dirty="0">
                <a:solidFill>
                  <a:srgbClr val="000000"/>
                </a:solidFill>
                <a:effectLst/>
              </a:rPr>
              <a:t>Gas exchange occurs in the alveoli, where oxygen enters blood and carbon dioxide is removed (Tortora &amp; Derrickson, 2021).</a:t>
            </a:r>
          </a:p>
          <a:p>
            <a:pPr marL="0" indent="0" algn="l">
              <a:buNone/>
            </a:pPr>
            <a:endParaRPr lang="en-GB" sz="1800" b="1" i="0" dirty="0">
              <a:solidFill>
                <a:srgbClr val="000000"/>
              </a:solidFill>
              <a:effectLst/>
            </a:endParaRPr>
          </a:p>
          <a:p>
            <a:pPr marL="0" indent="0">
              <a:lnSpc>
                <a:spcPct val="90000"/>
              </a:lnSpc>
              <a:buNone/>
            </a:pPr>
            <a:endParaRPr lang="en-GB" sz="1700" dirty="0"/>
          </a:p>
        </p:txBody>
      </p:sp>
      <p:pic>
        <p:nvPicPr>
          <p:cNvPr id="13" name="Content Placeholder 12" descr="A diagram of a human body&#10;&#10;AI-generated content may be incorrect.">
            <a:extLst>
              <a:ext uri="{FF2B5EF4-FFF2-40B4-BE49-F238E27FC236}">
                <a16:creationId xmlns:a16="http://schemas.microsoft.com/office/drawing/2014/main" id="{24A9D7A4-F8F3-8BBE-9C87-C2CEC2CD8D60}"/>
              </a:ext>
            </a:extLst>
          </p:cNvPr>
          <p:cNvPicPr>
            <a:picLocks noGrp="1" noChangeAspect="1"/>
          </p:cNvPicPr>
          <p:nvPr>
            <p:ph sz="quarter" idx="4"/>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5115043" y="1418227"/>
            <a:ext cx="3240360" cy="3341438"/>
          </a:xfrm>
        </p:spPr>
      </p:pic>
      <p:sp>
        <p:nvSpPr>
          <p:cNvPr id="14" name="Date Placeholder 6">
            <a:extLst>
              <a:ext uri="{FF2B5EF4-FFF2-40B4-BE49-F238E27FC236}">
                <a16:creationId xmlns:a16="http://schemas.microsoft.com/office/drawing/2014/main" id="{9DD16EB9-5DB0-03C2-1A97-3ECBD5510978}"/>
              </a:ext>
            </a:extLst>
          </p:cNvPr>
          <p:cNvSpPr>
            <a:spLocks noGrp="1"/>
          </p:cNvSpPr>
          <p:nvPr>
            <p:ph type="dt" sz="half" idx="10"/>
          </p:nvPr>
        </p:nvSpPr>
        <p:spPr>
          <a:xfrm>
            <a:off x="250825" y="6524625"/>
            <a:ext cx="971550" cy="219075"/>
          </a:xfrm>
        </p:spPr>
        <p:txBody>
          <a:bodyPr/>
          <a:lstStyle/>
          <a:p>
            <a:pPr>
              <a:spcAft>
                <a:spcPts val="600"/>
              </a:spcAft>
              <a:defRPr/>
            </a:pPr>
            <a:fld id="{9453B735-BACA-4CF9-84E6-D7AD67CD6A41}" type="datetime1">
              <a:rPr lang="en-GB" altLang="en-US"/>
              <a:pPr>
                <a:spcAft>
                  <a:spcPts val="600"/>
                </a:spcAft>
                <a:defRPr/>
              </a:pPr>
              <a:t>11/04/2026</a:t>
            </a:fld>
            <a:endParaRPr lang="en-GB" altLang="en-US"/>
          </a:p>
        </p:txBody>
      </p:sp>
      <p:sp>
        <p:nvSpPr>
          <p:cNvPr id="16" name="Slide Number Placeholder 7">
            <a:extLst>
              <a:ext uri="{FF2B5EF4-FFF2-40B4-BE49-F238E27FC236}">
                <a16:creationId xmlns:a16="http://schemas.microsoft.com/office/drawing/2014/main" id="{99D31A4E-B112-AB10-BBE3-78BC32E3B169}"/>
              </a:ext>
            </a:extLst>
          </p:cNvPr>
          <p:cNvSpPr>
            <a:spLocks noGrp="1"/>
          </p:cNvSpPr>
          <p:nvPr>
            <p:ph type="sldNum" sz="quarter" idx="11"/>
          </p:nvPr>
        </p:nvSpPr>
        <p:spPr>
          <a:xfrm>
            <a:off x="7956550" y="6381750"/>
            <a:ext cx="730250" cy="339725"/>
          </a:xfrm>
        </p:spPr>
        <p:txBody>
          <a:bodyPr/>
          <a:lstStyle/>
          <a:p>
            <a:pPr>
              <a:spcAft>
                <a:spcPts val="600"/>
              </a:spcAft>
              <a:defRPr/>
            </a:pPr>
            <a:fld id="{0669F83E-C611-4B90-8FAE-1379528B23C3}" type="slidenum">
              <a:rPr lang="en-GB" altLang="en-US"/>
              <a:pPr>
                <a:spcAft>
                  <a:spcPts val="600"/>
                </a:spcAft>
                <a:defRPr/>
              </a:pPr>
              <a:t>4</a:t>
            </a:fld>
            <a:endParaRPr lang="en-GB" altLang="en-US"/>
          </a:p>
        </p:txBody>
      </p:sp>
      <p:sp>
        <p:nvSpPr>
          <p:cNvPr id="21" name="TextBox 20">
            <a:extLst>
              <a:ext uri="{FF2B5EF4-FFF2-40B4-BE49-F238E27FC236}">
                <a16:creationId xmlns:a16="http://schemas.microsoft.com/office/drawing/2014/main" id="{CB35F691-E3FD-A64C-4D52-03816A18AAE0}"/>
              </a:ext>
            </a:extLst>
          </p:cNvPr>
          <p:cNvSpPr txBox="1"/>
          <p:nvPr/>
        </p:nvSpPr>
        <p:spPr>
          <a:xfrm>
            <a:off x="4614530" y="5178056"/>
            <a:ext cx="3989918" cy="1015663"/>
          </a:xfrm>
          <a:prstGeom prst="rect">
            <a:avLst/>
          </a:prstGeom>
          <a:noFill/>
          <a:ln>
            <a:solidFill>
              <a:schemeClr val="tx1"/>
            </a:solidFill>
          </a:ln>
        </p:spPr>
        <p:txBody>
          <a:bodyPr wrap="square" rtlCol="0">
            <a:spAutoFit/>
          </a:bodyPr>
          <a:lstStyle/>
          <a:p>
            <a:pPr algn="l"/>
            <a:r>
              <a:rPr lang="en-GB" sz="1400" b="0" i="0" dirty="0">
                <a:solidFill>
                  <a:srgbClr val="000000"/>
                </a:solidFill>
                <a:effectLst/>
                <a:hlinkClick r:id="rId6"/>
              </a:rPr>
              <a:t>Figure 1 Anbatomy of lung </a:t>
            </a:r>
          </a:p>
          <a:p>
            <a:pPr algn="l"/>
            <a:r>
              <a:rPr lang="en-GB" sz="1400" b="0" i="0" dirty="0">
                <a:solidFill>
                  <a:srgbClr val="000000"/>
                </a:solidFill>
                <a:effectLst/>
                <a:hlinkClick r:id="rId6"/>
              </a:rPr>
              <a:t>Muscles of the face and body diagrams (Kenhub)</a:t>
            </a:r>
            <a:r>
              <a:rPr lang="en-GB" sz="1400" b="0" i="0" dirty="0">
                <a:solidFill>
                  <a:srgbClr val="000000"/>
                </a:solidFill>
                <a:effectLst/>
              </a:rPr>
              <a:t> </a:t>
            </a:r>
          </a:p>
          <a:p>
            <a:endParaRPr lang="en-US" dirty="0"/>
          </a:p>
        </p:txBody>
      </p:sp>
      <p:pic>
        <p:nvPicPr>
          <p:cNvPr id="185" name="Audio 184">
            <a:extLst>
              <a:ext uri="{FF2B5EF4-FFF2-40B4-BE49-F238E27FC236}">
                <a16:creationId xmlns:a16="http://schemas.microsoft.com/office/drawing/2014/main" id="{0B1C9B4E-7E1E-B6FC-0B1D-9C5DE2D5F958}"/>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711734170"/>
      </p:ext>
    </p:extLst>
  </p:cSld>
  <p:clrMapOvr>
    <a:masterClrMapping/>
  </p:clrMapOvr>
  <mc:AlternateContent xmlns:mc="http://schemas.openxmlformats.org/markup-compatibility/2006">
    <mc:Choice xmlns:p14="http://schemas.microsoft.com/office/powerpoint/2010/main" Requires="p14">
      <p:transition spd="slow" p14:dur="2000" advTm="29762"/>
    </mc:Choice>
    <mc:Fallback>
      <p:transition spd="slow" advTm="2976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8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85"/>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D59CA9-4510-3654-AB91-869255A97F7D}"/>
              </a:ext>
            </a:extLst>
          </p:cNvPr>
          <p:cNvSpPr>
            <a:spLocks noGrp="1"/>
          </p:cNvSpPr>
          <p:nvPr>
            <p:ph type="title"/>
          </p:nvPr>
        </p:nvSpPr>
        <p:spPr/>
        <p:txBody>
          <a:bodyPr/>
          <a:lstStyle/>
          <a:p>
            <a:pPr>
              <a:lnSpc>
                <a:spcPct val="150000"/>
              </a:lnSpc>
            </a:pPr>
            <a:br>
              <a:rPr lang="en-US" sz="1600" b="1" dirty="0"/>
            </a:br>
            <a:br>
              <a:rPr lang="en-US" sz="1600" b="1" dirty="0"/>
            </a:br>
            <a:br>
              <a:rPr lang="en-US" sz="1600" b="1" dirty="0"/>
            </a:br>
            <a:br>
              <a:rPr lang="en-US" sz="1600" b="1" dirty="0"/>
            </a:br>
            <a:br>
              <a:rPr lang="en-US" sz="1600" b="1" dirty="0"/>
            </a:br>
            <a:br>
              <a:rPr lang="en-US" sz="1600" b="1" dirty="0"/>
            </a:br>
            <a:br>
              <a:rPr lang="en-US" sz="1600" b="1" dirty="0"/>
            </a:br>
            <a:br>
              <a:rPr lang="en-US" sz="1600" b="1" dirty="0"/>
            </a:br>
            <a:br>
              <a:rPr lang="en-US" sz="1600" b="1" dirty="0"/>
            </a:br>
            <a:br>
              <a:rPr lang="en-US" sz="1600" b="1" dirty="0"/>
            </a:br>
            <a:br>
              <a:rPr lang="en-US" sz="1600" b="1" dirty="0"/>
            </a:br>
            <a:br>
              <a:rPr lang="en-US" sz="1600" b="1" dirty="0"/>
            </a:br>
            <a:r>
              <a:rPr lang="en-US" sz="1600" b="1" dirty="0"/>
              <a:t>    </a:t>
            </a:r>
            <a:br>
              <a:rPr lang="en-US" sz="1600" b="1" dirty="0"/>
            </a:br>
            <a:r>
              <a:rPr lang="en-US" sz="1600" b="1" dirty="0"/>
              <a:t>          </a:t>
            </a:r>
            <a:br>
              <a:rPr lang="en-US" sz="1600" b="1" dirty="0"/>
            </a:br>
            <a:br>
              <a:rPr lang="en-US" sz="1600" b="1" dirty="0"/>
            </a:br>
            <a:br>
              <a:rPr lang="en-US" sz="1600" b="1" dirty="0"/>
            </a:br>
            <a:br>
              <a:rPr lang="en-US" sz="1600" b="1" dirty="0"/>
            </a:br>
            <a:br>
              <a:rPr lang="en-US" sz="1600" b="1" dirty="0"/>
            </a:br>
            <a:br>
              <a:rPr lang="en-US" sz="1600" b="1" dirty="0"/>
            </a:br>
            <a:r>
              <a:rPr lang="en-US" sz="1600" b="1" dirty="0"/>
              <a:t>       Physiology of the lungs</a:t>
            </a:r>
            <a:br>
              <a:rPr lang="en-US" sz="1600" b="1" dirty="0"/>
            </a:br>
            <a:br>
              <a:rPr lang="en-GB" sz="1600" dirty="0"/>
            </a:br>
            <a:endParaRPr lang="en-US" sz="1600" dirty="0">
              <a:latin typeface="Arial" panose="020B0604020202020204" pitchFamily="34" charset="0"/>
              <a:cs typeface="Arial" panose="020B0604020202020204" pitchFamily="34" charset="0"/>
            </a:endParaRPr>
          </a:p>
        </p:txBody>
      </p:sp>
      <p:sp>
        <p:nvSpPr>
          <p:cNvPr id="20" name="Text Placeholder 19">
            <a:extLst>
              <a:ext uri="{FF2B5EF4-FFF2-40B4-BE49-F238E27FC236}">
                <a16:creationId xmlns:a16="http://schemas.microsoft.com/office/drawing/2014/main" id="{4609D44A-63DF-5DB5-E417-F54B87B386BD}"/>
              </a:ext>
            </a:extLst>
          </p:cNvPr>
          <p:cNvSpPr>
            <a:spLocks noGrp="1"/>
          </p:cNvSpPr>
          <p:nvPr>
            <p:ph type="body" sz="half" idx="2"/>
          </p:nvPr>
        </p:nvSpPr>
        <p:spPr>
          <a:xfrm>
            <a:off x="457200" y="908720"/>
            <a:ext cx="4258816" cy="4556271"/>
          </a:xfrm>
        </p:spPr>
        <p:txBody>
          <a:bodyPr/>
          <a:lstStyle/>
          <a:p>
            <a:pPr marL="285750" indent="-285750">
              <a:buFont typeface="Arial" panose="020B0604020202020204" pitchFamily="34" charset="0"/>
              <a:buChar char="•"/>
            </a:pPr>
            <a:r>
              <a:rPr lang="en-GB" sz="1800" dirty="0"/>
              <a:t>The lungs exchange oxygen and carbon dioxide in the alveoli Lung cancer occurs when abnormal cells grow uncontrollably in the lungs. </a:t>
            </a:r>
          </a:p>
          <a:p>
            <a:pPr marL="285750" indent="-285750">
              <a:buFont typeface="Arial" panose="020B0604020202020204" pitchFamily="34" charset="0"/>
              <a:buChar char="•"/>
            </a:pPr>
            <a:endParaRPr lang="en-GB" sz="1800" dirty="0"/>
          </a:p>
          <a:p>
            <a:pPr marL="285750" indent="-285750">
              <a:buFont typeface="Arial" panose="020B0604020202020204" pitchFamily="34" charset="0"/>
              <a:buChar char="•"/>
            </a:pPr>
            <a:r>
              <a:rPr lang="en-GB" sz="1800" dirty="0" err="1"/>
              <a:t>Tumors</a:t>
            </a:r>
            <a:r>
              <a:rPr lang="en-GB" sz="1800" dirty="0"/>
              <a:t> can block airways and cause lung collapse (atelectasis), reducing airflow (Kumar et al., 2021).</a:t>
            </a:r>
          </a:p>
          <a:p>
            <a:pPr marL="285750" indent="-285750">
              <a:buFont typeface="Arial" panose="020B0604020202020204" pitchFamily="34" charset="0"/>
              <a:buChar char="•"/>
            </a:pPr>
            <a:endParaRPr lang="en-GB" sz="1800" dirty="0"/>
          </a:p>
          <a:p>
            <a:pPr marL="285750" indent="-285750">
              <a:buFont typeface="Arial" panose="020B0604020202020204" pitchFamily="34" charset="0"/>
              <a:buChar char="•"/>
            </a:pPr>
            <a:r>
              <a:rPr lang="en-GB" sz="1800" dirty="0"/>
              <a:t>This leads to poor gas exchange, low oxygen levels (hypoxia), and breathlessness (Hall, 2021).</a:t>
            </a:r>
          </a:p>
          <a:p>
            <a:br>
              <a:rPr lang="en-GB" sz="1800" dirty="0"/>
            </a:br>
            <a:endParaRPr lang="en-GB" sz="1800" dirty="0"/>
          </a:p>
          <a:p>
            <a:pPr marL="285750" indent="-285750">
              <a:buFont typeface="Arial" panose="020B0604020202020204" pitchFamily="34" charset="0"/>
              <a:buChar char="•"/>
            </a:pPr>
            <a:endParaRPr lang="en-GB" sz="1200" dirty="0"/>
          </a:p>
          <a:p>
            <a:pPr marL="285750" indent="-285750">
              <a:buFont typeface="Arial" panose="020B0604020202020204" pitchFamily="34" charset="0"/>
              <a:buChar char="•"/>
            </a:pPr>
            <a:endParaRPr lang="en-US" sz="1200" dirty="0"/>
          </a:p>
        </p:txBody>
      </p:sp>
      <p:sp>
        <p:nvSpPr>
          <p:cNvPr id="7" name="Date Placeholder 6">
            <a:extLst>
              <a:ext uri="{FF2B5EF4-FFF2-40B4-BE49-F238E27FC236}">
                <a16:creationId xmlns:a16="http://schemas.microsoft.com/office/drawing/2014/main" id="{12D3E53E-8345-D76A-2743-E2A19D15653F}"/>
              </a:ext>
            </a:extLst>
          </p:cNvPr>
          <p:cNvSpPr>
            <a:spLocks noGrp="1"/>
          </p:cNvSpPr>
          <p:nvPr>
            <p:ph type="dt" sz="half" idx="10"/>
          </p:nvPr>
        </p:nvSpPr>
        <p:spPr/>
        <p:txBody>
          <a:bodyPr/>
          <a:lstStyle/>
          <a:p>
            <a:pPr>
              <a:defRPr/>
            </a:pPr>
            <a:fld id="{9453B735-BACA-4CF9-84E6-D7AD67CD6A41}" type="datetime1">
              <a:rPr lang="en-GB" altLang="en-US" smtClean="0"/>
              <a:pPr>
                <a:defRPr/>
              </a:pPr>
              <a:t>11/04/2026</a:t>
            </a:fld>
            <a:endParaRPr lang="en-GB" altLang="en-US"/>
          </a:p>
        </p:txBody>
      </p:sp>
      <p:sp>
        <p:nvSpPr>
          <p:cNvPr id="8" name="Slide Number Placeholder 7">
            <a:extLst>
              <a:ext uri="{FF2B5EF4-FFF2-40B4-BE49-F238E27FC236}">
                <a16:creationId xmlns:a16="http://schemas.microsoft.com/office/drawing/2014/main" id="{D7A1EBD8-E404-2545-0A41-926FADD735B7}"/>
              </a:ext>
            </a:extLst>
          </p:cNvPr>
          <p:cNvSpPr>
            <a:spLocks noGrp="1"/>
          </p:cNvSpPr>
          <p:nvPr>
            <p:ph type="sldNum" sz="quarter" idx="11"/>
          </p:nvPr>
        </p:nvSpPr>
        <p:spPr/>
        <p:txBody>
          <a:bodyPr/>
          <a:lstStyle/>
          <a:p>
            <a:pPr>
              <a:defRPr/>
            </a:pPr>
            <a:fld id="{0669F83E-C611-4B90-8FAE-1379528B23C3}" type="slidenum">
              <a:rPr lang="en-GB" altLang="en-US" smtClean="0"/>
              <a:pPr>
                <a:defRPr/>
              </a:pPr>
              <a:t>5</a:t>
            </a:fld>
            <a:endParaRPr lang="en-GB" altLang="en-US"/>
          </a:p>
        </p:txBody>
      </p:sp>
      <p:pic>
        <p:nvPicPr>
          <p:cNvPr id="33" name="Content Placeholder 32" descr="A diagram of the lungs&#10;&#10;AI-generated content may be incorrect.">
            <a:extLst>
              <a:ext uri="{FF2B5EF4-FFF2-40B4-BE49-F238E27FC236}">
                <a16:creationId xmlns:a16="http://schemas.microsoft.com/office/drawing/2014/main" id="{5EFEBF15-FF30-57D5-0A17-62F3E488421A}"/>
              </a:ext>
            </a:extLst>
          </p:cNvPr>
          <p:cNvPicPr>
            <a:picLocks noGrp="1" noChangeAspect="1"/>
          </p:cNvPicPr>
          <p:nvPr>
            <p:ph idx="1"/>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5580112" y="549410"/>
            <a:ext cx="3137044" cy="2845717"/>
          </a:xfrm>
        </p:spPr>
      </p:pic>
      <p:sp>
        <p:nvSpPr>
          <p:cNvPr id="35" name="TextBox 34">
            <a:extLst>
              <a:ext uri="{FF2B5EF4-FFF2-40B4-BE49-F238E27FC236}">
                <a16:creationId xmlns:a16="http://schemas.microsoft.com/office/drawing/2014/main" id="{4F66BD87-E69A-8EC3-D3D3-B0723B3CD41C}"/>
              </a:ext>
            </a:extLst>
          </p:cNvPr>
          <p:cNvSpPr txBox="1"/>
          <p:nvPr/>
        </p:nvSpPr>
        <p:spPr>
          <a:xfrm>
            <a:off x="5436096" y="3953371"/>
            <a:ext cx="3852602" cy="523220"/>
          </a:xfrm>
          <a:prstGeom prst="rect">
            <a:avLst/>
          </a:prstGeom>
          <a:noFill/>
          <a:ln>
            <a:solidFill>
              <a:schemeClr val="tx1"/>
            </a:solidFill>
          </a:ln>
        </p:spPr>
        <p:txBody>
          <a:bodyPr wrap="square" rtlCol="0">
            <a:spAutoFit/>
          </a:bodyPr>
          <a:lstStyle/>
          <a:p>
            <a:r>
              <a:rPr lang="en-US" sz="1400" b="1" dirty="0"/>
              <a:t>Figure 2 Physiology of the lungs </a:t>
            </a:r>
          </a:p>
          <a:p>
            <a:endParaRPr lang="en-US" sz="1400" dirty="0"/>
          </a:p>
        </p:txBody>
      </p:sp>
      <p:pic>
        <p:nvPicPr>
          <p:cNvPr id="83" name="Audio 82">
            <a:extLst>
              <a:ext uri="{FF2B5EF4-FFF2-40B4-BE49-F238E27FC236}">
                <a16:creationId xmlns:a16="http://schemas.microsoft.com/office/drawing/2014/main" id="{86EA125B-6F17-C15F-5D99-D2D04FB140E9}"/>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2334386876"/>
      </p:ext>
    </p:extLst>
  </p:cSld>
  <p:clrMapOvr>
    <a:masterClrMapping/>
  </p:clrMapOvr>
  <mc:AlternateContent xmlns:mc="http://schemas.openxmlformats.org/markup-compatibility/2006">
    <mc:Choice xmlns:p14="http://schemas.microsoft.com/office/powerpoint/2010/main" Requires="p14">
      <p:transition spd="slow" p14:dur="2000" advTm="28268"/>
    </mc:Choice>
    <mc:Fallback>
      <p:transition spd="slow" advTm="2826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3"/>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D5E3A9-A4D5-942D-4F9F-98EE7E7BC700}"/>
              </a:ext>
            </a:extLst>
          </p:cNvPr>
          <p:cNvSpPr>
            <a:spLocks noGrp="1"/>
          </p:cNvSpPr>
          <p:nvPr>
            <p:ph type="title"/>
          </p:nvPr>
        </p:nvSpPr>
        <p:spPr>
          <a:xfrm>
            <a:off x="457200" y="0"/>
            <a:ext cx="8229600" cy="816701"/>
          </a:xfrm>
        </p:spPr>
        <p:txBody>
          <a:bodyPr wrap="square" anchor="ctr">
            <a:normAutofit/>
          </a:bodyPr>
          <a:lstStyle/>
          <a:p>
            <a:pPr>
              <a:lnSpc>
                <a:spcPct val="90000"/>
              </a:lnSpc>
            </a:pPr>
            <a:r>
              <a:rPr lang="en-GB" sz="1800" b="1" dirty="0"/>
              <a:t>pathophysiology of lung cancer</a:t>
            </a:r>
            <a:endParaRPr lang="en-US" sz="1800" dirty="0"/>
          </a:p>
        </p:txBody>
      </p:sp>
      <p:sp>
        <p:nvSpPr>
          <p:cNvPr id="18" name="Content Placeholder 3">
            <a:extLst>
              <a:ext uri="{FF2B5EF4-FFF2-40B4-BE49-F238E27FC236}">
                <a16:creationId xmlns:a16="http://schemas.microsoft.com/office/drawing/2014/main" id="{34582295-7DA7-BF10-9D7D-95BFF12649C8}"/>
              </a:ext>
            </a:extLst>
          </p:cNvPr>
          <p:cNvSpPr>
            <a:spLocks noGrp="1"/>
          </p:cNvSpPr>
          <p:nvPr>
            <p:ph sz="half" idx="2"/>
          </p:nvPr>
        </p:nvSpPr>
        <p:spPr>
          <a:xfrm>
            <a:off x="457200" y="548680"/>
            <a:ext cx="4040188" cy="5256583"/>
          </a:xfrm>
        </p:spPr>
        <p:txBody>
          <a:bodyPr/>
          <a:lstStyle/>
          <a:p>
            <a:pPr>
              <a:lnSpc>
                <a:spcPct val="150000"/>
              </a:lnSpc>
            </a:pPr>
            <a:r>
              <a:rPr lang="en-GB" sz="1800" dirty="0"/>
              <a:t>Lung cancer starts when normal lung cells become abnormal and grow uncontrollably </a:t>
            </a:r>
          </a:p>
          <a:p>
            <a:pPr>
              <a:lnSpc>
                <a:spcPct val="150000"/>
              </a:lnSpc>
            </a:pPr>
            <a:r>
              <a:rPr lang="en-GB" sz="1800" dirty="0"/>
              <a:t>Genetic mutations cause cells to divide rapidly and avoid normal cell death .a tumour forms and can block airways, reducing airflow.</a:t>
            </a:r>
          </a:p>
          <a:p>
            <a:pPr>
              <a:lnSpc>
                <a:spcPct val="150000"/>
              </a:lnSpc>
            </a:pPr>
            <a:r>
              <a:rPr lang="en-GB" sz="1800" dirty="0"/>
              <a:t>This may cause lung collapse (atelectasis) and breathing difficulties. Gas exchange is impaired, leading to low oxygen levels (hypoxia).(Kumar et al.,2021).</a:t>
            </a:r>
          </a:p>
          <a:p>
            <a:pPr marL="0" indent="0">
              <a:lnSpc>
                <a:spcPct val="150000"/>
              </a:lnSpc>
              <a:buNone/>
            </a:pPr>
            <a:endParaRPr lang="en-US" sz="1400" dirty="0"/>
          </a:p>
        </p:txBody>
      </p:sp>
      <p:sp>
        <p:nvSpPr>
          <p:cNvPr id="7" name="Date Placeholder 6">
            <a:extLst>
              <a:ext uri="{FF2B5EF4-FFF2-40B4-BE49-F238E27FC236}">
                <a16:creationId xmlns:a16="http://schemas.microsoft.com/office/drawing/2014/main" id="{9A4E5047-5E22-1382-F1A1-8F4F31B47430}"/>
              </a:ext>
            </a:extLst>
          </p:cNvPr>
          <p:cNvSpPr>
            <a:spLocks noGrp="1"/>
          </p:cNvSpPr>
          <p:nvPr>
            <p:ph type="dt" sz="half" idx="10"/>
          </p:nvPr>
        </p:nvSpPr>
        <p:spPr>
          <a:xfrm>
            <a:off x="250825" y="6524625"/>
            <a:ext cx="971550" cy="219075"/>
          </a:xfrm>
        </p:spPr>
        <p:txBody>
          <a:bodyPr anchor="ctr">
            <a:normAutofit/>
          </a:bodyPr>
          <a:lstStyle/>
          <a:p>
            <a:pPr>
              <a:lnSpc>
                <a:spcPct val="90000"/>
              </a:lnSpc>
              <a:spcAft>
                <a:spcPts val="600"/>
              </a:spcAft>
              <a:defRPr/>
            </a:pPr>
            <a:fld id="{9453B735-BACA-4CF9-84E6-D7AD67CD6A41}" type="datetime1">
              <a:rPr lang="en-GB" altLang="en-US" sz="900" smtClean="0"/>
              <a:pPr>
                <a:lnSpc>
                  <a:spcPct val="90000"/>
                </a:lnSpc>
                <a:spcAft>
                  <a:spcPts val="600"/>
                </a:spcAft>
                <a:defRPr/>
              </a:pPr>
              <a:t>12/04/2026</a:t>
            </a:fld>
            <a:endParaRPr lang="en-GB" altLang="en-US" sz="900"/>
          </a:p>
        </p:txBody>
      </p:sp>
      <p:sp>
        <p:nvSpPr>
          <p:cNvPr id="8" name="Slide Number Placeholder 7">
            <a:extLst>
              <a:ext uri="{FF2B5EF4-FFF2-40B4-BE49-F238E27FC236}">
                <a16:creationId xmlns:a16="http://schemas.microsoft.com/office/drawing/2014/main" id="{7E4E57CF-DE4F-BAE9-9F78-EA2E8D6E952F}"/>
              </a:ext>
            </a:extLst>
          </p:cNvPr>
          <p:cNvSpPr>
            <a:spLocks noGrp="1"/>
          </p:cNvSpPr>
          <p:nvPr>
            <p:ph type="sldNum" sz="quarter" idx="11"/>
          </p:nvPr>
        </p:nvSpPr>
        <p:spPr>
          <a:xfrm>
            <a:off x="7956550" y="6381750"/>
            <a:ext cx="730250" cy="339725"/>
          </a:xfrm>
        </p:spPr>
        <p:txBody>
          <a:bodyPr wrap="square" anchor="ctr">
            <a:normAutofit/>
          </a:bodyPr>
          <a:lstStyle/>
          <a:p>
            <a:pPr>
              <a:spcAft>
                <a:spcPts val="600"/>
              </a:spcAft>
              <a:defRPr/>
            </a:pPr>
            <a:fld id="{0669F83E-C611-4B90-8FAE-1379528B23C3}" type="slidenum">
              <a:rPr lang="en-GB" altLang="en-US" smtClean="0"/>
              <a:pPr>
                <a:spcAft>
                  <a:spcPts val="600"/>
                </a:spcAft>
                <a:defRPr/>
              </a:pPr>
              <a:t>6</a:t>
            </a:fld>
            <a:endParaRPr lang="en-GB" altLang="en-US"/>
          </a:p>
        </p:txBody>
      </p:sp>
      <p:pic>
        <p:nvPicPr>
          <p:cNvPr id="24" name="Content Placeholder 23" descr="Diagram of lung cancer&#10;&#10;AI-generated content may be incorrect.">
            <a:extLst>
              <a:ext uri="{FF2B5EF4-FFF2-40B4-BE49-F238E27FC236}">
                <a16:creationId xmlns:a16="http://schemas.microsoft.com/office/drawing/2014/main" id="{22016AF6-792F-95ED-DB67-F0AC278385F7}"/>
              </a:ext>
            </a:extLst>
          </p:cNvPr>
          <p:cNvPicPr>
            <a:picLocks noGrp="1" noChangeAspect="1"/>
          </p:cNvPicPr>
          <p:nvPr>
            <p:ph sz="quarter" idx="4"/>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bwMode="auto">
          <a:xfrm>
            <a:off x="4572000" y="1268760"/>
            <a:ext cx="4041775" cy="3588200"/>
          </a:xfrm>
          <a:prstGeom prst="rect">
            <a:avLst/>
          </a:prstGeom>
          <a:noFill/>
          <a:extLst>
            <a:ext uri="{909E8E84-426E-40DD-AFC4-6F175D3DCCD1}">
              <a14:hiddenFill xmlns:a14="http://schemas.microsoft.com/office/drawing/2010/main">
                <a:solidFill>
                  <a:srgbClr val="FFFFFF"/>
                </a:solidFill>
              </a14:hiddenFill>
            </a:ext>
          </a:extLst>
        </p:spPr>
      </p:pic>
      <p:sp>
        <p:nvSpPr>
          <p:cNvPr id="26" name="TextBox 25">
            <a:extLst>
              <a:ext uri="{FF2B5EF4-FFF2-40B4-BE49-F238E27FC236}">
                <a16:creationId xmlns:a16="http://schemas.microsoft.com/office/drawing/2014/main" id="{51C603AC-7D3E-481B-CD30-37BC6BC484AE}"/>
              </a:ext>
            </a:extLst>
          </p:cNvPr>
          <p:cNvSpPr txBox="1"/>
          <p:nvPr/>
        </p:nvSpPr>
        <p:spPr>
          <a:xfrm>
            <a:off x="4860032" y="5092995"/>
            <a:ext cx="3600400" cy="646331"/>
          </a:xfrm>
          <a:prstGeom prst="rect">
            <a:avLst/>
          </a:prstGeom>
          <a:noFill/>
        </p:spPr>
        <p:txBody>
          <a:bodyPr wrap="square" rtlCol="0">
            <a:spAutoFit/>
          </a:bodyPr>
          <a:lstStyle/>
          <a:p>
            <a:r>
              <a:rPr lang="en-US" dirty="0"/>
              <a:t>Figure 3 Pathophysiology of the lung cancer</a:t>
            </a:r>
          </a:p>
        </p:txBody>
      </p:sp>
      <p:pic>
        <p:nvPicPr>
          <p:cNvPr id="77" name="Audio 76">
            <a:extLst>
              <a:ext uri="{FF2B5EF4-FFF2-40B4-BE49-F238E27FC236}">
                <a16:creationId xmlns:a16="http://schemas.microsoft.com/office/drawing/2014/main" id="{E7F28D2D-F25F-84AD-3885-BC1D47FC3B8C}"/>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1614335106"/>
      </p:ext>
    </p:extLst>
  </p:cSld>
  <p:clrMapOvr>
    <a:masterClrMapping/>
  </p:clrMapOvr>
  <mc:AlternateContent xmlns:mc="http://schemas.openxmlformats.org/markup-compatibility/2006">
    <mc:Choice xmlns:p14="http://schemas.microsoft.com/office/powerpoint/2010/main" Requires="p14">
      <p:transition spd="slow" p14:dur="2000" advTm="38898"/>
    </mc:Choice>
    <mc:Fallback>
      <p:transition spd="slow" advTm="3889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7"/>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274638"/>
            <a:ext cx="8229600" cy="1143000"/>
          </a:xfrm>
        </p:spPr>
        <p:txBody>
          <a:bodyPr wrap="square" anchor="ctr">
            <a:normAutofit/>
          </a:bodyPr>
          <a:lstStyle/>
          <a:p>
            <a:r>
              <a:rPr lang="en-GB" sz="3200" b="1" dirty="0"/>
              <a:t>Risk factors</a:t>
            </a:r>
          </a:p>
        </p:txBody>
      </p:sp>
      <p:sp>
        <p:nvSpPr>
          <p:cNvPr id="2" name="Content Placeholder 1">
            <a:extLst>
              <a:ext uri="{FF2B5EF4-FFF2-40B4-BE49-F238E27FC236}">
                <a16:creationId xmlns:a16="http://schemas.microsoft.com/office/drawing/2014/main" id="{B6307EA7-00DA-7750-8609-7051118EDC20}"/>
              </a:ext>
            </a:extLst>
          </p:cNvPr>
          <p:cNvSpPr>
            <a:spLocks noGrp="1"/>
          </p:cNvSpPr>
          <p:nvPr>
            <p:ph sz="half" idx="1"/>
          </p:nvPr>
        </p:nvSpPr>
        <p:spPr>
          <a:xfrm>
            <a:off x="457200" y="1340768"/>
            <a:ext cx="4038600" cy="4248473"/>
          </a:xfrm>
        </p:spPr>
        <p:txBody>
          <a:bodyPr wrap="square" anchor="t">
            <a:normAutofit/>
          </a:bodyPr>
          <a:lstStyle/>
          <a:p>
            <a:pPr marL="0" indent="0">
              <a:lnSpc>
                <a:spcPct val="90000"/>
              </a:lnSpc>
              <a:buNone/>
            </a:pPr>
            <a:r>
              <a:rPr lang="en-GB" sz="2200" dirty="0"/>
              <a:t>•</a:t>
            </a:r>
            <a:r>
              <a:rPr lang="en-GB" sz="2000" dirty="0"/>
              <a:t>⁠  ⁠Age 69 (advanced age increases risk).</a:t>
            </a:r>
          </a:p>
          <a:p>
            <a:pPr marL="0" indent="0">
              <a:lnSpc>
                <a:spcPct val="90000"/>
              </a:lnSpc>
              <a:buNone/>
            </a:pPr>
            <a:r>
              <a:rPr lang="en-GB" sz="2000" dirty="0"/>
              <a:t>•⁠  ⁠Long-term smoking history.</a:t>
            </a:r>
          </a:p>
          <a:p>
            <a:pPr marL="0" indent="0">
              <a:lnSpc>
                <a:spcPct val="90000"/>
              </a:lnSpc>
              <a:buNone/>
            </a:pPr>
            <a:r>
              <a:rPr lang="en-GB" sz="2000" dirty="0"/>
              <a:t>•⁠  ⁠Low physical activity and poor diet.</a:t>
            </a:r>
          </a:p>
          <a:p>
            <a:pPr marL="0" indent="0">
              <a:lnSpc>
                <a:spcPct val="90000"/>
              </a:lnSpc>
              <a:buNone/>
            </a:pPr>
            <a:r>
              <a:rPr lang="en-GB" sz="2000" dirty="0"/>
              <a:t>•⁠  ⁠Chronic exposure to environmental pollutants (if applicable).</a:t>
            </a:r>
          </a:p>
          <a:p>
            <a:pPr marL="0" indent="0">
              <a:lnSpc>
                <a:spcPct val="90000"/>
              </a:lnSpc>
              <a:buNone/>
            </a:pPr>
            <a:r>
              <a:rPr lang="en-GB" sz="2000" dirty="0"/>
              <a:t>•⁠  ⁠Family history of cancer (if applicable).</a:t>
            </a:r>
          </a:p>
          <a:p>
            <a:pPr>
              <a:lnSpc>
                <a:spcPct val="90000"/>
              </a:lnSpc>
            </a:pPr>
            <a:endParaRPr lang="en-GB" sz="2200" dirty="0"/>
          </a:p>
          <a:p>
            <a:pPr>
              <a:lnSpc>
                <a:spcPct val="90000"/>
              </a:lnSpc>
            </a:pPr>
            <a:endParaRPr lang="en-GB" sz="2200" dirty="0"/>
          </a:p>
        </p:txBody>
      </p:sp>
      <p:sp>
        <p:nvSpPr>
          <p:cNvPr id="14" name="Date Placeholder 6">
            <a:extLst>
              <a:ext uri="{FF2B5EF4-FFF2-40B4-BE49-F238E27FC236}">
                <a16:creationId xmlns:a16="http://schemas.microsoft.com/office/drawing/2014/main" id="{57D83B5C-9548-F2B2-3001-87D233432FC1}"/>
              </a:ext>
            </a:extLst>
          </p:cNvPr>
          <p:cNvSpPr>
            <a:spLocks noGrp="1"/>
          </p:cNvSpPr>
          <p:nvPr>
            <p:ph type="dt" sz="half" idx="10"/>
          </p:nvPr>
        </p:nvSpPr>
        <p:spPr>
          <a:xfrm>
            <a:off x="250825" y="6524625"/>
            <a:ext cx="971550" cy="219075"/>
          </a:xfrm>
        </p:spPr>
        <p:txBody>
          <a:bodyPr anchor="ctr">
            <a:normAutofit/>
          </a:bodyPr>
          <a:lstStyle/>
          <a:p>
            <a:pPr>
              <a:lnSpc>
                <a:spcPct val="90000"/>
              </a:lnSpc>
              <a:spcAft>
                <a:spcPts val="600"/>
              </a:spcAft>
              <a:defRPr/>
            </a:pPr>
            <a:fld id="{9453B735-BACA-4CF9-84E6-D7AD67CD6A41}" type="datetime1">
              <a:rPr lang="en-GB" altLang="en-US" sz="900"/>
              <a:pPr>
                <a:lnSpc>
                  <a:spcPct val="90000"/>
                </a:lnSpc>
                <a:spcAft>
                  <a:spcPts val="600"/>
                </a:spcAft>
                <a:defRPr/>
              </a:pPr>
              <a:t>11/04/2026</a:t>
            </a:fld>
            <a:endParaRPr lang="en-GB" altLang="en-US" sz="900"/>
          </a:p>
        </p:txBody>
      </p:sp>
      <p:sp>
        <p:nvSpPr>
          <p:cNvPr id="16" name="Slide Number Placeholder 7">
            <a:extLst>
              <a:ext uri="{FF2B5EF4-FFF2-40B4-BE49-F238E27FC236}">
                <a16:creationId xmlns:a16="http://schemas.microsoft.com/office/drawing/2014/main" id="{7B362B05-2193-F386-E948-29F1291C9710}"/>
              </a:ext>
            </a:extLst>
          </p:cNvPr>
          <p:cNvSpPr>
            <a:spLocks noGrp="1"/>
          </p:cNvSpPr>
          <p:nvPr>
            <p:ph type="sldNum" sz="quarter" idx="11"/>
          </p:nvPr>
        </p:nvSpPr>
        <p:spPr>
          <a:xfrm>
            <a:off x="7956550" y="6381750"/>
            <a:ext cx="730250" cy="339725"/>
          </a:xfrm>
        </p:spPr>
        <p:txBody>
          <a:bodyPr wrap="square" anchor="ctr">
            <a:normAutofit/>
          </a:bodyPr>
          <a:lstStyle/>
          <a:p>
            <a:pPr>
              <a:spcAft>
                <a:spcPts val="600"/>
              </a:spcAft>
              <a:defRPr/>
            </a:pPr>
            <a:fld id="{0669F83E-C611-4B90-8FAE-1379528B23C3}" type="slidenum">
              <a:rPr lang="en-GB" altLang="en-US"/>
              <a:pPr>
                <a:spcAft>
                  <a:spcPts val="600"/>
                </a:spcAft>
                <a:defRPr/>
              </a:pPr>
              <a:t>7</a:t>
            </a:fld>
            <a:endParaRPr lang="en-GB" altLang="en-US"/>
          </a:p>
        </p:txBody>
      </p:sp>
      <p:pic>
        <p:nvPicPr>
          <p:cNvPr id="13" name="Content Placeholder 12" descr="Diagram of lung cancer&#10;&#10;AI-generated content may be incorrect.">
            <a:extLst>
              <a:ext uri="{FF2B5EF4-FFF2-40B4-BE49-F238E27FC236}">
                <a16:creationId xmlns:a16="http://schemas.microsoft.com/office/drawing/2014/main" id="{D6B93705-144C-62F3-BFB3-D13E404FA3F5}"/>
              </a:ext>
            </a:extLst>
          </p:cNvPr>
          <p:cNvPicPr>
            <a:picLocks noGrp="1" noChangeAspect="1"/>
          </p:cNvPicPr>
          <p:nvPr>
            <p:ph sz="half" idx="2"/>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4648200" y="1417638"/>
            <a:ext cx="4038600" cy="3523530"/>
          </a:xfrm>
        </p:spPr>
      </p:pic>
      <p:sp>
        <p:nvSpPr>
          <p:cNvPr id="15" name="TextBox 14">
            <a:extLst>
              <a:ext uri="{FF2B5EF4-FFF2-40B4-BE49-F238E27FC236}">
                <a16:creationId xmlns:a16="http://schemas.microsoft.com/office/drawing/2014/main" id="{5D1E9685-B38A-99DD-DF8A-3601E18B8237}"/>
              </a:ext>
            </a:extLst>
          </p:cNvPr>
          <p:cNvSpPr txBox="1"/>
          <p:nvPr/>
        </p:nvSpPr>
        <p:spPr>
          <a:xfrm>
            <a:off x="4648200" y="5216420"/>
            <a:ext cx="4038600" cy="307777"/>
          </a:xfrm>
          <a:prstGeom prst="rect">
            <a:avLst/>
          </a:prstGeom>
          <a:noFill/>
        </p:spPr>
        <p:txBody>
          <a:bodyPr wrap="square" rtlCol="0">
            <a:spAutoFit/>
          </a:bodyPr>
          <a:lstStyle/>
          <a:p>
            <a:r>
              <a:rPr lang="en-US" sz="1400" dirty="0"/>
              <a:t>                         Figure 4 of Risk Factors</a:t>
            </a:r>
          </a:p>
        </p:txBody>
      </p:sp>
      <p:pic>
        <p:nvPicPr>
          <p:cNvPr id="33" name="Audio 32">
            <a:extLst>
              <a:ext uri="{FF2B5EF4-FFF2-40B4-BE49-F238E27FC236}">
                <a16:creationId xmlns:a16="http://schemas.microsoft.com/office/drawing/2014/main" id="{3989C32C-BF35-1709-0E1F-0B89DDD6D76A}"/>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1688727333"/>
      </p:ext>
    </p:extLst>
  </p:cSld>
  <p:clrMapOvr>
    <a:masterClrMapping/>
  </p:clrMapOvr>
  <mc:AlternateContent xmlns:mc="http://schemas.openxmlformats.org/markup-compatibility/2006">
    <mc:Choice xmlns:p14="http://schemas.microsoft.com/office/powerpoint/2010/main" Requires="p14">
      <p:transition spd="slow" p14:dur="2000" advTm="20056"/>
    </mc:Choice>
    <mc:Fallback>
      <p:transition spd="slow" advTm="2005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3"/>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B924A3-1440-EE2D-BFA7-E4E87ED0695F}"/>
              </a:ext>
            </a:extLst>
          </p:cNvPr>
          <p:cNvSpPr>
            <a:spLocks noGrp="1"/>
          </p:cNvSpPr>
          <p:nvPr>
            <p:ph type="title"/>
          </p:nvPr>
        </p:nvSpPr>
        <p:spPr>
          <a:xfrm>
            <a:off x="457200" y="1412776"/>
            <a:ext cx="8229600" cy="576065"/>
          </a:xfrm>
        </p:spPr>
        <p:txBody>
          <a:bodyPr wrap="square" anchor="ctr">
            <a:normAutofit/>
          </a:bodyPr>
          <a:lstStyle/>
          <a:p>
            <a:r>
              <a:rPr lang="en-GB" sz="2800" b="1" dirty="0"/>
              <a:t>Care Plan (1/3)</a:t>
            </a:r>
          </a:p>
        </p:txBody>
      </p:sp>
      <p:sp>
        <p:nvSpPr>
          <p:cNvPr id="3" name="Content Placeholder 2">
            <a:extLst>
              <a:ext uri="{FF2B5EF4-FFF2-40B4-BE49-F238E27FC236}">
                <a16:creationId xmlns:a16="http://schemas.microsoft.com/office/drawing/2014/main" id="{6434F549-6873-A292-8A34-6B47A514022A}"/>
              </a:ext>
            </a:extLst>
          </p:cNvPr>
          <p:cNvSpPr>
            <a:spLocks noGrp="1"/>
          </p:cNvSpPr>
          <p:nvPr>
            <p:ph sz="half" idx="2"/>
          </p:nvPr>
        </p:nvSpPr>
        <p:spPr>
          <a:xfrm>
            <a:off x="457200" y="1988841"/>
            <a:ext cx="4040188" cy="3600400"/>
          </a:xfrm>
        </p:spPr>
        <p:txBody>
          <a:bodyPr wrap="square" anchor="t">
            <a:normAutofit/>
          </a:bodyPr>
          <a:lstStyle/>
          <a:p>
            <a:pPr>
              <a:lnSpc>
                <a:spcPct val="90000"/>
              </a:lnSpc>
            </a:pPr>
            <a:r>
              <a:rPr lang="en-GB" sz="1800" dirty="0"/>
              <a:t>Lifestyle and Health Behaviour.</a:t>
            </a:r>
          </a:p>
          <a:p>
            <a:pPr>
              <a:lnSpc>
                <a:spcPct val="90000"/>
              </a:lnSpc>
            </a:pPr>
            <a:r>
              <a:rPr lang="en-GB" sz="1800" dirty="0"/>
              <a:t>⁠patient V has a history of smoking; currently trying to quit.</a:t>
            </a:r>
          </a:p>
          <a:p>
            <a:pPr>
              <a:lnSpc>
                <a:spcPct val="90000"/>
              </a:lnSpc>
            </a:pPr>
            <a:r>
              <a:rPr lang="en-GB" sz="1800" dirty="0"/>
              <a:t>Poor diet: The diet is deficient in fruits and vegetables and rich in processed foods ⁠ </a:t>
            </a:r>
          </a:p>
          <a:p>
            <a:pPr>
              <a:lnSpc>
                <a:spcPct val="90000"/>
              </a:lnSpc>
            </a:pPr>
            <a:r>
              <a:rPr lang="en-GB" sz="1800" dirty="0"/>
              <a:t>Low physical activity; spends most time at home</a:t>
            </a:r>
          </a:p>
          <a:p>
            <a:pPr>
              <a:lnSpc>
                <a:spcPct val="90000"/>
              </a:lnSpc>
            </a:pPr>
            <a:r>
              <a:rPr lang="en-GB" sz="1800" dirty="0"/>
              <a:t> Stress management is minimal; anxiety about diagnosis.</a:t>
            </a:r>
          </a:p>
          <a:p>
            <a:pPr>
              <a:lnSpc>
                <a:spcPct val="90000"/>
              </a:lnSpc>
            </a:pPr>
            <a:endParaRPr lang="en-GB" sz="2000" dirty="0"/>
          </a:p>
        </p:txBody>
      </p:sp>
      <p:sp>
        <p:nvSpPr>
          <p:cNvPr id="4" name="Date Placeholder 3">
            <a:extLst>
              <a:ext uri="{FF2B5EF4-FFF2-40B4-BE49-F238E27FC236}">
                <a16:creationId xmlns:a16="http://schemas.microsoft.com/office/drawing/2014/main" id="{9FCEB692-B9B5-A7EC-175D-C55FD2A656B5}"/>
              </a:ext>
            </a:extLst>
          </p:cNvPr>
          <p:cNvSpPr>
            <a:spLocks noGrp="1"/>
          </p:cNvSpPr>
          <p:nvPr>
            <p:ph type="dt" sz="half" idx="10"/>
          </p:nvPr>
        </p:nvSpPr>
        <p:spPr>
          <a:xfrm>
            <a:off x="250825" y="6524625"/>
            <a:ext cx="971550" cy="219075"/>
          </a:xfrm>
        </p:spPr>
        <p:txBody>
          <a:bodyPr anchor="ctr">
            <a:normAutofit/>
          </a:bodyPr>
          <a:lstStyle/>
          <a:p>
            <a:pPr>
              <a:lnSpc>
                <a:spcPct val="90000"/>
              </a:lnSpc>
              <a:spcAft>
                <a:spcPts val="600"/>
              </a:spcAft>
              <a:defRPr/>
            </a:pPr>
            <a:fld id="{2303D31F-598B-47EE-BA37-93F097A3D676}" type="datetime1">
              <a:rPr lang="en-GB" altLang="en-US" sz="900" smtClean="0"/>
              <a:pPr>
                <a:lnSpc>
                  <a:spcPct val="90000"/>
                </a:lnSpc>
                <a:spcAft>
                  <a:spcPts val="600"/>
                </a:spcAft>
                <a:defRPr/>
              </a:pPr>
              <a:t>11/04/2026</a:t>
            </a:fld>
            <a:endParaRPr lang="en-GB" altLang="en-US" sz="900"/>
          </a:p>
        </p:txBody>
      </p:sp>
      <p:sp>
        <p:nvSpPr>
          <p:cNvPr id="5" name="Slide Number Placeholder 4">
            <a:extLst>
              <a:ext uri="{FF2B5EF4-FFF2-40B4-BE49-F238E27FC236}">
                <a16:creationId xmlns:a16="http://schemas.microsoft.com/office/drawing/2014/main" id="{4E6DEE0F-0A02-6D68-23C0-0B77EC1F3087}"/>
              </a:ext>
            </a:extLst>
          </p:cNvPr>
          <p:cNvSpPr>
            <a:spLocks noGrp="1"/>
          </p:cNvSpPr>
          <p:nvPr>
            <p:ph type="sldNum" sz="quarter" idx="11"/>
          </p:nvPr>
        </p:nvSpPr>
        <p:spPr>
          <a:xfrm>
            <a:off x="7956550" y="6381750"/>
            <a:ext cx="730250" cy="339725"/>
          </a:xfrm>
        </p:spPr>
        <p:txBody>
          <a:bodyPr wrap="square" anchor="ctr">
            <a:normAutofit/>
          </a:bodyPr>
          <a:lstStyle/>
          <a:p>
            <a:pPr>
              <a:spcAft>
                <a:spcPts val="600"/>
              </a:spcAft>
              <a:defRPr/>
            </a:pPr>
            <a:fld id="{6550E941-99E4-4403-A917-B30FF69A9617}" type="slidenum">
              <a:rPr lang="en-GB" altLang="en-US" smtClean="0"/>
              <a:pPr>
                <a:spcAft>
                  <a:spcPts val="600"/>
                </a:spcAft>
                <a:defRPr/>
              </a:pPr>
              <a:t>8</a:t>
            </a:fld>
            <a:endParaRPr lang="en-GB" altLang="en-US"/>
          </a:p>
        </p:txBody>
      </p:sp>
      <p:pic>
        <p:nvPicPr>
          <p:cNvPr id="23" name="Picture 22" descr="A doctor holding a clipboard&#10;&#10;AI-generated content may be incorrect.">
            <a:extLst>
              <a:ext uri="{FF2B5EF4-FFF2-40B4-BE49-F238E27FC236}">
                <a16:creationId xmlns:a16="http://schemas.microsoft.com/office/drawing/2014/main" id="{27A38EA8-B20D-3072-D4A9-9BAE1C2C0497}"/>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5272956" y="2228684"/>
            <a:ext cx="2743200" cy="2590800"/>
          </a:xfrm>
          <a:prstGeom prst="rect">
            <a:avLst/>
          </a:prstGeom>
        </p:spPr>
      </p:pic>
      <p:pic>
        <p:nvPicPr>
          <p:cNvPr id="58" name="Audio 57">
            <a:extLst>
              <a:ext uri="{FF2B5EF4-FFF2-40B4-BE49-F238E27FC236}">
                <a16:creationId xmlns:a16="http://schemas.microsoft.com/office/drawing/2014/main" id="{325D29E2-3B28-441F-BEC4-7E8637F25BCE}"/>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115300" y="5928568"/>
            <a:ext cx="812800" cy="812800"/>
          </a:xfrm>
          <a:prstGeom prst="rect">
            <a:avLst/>
          </a:prstGeom>
        </p:spPr>
      </p:pic>
    </p:spTree>
    <p:extLst>
      <p:ext uri="{BB962C8B-B14F-4D97-AF65-F5344CB8AC3E}">
        <p14:creationId xmlns:p14="http://schemas.microsoft.com/office/powerpoint/2010/main" val="2070946817"/>
      </p:ext>
    </p:extLst>
  </p:cSld>
  <p:clrMapOvr>
    <a:masterClrMapping/>
  </p:clrMapOvr>
  <mc:AlternateContent xmlns:mc="http://schemas.openxmlformats.org/markup-compatibility/2006">
    <mc:Choice xmlns:p14="http://schemas.microsoft.com/office/powerpoint/2010/main" Requires="p14">
      <p:transition spd="slow" p14:dur="2000" advTm="29084"/>
    </mc:Choice>
    <mc:Fallback>
      <p:transition spd="slow" advTm="290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8"/>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69B926-B65F-3EB5-92BB-DC40BD793F0D}"/>
              </a:ext>
            </a:extLst>
          </p:cNvPr>
          <p:cNvSpPr>
            <a:spLocks noGrp="1"/>
          </p:cNvSpPr>
          <p:nvPr>
            <p:ph type="title"/>
          </p:nvPr>
        </p:nvSpPr>
        <p:spPr>
          <a:xfrm>
            <a:off x="457200" y="908720"/>
            <a:ext cx="8229600" cy="508918"/>
          </a:xfrm>
        </p:spPr>
        <p:txBody>
          <a:bodyPr wrap="square" anchor="ctr">
            <a:normAutofit fontScale="90000"/>
          </a:bodyPr>
          <a:lstStyle/>
          <a:p>
            <a:r>
              <a:rPr lang="en-GB" sz="2800" b="1" dirty="0"/>
              <a:t>Care Plan (2/3)</a:t>
            </a:r>
          </a:p>
        </p:txBody>
      </p:sp>
      <p:sp>
        <p:nvSpPr>
          <p:cNvPr id="3" name="Content Placeholder 2">
            <a:extLst>
              <a:ext uri="{FF2B5EF4-FFF2-40B4-BE49-F238E27FC236}">
                <a16:creationId xmlns:a16="http://schemas.microsoft.com/office/drawing/2014/main" id="{D8D4FB70-B25A-602C-D334-08F645D206D5}"/>
              </a:ext>
            </a:extLst>
          </p:cNvPr>
          <p:cNvSpPr>
            <a:spLocks noGrp="1"/>
          </p:cNvSpPr>
          <p:nvPr>
            <p:ph sz="half" idx="2"/>
          </p:nvPr>
        </p:nvSpPr>
        <p:spPr>
          <a:xfrm>
            <a:off x="457200" y="1700809"/>
            <a:ext cx="4474840" cy="3888432"/>
          </a:xfrm>
        </p:spPr>
        <p:txBody>
          <a:bodyPr wrap="square" anchor="t">
            <a:normAutofit/>
          </a:bodyPr>
          <a:lstStyle/>
          <a:p>
            <a:pPr>
              <a:lnSpc>
                <a:spcPct val="90000"/>
              </a:lnSpc>
            </a:pPr>
            <a:r>
              <a:rPr lang="en-GB" sz="2000" dirty="0"/>
              <a:t> Everyday Routine</a:t>
            </a:r>
          </a:p>
          <a:p>
            <a:pPr marL="0" indent="0">
              <a:lnSpc>
                <a:spcPct val="90000"/>
              </a:lnSpc>
              <a:buNone/>
            </a:pPr>
            <a:r>
              <a:rPr lang="en-GB" sz="2000" dirty="0"/>
              <a:t>•⁠  ⁠Morning: Light stretching, breakfast with limited protein</a:t>
            </a:r>
          </a:p>
          <a:p>
            <a:pPr marL="0" indent="0">
              <a:lnSpc>
                <a:spcPct val="90000"/>
              </a:lnSpc>
              <a:buNone/>
            </a:pPr>
            <a:r>
              <a:rPr lang="en-GB" sz="2000" dirty="0"/>
              <a:t>•⁠  ⁠Afternoon: Short walk, rest periods due to fatigue.</a:t>
            </a:r>
          </a:p>
          <a:p>
            <a:pPr marL="0" indent="0">
              <a:lnSpc>
                <a:spcPct val="90000"/>
              </a:lnSpc>
              <a:buNone/>
            </a:pPr>
            <a:r>
              <a:rPr lang="en-GB" sz="2000" dirty="0"/>
              <a:t>•⁠  ⁠Evening: Medication adherence (chemotherapy or prescribed drugs), monitoring symptoms (cough, oxygen levels).</a:t>
            </a:r>
          </a:p>
          <a:p>
            <a:pPr marL="0" indent="0">
              <a:lnSpc>
                <a:spcPct val="90000"/>
              </a:lnSpc>
              <a:buNone/>
            </a:pPr>
            <a:r>
              <a:rPr lang="en-GB" sz="2000" dirty="0"/>
              <a:t>•⁠  ⁠Sleep: 6–7 hours per night; disturbed due to coughing.</a:t>
            </a:r>
          </a:p>
          <a:p>
            <a:pPr>
              <a:lnSpc>
                <a:spcPct val="90000"/>
              </a:lnSpc>
            </a:pPr>
            <a:endParaRPr lang="en-GB" sz="2000" dirty="0"/>
          </a:p>
        </p:txBody>
      </p:sp>
      <p:pic>
        <p:nvPicPr>
          <p:cNvPr id="19" name="Content Placeholder 18" descr="A nurse and an old person&#10;&#10;AI-generated content may be incorrect.">
            <a:extLst>
              <a:ext uri="{FF2B5EF4-FFF2-40B4-BE49-F238E27FC236}">
                <a16:creationId xmlns:a16="http://schemas.microsoft.com/office/drawing/2014/main" id="{9F0D860F-AFF4-2ED4-FB4A-66165C78984A}"/>
              </a:ext>
            </a:extLst>
          </p:cNvPr>
          <p:cNvPicPr>
            <a:picLocks noGrp="1" noChangeAspect="1"/>
          </p:cNvPicPr>
          <p:nvPr>
            <p:ph sz="quarter" idx="4"/>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5527675" y="1556793"/>
            <a:ext cx="3159125" cy="4032796"/>
          </a:xfrm>
        </p:spPr>
      </p:pic>
      <p:sp>
        <p:nvSpPr>
          <p:cNvPr id="4" name="Date Placeholder 3">
            <a:extLst>
              <a:ext uri="{FF2B5EF4-FFF2-40B4-BE49-F238E27FC236}">
                <a16:creationId xmlns:a16="http://schemas.microsoft.com/office/drawing/2014/main" id="{28290F66-9B7A-D4EF-7AC0-B0C0F1F98F5B}"/>
              </a:ext>
            </a:extLst>
          </p:cNvPr>
          <p:cNvSpPr>
            <a:spLocks noGrp="1"/>
          </p:cNvSpPr>
          <p:nvPr>
            <p:ph type="dt" sz="half" idx="10"/>
          </p:nvPr>
        </p:nvSpPr>
        <p:spPr>
          <a:xfrm>
            <a:off x="250825" y="6524625"/>
            <a:ext cx="971550" cy="219075"/>
          </a:xfrm>
        </p:spPr>
        <p:txBody>
          <a:bodyPr anchor="ctr">
            <a:normAutofit/>
          </a:bodyPr>
          <a:lstStyle/>
          <a:p>
            <a:pPr>
              <a:lnSpc>
                <a:spcPct val="90000"/>
              </a:lnSpc>
              <a:spcAft>
                <a:spcPts val="600"/>
              </a:spcAft>
              <a:defRPr/>
            </a:pPr>
            <a:fld id="{2303D31F-598B-47EE-BA37-93F097A3D676}" type="datetime1">
              <a:rPr lang="en-GB" altLang="en-US" sz="900" smtClean="0"/>
              <a:pPr>
                <a:lnSpc>
                  <a:spcPct val="90000"/>
                </a:lnSpc>
                <a:spcAft>
                  <a:spcPts val="600"/>
                </a:spcAft>
                <a:defRPr/>
              </a:pPr>
              <a:t>11/04/2026</a:t>
            </a:fld>
            <a:endParaRPr lang="en-GB" altLang="en-US" sz="900"/>
          </a:p>
        </p:txBody>
      </p:sp>
      <p:sp>
        <p:nvSpPr>
          <p:cNvPr id="5" name="Slide Number Placeholder 4">
            <a:extLst>
              <a:ext uri="{FF2B5EF4-FFF2-40B4-BE49-F238E27FC236}">
                <a16:creationId xmlns:a16="http://schemas.microsoft.com/office/drawing/2014/main" id="{B0F15D2E-B843-1BFC-9C28-E4C39C9B066C}"/>
              </a:ext>
            </a:extLst>
          </p:cNvPr>
          <p:cNvSpPr>
            <a:spLocks noGrp="1"/>
          </p:cNvSpPr>
          <p:nvPr>
            <p:ph type="sldNum" sz="quarter" idx="11"/>
          </p:nvPr>
        </p:nvSpPr>
        <p:spPr>
          <a:xfrm>
            <a:off x="7956550" y="6381750"/>
            <a:ext cx="730250" cy="339725"/>
          </a:xfrm>
        </p:spPr>
        <p:txBody>
          <a:bodyPr wrap="square" anchor="ctr">
            <a:normAutofit/>
          </a:bodyPr>
          <a:lstStyle/>
          <a:p>
            <a:pPr>
              <a:spcAft>
                <a:spcPts val="600"/>
              </a:spcAft>
              <a:defRPr/>
            </a:pPr>
            <a:fld id="{6550E941-99E4-4403-A917-B30FF69A9617}" type="slidenum">
              <a:rPr lang="en-GB" altLang="en-US" smtClean="0"/>
              <a:pPr>
                <a:spcAft>
                  <a:spcPts val="600"/>
                </a:spcAft>
                <a:defRPr/>
              </a:pPr>
              <a:t>9</a:t>
            </a:fld>
            <a:endParaRPr lang="en-GB" altLang="en-US"/>
          </a:p>
        </p:txBody>
      </p:sp>
      <p:pic>
        <p:nvPicPr>
          <p:cNvPr id="39" name="Audio 38">
            <a:extLst>
              <a:ext uri="{FF2B5EF4-FFF2-40B4-BE49-F238E27FC236}">
                <a16:creationId xmlns:a16="http://schemas.microsoft.com/office/drawing/2014/main" id="{0610F363-9553-7E3C-011C-CAEC230F5F7B}"/>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425489401"/>
      </p:ext>
    </p:extLst>
  </p:cSld>
  <p:clrMapOvr>
    <a:masterClrMapping/>
  </p:clrMapOvr>
  <mc:AlternateContent xmlns:mc="http://schemas.openxmlformats.org/markup-compatibility/2006">
    <mc:Choice xmlns:p14="http://schemas.microsoft.com/office/powerpoint/2010/main" Requires="p14">
      <p:transition spd="slow" p14:dur="2000" advTm="24514"/>
    </mc:Choice>
    <mc:Fallback>
      <p:transition spd="slow" advTm="2451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9"/>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FE0124-C10B-2C22-8E26-7781C9788DBB}"/>
              </a:ext>
            </a:extLst>
          </p:cNvPr>
          <p:cNvSpPr>
            <a:spLocks noGrp="1"/>
          </p:cNvSpPr>
          <p:nvPr>
            <p:ph type="title"/>
          </p:nvPr>
        </p:nvSpPr>
        <p:spPr>
          <a:xfrm>
            <a:off x="457200" y="274638"/>
            <a:ext cx="8229600" cy="1143000"/>
          </a:xfrm>
        </p:spPr>
        <p:txBody>
          <a:bodyPr wrap="square" anchor="ctr">
            <a:normAutofit/>
          </a:bodyPr>
          <a:lstStyle/>
          <a:p>
            <a:r>
              <a:rPr lang="en-GB" sz="3600" b="1" dirty="0"/>
              <a:t>Care Plan (3/3) </a:t>
            </a:r>
          </a:p>
        </p:txBody>
      </p:sp>
      <p:sp>
        <p:nvSpPr>
          <p:cNvPr id="3" name="Content Placeholder 2">
            <a:extLst>
              <a:ext uri="{FF2B5EF4-FFF2-40B4-BE49-F238E27FC236}">
                <a16:creationId xmlns:a16="http://schemas.microsoft.com/office/drawing/2014/main" id="{CB8DB334-A7AC-B263-B902-D885AE203F43}"/>
              </a:ext>
            </a:extLst>
          </p:cNvPr>
          <p:cNvSpPr>
            <a:spLocks noGrp="1"/>
          </p:cNvSpPr>
          <p:nvPr>
            <p:ph sz="half" idx="2"/>
          </p:nvPr>
        </p:nvSpPr>
        <p:spPr>
          <a:xfrm>
            <a:off x="457200" y="1700809"/>
            <a:ext cx="4040188" cy="3888432"/>
          </a:xfrm>
        </p:spPr>
        <p:txBody>
          <a:bodyPr wrap="square" anchor="t">
            <a:normAutofit/>
          </a:bodyPr>
          <a:lstStyle/>
          <a:p>
            <a:pPr>
              <a:lnSpc>
                <a:spcPct val="90000"/>
              </a:lnSpc>
            </a:pPr>
            <a:r>
              <a:rPr lang="en-GB" sz="2000" dirty="0"/>
              <a:t>Communication and Ethical Consideration</a:t>
            </a:r>
          </a:p>
          <a:p>
            <a:pPr marL="0" indent="0">
              <a:lnSpc>
                <a:spcPct val="90000"/>
              </a:lnSpc>
              <a:buNone/>
            </a:pPr>
            <a:r>
              <a:rPr lang="en-GB" sz="2000" dirty="0"/>
              <a:t>•   Encourage open communication with healthcare team and family.</a:t>
            </a:r>
          </a:p>
          <a:p>
            <a:pPr marL="0" indent="0">
              <a:lnSpc>
                <a:spcPct val="90000"/>
              </a:lnSpc>
              <a:buNone/>
            </a:pPr>
            <a:r>
              <a:rPr lang="en-GB" sz="2000" dirty="0"/>
              <a:t>•⁠  ⁠Discuss treatment options, side effects, and prognosis respectfully.</a:t>
            </a:r>
          </a:p>
          <a:p>
            <a:pPr marL="0" indent="0">
              <a:lnSpc>
                <a:spcPct val="90000"/>
              </a:lnSpc>
              <a:buNone/>
            </a:pPr>
            <a:r>
              <a:rPr lang="en-GB" sz="2000" dirty="0"/>
              <a:t>•⁠  ⁠Respect patient autonomy; involve patient V in all care decisions.</a:t>
            </a:r>
          </a:p>
          <a:p>
            <a:pPr marL="0" indent="0">
              <a:lnSpc>
                <a:spcPct val="90000"/>
              </a:lnSpc>
              <a:buNone/>
            </a:pPr>
            <a:r>
              <a:rPr lang="en-GB" sz="2000" dirty="0"/>
              <a:t>•⁠  ⁠Provide emotional support and counseling when needed.</a:t>
            </a:r>
          </a:p>
        </p:txBody>
      </p:sp>
      <p:sp>
        <p:nvSpPr>
          <p:cNvPr id="4" name="Date Placeholder 3">
            <a:extLst>
              <a:ext uri="{FF2B5EF4-FFF2-40B4-BE49-F238E27FC236}">
                <a16:creationId xmlns:a16="http://schemas.microsoft.com/office/drawing/2014/main" id="{DB4193C0-9C37-D32B-C845-058D81A0063B}"/>
              </a:ext>
            </a:extLst>
          </p:cNvPr>
          <p:cNvSpPr>
            <a:spLocks noGrp="1"/>
          </p:cNvSpPr>
          <p:nvPr>
            <p:ph type="dt" sz="half" idx="10"/>
          </p:nvPr>
        </p:nvSpPr>
        <p:spPr>
          <a:xfrm>
            <a:off x="250825" y="6524625"/>
            <a:ext cx="971550" cy="219075"/>
          </a:xfrm>
        </p:spPr>
        <p:txBody>
          <a:bodyPr anchor="ctr">
            <a:normAutofit/>
          </a:bodyPr>
          <a:lstStyle/>
          <a:p>
            <a:pPr>
              <a:lnSpc>
                <a:spcPct val="90000"/>
              </a:lnSpc>
              <a:spcAft>
                <a:spcPts val="600"/>
              </a:spcAft>
              <a:defRPr/>
            </a:pPr>
            <a:fld id="{2303D31F-598B-47EE-BA37-93F097A3D676}" type="datetime1">
              <a:rPr lang="en-GB" altLang="en-US" sz="900" smtClean="0"/>
              <a:pPr>
                <a:lnSpc>
                  <a:spcPct val="90000"/>
                </a:lnSpc>
                <a:spcAft>
                  <a:spcPts val="600"/>
                </a:spcAft>
                <a:defRPr/>
              </a:pPr>
              <a:t>11/04/2026</a:t>
            </a:fld>
            <a:endParaRPr lang="en-GB" altLang="en-US" sz="900"/>
          </a:p>
        </p:txBody>
      </p:sp>
      <p:sp>
        <p:nvSpPr>
          <p:cNvPr id="5" name="Slide Number Placeholder 4">
            <a:extLst>
              <a:ext uri="{FF2B5EF4-FFF2-40B4-BE49-F238E27FC236}">
                <a16:creationId xmlns:a16="http://schemas.microsoft.com/office/drawing/2014/main" id="{332ED7D4-D58E-B110-D734-7BC6B273144D}"/>
              </a:ext>
            </a:extLst>
          </p:cNvPr>
          <p:cNvSpPr>
            <a:spLocks noGrp="1"/>
          </p:cNvSpPr>
          <p:nvPr>
            <p:ph type="sldNum" sz="quarter" idx="11"/>
          </p:nvPr>
        </p:nvSpPr>
        <p:spPr>
          <a:xfrm>
            <a:off x="7956550" y="6381750"/>
            <a:ext cx="730250" cy="339725"/>
          </a:xfrm>
        </p:spPr>
        <p:txBody>
          <a:bodyPr wrap="square" anchor="ctr">
            <a:normAutofit/>
          </a:bodyPr>
          <a:lstStyle/>
          <a:p>
            <a:pPr>
              <a:spcAft>
                <a:spcPts val="600"/>
              </a:spcAft>
              <a:defRPr/>
            </a:pPr>
            <a:fld id="{6550E941-99E4-4403-A917-B30FF69A9617}" type="slidenum">
              <a:rPr lang="en-GB" altLang="en-US" smtClean="0"/>
              <a:pPr>
                <a:spcAft>
                  <a:spcPts val="600"/>
                </a:spcAft>
                <a:defRPr/>
              </a:pPr>
              <a:t>10</a:t>
            </a:fld>
            <a:endParaRPr lang="en-GB" altLang="en-US"/>
          </a:p>
        </p:txBody>
      </p:sp>
      <p:pic>
        <p:nvPicPr>
          <p:cNvPr id="24" name="Content Placeholder 23" descr="Two people holding a clipboard&#10;&#10;AI-generated content may be incorrect.">
            <a:extLst>
              <a:ext uri="{FF2B5EF4-FFF2-40B4-BE49-F238E27FC236}">
                <a16:creationId xmlns:a16="http://schemas.microsoft.com/office/drawing/2014/main" id="{7E733EED-FC9C-0DAF-94B6-46F75F5B50B6}"/>
              </a:ext>
            </a:extLst>
          </p:cNvPr>
          <p:cNvPicPr>
            <a:picLocks noGrp="1" noChangeAspect="1"/>
          </p:cNvPicPr>
          <p:nvPr>
            <p:ph sz="quarter" idx="4"/>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4645025" y="1700809"/>
            <a:ext cx="4041775" cy="3318171"/>
          </a:xfrm>
        </p:spPr>
      </p:pic>
      <p:pic>
        <p:nvPicPr>
          <p:cNvPr id="127" name="Audio 126">
            <a:extLst>
              <a:ext uri="{FF2B5EF4-FFF2-40B4-BE49-F238E27FC236}">
                <a16:creationId xmlns:a16="http://schemas.microsoft.com/office/drawing/2014/main" id="{490911FD-6491-8DD2-9273-79061C393A7A}"/>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115300" y="5856560"/>
            <a:ext cx="812800" cy="812800"/>
          </a:xfrm>
          <a:prstGeom prst="rect">
            <a:avLst/>
          </a:prstGeom>
        </p:spPr>
      </p:pic>
    </p:spTree>
    <p:extLst>
      <p:ext uri="{BB962C8B-B14F-4D97-AF65-F5344CB8AC3E}">
        <p14:creationId xmlns:p14="http://schemas.microsoft.com/office/powerpoint/2010/main" val="3418309274"/>
      </p:ext>
    </p:extLst>
  </p:cSld>
  <p:clrMapOvr>
    <a:masterClrMapping/>
  </p:clrMapOvr>
  <mc:AlternateContent xmlns:mc="http://schemas.openxmlformats.org/markup-compatibility/2006">
    <mc:Choice xmlns:p14="http://schemas.microsoft.com/office/powerpoint/2010/main" Requires="p14">
      <p:transition spd="slow" p14:dur="2000" advTm="23319"/>
    </mc:Choice>
    <mc:Fallback>
      <p:transition spd="slow" advTm="2331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7"/>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E0FCB6-E8B5-E668-6859-562592213C24}"/>
              </a:ext>
            </a:extLst>
          </p:cNvPr>
          <p:cNvSpPr>
            <a:spLocks noGrp="1"/>
          </p:cNvSpPr>
          <p:nvPr>
            <p:ph type="title"/>
          </p:nvPr>
        </p:nvSpPr>
        <p:spPr>
          <a:xfrm>
            <a:off x="457200" y="908720"/>
            <a:ext cx="8229600" cy="508918"/>
          </a:xfrm>
        </p:spPr>
        <p:txBody>
          <a:bodyPr/>
          <a:lstStyle/>
          <a:p>
            <a:r>
              <a:rPr lang="en-GB" sz="2800" b="1" dirty="0"/>
              <a:t>Recommendations</a:t>
            </a:r>
          </a:p>
        </p:txBody>
      </p:sp>
      <p:sp>
        <p:nvSpPr>
          <p:cNvPr id="3" name="Content Placeholder 2">
            <a:extLst>
              <a:ext uri="{FF2B5EF4-FFF2-40B4-BE49-F238E27FC236}">
                <a16:creationId xmlns:a16="http://schemas.microsoft.com/office/drawing/2014/main" id="{7EB34A5C-AEA4-8C87-D5EF-1CD835079D1D}"/>
              </a:ext>
            </a:extLst>
          </p:cNvPr>
          <p:cNvSpPr>
            <a:spLocks noGrp="1"/>
          </p:cNvSpPr>
          <p:nvPr>
            <p:ph idx="1"/>
          </p:nvPr>
        </p:nvSpPr>
        <p:spPr/>
        <p:txBody>
          <a:bodyPr/>
          <a:lstStyle/>
          <a:p>
            <a:pPr marL="0" indent="0">
              <a:buNone/>
            </a:pPr>
            <a:r>
              <a:rPr lang="en-GB" sz="2000" dirty="0">
                <a:solidFill>
                  <a:srgbClr val="0070C0"/>
                </a:solidFill>
              </a:rPr>
              <a:t>•</a:t>
            </a:r>
            <a:r>
              <a:rPr lang="en-GB" sz="2000" dirty="0"/>
              <a:t>⁠  ⁠Smoking cessation support (counseling, nicotine replacement therapy).</a:t>
            </a:r>
          </a:p>
          <a:p>
            <a:pPr marL="0" indent="0">
              <a:buNone/>
            </a:pPr>
            <a:r>
              <a:rPr lang="en-GB" sz="2000" dirty="0"/>
              <a:t>•⁠  ⁠Nutritional support: high-protein, high-antioxidant diet.</a:t>
            </a:r>
          </a:p>
          <a:p>
            <a:pPr marL="0" indent="0">
              <a:buNone/>
            </a:pPr>
            <a:r>
              <a:rPr lang="en-GB" sz="2000" dirty="0"/>
              <a:t>•⁠  ⁠Regular low-impact exercise (walking, breathing exercises).</a:t>
            </a:r>
          </a:p>
          <a:p>
            <a:pPr marL="0" indent="0">
              <a:buNone/>
            </a:pPr>
            <a:r>
              <a:rPr lang="en-GB" sz="2000" dirty="0"/>
              <a:t>•⁠  ⁠Symptom monitoring: cough, oxygen saturation, weight changes.</a:t>
            </a:r>
          </a:p>
          <a:p>
            <a:pPr marL="0" indent="0">
              <a:buNone/>
            </a:pPr>
            <a:r>
              <a:rPr lang="en-GB" sz="2000" dirty="0"/>
              <a:t>•⁠  ⁠Psychological support: counseling, support groups.</a:t>
            </a:r>
          </a:p>
          <a:p>
            <a:pPr marL="0" indent="0">
              <a:buNone/>
            </a:pPr>
            <a:r>
              <a:rPr lang="en-GB" sz="2000" dirty="0"/>
              <a:t>•⁠  ⁠Regular medical follow-up and adherence to treatment plan.</a:t>
            </a:r>
          </a:p>
        </p:txBody>
      </p:sp>
      <p:sp>
        <p:nvSpPr>
          <p:cNvPr id="4" name="Date Placeholder 3">
            <a:extLst>
              <a:ext uri="{FF2B5EF4-FFF2-40B4-BE49-F238E27FC236}">
                <a16:creationId xmlns:a16="http://schemas.microsoft.com/office/drawing/2014/main" id="{BFDC4459-B578-A402-DCF4-CAC2307B75D4}"/>
              </a:ext>
            </a:extLst>
          </p:cNvPr>
          <p:cNvSpPr>
            <a:spLocks noGrp="1"/>
          </p:cNvSpPr>
          <p:nvPr>
            <p:ph type="dt" sz="half" idx="10"/>
          </p:nvPr>
        </p:nvSpPr>
        <p:spPr/>
        <p:txBody>
          <a:bodyPr/>
          <a:lstStyle/>
          <a:p>
            <a:pPr>
              <a:defRPr/>
            </a:pPr>
            <a:fld id="{2303D31F-598B-47EE-BA37-93F097A3D676}" type="datetime1">
              <a:rPr lang="en-GB" altLang="en-US" smtClean="0"/>
              <a:pPr>
                <a:defRPr/>
              </a:pPr>
              <a:t>11/04/2026</a:t>
            </a:fld>
            <a:endParaRPr lang="en-GB" altLang="en-US"/>
          </a:p>
        </p:txBody>
      </p:sp>
      <p:sp>
        <p:nvSpPr>
          <p:cNvPr id="5" name="Slide Number Placeholder 4">
            <a:extLst>
              <a:ext uri="{FF2B5EF4-FFF2-40B4-BE49-F238E27FC236}">
                <a16:creationId xmlns:a16="http://schemas.microsoft.com/office/drawing/2014/main" id="{C61D60C8-0E6D-5493-15CC-220B5D39BED7}"/>
              </a:ext>
            </a:extLst>
          </p:cNvPr>
          <p:cNvSpPr>
            <a:spLocks noGrp="1"/>
          </p:cNvSpPr>
          <p:nvPr>
            <p:ph type="sldNum" sz="quarter" idx="12"/>
          </p:nvPr>
        </p:nvSpPr>
        <p:spPr/>
        <p:txBody>
          <a:bodyPr/>
          <a:lstStyle/>
          <a:p>
            <a:pPr>
              <a:defRPr/>
            </a:pPr>
            <a:fld id="{6550E941-99E4-4403-A917-B30FF69A9617}" type="slidenum">
              <a:rPr lang="en-GB" altLang="en-US" smtClean="0"/>
              <a:pPr>
                <a:defRPr/>
              </a:pPr>
              <a:t>11</a:t>
            </a:fld>
            <a:endParaRPr lang="en-GB" altLang="en-US"/>
          </a:p>
        </p:txBody>
      </p:sp>
      <p:pic>
        <p:nvPicPr>
          <p:cNvPr id="32" name="Audio 31">
            <a:extLst>
              <a:ext uri="{FF2B5EF4-FFF2-40B4-BE49-F238E27FC236}">
                <a16:creationId xmlns:a16="http://schemas.microsoft.com/office/drawing/2014/main" id="{F7878F22-2BCB-23C2-150C-31E17E3E5096}"/>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872766868"/>
      </p:ext>
    </p:extLst>
  </p:cSld>
  <p:clrMapOvr>
    <a:masterClrMapping/>
  </p:clrMapOvr>
  <mc:AlternateContent xmlns:mc="http://schemas.openxmlformats.org/markup-compatibility/2006">
    <mc:Choice xmlns:p14="http://schemas.microsoft.com/office/powerpoint/2010/main" Requires="p14">
      <p:transition spd="slow" p14:dur="2000" advTm="31437"/>
    </mc:Choice>
    <mc:Fallback>
      <p:transition spd="slow" advTm="3143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2"/>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68604B-AC6B-0846-C825-2BEC86565B25}"/>
              </a:ext>
            </a:extLst>
          </p:cNvPr>
          <p:cNvSpPr>
            <a:spLocks noGrp="1"/>
          </p:cNvSpPr>
          <p:nvPr>
            <p:ph type="title"/>
          </p:nvPr>
        </p:nvSpPr>
        <p:spPr>
          <a:xfrm>
            <a:off x="457200" y="735684"/>
            <a:ext cx="8229600" cy="681954"/>
          </a:xfrm>
        </p:spPr>
        <p:txBody>
          <a:bodyPr/>
          <a:lstStyle/>
          <a:p>
            <a:r>
              <a:rPr lang="en-GB" sz="2400" b="1" dirty="0"/>
              <a:t>Conclusion</a:t>
            </a:r>
          </a:p>
        </p:txBody>
      </p:sp>
      <p:sp>
        <p:nvSpPr>
          <p:cNvPr id="6" name="Content Placeholder 5">
            <a:extLst>
              <a:ext uri="{FF2B5EF4-FFF2-40B4-BE49-F238E27FC236}">
                <a16:creationId xmlns:a16="http://schemas.microsoft.com/office/drawing/2014/main" id="{C68C4224-F958-CB66-7629-688D5AD53A53}"/>
              </a:ext>
            </a:extLst>
          </p:cNvPr>
          <p:cNvSpPr>
            <a:spLocks noGrp="1"/>
          </p:cNvSpPr>
          <p:nvPr>
            <p:ph idx="1"/>
          </p:nvPr>
        </p:nvSpPr>
        <p:spPr/>
        <p:txBody>
          <a:bodyPr/>
          <a:lstStyle/>
          <a:p>
            <a:endParaRPr lang="en-GB" sz="1800" dirty="0"/>
          </a:p>
          <a:p>
            <a:r>
              <a:rPr lang="en-GB" sz="1800" dirty="0"/>
              <a:t>Patient V’ lung cancer care requires a holistic and patient-centred approach that addresses not only the physical aspects of the condition but also his emotional and psychological wellbeing. Effective management involves making positive lifestyle changes, maintaining regular monitoring of symptoms, and adhering closely to prescribed treatments. In addition, providing continuously emotional support and clear communication can help him cope better with his diagnosis. Overall, the use of appropriate evidence- Interventions tailored to his needs can greatly enhance his quality of life and boost health results</a:t>
            </a:r>
            <a:endParaRPr lang="en-GB" sz="2000" dirty="0">
              <a:solidFill>
                <a:srgbClr val="0070C0"/>
              </a:solidFill>
            </a:endParaRPr>
          </a:p>
        </p:txBody>
      </p:sp>
      <p:sp>
        <p:nvSpPr>
          <p:cNvPr id="4" name="Date Placeholder 3">
            <a:extLst>
              <a:ext uri="{FF2B5EF4-FFF2-40B4-BE49-F238E27FC236}">
                <a16:creationId xmlns:a16="http://schemas.microsoft.com/office/drawing/2014/main" id="{0BC4CF4B-AA00-001B-CFC7-69AA662BA595}"/>
              </a:ext>
            </a:extLst>
          </p:cNvPr>
          <p:cNvSpPr>
            <a:spLocks noGrp="1"/>
          </p:cNvSpPr>
          <p:nvPr>
            <p:ph type="dt" sz="half" idx="10"/>
          </p:nvPr>
        </p:nvSpPr>
        <p:spPr/>
        <p:txBody>
          <a:bodyPr/>
          <a:lstStyle/>
          <a:p>
            <a:pPr>
              <a:defRPr/>
            </a:pPr>
            <a:fld id="{2303D31F-598B-47EE-BA37-93F097A3D676}" type="datetime1">
              <a:rPr lang="en-GB" altLang="en-US" smtClean="0"/>
              <a:pPr>
                <a:defRPr/>
              </a:pPr>
              <a:t>11/04/2026</a:t>
            </a:fld>
            <a:endParaRPr lang="en-GB" altLang="en-US"/>
          </a:p>
        </p:txBody>
      </p:sp>
      <p:sp>
        <p:nvSpPr>
          <p:cNvPr id="5" name="Slide Number Placeholder 4">
            <a:extLst>
              <a:ext uri="{FF2B5EF4-FFF2-40B4-BE49-F238E27FC236}">
                <a16:creationId xmlns:a16="http://schemas.microsoft.com/office/drawing/2014/main" id="{EED03137-7AB2-2A5E-B86B-FAB9F630A66E}"/>
              </a:ext>
            </a:extLst>
          </p:cNvPr>
          <p:cNvSpPr>
            <a:spLocks noGrp="1"/>
          </p:cNvSpPr>
          <p:nvPr>
            <p:ph type="sldNum" sz="quarter" idx="12"/>
          </p:nvPr>
        </p:nvSpPr>
        <p:spPr/>
        <p:txBody>
          <a:bodyPr/>
          <a:lstStyle/>
          <a:p>
            <a:pPr>
              <a:defRPr/>
            </a:pPr>
            <a:fld id="{6550E941-99E4-4403-A917-B30FF69A9617}" type="slidenum">
              <a:rPr lang="en-GB" altLang="en-US" smtClean="0"/>
              <a:pPr>
                <a:defRPr/>
              </a:pPr>
              <a:t>12</a:t>
            </a:fld>
            <a:endParaRPr lang="en-GB" altLang="en-US"/>
          </a:p>
        </p:txBody>
      </p:sp>
      <p:pic>
        <p:nvPicPr>
          <p:cNvPr id="46" name="Audio 45">
            <a:extLst>
              <a:ext uri="{FF2B5EF4-FFF2-40B4-BE49-F238E27FC236}">
                <a16:creationId xmlns:a16="http://schemas.microsoft.com/office/drawing/2014/main" id="{BA6F9DCF-4F58-27FC-D1B4-38006EC44A5C}"/>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1278544363"/>
      </p:ext>
    </p:extLst>
  </p:cSld>
  <p:clrMapOvr>
    <a:masterClrMapping/>
  </p:clrMapOvr>
  <mc:AlternateContent xmlns:mc="http://schemas.openxmlformats.org/markup-compatibility/2006">
    <mc:Choice xmlns:p14="http://schemas.microsoft.com/office/powerpoint/2010/main" Requires="p14">
      <p:transition spd="slow" p14:dur="2000" advTm="53750"/>
    </mc:Choice>
    <mc:Fallback>
      <p:transition spd="slow" advTm="537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6"/>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0189" y="-304576"/>
            <a:ext cx="8229600" cy="1417638"/>
          </a:xfrm>
        </p:spPr>
        <p:txBody>
          <a:bodyPr/>
          <a:lstStyle/>
          <a:p>
            <a:r>
              <a:rPr lang="en-GB" sz="2800" b="1" dirty="0">
                <a:cs typeface="Arial" panose="020B0604020202020204" pitchFamily="34" charset="0"/>
              </a:rPr>
              <a:t>References</a:t>
            </a:r>
          </a:p>
        </p:txBody>
      </p:sp>
      <p:sp>
        <p:nvSpPr>
          <p:cNvPr id="6" name="Content Placeholder 5">
            <a:extLst>
              <a:ext uri="{FF2B5EF4-FFF2-40B4-BE49-F238E27FC236}">
                <a16:creationId xmlns:a16="http://schemas.microsoft.com/office/drawing/2014/main" id="{A4085575-4426-A9AB-0F8A-7A51209EE3B6}"/>
              </a:ext>
            </a:extLst>
          </p:cNvPr>
          <p:cNvSpPr>
            <a:spLocks noGrp="1"/>
          </p:cNvSpPr>
          <p:nvPr>
            <p:ph idx="1"/>
          </p:nvPr>
        </p:nvSpPr>
        <p:spPr>
          <a:xfrm>
            <a:off x="457200" y="764704"/>
            <a:ext cx="8229600" cy="4752529"/>
          </a:xfrm>
        </p:spPr>
        <p:txBody>
          <a:bodyPr/>
          <a:lstStyle/>
          <a:p>
            <a:pPr algn="l"/>
            <a:endParaRPr lang="en-GB" sz="1400" b="0" i="0" dirty="0">
              <a:solidFill>
                <a:srgbClr val="000000"/>
              </a:solidFill>
              <a:effectLst/>
            </a:endParaRPr>
          </a:p>
          <a:p>
            <a:pPr algn="l"/>
            <a:r>
              <a:rPr lang="en-GB" sz="1400" b="0" i="0" dirty="0">
                <a:solidFill>
                  <a:srgbClr val="000000"/>
                </a:solidFill>
                <a:effectLst/>
              </a:rPr>
              <a:t>American Cancer Society (2023) </a:t>
            </a:r>
            <a:r>
              <a:rPr lang="en-GB" sz="1400" b="0" i="1" dirty="0">
                <a:solidFill>
                  <a:srgbClr val="000000"/>
                </a:solidFill>
                <a:effectLst/>
              </a:rPr>
              <a:t>What is lung cancer?</a:t>
            </a:r>
            <a:r>
              <a:rPr lang="en-GB" sz="1400" b="0" i="0" dirty="0">
                <a:solidFill>
                  <a:srgbClr val="000000"/>
                </a:solidFill>
                <a:effectLst/>
              </a:rPr>
              <a:t> Available at: </a:t>
            </a:r>
            <a:r>
              <a:rPr lang="en-GB" sz="1400" b="0" i="0" dirty="0">
                <a:solidFill>
                  <a:srgbClr val="000000"/>
                </a:solidFill>
                <a:effectLst/>
                <a:hlinkClick r:id="rId4"/>
              </a:rPr>
              <a:t>https://www.cancer.org</a:t>
            </a:r>
            <a:r>
              <a:rPr lang="en-GB" sz="1400" b="0" i="0" dirty="0">
                <a:solidFill>
                  <a:srgbClr val="000000"/>
                </a:solidFill>
                <a:effectLst/>
              </a:rPr>
              <a:t> (Accessed: 2 April 2026).</a:t>
            </a:r>
          </a:p>
          <a:p>
            <a:pPr algn="l"/>
            <a:r>
              <a:rPr lang="en-GB" sz="1400" b="0" i="0" dirty="0">
                <a:solidFill>
                  <a:srgbClr val="000000"/>
                </a:solidFill>
                <a:effectLst/>
              </a:rPr>
              <a:t>Cancer Council (2022) </a:t>
            </a:r>
            <a:r>
              <a:rPr lang="en-GB" sz="1400" b="0" i="1" dirty="0">
                <a:solidFill>
                  <a:srgbClr val="000000"/>
                </a:solidFill>
                <a:effectLst/>
              </a:rPr>
              <a:t>Understanding lung cancer</a:t>
            </a:r>
            <a:r>
              <a:rPr lang="en-GB" sz="1400" b="0" i="0" dirty="0">
                <a:solidFill>
                  <a:srgbClr val="000000"/>
                </a:solidFill>
                <a:effectLst/>
              </a:rPr>
              <a:t>. Available at: </a:t>
            </a:r>
            <a:r>
              <a:rPr lang="en-GB" sz="1400" b="0" i="0" dirty="0">
                <a:solidFill>
                  <a:srgbClr val="000000"/>
                </a:solidFill>
                <a:effectLst/>
                <a:hlinkClick r:id="rId5"/>
              </a:rPr>
              <a:t>https://www.cancer.org.au</a:t>
            </a:r>
            <a:r>
              <a:rPr lang="en-GB" sz="1400" b="0" i="0" dirty="0">
                <a:solidFill>
                  <a:srgbClr val="000000"/>
                </a:solidFill>
                <a:effectLst/>
              </a:rPr>
              <a:t> (Accessed: 2 April 2026).</a:t>
            </a:r>
          </a:p>
          <a:p>
            <a:pPr algn="l"/>
            <a:r>
              <a:rPr lang="en-GB" sz="1400" b="0" i="0" dirty="0">
                <a:solidFill>
                  <a:srgbClr val="000000"/>
                </a:solidFill>
                <a:effectLst/>
              </a:rPr>
              <a:t>Cancer Research UK (2023) </a:t>
            </a:r>
            <a:r>
              <a:rPr lang="en-GB" sz="1400" b="0" i="1" dirty="0">
                <a:solidFill>
                  <a:srgbClr val="000000"/>
                </a:solidFill>
                <a:effectLst/>
              </a:rPr>
              <a:t>Lung cancer statistics</a:t>
            </a:r>
            <a:r>
              <a:rPr lang="en-GB" sz="1400" b="0" i="0" dirty="0">
                <a:solidFill>
                  <a:srgbClr val="000000"/>
                </a:solidFill>
                <a:effectLst/>
              </a:rPr>
              <a:t>. Available at: </a:t>
            </a:r>
            <a:r>
              <a:rPr lang="en-GB" sz="1400" b="0" i="0" dirty="0">
                <a:solidFill>
                  <a:srgbClr val="000000"/>
                </a:solidFill>
                <a:effectLst/>
                <a:hlinkClick r:id="rId6"/>
              </a:rPr>
              <a:t>https://www.cancerresearchuk.org</a:t>
            </a:r>
            <a:r>
              <a:rPr lang="en-GB" sz="1400" b="0" i="0" dirty="0">
                <a:solidFill>
                  <a:srgbClr val="000000"/>
                </a:solidFill>
                <a:effectLst/>
              </a:rPr>
              <a:t> (Accessed: 2 April 2026).</a:t>
            </a:r>
          </a:p>
          <a:p>
            <a:pPr algn="l"/>
            <a:r>
              <a:rPr lang="en-GB" sz="1400" b="0" i="0" dirty="0">
                <a:solidFill>
                  <a:srgbClr val="000000"/>
                </a:solidFill>
                <a:effectLst/>
              </a:rPr>
              <a:t>Kumar, V., Abbas, A.K. and Aster, J.C. (2021) </a:t>
            </a:r>
            <a:r>
              <a:rPr lang="en-GB" sz="1400" b="0" i="1" dirty="0">
                <a:solidFill>
                  <a:srgbClr val="000000"/>
                </a:solidFill>
                <a:effectLst/>
              </a:rPr>
              <a:t>Robbins &amp; </a:t>
            </a:r>
            <a:r>
              <a:rPr lang="en-GB" sz="1400" b="0" i="1" dirty="0" err="1">
                <a:solidFill>
                  <a:srgbClr val="000000"/>
                </a:solidFill>
                <a:effectLst/>
              </a:rPr>
              <a:t>Cotran</a:t>
            </a:r>
            <a:r>
              <a:rPr lang="en-GB" sz="1400" b="0" i="1" dirty="0">
                <a:solidFill>
                  <a:srgbClr val="000000"/>
                </a:solidFill>
                <a:effectLst/>
              </a:rPr>
              <a:t> Pathologic Basis of Disease</a:t>
            </a:r>
            <a:r>
              <a:rPr lang="en-GB" sz="1400" b="0" i="0" dirty="0">
                <a:solidFill>
                  <a:srgbClr val="000000"/>
                </a:solidFill>
                <a:effectLst/>
              </a:rPr>
              <a:t>. 10th </a:t>
            </a:r>
            <a:r>
              <a:rPr lang="en-GB" sz="1400" b="0" i="0" dirty="0" err="1">
                <a:solidFill>
                  <a:srgbClr val="000000"/>
                </a:solidFill>
                <a:effectLst/>
              </a:rPr>
              <a:t>edn</a:t>
            </a:r>
            <a:r>
              <a:rPr lang="en-GB" sz="1400" b="0" i="0" dirty="0">
                <a:solidFill>
                  <a:srgbClr val="000000"/>
                </a:solidFill>
                <a:effectLst/>
              </a:rPr>
              <a:t>. Philadelphia: Elsevier.</a:t>
            </a:r>
          </a:p>
          <a:p>
            <a:pPr algn="l"/>
            <a:r>
              <a:rPr lang="en-GB" sz="1400" b="0" i="0" dirty="0">
                <a:solidFill>
                  <a:srgbClr val="000000"/>
                </a:solidFill>
                <a:effectLst/>
              </a:rPr>
              <a:t>National Health Service (2023) </a:t>
            </a:r>
            <a:r>
              <a:rPr lang="en-GB" sz="1400" b="0" i="1" dirty="0">
                <a:solidFill>
                  <a:srgbClr val="000000"/>
                </a:solidFill>
                <a:effectLst/>
              </a:rPr>
              <a:t>Lung cancer</a:t>
            </a:r>
            <a:r>
              <a:rPr lang="en-GB" sz="1400" b="0" i="0" dirty="0">
                <a:solidFill>
                  <a:srgbClr val="000000"/>
                </a:solidFill>
                <a:effectLst/>
              </a:rPr>
              <a:t>. Available at: </a:t>
            </a:r>
            <a:r>
              <a:rPr lang="en-GB" sz="1400" b="0" i="0" dirty="0">
                <a:solidFill>
                  <a:srgbClr val="000000"/>
                </a:solidFill>
                <a:effectLst/>
                <a:hlinkClick r:id="rId7"/>
              </a:rPr>
              <a:t>https://www.nhs.uk/conditions/lung-cancer/</a:t>
            </a:r>
            <a:r>
              <a:rPr lang="en-GB" sz="1400" b="0" i="0" dirty="0">
                <a:solidFill>
                  <a:srgbClr val="000000"/>
                </a:solidFill>
                <a:effectLst/>
              </a:rPr>
              <a:t> (Accessed: 2 April 2026).</a:t>
            </a:r>
          </a:p>
          <a:p>
            <a:pPr algn="l"/>
            <a:r>
              <a:rPr lang="en-GB" sz="1400" b="0" i="0" dirty="0">
                <a:solidFill>
                  <a:srgbClr val="000000"/>
                </a:solidFill>
                <a:effectLst/>
              </a:rPr>
              <a:t>NICE (2022) </a:t>
            </a:r>
            <a:r>
              <a:rPr lang="en-GB" sz="1400" b="0" i="1" dirty="0">
                <a:solidFill>
                  <a:srgbClr val="000000"/>
                </a:solidFill>
                <a:effectLst/>
              </a:rPr>
              <a:t>Lung cancer: diagnosis and management</a:t>
            </a:r>
            <a:r>
              <a:rPr lang="en-GB" sz="1400" b="0" i="0" dirty="0">
                <a:solidFill>
                  <a:srgbClr val="000000"/>
                </a:solidFill>
                <a:effectLst/>
              </a:rPr>
              <a:t>. Available at: </a:t>
            </a:r>
            <a:r>
              <a:rPr lang="en-GB" sz="1400" b="0" i="0" dirty="0">
                <a:solidFill>
                  <a:srgbClr val="000000"/>
                </a:solidFill>
                <a:effectLst/>
                <a:hlinkClick r:id="rId8"/>
              </a:rPr>
              <a:t>https://www.nice.org.uk</a:t>
            </a:r>
            <a:r>
              <a:rPr lang="en-GB" sz="1400" b="0" i="0" dirty="0">
                <a:solidFill>
                  <a:srgbClr val="000000"/>
                </a:solidFill>
                <a:effectLst/>
              </a:rPr>
              <a:t> (Accessed: 2 April 2026).</a:t>
            </a:r>
          </a:p>
          <a:p>
            <a:pPr algn="l"/>
            <a:r>
              <a:rPr lang="en-GB" sz="1400" b="0" i="0" dirty="0">
                <a:solidFill>
                  <a:srgbClr val="000000"/>
                </a:solidFill>
                <a:effectLst/>
              </a:rPr>
              <a:t>Public Health England (2021) </a:t>
            </a:r>
            <a:r>
              <a:rPr lang="en-GB" sz="1400" b="0" i="1" dirty="0">
                <a:solidFill>
                  <a:srgbClr val="000000"/>
                </a:solidFill>
                <a:effectLst/>
              </a:rPr>
              <a:t>Health matters: preventing cancer</a:t>
            </a:r>
            <a:r>
              <a:rPr lang="en-GB" sz="1400" b="0" i="0" dirty="0">
                <a:solidFill>
                  <a:srgbClr val="000000"/>
                </a:solidFill>
                <a:effectLst/>
              </a:rPr>
              <a:t>. Available at: </a:t>
            </a:r>
            <a:r>
              <a:rPr lang="en-GB" sz="1400" b="0" i="0" dirty="0">
                <a:solidFill>
                  <a:srgbClr val="000000"/>
                </a:solidFill>
                <a:effectLst/>
                <a:hlinkClick r:id="rId9"/>
              </a:rPr>
              <a:t>https://www.gov.uk</a:t>
            </a:r>
            <a:r>
              <a:rPr lang="en-GB" sz="1400" b="0" i="0" dirty="0">
                <a:solidFill>
                  <a:srgbClr val="000000"/>
                </a:solidFill>
                <a:effectLst/>
              </a:rPr>
              <a:t> (Accessed: 2 April 2026).</a:t>
            </a:r>
          </a:p>
          <a:p>
            <a:pPr algn="l"/>
            <a:r>
              <a:rPr lang="en-GB" sz="1400" b="0" i="0" dirty="0">
                <a:solidFill>
                  <a:srgbClr val="000000"/>
                </a:solidFill>
                <a:effectLst/>
              </a:rPr>
              <a:t>Siegel, R.L., Miller, K.D. and Jemal, A. (2024) ‘Cancer statistics, 2024’, </a:t>
            </a:r>
            <a:r>
              <a:rPr lang="en-GB" sz="1400" b="0" i="1" dirty="0">
                <a:solidFill>
                  <a:srgbClr val="000000"/>
                </a:solidFill>
                <a:effectLst/>
              </a:rPr>
              <a:t>CA: A Cancer Journal for Clinicians</a:t>
            </a:r>
            <a:r>
              <a:rPr lang="en-GB" sz="1400" b="0" i="0" dirty="0">
                <a:solidFill>
                  <a:srgbClr val="000000"/>
                </a:solidFill>
                <a:effectLst/>
              </a:rPr>
              <a:t>, 74(1), pp. 17–48.</a:t>
            </a:r>
          </a:p>
          <a:p>
            <a:pPr algn="l"/>
            <a:r>
              <a:rPr lang="en-GB" sz="1400" b="0" i="0" dirty="0">
                <a:solidFill>
                  <a:srgbClr val="000000"/>
                </a:solidFill>
                <a:effectLst/>
              </a:rPr>
              <a:t>Tortora, G.J. and Derrickson, B.H. (2021) </a:t>
            </a:r>
            <a:r>
              <a:rPr lang="en-GB" sz="1400" b="0" i="1" dirty="0">
                <a:solidFill>
                  <a:srgbClr val="000000"/>
                </a:solidFill>
                <a:effectLst/>
              </a:rPr>
              <a:t>Principles of Anatomy and Physiology</a:t>
            </a:r>
            <a:r>
              <a:rPr lang="en-GB" sz="1400" b="0" i="0" dirty="0">
                <a:solidFill>
                  <a:srgbClr val="000000"/>
                </a:solidFill>
                <a:effectLst/>
              </a:rPr>
              <a:t>. 16th </a:t>
            </a:r>
            <a:r>
              <a:rPr lang="en-GB" sz="1400" b="0" i="0" dirty="0" err="1">
                <a:solidFill>
                  <a:srgbClr val="000000"/>
                </a:solidFill>
                <a:effectLst/>
              </a:rPr>
              <a:t>edn</a:t>
            </a:r>
            <a:r>
              <a:rPr lang="en-GB" sz="1400" b="0" i="0" dirty="0">
                <a:solidFill>
                  <a:srgbClr val="000000"/>
                </a:solidFill>
                <a:effectLst/>
              </a:rPr>
              <a:t>. Hoboken: Wiley.</a:t>
            </a:r>
          </a:p>
          <a:p>
            <a:pPr marL="0" indent="0">
              <a:buNone/>
            </a:pPr>
            <a:endParaRPr lang="en-GB" sz="1400"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11/04/2026</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13</a:t>
            </a:fld>
            <a:endParaRPr lang="en-GB" altLang="en-US"/>
          </a:p>
        </p:txBody>
      </p:sp>
      <p:pic>
        <p:nvPicPr>
          <p:cNvPr id="32" name="Audio 31">
            <a:extLst>
              <a:ext uri="{FF2B5EF4-FFF2-40B4-BE49-F238E27FC236}">
                <a16:creationId xmlns:a16="http://schemas.microsoft.com/office/drawing/2014/main" id="{EE700609-A192-C2C6-7856-7EC5A045F79A}"/>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8115300" y="5805264"/>
            <a:ext cx="812800" cy="812800"/>
          </a:xfrm>
          <a:prstGeom prst="rect">
            <a:avLst/>
          </a:prstGeom>
        </p:spPr>
      </p:pic>
    </p:spTree>
    <p:extLst>
      <p:ext uri="{BB962C8B-B14F-4D97-AF65-F5344CB8AC3E}">
        <p14:creationId xmlns:p14="http://schemas.microsoft.com/office/powerpoint/2010/main" val="3521001056"/>
      </p:ext>
    </p:extLst>
  </p:cSld>
  <p:clrMapOvr>
    <a:masterClrMapping/>
  </p:clrMapOvr>
  <mc:AlternateContent xmlns:mc="http://schemas.openxmlformats.org/markup-compatibility/2006">
    <mc:Choice xmlns:p14="http://schemas.microsoft.com/office/powerpoint/2010/main" Requires="p14">
      <p:transition spd="slow" p14:dur="2000" advTm="8586"/>
    </mc:Choice>
    <mc:Fallback>
      <p:transition spd="slow" advTm="858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2"/>
                </p:tgtEl>
              </p:cMediaNode>
            </p:audio>
          </p:childTnLst>
        </p:cTn>
      </p:par>
    </p:tnLst>
  </p:timing>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PPT template</Template>
  <TotalTime>14650</TotalTime>
  <Words>1247</Words>
  <Application>Microsoft Macintosh PowerPoint</Application>
  <PresentationFormat>On-screen Show (4:3)</PresentationFormat>
  <Paragraphs>117</Paragraphs>
  <Slides>13</Slides>
  <Notes>0</Notes>
  <HiddenSlides>0</HiddenSlides>
  <MMClips>13</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-webkit-standard</vt:lpstr>
      <vt:lpstr>Arial</vt:lpstr>
      <vt:lpstr>Myriad Pro</vt:lpstr>
      <vt:lpstr>Verdana</vt:lpstr>
      <vt:lpstr>20140311PresentationUWTSDTemplate</vt:lpstr>
      <vt:lpstr>PowerPoint Presentation</vt:lpstr>
      <vt:lpstr>Introduction</vt:lpstr>
      <vt:lpstr>Information about the person</vt:lpstr>
      <vt:lpstr>Anatomy</vt:lpstr>
      <vt:lpstr>                                        Physiology of the lungs  </vt:lpstr>
      <vt:lpstr>pathophysiology of lung cancer</vt:lpstr>
      <vt:lpstr>Risk factors</vt:lpstr>
      <vt:lpstr>Care Plan (1/3)</vt:lpstr>
      <vt:lpstr>Care Plan (2/3)</vt:lpstr>
      <vt:lpstr>Care Plan (3/3) </vt:lpstr>
      <vt:lpstr>Recommendations</vt:lpstr>
      <vt:lpstr>Conclusion</vt:lpstr>
      <vt:lpstr>References</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OKONYIA, Catherine (FRIMLEY HEALTH NHS FOUNDATION TRUST)</cp:lastModifiedBy>
  <cp:revision>253</cp:revision>
  <cp:lastPrinted>2018-07-09T15:27:01Z</cp:lastPrinted>
  <dcterms:created xsi:type="dcterms:W3CDTF">2002-10-07T19:43:58Z</dcterms:created>
  <dcterms:modified xsi:type="dcterms:W3CDTF">2026-04-21T13:35:12Z</dcterms:modified>
</cp:coreProperties>
</file>