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9" r:id="rId1"/>
  </p:sldMasterIdLst>
  <p:notesMasterIdLst>
    <p:notesMasterId r:id="rId17"/>
  </p:notesMasterIdLst>
  <p:sldIdLst>
    <p:sldId id="261" r:id="rId2"/>
    <p:sldId id="262" r:id="rId3"/>
    <p:sldId id="263" r:id="rId4"/>
    <p:sldId id="264" r:id="rId5"/>
    <p:sldId id="266" r:id="rId6"/>
    <p:sldId id="267" r:id="rId7"/>
    <p:sldId id="268" r:id="rId8"/>
    <p:sldId id="270" r:id="rId9"/>
    <p:sldId id="271" r:id="rId10"/>
    <p:sldId id="269" r:id="rId11"/>
    <p:sldId id="272" r:id="rId12"/>
    <p:sldId id="280" r:id="rId13"/>
    <p:sldId id="283" r:id="rId14"/>
    <p:sldId id="281" r:id="rId15"/>
    <p:sldId id="282"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486"/>
  </p:normalViewPr>
  <p:slideViewPr>
    <p:cSldViewPr>
      <p:cViewPr varScale="1">
        <p:scale>
          <a:sx n="62" d="100"/>
          <a:sy n="62" d="100"/>
        </p:scale>
        <p:origin x="1400" y="7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DF98B8C-2063-4257-8E86-052B435B6410}" type="datetimeFigureOut">
              <a:rPr lang="en-GB" smtClean="0"/>
              <a:t>31/03/2023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7136945-BE58-4B82-9EAF-D8A749DC6959}" type="slidenum">
              <a:rPr lang="en-GB" smtClean="0"/>
              <a:t>‹#›</a:t>
            </a:fld>
            <a:endParaRPr lang="en-GB"/>
          </a:p>
        </p:txBody>
      </p:sp>
    </p:spTree>
    <p:extLst>
      <p:ext uri="{BB962C8B-B14F-4D97-AF65-F5344CB8AC3E}">
        <p14:creationId xmlns:p14="http://schemas.microsoft.com/office/powerpoint/2010/main" val="6941437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EF19A5F-9B0D-4C8D-B492-7E9635DE0EAE}" type="datetimeFigureOut">
              <a:rPr lang="en-GB" smtClean="0"/>
              <a:t>31/03/2023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40163512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F19A5F-9B0D-4C8D-B492-7E9635DE0EAE}" type="datetimeFigureOut">
              <a:rPr lang="en-GB" smtClean="0"/>
              <a:t>31/03/2023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19892958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EF19A5F-9B0D-4C8D-B492-7E9635DE0EAE}" type="datetimeFigureOut">
              <a:rPr lang="en-GB" smtClean="0"/>
              <a:t>31/03/2023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4874245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EF19A5F-9B0D-4C8D-B492-7E9635DE0EAE}" type="datetimeFigureOut">
              <a:rPr lang="en-GB" smtClean="0"/>
              <a:t>31/03/2023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6623468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EF19A5F-9B0D-4C8D-B492-7E9635DE0EAE}" type="datetimeFigureOut">
              <a:rPr lang="en-GB" smtClean="0"/>
              <a:t>31/03/2023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42710955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EF19A5F-9B0D-4C8D-B492-7E9635DE0EAE}" type="datetimeFigureOut">
              <a:rPr lang="en-GB" smtClean="0"/>
              <a:t>31/03/2023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2262456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EF19A5F-9B0D-4C8D-B492-7E9635DE0EAE}" type="datetimeFigureOut">
              <a:rPr lang="en-GB" smtClean="0"/>
              <a:t>31/03/2023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0299190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EF19A5F-9B0D-4C8D-B492-7E9635DE0EAE}" type="datetimeFigureOut">
              <a:rPr lang="en-GB" smtClean="0"/>
              <a:t>31/03/2023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17210905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EF19A5F-9B0D-4C8D-B492-7E9635DE0EAE}" type="datetimeFigureOut">
              <a:rPr lang="en-GB" smtClean="0"/>
              <a:t>31/03/2023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16387330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F19A5F-9B0D-4C8D-B492-7E9635DE0EAE}" type="datetimeFigureOut">
              <a:rPr lang="en-GB" smtClean="0"/>
              <a:t>31/03/2023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9196472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F19A5F-9B0D-4C8D-B492-7E9635DE0EAE}" type="datetimeFigureOut">
              <a:rPr lang="en-GB" smtClean="0"/>
              <a:t>31/03/2023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8838840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EF19A5F-9B0D-4C8D-B492-7E9635DE0EAE}" type="datetimeFigureOut">
              <a:rPr lang="en-GB" smtClean="0"/>
              <a:t>31/03/2023</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8EC5195-7AAA-4B52-91A8-930F7362668D}" type="slidenum">
              <a:rPr lang="en-GB" smtClean="0"/>
              <a:t>‹#›</a:t>
            </a:fld>
            <a:endParaRPr lang="en-GB"/>
          </a:p>
        </p:txBody>
      </p:sp>
    </p:spTree>
    <p:extLst>
      <p:ext uri="{BB962C8B-B14F-4D97-AF65-F5344CB8AC3E}">
        <p14:creationId xmlns:p14="http://schemas.microsoft.com/office/powerpoint/2010/main" val="3695074368"/>
      </p:ext>
    </p:extLst>
  </p:cSld>
  <p:clrMap bg1="lt1" tx1="dk1" bg2="lt2" tx2="dk2" accent1="accent1" accent2="accent2" accent3="accent3" accent4="accent4" accent5="accent5" accent6="accent6" hlink="hlink" folHlink="folHlink"/>
  <p:sldLayoutIdLst>
    <p:sldLayoutId id="2147483870" r:id="rId1"/>
    <p:sldLayoutId id="2147483871" r:id="rId2"/>
    <p:sldLayoutId id="2147483872" r:id="rId3"/>
    <p:sldLayoutId id="2147483873" r:id="rId4"/>
    <p:sldLayoutId id="2147483874" r:id="rId5"/>
    <p:sldLayoutId id="2147483875" r:id="rId6"/>
    <p:sldLayoutId id="2147483876" r:id="rId7"/>
    <p:sldLayoutId id="2147483877" r:id="rId8"/>
    <p:sldLayoutId id="2147483878" r:id="rId9"/>
    <p:sldLayoutId id="2147483879" r:id="rId10"/>
    <p:sldLayoutId id="214748388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tiff"/></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4.jpg"/></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hyperlink" Target="https://www.boundless.com/sociology/definition/solidarity/" TargetMode="External"/><Relationship Id="rId5" Type="http://schemas.openxmlformats.org/officeDocument/2006/relationships/hyperlink" Target="https://www.boundless.com/sociology/definition/poverty/" TargetMode="External"/><Relationship Id="rId4" Type="http://schemas.openxmlformats.org/officeDocument/2006/relationships/hyperlink" Target="https://www.boundless.com/sociology/definition/social-exclusion/"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image" Target="../media/image2.jpeg"/><Relationship Id="rId1" Type="http://schemas.openxmlformats.org/officeDocument/2006/relationships/slideLayout" Target="../slideLayouts/slideLayout1.xml"/><Relationship Id="rId4" Type="http://schemas.openxmlformats.org/officeDocument/2006/relationships/image" Target="../media/image7.tiff"/></Relationships>
</file>

<file path=ppt/slides/_rels/slide11.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tif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39591" y="5700840"/>
            <a:ext cx="2938038" cy="1157160"/>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7975" y="2090522"/>
            <a:ext cx="3619500" cy="2714626"/>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3527377" y="2771594"/>
            <a:ext cx="561662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Mark </a:t>
            </a:r>
          </a:p>
          <a:p>
            <a:pPr algn="ctr"/>
            <a:r>
              <a:rPr lang="en-US" sz="6000" b="1" dirty="0" err="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Napieralla</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8" name="Rectangle 7"/>
          <p:cNvSpPr/>
          <p:nvPr/>
        </p:nvSpPr>
        <p:spPr>
          <a:xfrm>
            <a:off x="2915817" y="1802098"/>
            <a:ext cx="3816424" cy="707886"/>
          </a:xfrm>
          <a:prstGeom prst="rect">
            <a:avLst/>
          </a:prstGeom>
          <a:noFill/>
        </p:spPr>
        <p:txBody>
          <a:bodyPr wrap="square" lIns="91440" tIns="45720" rIns="91440" bIns="45720">
            <a:spAutoFit/>
          </a:bodyPr>
          <a:lstStyle/>
          <a:p>
            <a:pPr algn="ct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Tree>
    <p:extLst>
      <p:ext uri="{BB962C8B-B14F-4D97-AF65-F5344CB8AC3E}">
        <p14:creationId xmlns:p14="http://schemas.microsoft.com/office/powerpoint/2010/main" val="4531021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2862322"/>
          </a:xfrm>
          <a:prstGeom prst="rect">
            <a:avLst/>
          </a:prstGeom>
          <a:noFill/>
        </p:spPr>
        <p:txBody>
          <a:bodyPr wrap="square" rtlCol="0">
            <a:spAutoFit/>
          </a:bodyPr>
          <a:lstStyle/>
          <a:p>
            <a:r>
              <a:rPr lang="en-GB" b="1" u="sng" dirty="0"/>
              <a:t>The aims of todays lecture:</a:t>
            </a:r>
          </a:p>
          <a:p>
            <a:endParaRPr lang="en-GB" dirty="0"/>
          </a:p>
          <a:p>
            <a:r>
              <a:rPr lang="en-GB" dirty="0"/>
              <a:t>To look at the assignment to ensure everyone is clear on how to approach doing it.</a:t>
            </a:r>
          </a:p>
          <a:p>
            <a:endParaRPr lang="en-GB" dirty="0"/>
          </a:p>
          <a:p>
            <a:r>
              <a:rPr lang="en-GB" dirty="0"/>
              <a:t>Social exclusion in sport</a:t>
            </a:r>
          </a:p>
          <a:p>
            <a:endParaRPr lang="en-GB" dirty="0"/>
          </a:p>
          <a:p>
            <a:r>
              <a:rPr lang="en-GB" dirty="0"/>
              <a:t>Benefits of sport / activity participation </a:t>
            </a:r>
          </a:p>
          <a:p>
            <a:endParaRPr lang="en-GB" dirty="0"/>
          </a:p>
          <a:p>
            <a:endParaRPr lang="en-GB" dirty="0"/>
          </a:p>
          <a:p>
            <a:r>
              <a:rPr lang="en-GB" dirty="0"/>
              <a:t>Understand fully the assignment</a:t>
            </a:r>
          </a:p>
        </p:txBody>
      </p:sp>
    </p:spTree>
    <p:extLst>
      <p:ext uri="{BB962C8B-B14F-4D97-AF65-F5344CB8AC3E}">
        <p14:creationId xmlns:p14="http://schemas.microsoft.com/office/powerpoint/2010/main" val="34513527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152177" y="2924944"/>
            <a:ext cx="3778699" cy="1754326"/>
          </a:xfrm>
          <a:prstGeom prst="rect">
            <a:avLst/>
          </a:prstGeom>
          <a:noFill/>
        </p:spPr>
        <p:txBody>
          <a:bodyPr wrap="square" lIns="91440" tIns="45720" rIns="91440" bIns="45720">
            <a:spAutoFit/>
          </a:bodyPr>
          <a:lstStyle/>
          <a:p>
            <a:pPr algn="ctr"/>
            <a:r>
              <a:rPr lang="en-GB"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Social Exclusion?</a:t>
            </a:r>
          </a:p>
        </p:txBody>
      </p:sp>
      <p:pic>
        <p:nvPicPr>
          <p:cNvPr id="3" name="Picture 2"/>
          <p:cNvPicPr>
            <a:picLocks noChangeAspect="1"/>
          </p:cNvPicPr>
          <p:nvPr/>
        </p:nvPicPr>
        <p:blipFill>
          <a:blip r:embed="rId4"/>
          <a:stretch>
            <a:fillRect/>
          </a:stretch>
        </p:blipFill>
        <p:spPr>
          <a:xfrm>
            <a:off x="4631455" y="2166491"/>
            <a:ext cx="4055839" cy="4393826"/>
          </a:xfrm>
          <a:prstGeom prst="rect">
            <a:avLst/>
          </a:prstGeom>
        </p:spPr>
      </p:pic>
    </p:spTree>
    <p:extLst>
      <p:ext uri="{BB962C8B-B14F-4D97-AF65-F5344CB8AC3E}">
        <p14:creationId xmlns:p14="http://schemas.microsoft.com/office/powerpoint/2010/main" val="9479529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1950254" y="178520"/>
            <a:ext cx="5271055" cy="923330"/>
          </a:xfrm>
          <a:prstGeom prst="rect">
            <a:avLst/>
          </a:prstGeom>
          <a:noFill/>
        </p:spPr>
        <p:txBody>
          <a:bodyPr wrap="square" lIns="91440" tIns="45720" rIns="91440" bIns="45720">
            <a:spAutoFit/>
          </a:bodyPr>
          <a:lstStyle/>
          <a:p>
            <a:pPr algn="ctr"/>
            <a:r>
              <a:rPr lang="en-GB"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Social Exclusion?</a:t>
            </a:r>
          </a:p>
        </p:txBody>
      </p:sp>
      <p:sp>
        <p:nvSpPr>
          <p:cNvPr id="8" name="TextBox 7"/>
          <p:cNvSpPr txBox="1"/>
          <p:nvPr/>
        </p:nvSpPr>
        <p:spPr>
          <a:xfrm>
            <a:off x="799448" y="2121051"/>
            <a:ext cx="7200800" cy="3139321"/>
          </a:xfrm>
          <a:prstGeom prst="rect">
            <a:avLst/>
          </a:prstGeom>
          <a:noFill/>
        </p:spPr>
        <p:txBody>
          <a:bodyPr wrap="square" rtlCol="0">
            <a:spAutoFit/>
          </a:bodyPr>
          <a:lstStyle/>
          <a:p>
            <a:pPr algn="ctr"/>
            <a:r>
              <a:rPr lang="en-US"/>
              <a:t>“processes </a:t>
            </a:r>
            <a:r>
              <a:rPr lang="en-US" dirty="0"/>
              <a:t>through which individuals and entire communities of people are systematically blocked from rights, opportunities, and resources that are normally available to members of society and that are key to </a:t>
            </a:r>
            <a:r>
              <a:rPr lang="en-US"/>
              <a:t>social integration”</a:t>
            </a:r>
            <a:br>
              <a:rPr lang="en-US" dirty="0"/>
            </a:br>
            <a:br>
              <a:rPr lang="en-US" dirty="0"/>
            </a:br>
            <a:r>
              <a:rPr lang="en-US" dirty="0"/>
              <a:t>Source: Boundless. “Social Exclusion.” </a:t>
            </a:r>
            <a:r>
              <a:rPr lang="en-US" i="1" dirty="0"/>
              <a:t>Boundless Sociology</a:t>
            </a:r>
            <a:r>
              <a:rPr lang="en-US" dirty="0"/>
              <a:t> Boundless, 08 Aug. 2016. from </a:t>
            </a:r>
            <a:r>
              <a:rPr lang="en-US" u="sng" dirty="0"/>
              <a:t>https://</a:t>
            </a:r>
            <a:r>
              <a:rPr lang="en-US" u="sng" dirty="0" err="1"/>
              <a:t>www.boundless.com</a:t>
            </a:r>
            <a:r>
              <a:rPr lang="en-US" u="sng" dirty="0"/>
              <a:t>/sociology/textbooks/boundless-sociology-textbook/stratification-inequality-and-social-class-in-the-u-s-9/poverty-78/social-exclusion-465-3315/</a:t>
            </a:r>
            <a:endParaRPr lang="en-US" dirty="0"/>
          </a:p>
          <a:p>
            <a:pPr algn="ctr"/>
            <a:endParaRPr lang="en-US" dirty="0"/>
          </a:p>
        </p:txBody>
      </p:sp>
    </p:spTree>
    <p:extLst>
      <p:ext uri="{BB962C8B-B14F-4D97-AF65-F5344CB8AC3E}">
        <p14:creationId xmlns:p14="http://schemas.microsoft.com/office/powerpoint/2010/main" val="6330839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1950254" y="178520"/>
            <a:ext cx="5271055" cy="923330"/>
          </a:xfrm>
          <a:prstGeom prst="rect">
            <a:avLst/>
          </a:prstGeom>
          <a:noFill/>
        </p:spPr>
        <p:txBody>
          <a:bodyPr wrap="square" lIns="91440" tIns="45720" rIns="91440" bIns="45720">
            <a:spAutoFit/>
          </a:bodyPr>
          <a:lstStyle/>
          <a:p>
            <a:pPr algn="ctr"/>
            <a:r>
              <a:rPr lang="en-GB"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Social Exclusion?</a:t>
            </a:r>
          </a:p>
        </p:txBody>
      </p:sp>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47799" y="3993399"/>
            <a:ext cx="7793807" cy="1656184"/>
          </a:xfrm>
          <a:prstGeom prst="rect">
            <a:avLst/>
          </a:prstGeom>
        </p:spPr>
      </p:pic>
      <p:sp>
        <p:nvSpPr>
          <p:cNvPr id="8" name="TextBox 7"/>
          <p:cNvSpPr txBox="1"/>
          <p:nvPr/>
        </p:nvSpPr>
        <p:spPr>
          <a:xfrm>
            <a:off x="827584" y="1988840"/>
            <a:ext cx="7200800" cy="646331"/>
          </a:xfrm>
          <a:prstGeom prst="rect">
            <a:avLst/>
          </a:prstGeom>
          <a:noFill/>
        </p:spPr>
        <p:txBody>
          <a:bodyPr wrap="square" rtlCol="0">
            <a:spAutoFit/>
          </a:bodyPr>
          <a:lstStyle/>
          <a:p>
            <a:pPr algn="ctr"/>
            <a:r>
              <a:rPr lang="en-US" dirty="0"/>
              <a:t>The Government under </a:t>
            </a:r>
            <a:r>
              <a:rPr lang="en-US" dirty="0" err="1"/>
              <a:t>Labour</a:t>
            </a:r>
            <a:r>
              <a:rPr lang="en-US" dirty="0"/>
              <a:t> (Blaire) set up a new social exclusion unit (SEU) and they choose to describe rather than define social exclusion:</a:t>
            </a:r>
          </a:p>
        </p:txBody>
      </p:sp>
    </p:spTree>
    <p:extLst>
      <p:ext uri="{BB962C8B-B14F-4D97-AF65-F5344CB8AC3E}">
        <p14:creationId xmlns:p14="http://schemas.microsoft.com/office/powerpoint/2010/main" val="526583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1950254" y="178520"/>
            <a:ext cx="5271055" cy="923330"/>
          </a:xfrm>
          <a:prstGeom prst="rect">
            <a:avLst/>
          </a:prstGeom>
          <a:noFill/>
        </p:spPr>
        <p:txBody>
          <a:bodyPr wrap="square" lIns="91440" tIns="45720" rIns="91440" bIns="45720">
            <a:spAutoFit/>
          </a:bodyPr>
          <a:lstStyle/>
          <a:p>
            <a:pPr algn="ctr"/>
            <a:r>
              <a:rPr lang="en-GB"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Social Exclusion?</a:t>
            </a:r>
          </a:p>
        </p:txBody>
      </p:sp>
      <p:sp>
        <p:nvSpPr>
          <p:cNvPr id="8" name="TextBox 7"/>
          <p:cNvSpPr txBox="1"/>
          <p:nvPr/>
        </p:nvSpPr>
        <p:spPr>
          <a:xfrm>
            <a:off x="827584" y="1988840"/>
            <a:ext cx="7200800" cy="2585323"/>
          </a:xfrm>
          <a:prstGeom prst="rect">
            <a:avLst/>
          </a:prstGeom>
          <a:noFill/>
        </p:spPr>
        <p:txBody>
          <a:bodyPr wrap="square" rtlCol="0">
            <a:spAutoFit/>
          </a:bodyPr>
          <a:lstStyle/>
          <a:p>
            <a:pPr algn="ctr"/>
            <a:r>
              <a:rPr lang="en-US" dirty="0">
                <a:hlinkClick r:id="rId4"/>
              </a:rPr>
              <a:t>Social exclusion</a:t>
            </a:r>
            <a:r>
              <a:rPr lang="en-US" dirty="0"/>
              <a:t> is distinct from </a:t>
            </a:r>
            <a:r>
              <a:rPr lang="en-US" dirty="0">
                <a:hlinkClick r:id="rId5"/>
              </a:rPr>
              <a:t>poverty</a:t>
            </a:r>
            <a:r>
              <a:rPr lang="en-US" dirty="0"/>
              <a:t>. Poverty is a distributional outcome, whereas exclusion can be defined as the process of declining participation, </a:t>
            </a:r>
            <a:r>
              <a:rPr lang="en-US" dirty="0">
                <a:hlinkClick r:id="rId6"/>
              </a:rPr>
              <a:t>solidarity</a:t>
            </a:r>
            <a:r>
              <a:rPr lang="en-US" dirty="0"/>
              <a:t>, and access to opportunities</a:t>
            </a:r>
            <a:br>
              <a:rPr lang="en-US" dirty="0"/>
            </a:br>
            <a:br>
              <a:rPr lang="en-US" dirty="0"/>
            </a:br>
            <a:r>
              <a:rPr lang="en-US" dirty="0"/>
              <a:t>Source: Boundless. “Social Exclusion.” </a:t>
            </a:r>
            <a:r>
              <a:rPr lang="en-US" i="1" dirty="0"/>
              <a:t>Boundless Sociology</a:t>
            </a:r>
            <a:r>
              <a:rPr lang="en-US" dirty="0"/>
              <a:t> Boundless, 08 Aug. 2016. from </a:t>
            </a:r>
            <a:r>
              <a:rPr lang="en-US" u="sng" dirty="0"/>
              <a:t>https://</a:t>
            </a:r>
            <a:r>
              <a:rPr lang="en-US" u="sng" dirty="0" err="1"/>
              <a:t>www.boundless.com</a:t>
            </a:r>
            <a:r>
              <a:rPr lang="en-US" u="sng" dirty="0"/>
              <a:t>/sociology/textbooks/boundless-sociology-textbook/stratification-inequality-and-social-class-in-the-u-s-9/poverty-78/social-exclusion-465-3315/</a:t>
            </a:r>
            <a:endParaRPr lang="en-US" dirty="0"/>
          </a:p>
        </p:txBody>
      </p:sp>
    </p:spTree>
    <p:extLst>
      <p:ext uri="{BB962C8B-B14F-4D97-AF65-F5344CB8AC3E}">
        <p14:creationId xmlns:p14="http://schemas.microsoft.com/office/powerpoint/2010/main" val="1743419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26" name="Picture 2" descr="Image result for sports development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1950254" y="178520"/>
            <a:ext cx="5271055" cy="923330"/>
          </a:xfrm>
          <a:prstGeom prst="rect">
            <a:avLst/>
          </a:prstGeom>
          <a:noFill/>
        </p:spPr>
        <p:txBody>
          <a:bodyPr wrap="square" lIns="91440" tIns="45720" rIns="91440" bIns="45720">
            <a:spAutoFit/>
          </a:bodyPr>
          <a:lstStyle/>
          <a:p>
            <a:pPr algn="ctr"/>
            <a:r>
              <a:rPr lang="en-GB"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Social Exclusion?</a:t>
            </a:r>
          </a:p>
        </p:txBody>
      </p:sp>
      <p:sp>
        <p:nvSpPr>
          <p:cNvPr id="8" name="TextBox 7"/>
          <p:cNvSpPr txBox="1"/>
          <p:nvPr/>
        </p:nvSpPr>
        <p:spPr>
          <a:xfrm>
            <a:off x="845163" y="1225689"/>
            <a:ext cx="7200800" cy="5632311"/>
          </a:xfrm>
          <a:prstGeom prst="rect">
            <a:avLst/>
          </a:prstGeom>
          <a:noFill/>
        </p:spPr>
        <p:txBody>
          <a:bodyPr wrap="square" rtlCol="0">
            <a:spAutoFit/>
          </a:bodyPr>
          <a:lstStyle/>
          <a:p>
            <a:pPr algn="ctr"/>
            <a:r>
              <a:rPr lang="en-US" sz="2400" u="sng" dirty="0">
                <a:solidFill>
                  <a:schemeClr val="accent5">
                    <a:lumMod val="50000"/>
                  </a:schemeClr>
                </a:solidFill>
              </a:rPr>
              <a:t>Relevant Definitions </a:t>
            </a:r>
          </a:p>
          <a:p>
            <a:pPr algn="ctr"/>
            <a:endParaRPr lang="en-US" sz="2400" dirty="0">
              <a:solidFill>
                <a:schemeClr val="accent5">
                  <a:lumMod val="50000"/>
                </a:schemeClr>
              </a:solidFill>
            </a:endParaRPr>
          </a:p>
          <a:p>
            <a:pPr algn="ctr"/>
            <a:r>
              <a:rPr lang="en-US" sz="2400" dirty="0">
                <a:solidFill>
                  <a:schemeClr val="accent5">
                    <a:lumMod val="50000"/>
                  </a:schemeClr>
                </a:solidFill>
              </a:rPr>
              <a:t>Poverty</a:t>
            </a:r>
            <a:r>
              <a:rPr lang="en-US" sz="2400" dirty="0"/>
              <a:t>: the state of being extremely poor </a:t>
            </a:r>
          </a:p>
          <a:p>
            <a:pPr algn="ctr"/>
            <a:endParaRPr lang="en-US" sz="2400" dirty="0"/>
          </a:p>
          <a:p>
            <a:pPr algn="ctr"/>
            <a:r>
              <a:rPr lang="en-US" sz="2400" dirty="0">
                <a:solidFill>
                  <a:schemeClr val="accent5">
                    <a:lumMod val="50000"/>
                  </a:schemeClr>
                </a:solidFill>
              </a:rPr>
              <a:t>Absolute Poverty</a:t>
            </a:r>
            <a:r>
              <a:rPr lang="en-US" sz="2400" dirty="0"/>
              <a:t>: living below normal living standards, not able to get basic needs </a:t>
            </a:r>
          </a:p>
          <a:p>
            <a:pPr algn="ctr"/>
            <a:endParaRPr lang="en-US" sz="2400" dirty="0"/>
          </a:p>
          <a:p>
            <a:pPr algn="ctr"/>
            <a:r>
              <a:rPr lang="en-US" sz="2400" dirty="0">
                <a:solidFill>
                  <a:schemeClr val="accent5">
                    <a:lumMod val="50000"/>
                  </a:schemeClr>
                </a:solidFill>
              </a:rPr>
              <a:t>Relative Poverty</a:t>
            </a:r>
            <a:r>
              <a:rPr lang="en-US" sz="2400" dirty="0"/>
              <a:t>: someone is poor in relation to others around them ( socially defined) </a:t>
            </a:r>
          </a:p>
          <a:p>
            <a:pPr algn="ctr"/>
            <a:endParaRPr lang="en-US" sz="2400" dirty="0"/>
          </a:p>
          <a:p>
            <a:pPr algn="ctr"/>
            <a:r>
              <a:rPr lang="en-US" sz="2400" dirty="0">
                <a:solidFill>
                  <a:schemeClr val="accent5">
                    <a:lumMod val="50000"/>
                  </a:schemeClr>
                </a:solidFill>
              </a:rPr>
              <a:t>Poverty Cycle</a:t>
            </a:r>
            <a:r>
              <a:rPr lang="en-US" sz="2400" dirty="0"/>
              <a:t>: Poverty is passed on from generation to generation</a:t>
            </a:r>
          </a:p>
          <a:p>
            <a:pPr algn="ctr"/>
            <a:endParaRPr lang="en-US" sz="2400" dirty="0"/>
          </a:p>
          <a:p>
            <a:pPr algn="ctr"/>
            <a:r>
              <a:rPr lang="en-US" sz="2400" dirty="0"/>
              <a:t>Poverty definitions of Absolute and Relative Poverty, 2016</a:t>
            </a:r>
          </a:p>
        </p:txBody>
      </p:sp>
    </p:spTree>
    <p:extLst>
      <p:ext uri="{BB962C8B-B14F-4D97-AF65-F5344CB8AC3E}">
        <p14:creationId xmlns:p14="http://schemas.microsoft.com/office/powerpoint/2010/main" val="12687898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Rectangle 2"/>
          <p:cNvSpPr/>
          <p:nvPr/>
        </p:nvSpPr>
        <p:spPr>
          <a:xfrm>
            <a:off x="2327226" y="2327176"/>
            <a:ext cx="4176464" cy="1728192"/>
          </a:xfrm>
          <a:prstGeom prst="rect">
            <a:avLst/>
          </a:prstGeom>
        </p:spPr>
        <p:style>
          <a:lnRef idx="3">
            <a:schemeClr val="lt1"/>
          </a:lnRef>
          <a:fillRef idx="1">
            <a:schemeClr val="accent4"/>
          </a:fillRef>
          <a:effectRef idx="1">
            <a:schemeClr val="accent4"/>
          </a:effectRef>
          <a:fontRef idx="minor">
            <a:schemeClr val="lt1"/>
          </a:fontRef>
        </p:style>
        <p:txBody>
          <a:bodyPr rtlCol="0" anchor="ctr"/>
          <a:lstStyle/>
          <a:p>
            <a:pPr algn="ctr"/>
            <a:r>
              <a:rPr lang="en-GB" sz="2800" dirty="0">
                <a:ln w="0"/>
                <a:solidFill>
                  <a:schemeClr val="tx1"/>
                </a:solidFill>
                <a:effectLst>
                  <a:outerShdw blurRad="38100" dist="19050" dir="2700000" algn="tl" rotWithShape="0">
                    <a:schemeClr val="dk1">
                      <a:alpha val="40000"/>
                    </a:schemeClr>
                  </a:outerShdw>
                </a:effectLst>
              </a:rPr>
              <a:t>How can Sport / physical activity encourage social inclusion?</a:t>
            </a:r>
          </a:p>
          <a:p>
            <a:pPr algn="ctr"/>
            <a:endParaRPr lang="en-US" dirty="0"/>
          </a:p>
        </p:txBody>
      </p:sp>
      <p:sp>
        <p:nvSpPr>
          <p:cNvPr id="5" name="Oval 4"/>
          <p:cNvSpPr/>
          <p:nvPr/>
        </p:nvSpPr>
        <p:spPr>
          <a:xfrm>
            <a:off x="0" y="2023145"/>
            <a:ext cx="1872208" cy="1728192"/>
          </a:xfrm>
          <a:prstGeom prst="ellipse">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US" sz="2400" dirty="0"/>
              <a:t>Personal</a:t>
            </a:r>
          </a:p>
        </p:txBody>
      </p:sp>
      <p:sp>
        <p:nvSpPr>
          <p:cNvPr id="10" name="Oval 9"/>
          <p:cNvSpPr/>
          <p:nvPr/>
        </p:nvSpPr>
        <p:spPr>
          <a:xfrm>
            <a:off x="3479354" y="91975"/>
            <a:ext cx="1872208" cy="1728192"/>
          </a:xfrm>
          <a:prstGeom prst="ellipse">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US" sz="2400" dirty="0"/>
              <a:t>Social</a:t>
            </a:r>
          </a:p>
        </p:txBody>
      </p:sp>
      <p:sp>
        <p:nvSpPr>
          <p:cNvPr id="11" name="Oval 10"/>
          <p:cNvSpPr/>
          <p:nvPr/>
        </p:nvSpPr>
        <p:spPr>
          <a:xfrm>
            <a:off x="6971805" y="1951137"/>
            <a:ext cx="2088232" cy="1872208"/>
          </a:xfrm>
          <a:prstGeom prst="ellipse">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US" sz="2400"/>
              <a:t>Economic</a:t>
            </a:r>
            <a:endParaRPr lang="en-US" sz="2400" dirty="0"/>
          </a:p>
        </p:txBody>
      </p:sp>
      <p:sp>
        <p:nvSpPr>
          <p:cNvPr id="12" name="Oval 11"/>
          <p:cNvSpPr/>
          <p:nvPr/>
        </p:nvSpPr>
        <p:spPr>
          <a:xfrm>
            <a:off x="2939294" y="4869160"/>
            <a:ext cx="2952328" cy="1800200"/>
          </a:xfrm>
          <a:prstGeom prst="ellipse">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US" sz="2400"/>
              <a:t>Environmental</a:t>
            </a:r>
            <a:endParaRPr lang="en-US" sz="2400" dirty="0"/>
          </a:p>
        </p:txBody>
      </p:sp>
      <p:cxnSp>
        <p:nvCxnSpPr>
          <p:cNvPr id="7" name="Straight Arrow Connector 6"/>
          <p:cNvCxnSpPr>
            <a:stCxn id="3" idx="0"/>
            <a:endCxn id="10" idx="4"/>
          </p:cNvCxnSpPr>
          <p:nvPr/>
        </p:nvCxnSpPr>
        <p:spPr>
          <a:xfrm flipV="1">
            <a:off x="4415458" y="1820167"/>
            <a:ext cx="0" cy="50700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a:stCxn id="3" idx="3"/>
          </p:cNvCxnSpPr>
          <p:nvPr/>
        </p:nvCxnSpPr>
        <p:spPr>
          <a:xfrm flipV="1">
            <a:off x="6503690" y="3068960"/>
            <a:ext cx="468115" cy="12231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a:stCxn id="3" idx="2"/>
            <a:endCxn id="12" idx="0"/>
          </p:cNvCxnSpPr>
          <p:nvPr/>
        </p:nvCxnSpPr>
        <p:spPr>
          <a:xfrm>
            <a:off x="4415458" y="4055368"/>
            <a:ext cx="0" cy="81379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p:cNvCxnSpPr>
            <a:stCxn id="3" idx="1"/>
          </p:cNvCxnSpPr>
          <p:nvPr/>
        </p:nvCxnSpPr>
        <p:spPr>
          <a:xfrm flipH="1" flipV="1">
            <a:off x="1859111" y="3068960"/>
            <a:ext cx="468115" cy="12231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 name="TextBox 1"/>
          <p:cNvSpPr txBox="1"/>
          <p:nvPr/>
        </p:nvSpPr>
        <p:spPr>
          <a:xfrm>
            <a:off x="6740549" y="4309095"/>
            <a:ext cx="2088232" cy="2031325"/>
          </a:xfrm>
          <a:prstGeom prst="rect">
            <a:avLst/>
          </a:prstGeom>
          <a:noFill/>
        </p:spPr>
        <p:txBody>
          <a:bodyPr wrap="square" rtlCol="0">
            <a:spAutoFit/>
          </a:bodyPr>
          <a:lstStyle/>
          <a:p>
            <a:pPr algn="ctr"/>
            <a:r>
              <a:rPr lang="en-US" dirty="0"/>
              <a:t>Task- What are the benefits of exercise to someone / somewhere? </a:t>
            </a:r>
          </a:p>
          <a:p>
            <a:pPr algn="ctr"/>
            <a:endParaRPr lang="en-US" dirty="0"/>
          </a:p>
          <a:p>
            <a:pPr algn="ctr"/>
            <a:r>
              <a:rPr lang="en-US" dirty="0"/>
              <a:t>4 flip chart post it note feedback</a:t>
            </a:r>
          </a:p>
        </p:txBody>
      </p:sp>
    </p:spTree>
    <p:extLst>
      <p:ext uri="{BB962C8B-B14F-4D97-AF65-F5344CB8AC3E}">
        <p14:creationId xmlns:p14="http://schemas.microsoft.com/office/powerpoint/2010/main" val="12768341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63688" y="-28030"/>
            <a:ext cx="5328592" cy="6847990"/>
          </a:xfrm>
        </p:spPr>
      </p:pic>
    </p:spTree>
    <p:extLst>
      <p:ext uri="{BB962C8B-B14F-4D97-AF65-F5344CB8AC3E}">
        <p14:creationId xmlns:p14="http://schemas.microsoft.com/office/powerpoint/2010/main" val="5100436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26" name="Picture 2" descr="Image result for sports development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p:cNvSpPr txBox="1"/>
          <p:nvPr/>
        </p:nvSpPr>
        <p:spPr>
          <a:xfrm>
            <a:off x="305743" y="1186340"/>
            <a:ext cx="8280920" cy="3539430"/>
          </a:xfrm>
          <a:prstGeom prst="rect">
            <a:avLst/>
          </a:prstGeom>
          <a:noFill/>
        </p:spPr>
        <p:txBody>
          <a:bodyPr wrap="square" rtlCol="0">
            <a:spAutoFit/>
          </a:bodyPr>
          <a:lstStyle/>
          <a:p>
            <a:pPr marL="457200" indent="-457200" algn="ctr">
              <a:buFont typeface="Wingdings" charset="2"/>
              <a:buChar char="q"/>
            </a:pPr>
            <a:r>
              <a:rPr lang="en-US" sz="3200" dirty="0">
                <a:ln w="0"/>
                <a:effectLst>
                  <a:outerShdw blurRad="38100" dist="19050" dir="2700000" algn="tl" rotWithShape="0">
                    <a:schemeClr val="dk1">
                      <a:alpha val="40000"/>
                    </a:schemeClr>
                  </a:outerShdw>
                </a:effectLst>
              </a:rPr>
              <a:t>Involves accessibility to resources, infrastructure and time  </a:t>
            </a:r>
          </a:p>
          <a:p>
            <a:pPr marL="457200" indent="-457200" algn="ctr">
              <a:buFont typeface="Wingdings" charset="2"/>
              <a:buChar char="q"/>
            </a:pPr>
            <a:r>
              <a:rPr lang="en-US" sz="3200" dirty="0">
                <a:ln w="0"/>
                <a:effectLst>
                  <a:outerShdw blurRad="38100" dist="19050" dir="2700000" algn="tl" rotWithShape="0">
                    <a:schemeClr val="dk1">
                      <a:alpha val="40000"/>
                    </a:schemeClr>
                  </a:outerShdw>
                </a:effectLst>
              </a:rPr>
              <a:t>Those who have resources are able to be constantly involved in society </a:t>
            </a:r>
          </a:p>
          <a:p>
            <a:pPr marL="457200" indent="-457200" algn="ctr">
              <a:buFont typeface="Wingdings" charset="2"/>
              <a:buChar char="q"/>
            </a:pPr>
            <a:r>
              <a:rPr lang="en-US" sz="3200" dirty="0">
                <a:ln w="0"/>
                <a:effectLst>
                  <a:outerShdw blurRad="38100" dist="19050" dir="2700000" algn="tl" rotWithShape="0">
                    <a:schemeClr val="dk1">
                      <a:alpha val="40000"/>
                    </a:schemeClr>
                  </a:outerShdw>
                </a:effectLst>
              </a:rPr>
              <a:t>Some lifestyles are only accessible to those who live in a certain areas </a:t>
            </a:r>
          </a:p>
          <a:p>
            <a:pPr marL="457200" indent="-457200" algn="ctr">
              <a:buFont typeface="Wingdings" charset="2"/>
              <a:buChar char="q"/>
            </a:pPr>
            <a:r>
              <a:rPr lang="en-US" sz="3200" dirty="0">
                <a:ln w="0"/>
                <a:effectLst>
                  <a:outerShdw blurRad="38100" dist="19050" dir="2700000" algn="tl" rotWithShape="0">
                    <a:schemeClr val="dk1">
                      <a:alpha val="40000"/>
                    </a:schemeClr>
                  </a:outerShdw>
                </a:effectLst>
              </a:rPr>
              <a:t>Social interactions are limited in certain areas</a:t>
            </a:r>
          </a:p>
        </p:txBody>
      </p:sp>
      <p:sp>
        <p:nvSpPr>
          <p:cNvPr id="3" name="Rectangle 2"/>
          <p:cNvSpPr/>
          <p:nvPr/>
        </p:nvSpPr>
        <p:spPr>
          <a:xfrm>
            <a:off x="2072931" y="209524"/>
            <a:ext cx="4959371" cy="923330"/>
          </a:xfrm>
          <a:prstGeom prst="rect">
            <a:avLst/>
          </a:prstGeom>
          <a:noFill/>
        </p:spPr>
        <p:txBody>
          <a:bodyPr wrap="none" lIns="91440" tIns="45720" rIns="91440" bIns="45720">
            <a:spAutoFit/>
          </a:bodyPr>
          <a:lstStyle/>
          <a:p>
            <a:pPr algn="ctr"/>
            <a:r>
              <a:rPr lang="en-GB" sz="5400" b="1" cap="none" spc="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Spatial Exclusion</a:t>
            </a:r>
            <a:endParaRPr lang="en-GB"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pic>
        <p:nvPicPr>
          <p:cNvPr id="5" name="Picture 4"/>
          <p:cNvPicPr>
            <a:picLocks noChangeAspect="1"/>
          </p:cNvPicPr>
          <p:nvPr/>
        </p:nvPicPr>
        <p:blipFill>
          <a:blip r:embed="rId3"/>
          <a:stretch>
            <a:fillRect/>
          </a:stretch>
        </p:blipFill>
        <p:spPr>
          <a:xfrm>
            <a:off x="19006" y="4966768"/>
            <a:ext cx="2827784" cy="1891232"/>
          </a:xfrm>
          <a:prstGeom prst="rect">
            <a:avLst/>
          </a:prstGeom>
        </p:spPr>
      </p:pic>
      <p:pic>
        <p:nvPicPr>
          <p:cNvPr id="6" name="Picture 5"/>
          <p:cNvPicPr>
            <a:picLocks noChangeAspect="1"/>
          </p:cNvPicPr>
          <p:nvPr/>
        </p:nvPicPr>
        <p:blipFill>
          <a:blip r:embed="rId4"/>
          <a:stretch>
            <a:fillRect/>
          </a:stretch>
        </p:blipFill>
        <p:spPr>
          <a:xfrm>
            <a:off x="5111675" y="4838700"/>
            <a:ext cx="4038600" cy="2019300"/>
          </a:xfrm>
          <a:prstGeom prst="rect">
            <a:avLst/>
          </a:prstGeom>
        </p:spPr>
      </p:pic>
    </p:spTree>
    <p:extLst>
      <p:ext uri="{BB962C8B-B14F-4D97-AF65-F5344CB8AC3E}">
        <p14:creationId xmlns:p14="http://schemas.microsoft.com/office/powerpoint/2010/main" val="16389842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0"/>
            <a:ext cx="7886700" cy="1325563"/>
          </a:xfrm>
        </p:spPr>
        <p:txBody>
          <a:bodyPr/>
          <a:lstStyle/>
          <a:p>
            <a:pPr algn="ctr"/>
            <a:r>
              <a:rPr lang="en-US" b="1" dirty="0"/>
              <a:t>Further reading / research</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03648" y="1052736"/>
            <a:ext cx="6567784" cy="5688632"/>
          </a:xfrm>
          <a:prstGeom prst="rect">
            <a:avLst/>
          </a:prstGeom>
        </p:spPr>
      </p:pic>
    </p:spTree>
    <p:extLst>
      <p:ext uri="{BB962C8B-B14F-4D97-AF65-F5344CB8AC3E}">
        <p14:creationId xmlns:p14="http://schemas.microsoft.com/office/powerpoint/2010/main" val="1966640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2173330"/>
            <a:ext cx="8352928" cy="4524315"/>
          </a:xfrm>
          <a:prstGeom prst="rect">
            <a:avLst/>
          </a:prstGeom>
          <a:noFill/>
        </p:spPr>
        <p:txBody>
          <a:bodyPr wrap="square" rtlCol="0">
            <a:spAutoFit/>
          </a:bodyPr>
          <a:lstStyle/>
          <a:p>
            <a:pPr fontAlgn="base"/>
            <a:r>
              <a:rPr lang="en-GB" sz="2400" b="1" dirty="0"/>
              <a:t>Students are required to devise an operational plan to increase sports participation in the area of Port Talbot. Students should use the Street Games template provided in order to plan 4 different sessions. Students should demonstrate an understanding of the key underlying issues in the national, regional and local sporting landscape and the external drivers that can be utilized to implement a successful development program. </a:t>
            </a:r>
          </a:p>
          <a:p>
            <a:pPr fontAlgn="base"/>
            <a:r>
              <a:rPr lang="en-GB" sz="2400" b="1" dirty="0"/>
              <a:t> </a:t>
            </a:r>
          </a:p>
          <a:p>
            <a:pPr fontAlgn="base"/>
            <a:r>
              <a:rPr lang="en-GB" sz="2400" b="1" dirty="0"/>
              <a:t>Students will need to evidence that they can plan and set a suitable budget to each session utilising all of the funding available.  </a:t>
            </a:r>
          </a:p>
        </p:txBody>
      </p:sp>
      <p:pic>
        <p:nvPicPr>
          <p:cNvPr id="3" name="Picture 2"/>
          <p:cNvPicPr>
            <a:picLocks noChangeAspect="1"/>
          </p:cNvPicPr>
          <p:nvPr/>
        </p:nvPicPr>
        <p:blipFill>
          <a:blip r:embed="rId2"/>
          <a:stretch>
            <a:fillRect/>
          </a:stretch>
        </p:blipFill>
        <p:spPr>
          <a:xfrm>
            <a:off x="3059832" y="99175"/>
            <a:ext cx="1980438" cy="1980438"/>
          </a:xfrm>
          <a:prstGeom prst="rect">
            <a:avLst/>
          </a:prstGeom>
        </p:spPr>
      </p:pic>
      <p:sp>
        <p:nvSpPr>
          <p:cNvPr id="5" name="Rectangle 4"/>
          <p:cNvSpPr/>
          <p:nvPr/>
        </p:nvSpPr>
        <p:spPr>
          <a:xfrm>
            <a:off x="827584" y="787623"/>
            <a:ext cx="1391728" cy="923330"/>
          </a:xfrm>
          <a:prstGeom prst="rect">
            <a:avLst/>
          </a:prstGeom>
          <a:noFill/>
        </p:spPr>
        <p:txBody>
          <a:bodyPr wrap="none" lIns="91440" tIns="45720" rIns="91440" bIns="45720">
            <a:spAutoFit/>
          </a:bodyPr>
          <a:lstStyle/>
          <a:p>
            <a:pPr algn="ctr"/>
            <a:r>
              <a:rPr lang="en-GB"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50%</a:t>
            </a:r>
          </a:p>
        </p:txBody>
      </p:sp>
      <p:sp>
        <p:nvSpPr>
          <p:cNvPr id="7" name="Rectangle 6"/>
          <p:cNvSpPr/>
          <p:nvPr/>
        </p:nvSpPr>
        <p:spPr>
          <a:xfrm>
            <a:off x="5388305" y="787623"/>
            <a:ext cx="3960439" cy="1754326"/>
          </a:xfrm>
          <a:prstGeom prst="rect">
            <a:avLst/>
          </a:prstGeom>
          <a:noFill/>
        </p:spPr>
        <p:txBody>
          <a:bodyPr wrap="square" lIns="91440" tIns="45720" rIns="91440" bIns="45720">
            <a:spAutoFit/>
          </a:bodyPr>
          <a:lstStyle/>
          <a:p>
            <a:pPr algn="ctr"/>
            <a:r>
              <a:rPr lang="en-GB" sz="54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Half of 65%</a:t>
            </a:r>
          </a:p>
          <a:p>
            <a:pPr algn="ctr"/>
            <a:endParaRPr lang="en-GB"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Tree>
    <p:extLst>
      <p:ext uri="{BB962C8B-B14F-4D97-AF65-F5344CB8AC3E}">
        <p14:creationId xmlns:p14="http://schemas.microsoft.com/office/powerpoint/2010/main" val="2322709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35F928-6679-EC43-9F6A-421AF77B1AE4}"/>
              </a:ext>
            </a:extLst>
          </p:cNvPr>
          <p:cNvSpPr>
            <a:spLocks noGrp="1"/>
          </p:cNvSpPr>
          <p:nvPr>
            <p:ph type="title"/>
          </p:nvPr>
        </p:nvSpPr>
        <p:spPr>
          <a:xfrm>
            <a:off x="628650" y="723578"/>
            <a:ext cx="3446303" cy="1645501"/>
          </a:xfrm>
        </p:spPr>
        <p:txBody>
          <a:bodyPr>
            <a:normAutofit/>
          </a:bodyPr>
          <a:lstStyle/>
          <a:p>
            <a:r>
              <a:rPr lang="en-US" dirty="0"/>
              <a:t>Group Task</a:t>
            </a:r>
          </a:p>
        </p:txBody>
      </p:sp>
      <p:sp>
        <p:nvSpPr>
          <p:cNvPr id="3" name="Content Placeholder 2">
            <a:extLst>
              <a:ext uri="{FF2B5EF4-FFF2-40B4-BE49-F238E27FC236}">
                <a16:creationId xmlns:a16="http://schemas.microsoft.com/office/drawing/2014/main" id="{2ED0D4B9-93FB-DB46-A554-DA83258354DF}"/>
              </a:ext>
            </a:extLst>
          </p:cNvPr>
          <p:cNvSpPr>
            <a:spLocks noGrp="1"/>
          </p:cNvSpPr>
          <p:nvPr>
            <p:ph idx="1"/>
          </p:nvPr>
        </p:nvSpPr>
        <p:spPr>
          <a:xfrm>
            <a:off x="628650" y="2548467"/>
            <a:ext cx="3446303" cy="3628495"/>
          </a:xfrm>
        </p:spPr>
        <p:txBody>
          <a:bodyPr>
            <a:normAutofit/>
          </a:bodyPr>
          <a:lstStyle/>
          <a:p>
            <a:pPr marL="0" indent="0">
              <a:buNone/>
            </a:pPr>
            <a:r>
              <a:rPr lang="en-US" sz="1700"/>
              <a:t>In three groups</a:t>
            </a:r>
          </a:p>
          <a:p>
            <a:pPr marL="0" indent="0">
              <a:buNone/>
            </a:pPr>
            <a:r>
              <a:rPr lang="en-US" sz="1700"/>
              <a:t>1- US Girls</a:t>
            </a:r>
          </a:p>
          <a:p>
            <a:pPr marL="0" indent="0">
              <a:buNone/>
            </a:pPr>
            <a:r>
              <a:rPr lang="en-US" sz="1700"/>
              <a:t>2- Club ONE</a:t>
            </a:r>
          </a:p>
          <a:p>
            <a:pPr marL="0" indent="0">
              <a:buNone/>
            </a:pPr>
            <a:r>
              <a:rPr lang="en-US" sz="1700"/>
              <a:t>3-Street Games</a:t>
            </a:r>
          </a:p>
          <a:p>
            <a:endParaRPr lang="en-US" sz="1700"/>
          </a:p>
          <a:p>
            <a:pPr marL="0" indent="0">
              <a:buNone/>
            </a:pPr>
            <a:r>
              <a:rPr lang="en-US" sz="1700"/>
              <a:t>Research into your area- What is the target group for your project, explain the project and fins out as much information as possible, what types of activity have been developed as a result of the project?</a:t>
            </a:r>
          </a:p>
        </p:txBody>
      </p:sp>
      <p:sp>
        <p:nvSpPr>
          <p:cNvPr id="75" name="Rectangle 74">
            <a:extLst>
              <a:ext uri="{FF2B5EF4-FFF2-40B4-BE49-F238E27FC236}">
                <a16:creationId xmlns:a16="http://schemas.microsoft.com/office/drawing/2014/main" id="{003713C1-2FB2-413B-BF91-3AE41726F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68243" y="3474720"/>
            <a:ext cx="4575685" cy="33832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7" name="Rectangle 76">
            <a:extLst>
              <a:ext uri="{FF2B5EF4-FFF2-40B4-BE49-F238E27FC236}">
                <a16:creationId xmlns:a16="http://schemas.microsoft.com/office/drawing/2014/main" id="{90795B4D-5022-4A7F-A01D-8D880B7CD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9688" y="0"/>
            <a:ext cx="4644311" cy="6858000"/>
          </a:xfrm>
          <a:prstGeom prst="rect">
            <a:avLst/>
          </a:prstGeom>
          <a:solidFill>
            <a:schemeClr val="tx1">
              <a:lumMod val="85000"/>
              <a:lumOff val="1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9" name="Rectangle 78">
            <a:extLst>
              <a:ext uri="{FF2B5EF4-FFF2-40B4-BE49-F238E27FC236}">
                <a16:creationId xmlns:a16="http://schemas.microsoft.com/office/drawing/2014/main" id="{AFD19018-DE7C-4796-ADF2-AD2EB0FC0D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1999" y="0"/>
            <a:ext cx="2251711" cy="33832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28" name="Picture 4" descr="Us Girls | StreetGames">
            <a:extLst>
              <a:ext uri="{FF2B5EF4-FFF2-40B4-BE49-F238E27FC236}">
                <a16:creationId xmlns:a16="http://schemas.microsoft.com/office/drawing/2014/main" id="{84AC1D0F-30B1-0043-BD9B-52A52F44589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815681" y="849353"/>
            <a:ext cx="1773237" cy="1684575"/>
          </a:xfrm>
          <a:prstGeom prst="rect">
            <a:avLst/>
          </a:prstGeom>
          <a:noFill/>
          <a:extLst>
            <a:ext uri="{909E8E84-426E-40DD-AFC4-6F175D3DCCD1}">
              <a14:hiddenFill xmlns:a14="http://schemas.microsoft.com/office/drawing/2010/main">
                <a:solidFill>
                  <a:srgbClr val="FFFFFF"/>
                </a:solidFill>
              </a14:hiddenFill>
            </a:ext>
          </a:extLst>
        </p:spPr>
      </p:pic>
      <p:sp>
        <p:nvSpPr>
          <p:cNvPr id="81" name="Rectangle 80">
            <a:extLst>
              <a:ext uri="{FF2B5EF4-FFF2-40B4-BE49-F238E27FC236}">
                <a16:creationId xmlns:a16="http://schemas.microsoft.com/office/drawing/2014/main" id="{B1A0A2C2-4F85-44AF-8708-8DCA4B550C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92218" y="0"/>
            <a:ext cx="2251710" cy="33832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30" name="Picture 6" descr="StreetGames">
            <a:extLst>
              <a:ext uri="{FF2B5EF4-FFF2-40B4-BE49-F238E27FC236}">
                <a16:creationId xmlns:a16="http://schemas.microsoft.com/office/drawing/2014/main" id="{3A1D15D5-792D-E143-BB5B-FFDCC2C2CF0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127081" y="1044375"/>
            <a:ext cx="1773238" cy="1294531"/>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StreetGames Active Newcastle - Home | Facebook">
            <a:extLst>
              <a:ext uri="{FF2B5EF4-FFF2-40B4-BE49-F238E27FC236}">
                <a16:creationId xmlns:a16="http://schemas.microsoft.com/office/drawing/2014/main" id="{C7A37FF8-E2F4-B94A-A154-C1A580301404}"/>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815681" y="4198562"/>
            <a:ext cx="4084638" cy="17556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20641563"/>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62CF8-6912-004A-9EC3-41B98B21A95B}"/>
              </a:ext>
            </a:extLst>
          </p:cNvPr>
          <p:cNvSpPr>
            <a:spLocks noGrp="1"/>
          </p:cNvSpPr>
          <p:nvPr>
            <p:ph type="title"/>
          </p:nvPr>
        </p:nvSpPr>
        <p:spPr/>
        <p:txBody>
          <a:bodyPr/>
          <a:lstStyle/>
          <a:p>
            <a:r>
              <a:rPr lang="en-US" b="1" dirty="0"/>
              <a:t>50 % of the task- 1000 words</a:t>
            </a:r>
          </a:p>
        </p:txBody>
      </p:sp>
      <p:sp>
        <p:nvSpPr>
          <p:cNvPr id="3" name="Content Placeholder 2">
            <a:extLst>
              <a:ext uri="{FF2B5EF4-FFF2-40B4-BE49-F238E27FC236}">
                <a16:creationId xmlns:a16="http://schemas.microsoft.com/office/drawing/2014/main" id="{8A10DE9C-CB29-5A4E-B85E-228DD812B545}"/>
              </a:ext>
            </a:extLst>
          </p:cNvPr>
          <p:cNvSpPr>
            <a:spLocks noGrp="1"/>
          </p:cNvSpPr>
          <p:nvPr>
            <p:ph idx="1"/>
          </p:nvPr>
        </p:nvSpPr>
        <p:spPr/>
        <p:txBody>
          <a:bodyPr/>
          <a:lstStyle/>
          <a:p>
            <a:pPr marL="0" indent="0">
              <a:buNone/>
            </a:pPr>
            <a:r>
              <a:rPr lang="en-GB" dirty="0"/>
              <a:t>Students are required to carry out a research task and highlight the current barriers to sports participation in deprived communities. Students should consider what the internal and external issues are affecting sports development organisations when planning to deliver sports development projects in deprived communities. </a:t>
            </a:r>
            <a:endParaRPr lang="en-US" dirty="0"/>
          </a:p>
        </p:txBody>
      </p:sp>
    </p:spTree>
    <p:extLst>
      <p:ext uri="{BB962C8B-B14F-4D97-AF65-F5344CB8AC3E}">
        <p14:creationId xmlns:p14="http://schemas.microsoft.com/office/powerpoint/2010/main" val="15904124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62CF8-6912-004A-9EC3-41B98B21A95B}"/>
              </a:ext>
            </a:extLst>
          </p:cNvPr>
          <p:cNvSpPr>
            <a:spLocks noGrp="1"/>
          </p:cNvSpPr>
          <p:nvPr>
            <p:ph type="title"/>
          </p:nvPr>
        </p:nvSpPr>
        <p:spPr/>
        <p:txBody>
          <a:bodyPr/>
          <a:lstStyle/>
          <a:p>
            <a:r>
              <a:rPr lang="en-US" b="1" dirty="0"/>
              <a:t>Sports development plan</a:t>
            </a:r>
          </a:p>
        </p:txBody>
      </p:sp>
      <p:sp>
        <p:nvSpPr>
          <p:cNvPr id="3" name="Content Placeholder 2">
            <a:extLst>
              <a:ext uri="{FF2B5EF4-FFF2-40B4-BE49-F238E27FC236}">
                <a16:creationId xmlns:a16="http://schemas.microsoft.com/office/drawing/2014/main" id="{8A10DE9C-CB29-5A4E-B85E-228DD812B545}"/>
              </a:ext>
            </a:extLst>
          </p:cNvPr>
          <p:cNvSpPr>
            <a:spLocks noGrp="1"/>
          </p:cNvSpPr>
          <p:nvPr>
            <p:ph idx="1"/>
          </p:nvPr>
        </p:nvSpPr>
        <p:spPr/>
        <p:txBody>
          <a:bodyPr/>
          <a:lstStyle/>
          <a:p>
            <a:pPr marL="0" indent="0">
              <a:buNone/>
            </a:pPr>
            <a:r>
              <a:rPr lang="en-GB" dirty="0"/>
              <a:t>Start research to decide the 4 sessions that you will develop- Find out the where, what, when, with who to link and how to develop the session</a:t>
            </a:r>
            <a:endParaRPr lang="en-US" dirty="0"/>
          </a:p>
        </p:txBody>
      </p:sp>
      <p:pic>
        <p:nvPicPr>
          <p:cNvPr id="1026" name="Picture 2" descr="Image result for just do it">
            <a:extLst>
              <a:ext uri="{FF2B5EF4-FFF2-40B4-BE49-F238E27FC236}">
                <a16:creationId xmlns:a16="http://schemas.microsoft.com/office/drawing/2014/main" id="{7E21336A-549B-476F-AE60-90C55F7F9C2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62312" y="4077072"/>
            <a:ext cx="2619375" cy="17430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98440049"/>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793</TotalTime>
  <Words>616</Words>
  <Application>Microsoft Office PowerPoint</Application>
  <PresentationFormat>On-screen Show (4:3)</PresentationFormat>
  <Paragraphs>64</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Calibri Light</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Further reading / research</vt:lpstr>
      <vt:lpstr>PowerPoint Presentation</vt:lpstr>
      <vt:lpstr>Group Task</vt:lpstr>
      <vt:lpstr>50 % of the task- 1000 words</vt:lpstr>
      <vt:lpstr>Sports development plan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Mana Mirasayar</dc:creator>
  <cp:lastModifiedBy>Napieralla, Mark</cp:lastModifiedBy>
  <cp:revision>79</cp:revision>
  <dcterms:created xsi:type="dcterms:W3CDTF">2015-11-12T12:40:24Z</dcterms:created>
  <dcterms:modified xsi:type="dcterms:W3CDTF">2023-03-31T08:43:54Z</dcterms:modified>
</cp:coreProperties>
</file>