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5" r:id="rId1"/>
    <p:sldMasterId id="2147484259" r:id="rId2"/>
  </p:sldMasterIdLst>
  <p:notesMasterIdLst>
    <p:notesMasterId r:id="rId18"/>
  </p:notesMasterIdLst>
  <p:sldIdLst>
    <p:sldId id="257" r:id="rId3"/>
    <p:sldId id="451" r:id="rId4"/>
    <p:sldId id="452" r:id="rId5"/>
    <p:sldId id="453" r:id="rId6"/>
    <p:sldId id="454" r:id="rId7"/>
    <p:sldId id="455" r:id="rId8"/>
    <p:sldId id="456" r:id="rId9"/>
    <p:sldId id="457" r:id="rId10"/>
    <p:sldId id="458" r:id="rId11"/>
    <p:sldId id="459" r:id="rId12"/>
    <p:sldId id="460" r:id="rId13"/>
    <p:sldId id="461" r:id="rId14"/>
    <p:sldId id="462" r:id="rId15"/>
    <p:sldId id="463" r:id="rId16"/>
    <p:sldId id="46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D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935793-0BEA-46AC-BC75-AF1CD7111C9F}" v="50" dt="2025-11-25T10:22:49.9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82337" autoAdjust="0"/>
  </p:normalViewPr>
  <p:slideViewPr>
    <p:cSldViewPr snapToGrid="0">
      <p:cViewPr varScale="1">
        <p:scale>
          <a:sx n="84" d="100"/>
          <a:sy n="84" d="100"/>
        </p:scale>
        <p:origin x="44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DF32E1-84FC-4F69-B2D2-6A2BA0F7B02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CBC7B49-2E0B-42E4-85D5-4837DB5C7A24}">
      <dgm:prSet/>
      <dgm:spPr/>
      <dgm:t>
        <a:bodyPr/>
        <a:lstStyle/>
        <a:p>
          <a:r>
            <a:rPr lang="en-GB"/>
            <a:t>Cost of selling to a new customer is six times as high as to existing customer</a:t>
          </a:r>
          <a:endParaRPr lang="en-US" dirty="0"/>
        </a:p>
      </dgm:t>
    </dgm:pt>
    <dgm:pt modelId="{AACA9AAD-9455-4500-B159-2DC2D5EA7D09}" type="parTrans" cxnId="{AE1D0072-3D61-49E6-8383-70B2B038DD49}">
      <dgm:prSet/>
      <dgm:spPr/>
      <dgm:t>
        <a:bodyPr/>
        <a:lstStyle/>
        <a:p>
          <a:endParaRPr lang="en-US"/>
        </a:p>
      </dgm:t>
    </dgm:pt>
    <dgm:pt modelId="{7817AE87-5DB3-4A18-A464-504211634F4C}" type="sibTrans" cxnId="{AE1D0072-3D61-49E6-8383-70B2B038DD49}">
      <dgm:prSet/>
      <dgm:spPr/>
      <dgm:t>
        <a:bodyPr/>
        <a:lstStyle/>
        <a:p>
          <a:endParaRPr lang="en-US"/>
        </a:p>
      </dgm:t>
    </dgm:pt>
    <dgm:pt modelId="{0E629F73-A7F8-44E9-A46C-A74A7CD90D9B}">
      <dgm:prSet/>
      <dgm:spPr/>
      <dgm:t>
        <a:bodyPr/>
        <a:lstStyle/>
        <a:p>
          <a:r>
            <a:rPr lang="en-GB"/>
            <a:t>Each dissatisfied customer tells 8 to 10 people</a:t>
          </a:r>
          <a:endParaRPr lang="en-US"/>
        </a:p>
      </dgm:t>
    </dgm:pt>
    <dgm:pt modelId="{9372B0DC-BAF2-44BD-BB48-BAD326C7104B}" type="parTrans" cxnId="{23CF7DAC-4208-414C-92F8-EDD8A199BCDC}">
      <dgm:prSet/>
      <dgm:spPr/>
      <dgm:t>
        <a:bodyPr/>
        <a:lstStyle/>
        <a:p>
          <a:endParaRPr lang="en-US"/>
        </a:p>
      </dgm:t>
    </dgm:pt>
    <dgm:pt modelId="{20DFCBBF-7242-4065-980A-79A3F3116F08}" type="sibTrans" cxnId="{23CF7DAC-4208-414C-92F8-EDD8A199BCDC}">
      <dgm:prSet/>
      <dgm:spPr/>
      <dgm:t>
        <a:bodyPr/>
        <a:lstStyle/>
        <a:p>
          <a:endParaRPr lang="en-US"/>
        </a:p>
      </dgm:t>
    </dgm:pt>
    <dgm:pt modelId="{E65B4292-5D55-467D-8782-F50D45D4F91F}">
      <dgm:prSet/>
      <dgm:spPr/>
      <dgm:t>
        <a:bodyPr/>
        <a:lstStyle/>
        <a:p>
          <a:r>
            <a:rPr lang="en-GB"/>
            <a:t>1 extra % of customer retention can boost turnover by as much as 15%</a:t>
          </a:r>
          <a:endParaRPr lang="en-US"/>
        </a:p>
      </dgm:t>
    </dgm:pt>
    <dgm:pt modelId="{105E33C4-B105-4E1C-81DE-5316F640AF02}" type="parTrans" cxnId="{CF5D43DC-D7C6-4F36-A7EB-94C4BB60269A}">
      <dgm:prSet/>
      <dgm:spPr/>
      <dgm:t>
        <a:bodyPr/>
        <a:lstStyle/>
        <a:p>
          <a:endParaRPr lang="en-US"/>
        </a:p>
      </dgm:t>
    </dgm:pt>
    <dgm:pt modelId="{034650F4-C68D-4EBB-B68F-3ADC594A8AC5}" type="sibTrans" cxnId="{CF5D43DC-D7C6-4F36-A7EB-94C4BB60269A}">
      <dgm:prSet/>
      <dgm:spPr/>
      <dgm:t>
        <a:bodyPr/>
        <a:lstStyle/>
        <a:p>
          <a:endParaRPr lang="en-US"/>
        </a:p>
      </dgm:t>
    </dgm:pt>
    <dgm:pt modelId="{C7EFB82C-CAD0-4845-A7CA-31B413614199}">
      <dgm:prSet/>
      <dgm:spPr/>
      <dgm:t>
        <a:bodyPr/>
        <a:lstStyle/>
        <a:p>
          <a:r>
            <a:rPr lang="en-GB"/>
            <a:t>Odds of selling to a new customer = 1/7 to an existing customer = 1/2</a:t>
          </a:r>
          <a:endParaRPr lang="en-US"/>
        </a:p>
      </dgm:t>
    </dgm:pt>
    <dgm:pt modelId="{457D4DF1-F837-49A5-A8D2-900AC0756DC8}" type="parTrans" cxnId="{1EA3589C-234C-4925-8E2E-4A7249AA847E}">
      <dgm:prSet/>
      <dgm:spPr/>
      <dgm:t>
        <a:bodyPr/>
        <a:lstStyle/>
        <a:p>
          <a:endParaRPr lang="en-US"/>
        </a:p>
      </dgm:t>
    </dgm:pt>
    <dgm:pt modelId="{7FE5BDEF-CFB2-45B5-ACEF-789B2F6E0924}" type="sibTrans" cxnId="{1EA3589C-234C-4925-8E2E-4A7249AA847E}">
      <dgm:prSet/>
      <dgm:spPr/>
      <dgm:t>
        <a:bodyPr/>
        <a:lstStyle/>
        <a:p>
          <a:endParaRPr lang="en-US"/>
        </a:p>
      </dgm:t>
    </dgm:pt>
    <dgm:pt modelId="{8CCED85B-50AF-4A14-A2D0-BAF0D9CEDC23}">
      <dgm:prSet/>
      <dgm:spPr/>
      <dgm:t>
        <a:bodyPr/>
        <a:lstStyle/>
        <a:p>
          <a:r>
            <a:rPr lang="en-GB"/>
            <a:t>70% of dissatisfied customers will do business again if they feel their complains are handled well</a:t>
          </a:r>
          <a:endParaRPr lang="en-US"/>
        </a:p>
      </dgm:t>
    </dgm:pt>
    <dgm:pt modelId="{2CC3794A-0E40-40F8-9C98-5D7A257131CD}" type="parTrans" cxnId="{2B63D42E-08FB-4E0F-8786-8302BCB30924}">
      <dgm:prSet/>
      <dgm:spPr/>
      <dgm:t>
        <a:bodyPr/>
        <a:lstStyle/>
        <a:p>
          <a:endParaRPr lang="en-US"/>
        </a:p>
      </dgm:t>
    </dgm:pt>
    <dgm:pt modelId="{0DEC9558-8849-452C-8B4D-0B9CE44D8A55}" type="sibTrans" cxnId="{2B63D42E-08FB-4E0F-8786-8302BCB30924}">
      <dgm:prSet/>
      <dgm:spPr/>
      <dgm:t>
        <a:bodyPr/>
        <a:lstStyle/>
        <a:p>
          <a:endParaRPr lang="en-US"/>
        </a:p>
      </dgm:t>
    </dgm:pt>
    <dgm:pt modelId="{1A37D9E5-084C-4E58-98AF-846287AA4AE2}">
      <dgm:prSet/>
      <dgm:spPr/>
      <dgm:t>
        <a:bodyPr/>
        <a:lstStyle/>
        <a:p>
          <a:r>
            <a:rPr lang="en-GB"/>
            <a:t>Many companies don’t have proper customer support</a:t>
          </a:r>
          <a:endParaRPr lang="en-US"/>
        </a:p>
      </dgm:t>
    </dgm:pt>
    <dgm:pt modelId="{66F31CDD-C778-4C57-8426-27590C0638A0}" type="parTrans" cxnId="{43C6EA7E-503B-4048-A3E2-72CCFEE81865}">
      <dgm:prSet/>
      <dgm:spPr/>
      <dgm:t>
        <a:bodyPr/>
        <a:lstStyle/>
        <a:p>
          <a:endParaRPr lang="en-US"/>
        </a:p>
      </dgm:t>
    </dgm:pt>
    <dgm:pt modelId="{7F12EC4A-0E63-471B-9B8D-B77D8E325061}" type="sibTrans" cxnId="{43C6EA7E-503B-4048-A3E2-72CCFEE81865}">
      <dgm:prSet/>
      <dgm:spPr/>
      <dgm:t>
        <a:bodyPr/>
        <a:lstStyle/>
        <a:p>
          <a:endParaRPr lang="en-US"/>
        </a:p>
      </dgm:t>
    </dgm:pt>
    <dgm:pt modelId="{D5EECD5D-9877-485F-A431-AF35BE5C0BDE}" type="pres">
      <dgm:prSet presAssocID="{96DF32E1-84FC-4F69-B2D2-6A2BA0F7B02F}" presName="Name0" presStyleCnt="0">
        <dgm:presLayoutVars>
          <dgm:dir/>
          <dgm:resizeHandles val="exact"/>
        </dgm:presLayoutVars>
      </dgm:prSet>
      <dgm:spPr/>
    </dgm:pt>
    <dgm:pt modelId="{FD755AE6-EC92-486E-9491-B12232B608A3}" type="pres">
      <dgm:prSet presAssocID="{3CBC7B49-2E0B-42E4-85D5-4837DB5C7A24}" presName="node" presStyleLbl="node1" presStyleIdx="0" presStyleCnt="6">
        <dgm:presLayoutVars>
          <dgm:bulletEnabled val="1"/>
        </dgm:presLayoutVars>
      </dgm:prSet>
      <dgm:spPr/>
    </dgm:pt>
    <dgm:pt modelId="{C2D78B0C-92E4-48A3-95E3-B3547CC10957}" type="pres">
      <dgm:prSet presAssocID="{7817AE87-5DB3-4A18-A464-504211634F4C}" presName="sibTrans" presStyleLbl="sibTrans1D1" presStyleIdx="0" presStyleCnt="5"/>
      <dgm:spPr/>
    </dgm:pt>
    <dgm:pt modelId="{909317D8-C8CF-4196-9A50-EE741ABC2B86}" type="pres">
      <dgm:prSet presAssocID="{7817AE87-5DB3-4A18-A464-504211634F4C}" presName="connectorText" presStyleLbl="sibTrans1D1" presStyleIdx="0" presStyleCnt="5"/>
      <dgm:spPr/>
    </dgm:pt>
    <dgm:pt modelId="{94320FDC-08BF-4DE8-BBCA-600AC5463146}" type="pres">
      <dgm:prSet presAssocID="{0E629F73-A7F8-44E9-A46C-A74A7CD90D9B}" presName="node" presStyleLbl="node1" presStyleIdx="1" presStyleCnt="6">
        <dgm:presLayoutVars>
          <dgm:bulletEnabled val="1"/>
        </dgm:presLayoutVars>
      </dgm:prSet>
      <dgm:spPr/>
    </dgm:pt>
    <dgm:pt modelId="{884D98B0-B2D5-45A6-8BFA-D29E0F4A178F}" type="pres">
      <dgm:prSet presAssocID="{20DFCBBF-7242-4065-980A-79A3F3116F08}" presName="sibTrans" presStyleLbl="sibTrans1D1" presStyleIdx="1" presStyleCnt="5"/>
      <dgm:spPr/>
    </dgm:pt>
    <dgm:pt modelId="{4772AB5E-861F-4844-BF78-BAEE821FB107}" type="pres">
      <dgm:prSet presAssocID="{20DFCBBF-7242-4065-980A-79A3F3116F08}" presName="connectorText" presStyleLbl="sibTrans1D1" presStyleIdx="1" presStyleCnt="5"/>
      <dgm:spPr/>
    </dgm:pt>
    <dgm:pt modelId="{BADA6619-047C-42C4-B40C-41F0D5FA9051}" type="pres">
      <dgm:prSet presAssocID="{E65B4292-5D55-467D-8782-F50D45D4F91F}" presName="node" presStyleLbl="node1" presStyleIdx="2" presStyleCnt="6">
        <dgm:presLayoutVars>
          <dgm:bulletEnabled val="1"/>
        </dgm:presLayoutVars>
      </dgm:prSet>
      <dgm:spPr/>
    </dgm:pt>
    <dgm:pt modelId="{DC4146E4-87AA-44D1-8FC4-7DF9BBC20633}" type="pres">
      <dgm:prSet presAssocID="{034650F4-C68D-4EBB-B68F-3ADC594A8AC5}" presName="sibTrans" presStyleLbl="sibTrans1D1" presStyleIdx="2" presStyleCnt="5"/>
      <dgm:spPr/>
    </dgm:pt>
    <dgm:pt modelId="{0A2CBC18-66FF-44F1-AD39-2876F00446A1}" type="pres">
      <dgm:prSet presAssocID="{034650F4-C68D-4EBB-B68F-3ADC594A8AC5}" presName="connectorText" presStyleLbl="sibTrans1D1" presStyleIdx="2" presStyleCnt="5"/>
      <dgm:spPr/>
    </dgm:pt>
    <dgm:pt modelId="{C0668907-6400-4FD9-9213-42378A269B1C}" type="pres">
      <dgm:prSet presAssocID="{C7EFB82C-CAD0-4845-A7CA-31B413614199}" presName="node" presStyleLbl="node1" presStyleIdx="3" presStyleCnt="6">
        <dgm:presLayoutVars>
          <dgm:bulletEnabled val="1"/>
        </dgm:presLayoutVars>
      </dgm:prSet>
      <dgm:spPr/>
    </dgm:pt>
    <dgm:pt modelId="{24B65515-9910-4211-A269-5A8BF2E3F412}" type="pres">
      <dgm:prSet presAssocID="{7FE5BDEF-CFB2-45B5-ACEF-789B2F6E0924}" presName="sibTrans" presStyleLbl="sibTrans1D1" presStyleIdx="3" presStyleCnt="5"/>
      <dgm:spPr/>
    </dgm:pt>
    <dgm:pt modelId="{977C967B-E105-4969-BD27-CF37897DD33E}" type="pres">
      <dgm:prSet presAssocID="{7FE5BDEF-CFB2-45B5-ACEF-789B2F6E0924}" presName="connectorText" presStyleLbl="sibTrans1D1" presStyleIdx="3" presStyleCnt="5"/>
      <dgm:spPr/>
    </dgm:pt>
    <dgm:pt modelId="{05E0DFA5-FE0C-45DC-8FB5-2C5C8595FA8B}" type="pres">
      <dgm:prSet presAssocID="{8CCED85B-50AF-4A14-A2D0-BAF0D9CEDC23}" presName="node" presStyleLbl="node1" presStyleIdx="4" presStyleCnt="6">
        <dgm:presLayoutVars>
          <dgm:bulletEnabled val="1"/>
        </dgm:presLayoutVars>
      </dgm:prSet>
      <dgm:spPr/>
    </dgm:pt>
    <dgm:pt modelId="{284D888D-5776-4F3E-8E26-F205753A1E9C}" type="pres">
      <dgm:prSet presAssocID="{0DEC9558-8849-452C-8B4D-0B9CE44D8A55}" presName="sibTrans" presStyleLbl="sibTrans1D1" presStyleIdx="4" presStyleCnt="5"/>
      <dgm:spPr/>
    </dgm:pt>
    <dgm:pt modelId="{535A486C-C4FE-4CD6-A633-F559EC051130}" type="pres">
      <dgm:prSet presAssocID="{0DEC9558-8849-452C-8B4D-0B9CE44D8A55}" presName="connectorText" presStyleLbl="sibTrans1D1" presStyleIdx="4" presStyleCnt="5"/>
      <dgm:spPr/>
    </dgm:pt>
    <dgm:pt modelId="{B00B566E-A549-47DD-BD6C-C44FA9F9E7EE}" type="pres">
      <dgm:prSet presAssocID="{1A37D9E5-084C-4E58-98AF-846287AA4AE2}" presName="node" presStyleLbl="node1" presStyleIdx="5" presStyleCnt="6">
        <dgm:presLayoutVars>
          <dgm:bulletEnabled val="1"/>
        </dgm:presLayoutVars>
      </dgm:prSet>
      <dgm:spPr/>
    </dgm:pt>
  </dgm:ptLst>
  <dgm:cxnLst>
    <dgm:cxn modelId="{FBCA7C0A-31DF-42E1-9F12-077B2A748BFD}" type="presOf" srcId="{20DFCBBF-7242-4065-980A-79A3F3116F08}" destId="{884D98B0-B2D5-45A6-8BFA-D29E0F4A178F}" srcOrd="0" destOrd="0" presId="urn:microsoft.com/office/officeart/2016/7/layout/RepeatingBendingProcessNew"/>
    <dgm:cxn modelId="{C29E341F-FD7B-436E-9978-F859A8A639F5}" type="presOf" srcId="{7FE5BDEF-CFB2-45B5-ACEF-789B2F6E0924}" destId="{977C967B-E105-4969-BD27-CF37897DD33E}" srcOrd="1" destOrd="0" presId="urn:microsoft.com/office/officeart/2016/7/layout/RepeatingBendingProcessNew"/>
    <dgm:cxn modelId="{46225B2A-E3CA-4EFB-9660-01ED1AF4F068}" type="presOf" srcId="{20DFCBBF-7242-4065-980A-79A3F3116F08}" destId="{4772AB5E-861F-4844-BF78-BAEE821FB107}" srcOrd="1" destOrd="0" presId="urn:microsoft.com/office/officeart/2016/7/layout/RepeatingBendingProcessNew"/>
    <dgm:cxn modelId="{2B63D42E-08FB-4E0F-8786-8302BCB30924}" srcId="{96DF32E1-84FC-4F69-B2D2-6A2BA0F7B02F}" destId="{8CCED85B-50AF-4A14-A2D0-BAF0D9CEDC23}" srcOrd="4" destOrd="0" parTransId="{2CC3794A-0E40-40F8-9C98-5D7A257131CD}" sibTransId="{0DEC9558-8849-452C-8B4D-0B9CE44D8A55}"/>
    <dgm:cxn modelId="{92BC4531-5D21-4D06-A7D0-F1E3D3E85CCB}" type="presOf" srcId="{E65B4292-5D55-467D-8782-F50D45D4F91F}" destId="{BADA6619-047C-42C4-B40C-41F0D5FA9051}" srcOrd="0" destOrd="0" presId="urn:microsoft.com/office/officeart/2016/7/layout/RepeatingBendingProcessNew"/>
    <dgm:cxn modelId="{3A37FE3A-B9BB-42EB-8071-994A898FB8C7}" type="presOf" srcId="{034650F4-C68D-4EBB-B68F-3ADC594A8AC5}" destId="{0A2CBC18-66FF-44F1-AD39-2876F00446A1}" srcOrd="1" destOrd="0" presId="urn:microsoft.com/office/officeart/2016/7/layout/RepeatingBendingProcessNew"/>
    <dgm:cxn modelId="{A2B43A3E-3DB5-42E5-9232-CC14C1269F09}" type="presOf" srcId="{7817AE87-5DB3-4A18-A464-504211634F4C}" destId="{909317D8-C8CF-4196-9A50-EE741ABC2B86}" srcOrd="1" destOrd="0" presId="urn:microsoft.com/office/officeart/2016/7/layout/RepeatingBendingProcessNew"/>
    <dgm:cxn modelId="{6CA51962-E0B5-462E-B443-727B86015939}" type="presOf" srcId="{7FE5BDEF-CFB2-45B5-ACEF-789B2F6E0924}" destId="{24B65515-9910-4211-A269-5A8BF2E3F412}" srcOrd="0" destOrd="0" presId="urn:microsoft.com/office/officeart/2016/7/layout/RepeatingBendingProcessNew"/>
    <dgm:cxn modelId="{FCDF936F-6EDA-4A9E-A4E4-D0437589AC34}" type="presOf" srcId="{1A37D9E5-084C-4E58-98AF-846287AA4AE2}" destId="{B00B566E-A549-47DD-BD6C-C44FA9F9E7EE}" srcOrd="0" destOrd="0" presId="urn:microsoft.com/office/officeart/2016/7/layout/RepeatingBendingProcessNew"/>
    <dgm:cxn modelId="{C3FDFA70-1756-43D9-8D9F-D655C8FD5373}" type="presOf" srcId="{0DEC9558-8849-452C-8B4D-0B9CE44D8A55}" destId="{535A486C-C4FE-4CD6-A633-F559EC051130}" srcOrd="1" destOrd="0" presId="urn:microsoft.com/office/officeart/2016/7/layout/RepeatingBendingProcessNew"/>
    <dgm:cxn modelId="{AE1D0072-3D61-49E6-8383-70B2B038DD49}" srcId="{96DF32E1-84FC-4F69-B2D2-6A2BA0F7B02F}" destId="{3CBC7B49-2E0B-42E4-85D5-4837DB5C7A24}" srcOrd="0" destOrd="0" parTransId="{AACA9AAD-9455-4500-B159-2DC2D5EA7D09}" sibTransId="{7817AE87-5DB3-4A18-A464-504211634F4C}"/>
    <dgm:cxn modelId="{23BCDF53-4771-40F7-8804-FEE719971AA7}" type="presOf" srcId="{3CBC7B49-2E0B-42E4-85D5-4837DB5C7A24}" destId="{FD755AE6-EC92-486E-9491-B12232B608A3}" srcOrd="0" destOrd="0" presId="urn:microsoft.com/office/officeart/2016/7/layout/RepeatingBendingProcessNew"/>
    <dgm:cxn modelId="{43C6EA7E-503B-4048-A3E2-72CCFEE81865}" srcId="{96DF32E1-84FC-4F69-B2D2-6A2BA0F7B02F}" destId="{1A37D9E5-084C-4E58-98AF-846287AA4AE2}" srcOrd="5" destOrd="0" parTransId="{66F31CDD-C778-4C57-8426-27590C0638A0}" sibTransId="{7F12EC4A-0E63-471B-9B8D-B77D8E325061}"/>
    <dgm:cxn modelId="{9EFD808D-CADC-49EE-9C14-4102F608CDE3}" type="presOf" srcId="{0E629F73-A7F8-44E9-A46C-A74A7CD90D9B}" destId="{94320FDC-08BF-4DE8-BBCA-600AC5463146}" srcOrd="0" destOrd="0" presId="urn:microsoft.com/office/officeart/2016/7/layout/RepeatingBendingProcessNew"/>
    <dgm:cxn modelId="{4E2FDE93-909F-44DA-9996-7601C3486157}" type="presOf" srcId="{C7EFB82C-CAD0-4845-A7CA-31B413614199}" destId="{C0668907-6400-4FD9-9213-42378A269B1C}" srcOrd="0" destOrd="0" presId="urn:microsoft.com/office/officeart/2016/7/layout/RepeatingBendingProcessNew"/>
    <dgm:cxn modelId="{1EA3589C-234C-4925-8E2E-4A7249AA847E}" srcId="{96DF32E1-84FC-4F69-B2D2-6A2BA0F7B02F}" destId="{C7EFB82C-CAD0-4845-A7CA-31B413614199}" srcOrd="3" destOrd="0" parTransId="{457D4DF1-F837-49A5-A8D2-900AC0756DC8}" sibTransId="{7FE5BDEF-CFB2-45B5-ACEF-789B2F6E0924}"/>
    <dgm:cxn modelId="{23CF7DAC-4208-414C-92F8-EDD8A199BCDC}" srcId="{96DF32E1-84FC-4F69-B2D2-6A2BA0F7B02F}" destId="{0E629F73-A7F8-44E9-A46C-A74A7CD90D9B}" srcOrd="1" destOrd="0" parTransId="{9372B0DC-BAF2-44BD-BB48-BAD326C7104B}" sibTransId="{20DFCBBF-7242-4065-980A-79A3F3116F08}"/>
    <dgm:cxn modelId="{9A6C42B6-CD39-4C48-9BB7-6C94E4A22EC8}" type="presOf" srcId="{034650F4-C68D-4EBB-B68F-3ADC594A8AC5}" destId="{DC4146E4-87AA-44D1-8FC4-7DF9BBC20633}" srcOrd="0" destOrd="0" presId="urn:microsoft.com/office/officeart/2016/7/layout/RepeatingBendingProcessNew"/>
    <dgm:cxn modelId="{92D97DC2-0BC7-442E-99FF-01051B05FF08}" type="presOf" srcId="{96DF32E1-84FC-4F69-B2D2-6A2BA0F7B02F}" destId="{D5EECD5D-9877-485F-A431-AF35BE5C0BDE}" srcOrd="0" destOrd="0" presId="urn:microsoft.com/office/officeart/2016/7/layout/RepeatingBendingProcessNew"/>
    <dgm:cxn modelId="{7E0867D8-7F10-4A8C-9854-05C4B299CD03}" type="presOf" srcId="{8CCED85B-50AF-4A14-A2D0-BAF0D9CEDC23}" destId="{05E0DFA5-FE0C-45DC-8FB5-2C5C8595FA8B}" srcOrd="0" destOrd="0" presId="urn:microsoft.com/office/officeart/2016/7/layout/RepeatingBendingProcessNew"/>
    <dgm:cxn modelId="{09081FD9-C3EF-4F28-9BDF-A1F1835EE1D5}" type="presOf" srcId="{7817AE87-5DB3-4A18-A464-504211634F4C}" destId="{C2D78B0C-92E4-48A3-95E3-B3547CC10957}" srcOrd="0" destOrd="0" presId="urn:microsoft.com/office/officeart/2016/7/layout/RepeatingBendingProcessNew"/>
    <dgm:cxn modelId="{CF5D43DC-D7C6-4F36-A7EB-94C4BB60269A}" srcId="{96DF32E1-84FC-4F69-B2D2-6A2BA0F7B02F}" destId="{E65B4292-5D55-467D-8782-F50D45D4F91F}" srcOrd="2" destOrd="0" parTransId="{105E33C4-B105-4E1C-81DE-5316F640AF02}" sibTransId="{034650F4-C68D-4EBB-B68F-3ADC594A8AC5}"/>
    <dgm:cxn modelId="{AFBE12F9-5912-4232-8815-8705FEF35AD2}" type="presOf" srcId="{0DEC9558-8849-452C-8B4D-0B9CE44D8A55}" destId="{284D888D-5776-4F3E-8E26-F205753A1E9C}" srcOrd="0" destOrd="0" presId="urn:microsoft.com/office/officeart/2016/7/layout/RepeatingBendingProcessNew"/>
    <dgm:cxn modelId="{E8EE8D7D-6CF1-464A-8FBE-CE593FDFAE86}" type="presParOf" srcId="{D5EECD5D-9877-485F-A431-AF35BE5C0BDE}" destId="{FD755AE6-EC92-486E-9491-B12232B608A3}" srcOrd="0" destOrd="0" presId="urn:microsoft.com/office/officeart/2016/7/layout/RepeatingBendingProcessNew"/>
    <dgm:cxn modelId="{576A42F1-9575-44B4-AAAD-9FACED7931F0}" type="presParOf" srcId="{D5EECD5D-9877-485F-A431-AF35BE5C0BDE}" destId="{C2D78B0C-92E4-48A3-95E3-B3547CC10957}" srcOrd="1" destOrd="0" presId="urn:microsoft.com/office/officeart/2016/7/layout/RepeatingBendingProcessNew"/>
    <dgm:cxn modelId="{222E2E49-940D-4324-B483-6FB9C88B87C4}" type="presParOf" srcId="{C2D78B0C-92E4-48A3-95E3-B3547CC10957}" destId="{909317D8-C8CF-4196-9A50-EE741ABC2B86}" srcOrd="0" destOrd="0" presId="urn:microsoft.com/office/officeart/2016/7/layout/RepeatingBendingProcessNew"/>
    <dgm:cxn modelId="{0392FFA8-CA7F-4C2B-950F-0589CE075700}" type="presParOf" srcId="{D5EECD5D-9877-485F-A431-AF35BE5C0BDE}" destId="{94320FDC-08BF-4DE8-BBCA-600AC5463146}" srcOrd="2" destOrd="0" presId="urn:microsoft.com/office/officeart/2016/7/layout/RepeatingBendingProcessNew"/>
    <dgm:cxn modelId="{5C5E25E7-6A40-44E9-B060-A013022BB9D4}" type="presParOf" srcId="{D5EECD5D-9877-485F-A431-AF35BE5C0BDE}" destId="{884D98B0-B2D5-45A6-8BFA-D29E0F4A178F}" srcOrd="3" destOrd="0" presId="urn:microsoft.com/office/officeart/2016/7/layout/RepeatingBendingProcessNew"/>
    <dgm:cxn modelId="{531689B0-71B9-4E32-8D5A-16256A121DD2}" type="presParOf" srcId="{884D98B0-B2D5-45A6-8BFA-D29E0F4A178F}" destId="{4772AB5E-861F-4844-BF78-BAEE821FB107}" srcOrd="0" destOrd="0" presId="urn:microsoft.com/office/officeart/2016/7/layout/RepeatingBendingProcessNew"/>
    <dgm:cxn modelId="{884DB8CE-514D-4F5B-8B8D-0D473B14ABF1}" type="presParOf" srcId="{D5EECD5D-9877-485F-A431-AF35BE5C0BDE}" destId="{BADA6619-047C-42C4-B40C-41F0D5FA9051}" srcOrd="4" destOrd="0" presId="urn:microsoft.com/office/officeart/2016/7/layout/RepeatingBendingProcessNew"/>
    <dgm:cxn modelId="{D10FE21E-3D45-4E52-A11F-8D487B151594}" type="presParOf" srcId="{D5EECD5D-9877-485F-A431-AF35BE5C0BDE}" destId="{DC4146E4-87AA-44D1-8FC4-7DF9BBC20633}" srcOrd="5" destOrd="0" presId="urn:microsoft.com/office/officeart/2016/7/layout/RepeatingBendingProcessNew"/>
    <dgm:cxn modelId="{F4E69F9E-AF33-4674-AC6B-E8E810156952}" type="presParOf" srcId="{DC4146E4-87AA-44D1-8FC4-7DF9BBC20633}" destId="{0A2CBC18-66FF-44F1-AD39-2876F00446A1}" srcOrd="0" destOrd="0" presId="urn:microsoft.com/office/officeart/2016/7/layout/RepeatingBendingProcessNew"/>
    <dgm:cxn modelId="{E7FDF71E-6E86-4E71-9005-04C30FB6637D}" type="presParOf" srcId="{D5EECD5D-9877-485F-A431-AF35BE5C0BDE}" destId="{C0668907-6400-4FD9-9213-42378A269B1C}" srcOrd="6" destOrd="0" presId="urn:microsoft.com/office/officeart/2016/7/layout/RepeatingBendingProcessNew"/>
    <dgm:cxn modelId="{0D844B15-9486-4675-BB43-247BB9B648DE}" type="presParOf" srcId="{D5EECD5D-9877-485F-A431-AF35BE5C0BDE}" destId="{24B65515-9910-4211-A269-5A8BF2E3F412}" srcOrd="7" destOrd="0" presId="urn:microsoft.com/office/officeart/2016/7/layout/RepeatingBendingProcessNew"/>
    <dgm:cxn modelId="{437B7628-049F-46AB-A5DF-04B1A28E8106}" type="presParOf" srcId="{24B65515-9910-4211-A269-5A8BF2E3F412}" destId="{977C967B-E105-4969-BD27-CF37897DD33E}" srcOrd="0" destOrd="0" presId="urn:microsoft.com/office/officeart/2016/7/layout/RepeatingBendingProcessNew"/>
    <dgm:cxn modelId="{27FA34F1-B825-4C15-91D5-2691026060BC}" type="presParOf" srcId="{D5EECD5D-9877-485F-A431-AF35BE5C0BDE}" destId="{05E0DFA5-FE0C-45DC-8FB5-2C5C8595FA8B}" srcOrd="8" destOrd="0" presId="urn:microsoft.com/office/officeart/2016/7/layout/RepeatingBendingProcessNew"/>
    <dgm:cxn modelId="{C93990AB-9198-48A9-BE6E-49BEB963CA78}" type="presParOf" srcId="{D5EECD5D-9877-485F-A431-AF35BE5C0BDE}" destId="{284D888D-5776-4F3E-8E26-F205753A1E9C}" srcOrd="9" destOrd="0" presId="urn:microsoft.com/office/officeart/2016/7/layout/RepeatingBendingProcessNew"/>
    <dgm:cxn modelId="{FD0DA12A-B8FD-449E-8A45-BAEA9D15F4A2}" type="presParOf" srcId="{284D888D-5776-4F3E-8E26-F205753A1E9C}" destId="{535A486C-C4FE-4CD6-A633-F559EC051130}" srcOrd="0" destOrd="0" presId="urn:microsoft.com/office/officeart/2016/7/layout/RepeatingBendingProcessNew"/>
    <dgm:cxn modelId="{01039089-7308-4BCC-918C-6D3848F00B24}" type="presParOf" srcId="{D5EECD5D-9877-485F-A431-AF35BE5C0BDE}" destId="{B00B566E-A549-47DD-BD6C-C44FA9F9E7EE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6F09A8-0D67-40C6-8C2A-AAADBE49304B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2E0547E-00A1-4522-BD96-A994FE326122}">
      <dgm:prSet/>
      <dgm:spPr/>
      <dgm:t>
        <a:bodyPr/>
        <a:lstStyle/>
        <a:p>
          <a:r>
            <a:rPr lang="en-GB"/>
            <a:t>Customers don’t care about their suppliers’ internal difficulties</a:t>
          </a:r>
          <a:endParaRPr lang="en-US"/>
        </a:p>
      </dgm:t>
    </dgm:pt>
    <dgm:pt modelId="{114F418B-4AAB-4430-AFF8-B20EEC0E132A}" type="parTrans" cxnId="{2FEBB087-8C0C-4F3D-A44B-F4BAAED395BC}">
      <dgm:prSet/>
      <dgm:spPr/>
      <dgm:t>
        <a:bodyPr/>
        <a:lstStyle/>
        <a:p>
          <a:endParaRPr lang="en-US"/>
        </a:p>
      </dgm:t>
    </dgm:pt>
    <dgm:pt modelId="{2B542054-E465-4B9D-931C-DEBB8765CF5A}" type="sibTrans" cxnId="{2FEBB087-8C0C-4F3D-A44B-F4BAAED395BC}">
      <dgm:prSet/>
      <dgm:spPr/>
      <dgm:t>
        <a:bodyPr/>
        <a:lstStyle/>
        <a:p>
          <a:endParaRPr lang="en-US"/>
        </a:p>
      </dgm:t>
    </dgm:pt>
    <dgm:pt modelId="{6D50743D-0316-4984-B193-C569151855C5}">
      <dgm:prSet/>
      <dgm:spPr/>
      <dgm:t>
        <a:bodyPr/>
        <a:lstStyle/>
        <a:p>
          <a:r>
            <a:rPr lang="en-GB"/>
            <a:t>They want to be able to access product and services at the least cost</a:t>
          </a:r>
          <a:endParaRPr lang="en-US"/>
        </a:p>
      </dgm:t>
    </dgm:pt>
    <dgm:pt modelId="{D520225D-5EBA-4CD4-9424-7C11FBC6D339}" type="parTrans" cxnId="{2D9ABECE-C207-46B2-B9EA-94953F11C86A}">
      <dgm:prSet/>
      <dgm:spPr/>
      <dgm:t>
        <a:bodyPr/>
        <a:lstStyle/>
        <a:p>
          <a:endParaRPr lang="en-US"/>
        </a:p>
      </dgm:t>
    </dgm:pt>
    <dgm:pt modelId="{17A20C6F-2E02-4AA1-A00B-DBC8591DE14C}" type="sibTrans" cxnId="{2D9ABECE-C207-46B2-B9EA-94953F11C86A}">
      <dgm:prSet/>
      <dgm:spPr/>
      <dgm:t>
        <a:bodyPr/>
        <a:lstStyle/>
        <a:p>
          <a:endParaRPr lang="en-US"/>
        </a:p>
      </dgm:t>
    </dgm:pt>
    <dgm:pt modelId="{AD6687C1-ACFC-4FBC-83DA-55AD9386C835}">
      <dgm:prSet/>
      <dgm:spPr/>
      <dgm:t>
        <a:bodyPr/>
        <a:lstStyle/>
        <a:p>
          <a:r>
            <a:rPr lang="en-GB"/>
            <a:t>They want a single point of entry</a:t>
          </a:r>
          <a:endParaRPr lang="en-US"/>
        </a:p>
      </dgm:t>
    </dgm:pt>
    <dgm:pt modelId="{994B6072-E593-409B-9CA7-38452043BE36}" type="parTrans" cxnId="{461FE966-D47C-4380-8863-D53056ECAB31}">
      <dgm:prSet/>
      <dgm:spPr/>
      <dgm:t>
        <a:bodyPr/>
        <a:lstStyle/>
        <a:p>
          <a:endParaRPr lang="en-US"/>
        </a:p>
      </dgm:t>
    </dgm:pt>
    <dgm:pt modelId="{7F3DA46D-1B9C-470A-A21F-E57124B4CAC6}" type="sibTrans" cxnId="{461FE966-D47C-4380-8863-D53056ECAB31}">
      <dgm:prSet/>
      <dgm:spPr/>
      <dgm:t>
        <a:bodyPr/>
        <a:lstStyle/>
        <a:p>
          <a:endParaRPr lang="en-US"/>
        </a:p>
      </dgm:t>
    </dgm:pt>
    <dgm:pt modelId="{7A249FCB-01B1-4B91-A58F-804538C17223}">
      <dgm:prSet/>
      <dgm:spPr/>
      <dgm:t>
        <a:bodyPr/>
        <a:lstStyle/>
        <a:p>
          <a:r>
            <a:rPr lang="en-GB"/>
            <a:t>Existing loyalty programmes do they go far enough?</a:t>
          </a:r>
          <a:endParaRPr lang="en-US"/>
        </a:p>
      </dgm:t>
    </dgm:pt>
    <dgm:pt modelId="{1A341E6D-4626-4106-A4A4-389219573B4A}" type="parTrans" cxnId="{6E62A185-8D8B-4B75-B130-6F195D82D478}">
      <dgm:prSet/>
      <dgm:spPr/>
      <dgm:t>
        <a:bodyPr/>
        <a:lstStyle/>
        <a:p>
          <a:endParaRPr lang="en-US"/>
        </a:p>
      </dgm:t>
    </dgm:pt>
    <dgm:pt modelId="{3F645F24-64B9-47CB-B6B1-D961C9A9FF98}" type="sibTrans" cxnId="{6E62A185-8D8B-4B75-B130-6F195D82D478}">
      <dgm:prSet/>
      <dgm:spPr/>
      <dgm:t>
        <a:bodyPr/>
        <a:lstStyle/>
        <a:p>
          <a:endParaRPr lang="en-US"/>
        </a:p>
      </dgm:t>
    </dgm:pt>
    <dgm:pt modelId="{C009F397-6B88-4B93-9307-21EFE4DFE4ED}" type="pres">
      <dgm:prSet presAssocID="{8C6F09A8-0D67-40C6-8C2A-AAADBE49304B}" presName="matrix" presStyleCnt="0">
        <dgm:presLayoutVars>
          <dgm:chMax val="1"/>
          <dgm:dir/>
          <dgm:resizeHandles val="exact"/>
        </dgm:presLayoutVars>
      </dgm:prSet>
      <dgm:spPr/>
    </dgm:pt>
    <dgm:pt modelId="{C9284249-00D1-4327-B770-2955BAB20852}" type="pres">
      <dgm:prSet presAssocID="{8C6F09A8-0D67-40C6-8C2A-AAADBE49304B}" presName="diamond" presStyleLbl="bgShp" presStyleIdx="0" presStyleCnt="1"/>
      <dgm:spPr/>
    </dgm:pt>
    <dgm:pt modelId="{0A3E37E1-6D83-44D9-8C52-9089E33053C4}" type="pres">
      <dgm:prSet presAssocID="{8C6F09A8-0D67-40C6-8C2A-AAADBE49304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91185FA-4940-41C4-9CC0-64BF11F581D4}" type="pres">
      <dgm:prSet presAssocID="{8C6F09A8-0D67-40C6-8C2A-AAADBE49304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1F37B29-8034-4221-A08F-25F8F39FF93B}" type="pres">
      <dgm:prSet presAssocID="{8C6F09A8-0D67-40C6-8C2A-AAADBE49304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5BBA147-B381-430C-99AC-443B78B751B1}" type="pres">
      <dgm:prSet presAssocID="{8C6F09A8-0D67-40C6-8C2A-AAADBE49304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2EFBE75F-4ADA-40DB-B694-7735CA8AF5E9}" type="presOf" srcId="{42E0547E-00A1-4522-BD96-A994FE326122}" destId="{0A3E37E1-6D83-44D9-8C52-9089E33053C4}" srcOrd="0" destOrd="0" presId="urn:microsoft.com/office/officeart/2005/8/layout/matrix3"/>
    <dgm:cxn modelId="{461FE966-D47C-4380-8863-D53056ECAB31}" srcId="{8C6F09A8-0D67-40C6-8C2A-AAADBE49304B}" destId="{AD6687C1-ACFC-4FBC-83DA-55AD9386C835}" srcOrd="2" destOrd="0" parTransId="{994B6072-E593-409B-9CA7-38452043BE36}" sibTransId="{7F3DA46D-1B9C-470A-A21F-E57124B4CAC6}"/>
    <dgm:cxn modelId="{C9B0816B-E853-4990-AB94-13D186BDAC5D}" type="presOf" srcId="{AD6687C1-ACFC-4FBC-83DA-55AD9386C835}" destId="{A1F37B29-8034-4221-A08F-25F8F39FF93B}" srcOrd="0" destOrd="0" presId="urn:microsoft.com/office/officeart/2005/8/layout/matrix3"/>
    <dgm:cxn modelId="{5C1DE181-4CB5-4162-B20F-149E34D144E5}" type="presOf" srcId="{7A249FCB-01B1-4B91-A58F-804538C17223}" destId="{05BBA147-B381-430C-99AC-443B78B751B1}" srcOrd="0" destOrd="0" presId="urn:microsoft.com/office/officeart/2005/8/layout/matrix3"/>
    <dgm:cxn modelId="{6E62A185-8D8B-4B75-B130-6F195D82D478}" srcId="{8C6F09A8-0D67-40C6-8C2A-AAADBE49304B}" destId="{7A249FCB-01B1-4B91-A58F-804538C17223}" srcOrd="3" destOrd="0" parTransId="{1A341E6D-4626-4106-A4A4-389219573B4A}" sibTransId="{3F645F24-64B9-47CB-B6B1-D961C9A9FF98}"/>
    <dgm:cxn modelId="{2FEBB087-8C0C-4F3D-A44B-F4BAAED395BC}" srcId="{8C6F09A8-0D67-40C6-8C2A-AAADBE49304B}" destId="{42E0547E-00A1-4522-BD96-A994FE326122}" srcOrd="0" destOrd="0" parTransId="{114F418B-4AAB-4430-AFF8-B20EEC0E132A}" sibTransId="{2B542054-E465-4B9D-931C-DEBB8765CF5A}"/>
    <dgm:cxn modelId="{89292CBB-24E5-4798-88AD-1F11E1E9013B}" type="presOf" srcId="{6D50743D-0316-4984-B193-C569151855C5}" destId="{C91185FA-4940-41C4-9CC0-64BF11F581D4}" srcOrd="0" destOrd="0" presId="urn:microsoft.com/office/officeart/2005/8/layout/matrix3"/>
    <dgm:cxn modelId="{2D9ABECE-C207-46B2-B9EA-94953F11C86A}" srcId="{8C6F09A8-0D67-40C6-8C2A-AAADBE49304B}" destId="{6D50743D-0316-4984-B193-C569151855C5}" srcOrd="1" destOrd="0" parTransId="{D520225D-5EBA-4CD4-9424-7C11FBC6D339}" sibTransId="{17A20C6F-2E02-4AA1-A00B-DBC8591DE14C}"/>
    <dgm:cxn modelId="{E9ABECE1-0FBE-4250-8741-05B13F6EDC29}" type="presOf" srcId="{8C6F09A8-0D67-40C6-8C2A-AAADBE49304B}" destId="{C009F397-6B88-4B93-9307-21EFE4DFE4ED}" srcOrd="0" destOrd="0" presId="urn:microsoft.com/office/officeart/2005/8/layout/matrix3"/>
    <dgm:cxn modelId="{74F4C436-EE5C-48BB-8898-ABFEA882EF6D}" type="presParOf" srcId="{C009F397-6B88-4B93-9307-21EFE4DFE4ED}" destId="{C9284249-00D1-4327-B770-2955BAB20852}" srcOrd="0" destOrd="0" presId="urn:microsoft.com/office/officeart/2005/8/layout/matrix3"/>
    <dgm:cxn modelId="{ACB8C984-E04F-474B-8AA4-8376D6154F7E}" type="presParOf" srcId="{C009F397-6B88-4B93-9307-21EFE4DFE4ED}" destId="{0A3E37E1-6D83-44D9-8C52-9089E33053C4}" srcOrd="1" destOrd="0" presId="urn:microsoft.com/office/officeart/2005/8/layout/matrix3"/>
    <dgm:cxn modelId="{2ECEFE27-EE14-490C-B591-7C868A0BC585}" type="presParOf" srcId="{C009F397-6B88-4B93-9307-21EFE4DFE4ED}" destId="{C91185FA-4940-41C4-9CC0-64BF11F581D4}" srcOrd="2" destOrd="0" presId="urn:microsoft.com/office/officeart/2005/8/layout/matrix3"/>
    <dgm:cxn modelId="{25F447D1-E93D-479F-8A7F-BC56711671A3}" type="presParOf" srcId="{C009F397-6B88-4B93-9307-21EFE4DFE4ED}" destId="{A1F37B29-8034-4221-A08F-25F8F39FF93B}" srcOrd="3" destOrd="0" presId="urn:microsoft.com/office/officeart/2005/8/layout/matrix3"/>
    <dgm:cxn modelId="{1C961834-5EE2-4BE4-A995-A2BAF2AFCEEF}" type="presParOf" srcId="{C009F397-6B88-4B93-9307-21EFE4DFE4ED}" destId="{05BBA147-B381-430C-99AC-443B78B751B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097014-EFCA-45C2-BD63-0C4A8DFF4A6E}" type="doc">
      <dgm:prSet loTypeId="urn:microsoft.com/office/officeart/2016/7/layout/VerticalDownArrowProcess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81F8025-676C-40AB-81FA-93F676BB762C}">
      <dgm:prSet custT="1"/>
      <dgm:spPr/>
      <dgm:t>
        <a:bodyPr/>
        <a:lstStyle/>
        <a:p>
          <a:r>
            <a:rPr lang="en-US" sz="2000"/>
            <a:t>Acquiring</a:t>
          </a:r>
        </a:p>
      </dgm:t>
    </dgm:pt>
    <dgm:pt modelId="{BDBE00C8-EF78-49EF-87A6-4B5E864F8FC3}" type="parTrans" cxnId="{256CDCE3-27E7-4EC5-A4E3-F88EA533F9BE}">
      <dgm:prSet/>
      <dgm:spPr/>
      <dgm:t>
        <a:bodyPr/>
        <a:lstStyle/>
        <a:p>
          <a:endParaRPr lang="en-US" sz="2400"/>
        </a:p>
      </dgm:t>
    </dgm:pt>
    <dgm:pt modelId="{EA4167F1-B620-418B-9A47-DD7D7D85D2C2}" type="sibTrans" cxnId="{256CDCE3-27E7-4EC5-A4E3-F88EA533F9BE}">
      <dgm:prSet/>
      <dgm:spPr/>
      <dgm:t>
        <a:bodyPr/>
        <a:lstStyle/>
        <a:p>
          <a:endParaRPr lang="en-US" sz="2400"/>
        </a:p>
      </dgm:t>
    </dgm:pt>
    <dgm:pt modelId="{9BE87320-E8F3-4BFB-AA0E-51D8F26D340D}">
      <dgm:prSet custT="1"/>
      <dgm:spPr/>
      <dgm:t>
        <a:bodyPr/>
        <a:lstStyle/>
        <a:p>
          <a:r>
            <a:rPr lang="en-US" sz="1800"/>
            <a:t>Acquiring new customers</a:t>
          </a:r>
        </a:p>
      </dgm:t>
    </dgm:pt>
    <dgm:pt modelId="{5ECF1F4A-E08F-47F0-9F19-C8D6C839FBBB}" type="parTrans" cxnId="{DDF71021-07CF-4592-82F7-5A6A193793BA}">
      <dgm:prSet/>
      <dgm:spPr/>
      <dgm:t>
        <a:bodyPr/>
        <a:lstStyle/>
        <a:p>
          <a:endParaRPr lang="en-US" sz="2400"/>
        </a:p>
      </dgm:t>
    </dgm:pt>
    <dgm:pt modelId="{2C4A58D0-2A3E-4457-B003-D68D1F815154}" type="sibTrans" cxnId="{DDF71021-07CF-4592-82F7-5A6A193793BA}">
      <dgm:prSet/>
      <dgm:spPr/>
      <dgm:t>
        <a:bodyPr/>
        <a:lstStyle/>
        <a:p>
          <a:endParaRPr lang="en-US" sz="2400"/>
        </a:p>
      </dgm:t>
    </dgm:pt>
    <dgm:pt modelId="{FBABCBAC-A729-40E8-985E-02502BD1DCEB}">
      <dgm:prSet custT="1"/>
      <dgm:spPr/>
      <dgm:t>
        <a:bodyPr/>
        <a:lstStyle/>
        <a:p>
          <a:r>
            <a:rPr lang="en-US" sz="1600"/>
            <a:t>by promotion</a:t>
          </a:r>
        </a:p>
      </dgm:t>
    </dgm:pt>
    <dgm:pt modelId="{BA0417BF-F097-4C15-826A-88C4447B6400}" type="parTrans" cxnId="{200B6F6C-E307-48E4-87DE-B61FFC5652F2}">
      <dgm:prSet/>
      <dgm:spPr/>
      <dgm:t>
        <a:bodyPr/>
        <a:lstStyle/>
        <a:p>
          <a:endParaRPr lang="en-US" sz="2400"/>
        </a:p>
      </dgm:t>
    </dgm:pt>
    <dgm:pt modelId="{143B78FB-5CDB-47B8-AFA3-69379A9DFA4A}" type="sibTrans" cxnId="{200B6F6C-E307-48E4-87DE-B61FFC5652F2}">
      <dgm:prSet/>
      <dgm:spPr/>
      <dgm:t>
        <a:bodyPr/>
        <a:lstStyle/>
        <a:p>
          <a:endParaRPr lang="en-US" sz="2400"/>
        </a:p>
      </dgm:t>
    </dgm:pt>
    <dgm:pt modelId="{3516D1BA-AB86-44E0-B0B2-831B629B9090}">
      <dgm:prSet custT="1"/>
      <dgm:spPr/>
      <dgm:t>
        <a:bodyPr/>
        <a:lstStyle/>
        <a:p>
          <a:r>
            <a:rPr lang="en-US" sz="1600"/>
            <a:t>leading edge product backed by superior service</a:t>
          </a:r>
        </a:p>
      </dgm:t>
    </dgm:pt>
    <dgm:pt modelId="{4CA1E59F-C9F2-4BDF-B30E-5442603D0F6B}" type="parTrans" cxnId="{49495A59-EF70-40E6-8A10-83043994FDB2}">
      <dgm:prSet/>
      <dgm:spPr/>
      <dgm:t>
        <a:bodyPr/>
        <a:lstStyle/>
        <a:p>
          <a:endParaRPr lang="en-US" sz="2400"/>
        </a:p>
      </dgm:t>
    </dgm:pt>
    <dgm:pt modelId="{192DFBF0-06AE-4016-919C-60ED9FE5014A}" type="sibTrans" cxnId="{49495A59-EF70-40E6-8A10-83043994FDB2}">
      <dgm:prSet/>
      <dgm:spPr/>
      <dgm:t>
        <a:bodyPr/>
        <a:lstStyle/>
        <a:p>
          <a:endParaRPr lang="en-US" sz="2400"/>
        </a:p>
      </dgm:t>
    </dgm:pt>
    <dgm:pt modelId="{8F83E3B2-C455-4926-A1FB-5A4377A2FA3B}">
      <dgm:prSet custT="1"/>
      <dgm:spPr/>
      <dgm:t>
        <a:bodyPr/>
        <a:lstStyle/>
        <a:p>
          <a:r>
            <a:rPr lang="en-US" sz="2000"/>
            <a:t>Enhancing</a:t>
          </a:r>
        </a:p>
      </dgm:t>
    </dgm:pt>
    <dgm:pt modelId="{04F6EBB0-24F1-436A-9C08-6218CBD32987}" type="parTrans" cxnId="{D2F10ED2-D7B1-417B-8713-2E3AC043FFAB}">
      <dgm:prSet/>
      <dgm:spPr/>
      <dgm:t>
        <a:bodyPr/>
        <a:lstStyle/>
        <a:p>
          <a:endParaRPr lang="en-US" sz="2400"/>
        </a:p>
      </dgm:t>
    </dgm:pt>
    <dgm:pt modelId="{E1B20DC1-F507-4F45-80C3-EDA6CDB32FF7}" type="sibTrans" cxnId="{D2F10ED2-D7B1-417B-8713-2E3AC043FFAB}">
      <dgm:prSet/>
      <dgm:spPr/>
      <dgm:t>
        <a:bodyPr/>
        <a:lstStyle/>
        <a:p>
          <a:endParaRPr lang="en-US" sz="2400"/>
        </a:p>
      </dgm:t>
    </dgm:pt>
    <dgm:pt modelId="{6463E6B7-7503-474D-94EA-AFF1C7CE8ABB}">
      <dgm:prSet custT="1"/>
      <dgm:spPr/>
      <dgm:t>
        <a:bodyPr/>
        <a:lstStyle/>
        <a:p>
          <a:r>
            <a:rPr lang="en-US" sz="1800"/>
            <a:t>Enhancing profitability of existing customers</a:t>
          </a:r>
        </a:p>
      </dgm:t>
    </dgm:pt>
    <dgm:pt modelId="{9AA1067D-F2B1-41A1-8756-DEFF49BE1804}" type="parTrans" cxnId="{76F8247F-48A3-4DFC-A02C-F58CD7F02E5A}">
      <dgm:prSet/>
      <dgm:spPr/>
      <dgm:t>
        <a:bodyPr/>
        <a:lstStyle/>
        <a:p>
          <a:endParaRPr lang="en-US" sz="2400"/>
        </a:p>
      </dgm:t>
    </dgm:pt>
    <dgm:pt modelId="{7E1CE2BD-296F-461D-8322-C1EE86712F5C}" type="sibTrans" cxnId="{76F8247F-48A3-4DFC-A02C-F58CD7F02E5A}">
      <dgm:prSet/>
      <dgm:spPr/>
      <dgm:t>
        <a:bodyPr/>
        <a:lstStyle/>
        <a:p>
          <a:endParaRPr lang="en-US" sz="2400"/>
        </a:p>
      </dgm:t>
    </dgm:pt>
    <dgm:pt modelId="{FE429318-7829-4B3C-A4E6-B0A9068E26CE}">
      <dgm:prSet custT="1"/>
      <dgm:spPr/>
      <dgm:t>
        <a:bodyPr/>
        <a:lstStyle/>
        <a:p>
          <a:r>
            <a:rPr lang="en-US" sz="1600"/>
            <a:t>cross-selling and up-selling (one stop shopping)</a:t>
          </a:r>
        </a:p>
      </dgm:t>
    </dgm:pt>
    <dgm:pt modelId="{783D6ABB-6615-46C3-BC3A-A317F6640E8B}" type="parTrans" cxnId="{2A66153B-DA55-481C-B6D2-3887AFFB99BC}">
      <dgm:prSet/>
      <dgm:spPr/>
      <dgm:t>
        <a:bodyPr/>
        <a:lstStyle/>
        <a:p>
          <a:endParaRPr lang="en-US" sz="2400"/>
        </a:p>
      </dgm:t>
    </dgm:pt>
    <dgm:pt modelId="{8A2578AA-E52B-459C-92D2-80392C12C1D4}" type="sibTrans" cxnId="{2A66153B-DA55-481C-B6D2-3887AFFB99BC}">
      <dgm:prSet/>
      <dgm:spPr/>
      <dgm:t>
        <a:bodyPr/>
        <a:lstStyle/>
        <a:p>
          <a:endParaRPr lang="en-US" sz="2400"/>
        </a:p>
      </dgm:t>
    </dgm:pt>
    <dgm:pt modelId="{19CFCA33-59BF-44FE-BB07-2053453E292C}">
      <dgm:prSet custT="1"/>
      <dgm:spPr/>
      <dgm:t>
        <a:bodyPr/>
        <a:lstStyle/>
        <a:p>
          <a:r>
            <a:rPr lang="en-US" sz="1600"/>
            <a:t>additional services</a:t>
          </a:r>
        </a:p>
      </dgm:t>
    </dgm:pt>
    <dgm:pt modelId="{7FCE8FC9-E6F6-4703-A8CF-BBFA4F476A00}" type="parTrans" cxnId="{9AF6AC63-49AD-45A3-81BC-FA336B49F994}">
      <dgm:prSet/>
      <dgm:spPr/>
      <dgm:t>
        <a:bodyPr/>
        <a:lstStyle/>
        <a:p>
          <a:endParaRPr lang="en-US" sz="2400"/>
        </a:p>
      </dgm:t>
    </dgm:pt>
    <dgm:pt modelId="{1AB7A798-02E9-43D2-AC49-CE1134379C06}" type="sibTrans" cxnId="{9AF6AC63-49AD-45A3-81BC-FA336B49F994}">
      <dgm:prSet/>
      <dgm:spPr/>
      <dgm:t>
        <a:bodyPr/>
        <a:lstStyle/>
        <a:p>
          <a:endParaRPr lang="en-US" sz="2400"/>
        </a:p>
      </dgm:t>
    </dgm:pt>
    <dgm:pt modelId="{B29328A9-FBD2-4D29-84FC-A29AEAD34BA1}">
      <dgm:prSet custT="1"/>
      <dgm:spPr/>
      <dgm:t>
        <a:bodyPr/>
        <a:lstStyle/>
        <a:p>
          <a:r>
            <a:rPr lang="en-US" sz="2000"/>
            <a:t>Retaining</a:t>
          </a:r>
        </a:p>
      </dgm:t>
    </dgm:pt>
    <dgm:pt modelId="{57B50CE4-ADBA-4FBF-8D63-8D6A71F87A7A}" type="parTrans" cxnId="{F3A13AB1-B8A5-4E01-88EE-B7969004A18B}">
      <dgm:prSet/>
      <dgm:spPr/>
      <dgm:t>
        <a:bodyPr/>
        <a:lstStyle/>
        <a:p>
          <a:endParaRPr lang="en-US" sz="2400"/>
        </a:p>
      </dgm:t>
    </dgm:pt>
    <dgm:pt modelId="{968C9CCE-2257-4664-B700-11E76EFED9F0}" type="sibTrans" cxnId="{F3A13AB1-B8A5-4E01-88EE-B7969004A18B}">
      <dgm:prSet/>
      <dgm:spPr/>
      <dgm:t>
        <a:bodyPr/>
        <a:lstStyle/>
        <a:p>
          <a:endParaRPr lang="en-US" sz="2400"/>
        </a:p>
      </dgm:t>
    </dgm:pt>
    <dgm:pt modelId="{59173E55-95ED-477D-B6AA-CE3621AC1913}">
      <dgm:prSet custT="1"/>
      <dgm:spPr/>
      <dgm:t>
        <a:bodyPr/>
        <a:lstStyle/>
        <a:p>
          <a:r>
            <a:rPr lang="en-US" sz="1800"/>
            <a:t>Retaining most profitable customers</a:t>
          </a:r>
        </a:p>
      </dgm:t>
    </dgm:pt>
    <dgm:pt modelId="{F5632007-A955-4C2A-8BCD-F11EB7B8B449}" type="parTrans" cxnId="{92B96C0E-7D9E-4668-A35C-D71A038FC6E3}">
      <dgm:prSet/>
      <dgm:spPr/>
      <dgm:t>
        <a:bodyPr/>
        <a:lstStyle/>
        <a:p>
          <a:endParaRPr lang="en-US" sz="2400"/>
        </a:p>
      </dgm:t>
    </dgm:pt>
    <dgm:pt modelId="{31A0646A-BE38-41CF-83EB-D27D1F731C41}" type="sibTrans" cxnId="{92B96C0E-7D9E-4668-A35C-D71A038FC6E3}">
      <dgm:prSet/>
      <dgm:spPr/>
      <dgm:t>
        <a:bodyPr/>
        <a:lstStyle/>
        <a:p>
          <a:endParaRPr lang="en-US" sz="2400"/>
        </a:p>
      </dgm:t>
    </dgm:pt>
    <dgm:pt modelId="{F91BD46E-F1D2-4C65-9E96-557C00F83FEB}">
      <dgm:prSet custT="1"/>
      <dgm:spPr/>
      <dgm:t>
        <a:bodyPr/>
        <a:lstStyle/>
        <a:p>
          <a:r>
            <a:rPr lang="en-US" sz="1600"/>
            <a:t>best customer list</a:t>
          </a:r>
        </a:p>
      </dgm:t>
    </dgm:pt>
    <dgm:pt modelId="{247132CC-DFD9-40C6-A104-D17DF354C7DE}" type="parTrans" cxnId="{11D4B813-9A6E-4D7F-84C8-AA8932EFFE20}">
      <dgm:prSet/>
      <dgm:spPr/>
      <dgm:t>
        <a:bodyPr/>
        <a:lstStyle/>
        <a:p>
          <a:endParaRPr lang="en-US" sz="2400"/>
        </a:p>
      </dgm:t>
    </dgm:pt>
    <dgm:pt modelId="{627734D5-33E5-4B31-ABB1-4A7012FA5348}" type="sibTrans" cxnId="{11D4B813-9A6E-4D7F-84C8-AA8932EFFE20}">
      <dgm:prSet/>
      <dgm:spPr/>
      <dgm:t>
        <a:bodyPr/>
        <a:lstStyle/>
        <a:p>
          <a:endParaRPr lang="en-US" sz="2400"/>
        </a:p>
      </dgm:t>
    </dgm:pt>
    <dgm:pt modelId="{862EF805-2F55-4639-A1F4-B165104D603F}">
      <dgm:prSet custT="1"/>
      <dgm:spPr/>
      <dgm:t>
        <a:bodyPr/>
        <a:lstStyle/>
        <a:p>
          <a:r>
            <a:rPr lang="en-US" sz="1600"/>
            <a:t>customer profitability analysis</a:t>
          </a:r>
        </a:p>
      </dgm:t>
    </dgm:pt>
    <dgm:pt modelId="{8B43B01B-0215-4729-9BB8-D845E85F6E6F}" type="parTrans" cxnId="{F4DA48A6-9622-41C9-8A3F-3B3E9B5BF915}">
      <dgm:prSet/>
      <dgm:spPr/>
      <dgm:t>
        <a:bodyPr/>
        <a:lstStyle/>
        <a:p>
          <a:endParaRPr lang="en-US" sz="2400"/>
        </a:p>
      </dgm:t>
    </dgm:pt>
    <dgm:pt modelId="{5521CC73-1444-4E4E-BF99-DEC1B8B18A60}" type="sibTrans" cxnId="{F4DA48A6-9622-41C9-8A3F-3B3E9B5BF915}">
      <dgm:prSet/>
      <dgm:spPr/>
      <dgm:t>
        <a:bodyPr/>
        <a:lstStyle/>
        <a:p>
          <a:endParaRPr lang="en-US" sz="2400"/>
        </a:p>
      </dgm:t>
    </dgm:pt>
    <dgm:pt modelId="{A05E82A2-2CB6-47ED-9F9E-8AFDE8C9AC12}">
      <dgm:prSet custT="1"/>
      <dgm:spPr/>
      <dgm:t>
        <a:bodyPr/>
        <a:lstStyle/>
        <a:p>
          <a:r>
            <a:rPr lang="en-US" sz="1600"/>
            <a:t>make best offer to best customer</a:t>
          </a:r>
        </a:p>
      </dgm:t>
    </dgm:pt>
    <dgm:pt modelId="{569C5D95-19D0-4628-B856-D117C93894EE}" type="parTrans" cxnId="{1A1D4773-0E62-4296-B548-2C208ACEEB55}">
      <dgm:prSet/>
      <dgm:spPr/>
      <dgm:t>
        <a:bodyPr/>
        <a:lstStyle/>
        <a:p>
          <a:endParaRPr lang="en-US" sz="2400"/>
        </a:p>
      </dgm:t>
    </dgm:pt>
    <dgm:pt modelId="{8F6811B2-D5A4-41EC-89E1-99695143EA28}" type="sibTrans" cxnId="{1A1D4773-0E62-4296-B548-2C208ACEEB55}">
      <dgm:prSet/>
      <dgm:spPr/>
      <dgm:t>
        <a:bodyPr/>
        <a:lstStyle/>
        <a:p>
          <a:endParaRPr lang="en-US" sz="2400"/>
        </a:p>
      </dgm:t>
    </dgm:pt>
    <dgm:pt modelId="{0A776284-E61F-48AE-B4E1-7639F5F3CE1D}" type="pres">
      <dgm:prSet presAssocID="{A5097014-EFCA-45C2-BD63-0C4A8DFF4A6E}" presName="Name0" presStyleCnt="0">
        <dgm:presLayoutVars>
          <dgm:dir/>
          <dgm:animLvl val="lvl"/>
          <dgm:resizeHandles val="exact"/>
        </dgm:presLayoutVars>
      </dgm:prSet>
      <dgm:spPr/>
    </dgm:pt>
    <dgm:pt modelId="{504AB090-1E0B-40D0-884A-72E199A1C6CE}" type="pres">
      <dgm:prSet presAssocID="{B29328A9-FBD2-4D29-84FC-A29AEAD34BA1}" presName="boxAndChildren" presStyleCnt="0"/>
      <dgm:spPr/>
    </dgm:pt>
    <dgm:pt modelId="{D2F87072-30DF-459D-8E97-1759AA43A7C3}" type="pres">
      <dgm:prSet presAssocID="{B29328A9-FBD2-4D29-84FC-A29AEAD34BA1}" presName="parentTextBox" presStyleLbl="alignNode1" presStyleIdx="0" presStyleCnt="3"/>
      <dgm:spPr/>
    </dgm:pt>
    <dgm:pt modelId="{6AC57B89-C792-4111-9F64-1B733BA40010}" type="pres">
      <dgm:prSet presAssocID="{B29328A9-FBD2-4D29-84FC-A29AEAD34BA1}" presName="descendantBox" presStyleLbl="bgAccFollowNode1" presStyleIdx="0" presStyleCnt="3"/>
      <dgm:spPr/>
    </dgm:pt>
    <dgm:pt modelId="{4D82FF79-FF50-42F8-8FE5-56DEB3B5C74D}" type="pres">
      <dgm:prSet presAssocID="{E1B20DC1-F507-4F45-80C3-EDA6CDB32FF7}" presName="sp" presStyleCnt="0"/>
      <dgm:spPr/>
    </dgm:pt>
    <dgm:pt modelId="{E9052B46-4B93-4A7B-961A-6D9BA84B9777}" type="pres">
      <dgm:prSet presAssocID="{8F83E3B2-C455-4926-A1FB-5A4377A2FA3B}" presName="arrowAndChildren" presStyleCnt="0"/>
      <dgm:spPr/>
    </dgm:pt>
    <dgm:pt modelId="{8105E722-FEA8-4AEF-8D95-C77758C94F3E}" type="pres">
      <dgm:prSet presAssocID="{8F83E3B2-C455-4926-A1FB-5A4377A2FA3B}" presName="parentTextArrow" presStyleLbl="node1" presStyleIdx="0" presStyleCnt="0"/>
      <dgm:spPr/>
    </dgm:pt>
    <dgm:pt modelId="{7D17C16A-2A63-4CBB-BC91-51F08A936A71}" type="pres">
      <dgm:prSet presAssocID="{8F83E3B2-C455-4926-A1FB-5A4377A2FA3B}" presName="arrow" presStyleLbl="alignNode1" presStyleIdx="1" presStyleCnt="3"/>
      <dgm:spPr/>
    </dgm:pt>
    <dgm:pt modelId="{A927B162-1642-48C0-9424-D99527A234DD}" type="pres">
      <dgm:prSet presAssocID="{8F83E3B2-C455-4926-A1FB-5A4377A2FA3B}" presName="descendantArrow" presStyleLbl="bgAccFollowNode1" presStyleIdx="1" presStyleCnt="3"/>
      <dgm:spPr/>
    </dgm:pt>
    <dgm:pt modelId="{49622938-A883-4992-A8FA-C9A1DE208726}" type="pres">
      <dgm:prSet presAssocID="{EA4167F1-B620-418B-9A47-DD7D7D85D2C2}" presName="sp" presStyleCnt="0"/>
      <dgm:spPr/>
    </dgm:pt>
    <dgm:pt modelId="{5317044F-4752-4BBF-B355-AF263738811D}" type="pres">
      <dgm:prSet presAssocID="{E81F8025-676C-40AB-81FA-93F676BB762C}" presName="arrowAndChildren" presStyleCnt="0"/>
      <dgm:spPr/>
    </dgm:pt>
    <dgm:pt modelId="{0F364C3C-374F-4546-9384-18589B1F87B4}" type="pres">
      <dgm:prSet presAssocID="{E81F8025-676C-40AB-81FA-93F676BB762C}" presName="parentTextArrow" presStyleLbl="node1" presStyleIdx="0" presStyleCnt="0"/>
      <dgm:spPr/>
    </dgm:pt>
    <dgm:pt modelId="{A42F7163-1C57-41C3-B330-52CC5A4039A6}" type="pres">
      <dgm:prSet presAssocID="{E81F8025-676C-40AB-81FA-93F676BB762C}" presName="arrow" presStyleLbl="alignNode1" presStyleIdx="2" presStyleCnt="3"/>
      <dgm:spPr/>
    </dgm:pt>
    <dgm:pt modelId="{29E97044-02E1-48BD-B22A-F92ABE32755D}" type="pres">
      <dgm:prSet presAssocID="{E81F8025-676C-40AB-81FA-93F676BB762C}" presName="descendantArrow" presStyleLbl="bgAccFollowNode1" presStyleIdx="2" presStyleCnt="3"/>
      <dgm:spPr/>
    </dgm:pt>
  </dgm:ptLst>
  <dgm:cxnLst>
    <dgm:cxn modelId="{92B96C0E-7D9E-4668-A35C-D71A038FC6E3}" srcId="{B29328A9-FBD2-4D29-84FC-A29AEAD34BA1}" destId="{59173E55-95ED-477D-B6AA-CE3621AC1913}" srcOrd="0" destOrd="0" parTransId="{F5632007-A955-4C2A-8BCD-F11EB7B8B449}" sibTransId="{31A0646A-BE38-41CF-83EB-D27D1F731C41}"/>
    <dgm:cxn modelId="{11D4B813-9A6E-4D7F-84C8-AA8932EFFE20}" srcId="{59173E55-95ED-477D-B6AA-CE3621AC1913}" destId="{F91BD46E-F1D2-4C65-9E96-557C00F83FEB}" srcOrd="0" destOrd="0" parTransId="{247132CC-DFD9-40C6-A104-D17DF354C7DE}" sibTransId="{627734D5-33E5-4B31-ABB1-4A7012FA5348}"/>
    <dgm:cxn modelId="{E6BE691E-552F-48D9-A764-184E0819300F}" type="presOf" srcId="{9BE87320-E8F3-4BFB-AA0E-51D8F26D340D}" destId="{29E97044-02E1-48BD-B22A-F92ABE32755D}" srcOrd="0" destOrd="0" presId="urn:microsoft.com/office/officeart/2016/7/layout/VerticalDownArrowProcess"/>
    <dgm:cxn modelId="{DDF71021-07CF-4592-82F7-5A6A193793BA}" srcId="{E81F8025-676C-40AB-81FA-93F676BB762C}" destId="{9BE87320-E8F3-4BFB-AA0E-51D8F26D340D}" srcOrd="0" destOrd="0" parTransId="{5ECF1F4A-E08F-47F0-9F19-C8D6C839FBBB}" sibTransId="{2C4A58D0-2A3E-4457-B003-D68D1F815154}"/>
    <dgm:cxn modelId="{D37C9825-2FEE-47B6-B17B-96731501F2E6}" type="presOf" srcId="{FE429318-7829-4B3C-A4E6-B0A9068E26CE}" destId="{A927B162-1642-48C0-9424-D99527A234DD}" srcOrd="0" destOrd="1" presId="urn:microsoft.com/office/officeart/2016/7/layout/VerticalDownArrowProcess"/>
    <dgm:cxn modelId="{6A1ABA2C-0DBA-4C1E-994E-2F1C5502E2FE}" type="presOf" srcId="{FBABCBAC-A729-40E8-985E-02502BD1DCEB}" destId="{29E97044-02E1-48BD-B22A-F92ABE32755D}" srcOrd="0" destOrd="1" presId="urn:microsoft.com/office/officeart/2016/7/layout/VerticalDownArrowProcess"/>
    <dgm:cxn modelId="{295D712D-1F9F-4A03-B7E0-09E85B4B01A0}" type="presOf" srcId="{A5097014-EFCA-45C2-BD63-0C4A8DFF4A6E}" destId="{0A776284-E61F-48AE-B4E1-7639F5F3CE1D}" srcOrd="0" destOrd="0" presId="urn:microsoft.com/office/officeart/2016/7/layout/VerticalDownArrowProcess"/>
    <dgm:cxn modelId="{2A66153B-DA55-481C-B6D2-3887AFFB99BC}" srcId="{6463E6B7-7503-474D-94EA-AFF1C7CE8ABB}" destId="{FE429318-7829-4B3C-A4E6-B0A9068E26CE}" srcOrd="0" destOrd="0" parTransId="{783D6ABB-6615-46C3-BC3A-A317F6640E8B}" sibTransId="{8A2578AA-E52B-459C-92D2-80392C12C1D4}"/>
    <dgm:cxn modelId="{2F712341-CA04-4BBC-8681-B1CA556407C8}" type="presOf" srcId="{59173E55-95ED-477D-B6AA-CE3621AC1913}" destId="{6AC57B89-C792-4111-9F64-1B733BA40010}" srcOrd="0" destOrd="0" presId="urn:microsoft.com/office/officeart/2016/7/layout/VerticalDownArrowProcess"/>
    <dgm:cxn modelId="{9AF6AC63-49AD-45A3-81BC-FA336B49F994}" srcId="{6463E6B7-7503-474D-94EA-AFF1C7CE8ABB}" destId="{19CFCA33-59BF-44FE-BB07-2053453E292C}" srcOrd="1" destOrd="0" parTransId="{7FCE8FC9-E6F6-4703-A8CF-BBFA4F476A00}" sibTransId="{1AB7A798-02E9-43D2-AC49-CE1134379C06}"/>
    <dgm:cxn modelId="{200B6F6C-E307-48E4-87DE-B61FFC5652F2}" srcId="{9BE87320-E8F3-4BFB-AA0E-51D8F26D340D}" destId="{FBABCBAC-A729-40E8-985E-02502BD1DCEB}" srcOrd="0" destOrd="0" parTransId="{BA0417BF-F097-4C15-826A-88C4447B6400}" sibTransId="{143B78FB-5CDB-47B8-AFA3-69379A9DFA4A}"/>
    <dgm:cxn modelId="{C1AF256D-1DAA-4C7C-AA5A-4EC93891A664}" type="presOf" srcId="{862EF805-2F55-4639-A1F4-B165104D603F}" destId="{6AC57B89-C792-4111-9F64-1B733BA40010}" srcOrd="0" destOrd="2" presId="urn:microsoft.com/office/officeart/2016/7/layout/VerticalDownArrowProcess"/>
    <dgm:cxn modelId="{D7DC4D71-600C-4968-BE51-9C80F0A67AF8}" type="presOf" srcId="{8F83E3B2-C455-4926-A1FB-5A4377A2FA3B}" destId="{8105E722-FEA8-4AEF-8D95-C77758C94F3E}" srcOrd="0" destOrd="0" presId="urn:microsoft.com/office/officeart/2016/7/layout/VerticalDownArrowProcess"/>
    <dgm:cxn modelId="{1A1D4773-0E62-4296-B548-2C208ACEEB55}" srcId="{59173E55-95ED-477D-B6AA-CE3621AC1913}" destId="{A05E82A2-2CB6-47ED-9F9E-8AFDE8C9AC12}" srcOrd="2" destOrd="0" parTransId="{569C5D95-19D0-4628-B856-D117C93894EE}" sibTransId="{8F6811B2-D5A4-41EC-89E1-99695143EA28}"/>
    <dgm:cxn modelId="{AA53FE73-C4B4-49B0-9E33-A7D9949F88C3}" type="presOf" srcId="{E81F8025-676C-40AB-81FA-93F676BB762C}" destId="{A42F7163-1C57-41C3-B330-52CC5A4039A6}" srcOrd="1" destOrd="0" presId="urn:microsoft.com/office/officeart/2016/7/layout/VerticalDownArrowProcess"/>
    <dgm:cxn modelId="{A083F558-1E3B-4A45-9E77-A7E4BD701848}" type="presOf" srcId="{F91BD46E-F1D2-4C65-9E96-557C00F83FEB}" destId="{6AC57B89-C792-4111-9F64-1B733BA40010}" srcOrd="0" destOrd="1" presId="urn:microsoft.com/office/officeart/2016/7/layout/VerticalDownArrowProcess"/>
    <dgm:cxn modelId="{49495A59-EF70-40E6-8A10-83043994FDB2}" srcId="{9BE87320-E8F3-4BFB-AA0E-51D8F26D340D}" destId="{3516D1BA-AB86-44E0-B0B2-831B629B9090}" srcOrd="1" destOrd="0" parTransId="{4CA1E59F-C9F2-4BDF-B30E-5442603D0F6B}" sibTransId="{192DFBF0-06AE-4016-919C-60ED9FE5014A}"/>
    <dgm:cxn modelId="{76F8247F-48A3-4DFC-A02C-F58CD7F02E5A}" srcId="{8F83E3B2-C455-4926-A1FB-5A4377A2FA3B}" destId="{6463E6B7-7503-474D-94EA-AFF1C7CE8ABB}" srcOrd="0" destOrd="0" parTransId="{9AA1067D-F2B1-41A1-8756-DEFF49BE1804}" sibTransId="{7E1CE2BD-296F-461D-8322-C1EE86712F5C}"/>
    <dgm:cxn modelId="{ED5A37A6-0D82-4596-AE71-5DE76E3570AD}" type="presOf" srcId="{E81F8025-676C-40AB-81FA-93F676BB762C}" destId="{0F364C3C-374F-4546-9384-18589B1F87B4}" srcOrd="0" destOrd="0" presId="urn:microsoft.com/office/officeart/2016/7/layout/VerticalDownArrowProcess"/>
    <dgm:cxn modelId="{F4DA48A6-9622-41C9-8A3F-3B3E9B5BF915}" srcId="{59173E55-95ED-477D-B6AA-CE3621AC1913}" destId="{862EF805-2F55-4639-A1F4-B165104D603F}" srcOrd="1" destOrd="0" parTransId="{8B43B01B-0215-4729-9BB8-D845E85F6E6F}" sibTransId="{5521CC73-1444-4E4E-BF99-DEC1B8B18A60}"/>
    <dgm:cxn modelId="{3D9D47AE-FE37-4C8A-95C0-02FE0E1C6FC1}" type="presOf" srcId="{19CFCA33-59BF-44FE-BB07-2053453E292C}" destId="{A927B162-1642-48C0-9424-D99527A234DD}" srcOrd="0" destOrd="2" presId="urn:microsoft.com/office/officeart/2016/7/layout/VerticalDownArrowProcess"/>
    <dgm:cxn modelId="{F3A13AB1-B8A5-4E01-88EE-B7969004A18B}" srcId="{A5097014-EFCA-45C2-BD63-0C4A8DFF4A6E}" destId="{B29328A9-FBD2-4D29-84FC-A29AEAD34BA1}" srcOrd="2" destOrd="0" parTransId="{57B50CE4-ADBA-4FBF-8D63-8D6A71F87A7A}" sibTransId="{968C9CCE-2257-4664-B700-11E76EFED9F0}"/>
    <dgm:cxn modelId="{D2F10ED2-D7B1-417B-8713-2E3AC043FFAB}" srcId="{A5097014-EFCA-45C2-BD63-0C4A8DFF4A6E}" destId="{8F83E3B2-C455-4926-A1FB-5A4377A2FA3B}" srcOrd="1" destOrd="0" parTransId="{04F6EBB0-24F1-436A-9C08-6218CBD32987}" sibTransId="{E1B20DC1-F507-4F45-80C3-EDA6CDB32FF7}"/>
    <dgm:cxn modelId="{DBA351E0-19E7-4252-8D6D-5790AF120DB8}" type="presOf" srcId="{6463E6B7-7503-474D-94EA-AFF1C7CE8ABB}" destId="{A927B162-1642-48C0-9424-D99527A234DD}" srcOrd="0" destOrd="0" presId="urn:microsoft.com/office/officeart/2016/7/layout/VerticalDownArrowProcess"/>
    <dgm:cxn modelId="{256CDCE3-27E7-4EC5-A4E3-F88EA533F9BE}" srcId="{A5097014-EFCA-45C2-BD63-0C4A8DFF4A6E}" destId="{E81F8025-676C-40AB-81FA-93F676BB762C}" srcOrd="0" destOrd="0" parTransId="{BDBE00C8-EF78-49EF-87A6-4B5E864F8FC3}" sibTransId="{EA4167F1-B620-418B-9A47-DD7D7D85D2C2}"/>
    <dgm:cxn modelId="{EA8A2FEF-1E70-407D-925C-C7B8CCF8326D}" type="presOf" srcId="{3516D1BA-AB86-44E0-B0B2-831B629B9090}" destId="{29E97044-02E1-48BD-B22A-F92ABE32755D}" srcOrd="0" destOrd="2" presId="urn:microsoft.com/office/officeart/2016/7/layout/VerticalDownArrowProcess"/>
    <dgm:cxn modelId="{6DCDC9F1-510B-4138-A556-4B1711EC3144}" type="presOf" srcId="{B29328A9-FBD2-4D29-84FC-A29AEAD34BA1}" destId="{D2F87072-30DF-459D-8E97-1759AA43A7C3}" srcOrd="0" destOrd="0" presId="urn:microsoft.com/office/officeart/2016/7/layout/VerticalDownArrowProcess"/>
    <dgm:cxn modelId="{E694C4F8-A18B-4A40-819C-5DFBAC194B56}" type="presOf" srcId="{A05E82A2-2CB6-47ED-9F9E-8AFDE8C9AC12}" destId="{6AC57B89-C792-4111-9F64-1B733BA40010}" srcOrd="0" destOrd="3" presId="urn:microsoft.com/office/officeart/2016/7/layout/VerticalDownArrowProcess"/>
    <dgm:cxn modelId="{D9AF40F9-A265-429A-86A1-B2A58D8AD56B}" type="presOf" srcId="{8F83E3B2-C455-4926-A1FB-5A4377A2FA3B}" destId="{7D17C16A-2A63-4CBB-BC91-51F08A936A71}" srcOrd="1" destOrd="0" presId="urn:microsoft.com/office/officeart/2016/7/layout/VerticalDownArrowProcess"/>
    <dgm:cxn modelId="{2C3EA0E2-F9B0-4E4D-BFD5-C78CA75BDC7B}" type="presParOf" srcId="{0A776284-E61F-48AE-B4E1-7639F5F3CE1D}" destId="{504AB090-1E0B-40D0-884A-72E199A1C6CE}" srcOrd="0" destOrd="0" presId="urn:microsoft.com/office/officeart/2016/7/layout/VerticalDownArrowProcess"/>
    <dgm:cxn modelId="{09E7159A-1B76-475D-9CA3-D2C350A3530D}" type="presParOf" srcId="{504AB090-1E0B-40D0-884A-72E199A1C6CE}" destId="{D2F87072-30DF-459D-8E97-1759AA43A7C3}" srcOrd="0" destOrd="0" presId="urn:microsoft.com/office/officeart/2016/7/layout/VerticalDownArrowProcess"/>
    <dgm:cxn modelId="{68EFF984-3EB0-4574-B156-DD494142B747}" type="presParOf" srcId="{504AB090-1E0B-40D0-884A-72E199A1C6CE}" destId="{6AC57B89-C792-4111-9F64-1B733BA40010}" srcOrd="1" destOrd="0" presId="urn:microsoft.com/office/officeart/2016/7/layout/VerticalDownArrowProcess"/>
    <dgm:cxn modelId="{F2DA53CC-7F55-49D4-A7B8-06C1737A9443}" type="presParOf" srcId="{0A776284-E61F-48AE-B4E1-7639F5F3CE1D}" destId="{4D82FF79-FF50-42F8-8FE5-56DEB3B5C74D}" srcOrd="1" destOrd="0" presId="urn:microsoft.com/office/officeart/2016/7/layout/VerticalDownArrowProcess"/>
    <dgm:cxn modelId="{0CA275D4-AA4C-4C7A-92FC-7EBE2B9958C5}" type="presParOf" srcId="{0A776284-E61F-48AE-B4E1-7639F5F3CE1D}" destId="{E9052B46-4B93-4A7B-961A-6D9BA84B9777}" srcOrd="2" destOrd="0" presId="urn:microsoft.com/office/officeart/2016/7/layout/VerticalDownArrowProcess"/>
    <dgm:cxn modelId="{47DC51CC-4309-47CB-BF1E-5469892CC2AE}" type="presParOf" srcId="{E9052B46-4B93-4A7B-961A-6D9BA84B9777}" destId="{8105E722-FEA8-4AEF-8D95-C77758C94F3E}" srcOrd="0" destOrd="0" presId="urn:microsoft.com/office/officeart/2016/7/layout/VerticalDownArrowProcess"/>
    <dgm:cxn modelId="{08006896-FB39-4FC1-BD13-2FE81C3A8361}" type="presParOf" srcId="{E9052B46-4B93-4A7B-961A-6D9BA84B9777}" destId="{7D17C16A-2A63-4CBB-BC91-51F08A936A71}" srcOrd="1" destOrd="0" presId="urn:microsoft.com/office/officeart/2016/7/layout/VerticalDownArrowProcess"/>
    <dgm:cxn modelId="{17893C5D-F5E9-4EBD-A340-014DB8D9F577}" type="presParOf" srcId="{E9052B46-4B93-4A7B-961A-6D9BA84B9777}" destId="{A927B162-1642-48C0-9424-D99527A234DD}" srcOrd="2" destOrd="0" presId="urn:microsoft.com/office/officeart/2016/7/layout/VerticalDownArrowProcess"/>
    <dgm:cxn modelId="{DCDF38EB-18C7-49E7-9212-97DC1685FB22}" type="presParOf" srcId="{0A776284-E61F-48AE-B4E1-7639F5F3CE1D}" destId="{49622938-A883-4992-A8FA-C9A1DE208726}" srcOrd="3" destOrd="0" presId="urn:microsoft.com/office/officeart/2016/7/layout/VerticalDownArrowProcess"/>
    <dgm:cxn modelId="{7163423B-5455-4896-898C-6A722C1D4339}" type="presParOf" srcId="{0A776284-E61F-48AE-B4E1-7639F5F3CE1D}" destId="{5317044F-4752-4BBF-B355-AF263738811D}" srcOrd="4" destOrd="0" presId="urn:microsoft.com/office/officeart/2016/7/layout/VerticalDownArrowProcess"/>
    <dgm:cxn modelId="{04FF155C-64B0-44B7-9CE2-D939944650AE}" type="presParOf" srcId="{5317044F-4752-4BBF-B355-AF263738811D}" destId="{0F364C3C-374F-4546-9384-18589B1F87B4}" srcOrd="0" destOrd="0" presId="urn:microsoft.com/office/officeart/2016/7/layout/VerticalDownArrowProcess"/>
    <dgm:cxn modelId="{D2161DBB-F0D5-47FB-85AE-AB51DA37241D}" type="presParOf" srcId="{5317044F-4752-4BBF-B355-AF263738811D}" destId="{A42F7163-1C57-41C3-B330-52CC5A4039A6}" srcOrd="1" destOrd="0" presId="urn:microsoft.com/office/officeart/2016/7/layout/VerticalDownArrowProcess"/>
    <dgm:cxn modelId="{759E2674-8967-438F-9F39-557980018327}" type="presParOf" srcId="{5317044F-4752-4BBF-B355-AF263738811D}" destId="{29E97044-02E1-48BD-B22A-F92ABE32755D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D78B0C-92E4-48A3-95E3-B3547CC10957}">
      <dsp:nvSpPr>
        <dsp:cNvPr id="0" name=""/>
        <dsp:cNvSpPr/>
      </dsp:nvSpPr>
      <dsp:spPr>
        <a:xfrm>
          <a:off x="2330940" y="1328452"/>
          <a:ext cx="5045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4508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69817" y="1371496"/>
        <a:ext cx="26755" cy="5351"/>
      </dsp:txXfrm>
    </dsp:sp>
    <dsp:sp modelId="{FD755AE6-EC92-486E-9491-B12232B608A3}">
      <dsp:nvSpPr>
        <dsp:cNvPr id="0" name=""/>
        <dsp:cNvSpPr/>
      </dsp:nvSpPr>
      <dsp:spPr>
        <a:xfrm>
          <a:off x="6180" y="676204"/>
          <a:ext cx="2326560" cy="139593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003" tIns="119667" rIns="114003" bIns="11966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Cost of selling to a new customer is six times as high as to existing customer</a:t>
          </a:r>
          <a:endParaRPr lang="en-US" sz="1700" kern="1200" dirty="0"/>
        </a:p>
      </dsp:txBody>
      <dsp:txXfrm>
        <a:off x="6180" y="676204"/>
        <a:ext cx="2326560" cy="1395936"/>
      </dsp:txXfrm>
    </dsp:sp>
    <dsp:sp modelId="{884D98B0-B2D5-45A6-8BFA-D29E0F4A178F}">
      <dsp:nvSpPr>
        <dsp:cNvPr id="0" name=""/>
        <dsp:cNvSpPr/>
      </dsp:nvSpPr>
      <dsp:spPr>
        <a:xfrm>
          <a:off x="5192610" y="1328452"/>
          <a:ext cx="5045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4508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1486" y="1371496"/>
        <a:ext cx="26755" cy="5351"/>
      </dsp:txXfrm>
    </dsp:sp>
    <dsp:sp modelId="{94320FDC-08BF-4DE8-BBCA-600AC5463146}">
      <dsp:nvSpPr>
        <dsp:cNvPr id="0" name=""/>
        <dsp:cNvSpPr/>
      </dsp:nvSpPr>
      <dsp:spPr>
        <a:xfrm>
          <a:off x="2867849" y="676204"/>
          <a:ext cx="2326560" cy="139593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003" tIns="119667" rIns="114003" bIns="11966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Each dissatisfied customer tells 8 to 10 people</a:t>
          </a:r>
          <a:endParaRPr lang="en-US" sz="1700" kern="1200"/>
        </a:p>
      </dsp:txBody>
      <dsp:txXfrm>
        <a:off x="2867849" y="676204"/>
        <a:ext cx="2326560" cy="1395936"/>
      </dsp:txXfrm>
    </dsp:sp>
    <dsp:sp modelId="{DC4146E4-87AA-44D1-8FC4-7DF9BBC20633}">
      <dsp:nvSpPr>
        <dsp:cNvPr id="0" name=""/>
        <dsp:cNvSpPr/>
      </dsp:nvSpPr>
      <dsp:spPr>
        <a:xfrm>
          <a:off x="1169460" y="2070340"/>
          <a:ext cx="5723338" cy="504508"/>
        </a:xfrm>
        <a:custGeom>
          <a:avLst/>
          <a:gdLst/>
          <a:ahLst/>
          <a:cxnLst/>
          <a:rect l="0" t="0" r="0" b="0"/>
          <a:pathLst>
            <a:path>
              <a:moveTo>
                <a:pt x="5723338" y="0"/>
              </a:moveTo>
              <a:lnTo>
                <a:pt x="5723338" y="269354"/>
              </a:lnTo>
              <a:lnTo>
                <a:pt x="0" y="269354"/>
              </a:lnTo>
              <a:lnTo>
                <a:pt x="0" y="504508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87422" y="2319919"/>
        <a:ext cx="287414" cy="5351"/>
      </dsp:txXfrm>
    </dsp:sp>
    <dsp:sp modelId="{BADA6619-047C-42C4-B40C-41F0D5FA9051}">
      <dsp:nvSpPr>
        <dsp:cNvPr id="0" name=""/>
        <dsp:cNvSpPr/>
      </dsp:nvSpPr>
      <dsp:spPr>
        <a:xfrm>
          <a:off x="5729519" y="676204"/>
          <a:ext cx="2326560" cy="139593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003" tIns="119667" rIns="114003" bIns="11966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1 extra % of customer retention can boost turnover by as much as 15%</a:t>
          </a:r>
          <a:endParaRPr lang="en-US" sz="1700" kern="1200"/>
        </a:p>
      </dsp:txBody>
      <dsp:txXfrm>
        <a:off x="5729519" y="676204"/>
        <a:ext cx="2326560" cy="1395936"/>
      </dsp:txXfrm>
    </dsp:sp>
    <dsp:sp modelId="{24B65515-9910-4211-A269-5A8BF2E3F412}">
      <dsp:nvSpPr>
        <dsp:cNvPr id="0" name=""/>
        <dsp:cNvSpPr/>
      </dsp:nvSpPr>
      <dsp:spPr>
        <a:xfrm>
          <a:off x="2330940" y="3259497"/>
          <a:ext cx="5045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4508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69817" y="3302542"/>
        <a:ext cx="26755" cy="5351"/>
      </dsp:txXfrm>
    </dsp:sp>
    <dsp:sp modelId="{C0668907-6400-4FD9-9213-42378A269B1C}">
      <dsp:nvSpPr>
        <dsp:cNvPr id="0" name=""/>
        <dsp:cNvSpPr/>
      </dsp:nvSpPr>
      <dsp:spPr>
        <a:xfrm>
          <a:off x="6180" y="2607249"/>
          <a:ext cx="2326560" cy="139593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003" tIns="119667" rIns="114003" bIns="11966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Odds of selling to a new customer = 1/7 to an existing customer = 1/2</a:t>
          </a:r>
          <a:endParaRPr lang="en-US" sz="1700" kern="1200"/>
        </a:p>
      </dsp:txBody>
      <dsp:txXfrm>
        <a:off x="6180" y="2607249"/>
        <a:ext cx="2326560" cy="1395936"/>
      </dsp:txXfrm>
    </dsp:sp>
    <dsp:sp modelId="{284D888D-5776-4F3E-8E26-F205753A1E9C}">
      <dsp:nvSpPr>
        <dsp:cNvPr id="0" name=""/>
        <dsp:cNvSpPr/>
      </dsp:nvSpPr>
      <dsp:spPr>
        <a:xfrm>
          <a:off x="5192610" y="3259497"/>
          <a:ext cx="5045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4508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1486" y="3302542"/>
        <a:ext cx="26755" cy="5351"/>
      </dsp:txXfrm>
    </dsp:sp>
    <dsp:sp modelId="{05E0DFA5-FE0C-45DC-8FB5-2C5C8595FA8B}">
      <dsp:nvSpPr>
        <dsp:cNvPr id="0" name=""/>
        <dsp:cNvSpPr/>
      </dsp:nvSpPr>
      <dsp:spPr>
        <a:xfrm>
          <a:off x="2867849" y="2607249"/>
          <a:ext cx="2326560" cy="139593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003" tIns="119667" rIns="114003" bIns="11966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70% of dissatisfied customers will do business again if they feel their complains are handled well</a:t>
          </a:r>
          <a:endParaRPr lang="en-US" sz="1700" kern="1200"/>
        </a:p>
      </dsp:txBody>
      <dsp:txXfrm>
        <a:off x="2867849" y="2607249"/>
        <a:ext cx="2326560" cy="1395936"/>
      </dsp:txXfrm>
    </dsp:sp>
    <dsp:sp modelId="{B00B566E-A549-47DD-BD6C-C44FA9F9E7EE}">
      <dsp:nvSpPr>
        <dsp:cNvPr id="0" name=""/>
        <dsp:cNvSpPr/>
      </dsp:nvSpPr>
      <dsp:spPr>
        <a:xfrm>
          <a:off x="5729519" y="2607249"/>
          <a:ext cx="2326560" cy="139593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003" tIns="119667" rIns="114003" bIns="11966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Many companies don’t have proper customer support</a:t>
          </a:r>
          <a:endParaRPr lang="en-US" sz="1700" kern="1200"/>
        </a:p>
      </dsp:txBody>
      <dsp:txXfrm>
        <a:off x="5729519" y="2607249"/>
        <a:ext cx="2326560" cy="13959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284249-00D1-4327-B770-2955BAB20852}">
      <dsp:nvSpPr>
        <dsp:cNvPr id="0" name=""/>
        <dsp:cNvSpPr/>
      </dsp:nvSpPr>
      <dsp:spPr>
        <a:xfrm>
          <a:off x="0" y="3988"/>
          <a:ext cx="4971603" cy="4971603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A3E37E1-6D83-44D9-8C52-9089E33053C4}">
      <dsp:nvSpPr>
        <dsp:cNvPr id="0" name=""/>
        <dsp:cNvSpPr/>
      </dsp:nvSpPr>
      <dsp:spPr>
        <a:xfrm>
          <a:off x="472302" y="476291"/>
          <a:ext cx="1938925" cy="193892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Customers don’t care about their suppliers’ internal difficulties</a:t>
          </a:r>
          <a:endParaRPr lang="en-US" sz="2000" kern="1200"/>
        </a:p>
      </dsp:txBody>
      <dsp:txXfrm>
        <a:off x="566953" y="570942"/>
        <a:ext cx="1749623" cy="1749623"/>
      </dsp:txXfrm>
    </dsp:sp>
    <dsp:sp modelId="{C91185FA-4940-41C4-9CC0-64BF11F581D4}">
      <dsp:nvSpPr>
        <dsp:cNvPr id="0" name=""/>
        <dsp:cNvSpPr/>
      </dsp:nvSpPr>
      <dsp:spPr>
        <a:xfrm>
          <a:off x="2560375" y="476291"/>
          <a:ext cx="1938925" cy="193892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They want to be able to access product and services at the least cost</a:t>
          </a:r>
          <a:endParaRPr lang="en-US" sz="2000" kern="1200"/>
        </a:p>
      </dsp:txBody>
      <dsp:txXfrm>
        <a:off x="2655026" y="570942"/>
        <a:ext cx="1749623" cy="1749623"/>
      </dsp:txXfrm>
    </dsp:sp>
    <dsp:sp modelId="{A1F37B29-8034-4221-A08F-25F8F39FF93B}">
      <dsp:nvSpPr>
        <dsp:cNvPr id="0" name=""/>
        <dsp:cNvSpPr/>
      </dsp:nvSpPr>
      <dsp:spPr>
        <a:xfrm>
          <a:off x="472302" y="2564364"/>
          <a:ext cx="1938925" cy="193892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They want a single point of entry</a:t>
          </a:r>
          <a:endParaRPr lang="en-US" sz="2000" kern="1200"/>
        </a:p>
      </dsp:txBody>
      <dsp:txXfrm>
        <a:off x="566953" y="2659015"/>
        <a:ext cx="1749623" cy="1749623"/>
      </dsp:txXfrm>
    </dsp:sp>
    <dsp:sp modelId="{05BBA147-B381-430C-99AC-443B78B751B1}">
      <dsp:nvSpPr>
        <dsp:cNvPr id="0" name=""/>
        <dsp:cNvSpPr/>
      </dsp:nvSpPr>
      <dsp:spPr>
        <a:xfrm>
          <a:off x="2560375" y="2564364"/>
          <a:ext cx="1938925" cy="193892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Existing loyalty programmes do they go far enough?</a:t>
          </a:r>
          <a:endParaRPr lang="en-US" sz="2000" kern="1200"/>
        </a:p>
      </dsp:txBody>
      <dsp:txXfrm>
        <a:off x="2655026" y="2659015"/>
        <a:ext cx="1749623" cy="17496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F87072-30DF-459D-8E97-1759AA43A7C3}">
      <dsp:nvSpPr>
        <dsp:cNvPr id="0" name=""/>
        <dsp:cNvSpPr/>
      </dsp:nvSpPr>
      <dsp:spPr>
        <a:xfrm>
          <a:off x="0" y="3908762"/>
          <a:ext cx="1769911" cy="128294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876" tIns="142240" rIns="125876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Retaining</a:t>
          </a:r>
        </a:p>
      </dsp:txBody>
      <dsp:txXfrm>
        <a:off x="0" y="3908762"/>
        <a:ext cx="1769911" cy="1282943"/>
      </dsp:txXfrm>
    </dsp:sp>
    <dsp:sp modelId="{6AC57B89-C792-4111-9F64-1B733BA40010}">
      <dsp:nvSpPr>
        <dsp:cNvPr id="0" name=""/>
        <dsp:cNvSpPr/>
      </dsp:nvSpPr>
      <dsp:spPr>
        <a:xfrm>
          <a:off x="1769911" y="3908762"/>
          <a:ext cx="5309734" cy="128294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706" tIns="228600" rIns="107706" bIns="2286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Retaining most profitable customers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best customer list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customer profitability analysis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make best offer to best customer</a:t>
          </a:r>
        </a:p>
      </dsp:txBody>
      <dsp:txXfrm>
        <a:off x="1769911" y="3908762"/>
        <a:ext cx="5309734" cy="1282943"/>
      </dsp:txXfrm>
    </dsp:sp>
    <dsp:sp modelId="{7D17C16A-2A63-4CBB-BC91-51F08A936A71}">
      <dsp:nvSpPr>
        <dsp:cNvPr id="0" name=""/>
        <dsp:cNvSpPr/>
      </dsp:nvSpPr>
      <dsp:spPr>
        <a:xfrm rot="10800000">
          <a:off x="0" y="1954840"/>
          <a:ext cx="1769911" cy="1973166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876" tIns="142240" rIns="125876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Enhancing</a:t>
          </a:r>
        </a:p>
      </dsp:txBody>
      <dsp:txXfrm rot="-10800000">
        <a:off x="0" y="1954840"/>
        <a:ext cx="1769911" cy="1282558"/>
      </dsp:txXfrm>
    </dsp:sp>
    <dsp:sp modelId="{A927B162-1642-48C0-9424-D99527A234DD}">
      <dsp:nvSpPr>
        <dsp:cNvPr id="0" name=""/>
        <dsp:cNvSpPr/>
      </dsp:nvSpPr>
      <dsp:spPr>
        <a:xfrm>
          <a:off x="1769911" y="1954840"/>
          <a:ext cx="5309734" cy="1282558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706" tIns="228600" rIns="107706" bIns="2286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Enhancing profitability of existing customers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cross-selling and up-selling (one stop shopping)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additional services</a:t>
          </a:r>
        </a:p>
      </dsp:txBody>
      <dsp:txXfrm>
        <a:off x="1769911" y="1954840"/>
        <a:ext cx="5309734" cy="1282558"/>
      </dsp:txXfrm>
    </dsp:sp>
    <dsp:sp modelId="{A42F7163-1C57-41C3-B330-52CC5A4039A6}">
      <dsp:nvSpPr>
        <dsp:cNvPr id="0" name=""/>
        <dsp:cNvSpPr/>
      </dsp:nvSpPr>
      <dsp:spPr>
        <a:xfrm rot="10800000">
          <a:off x="0" y="917"/>
          <a:ext cx="1769911" cy="1973166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876" tIns="142240" rIns="125876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Acquiring</a:t>
          </a:r>
        </a:p>
      </dsp:txBody>
      <dsp:txXfrm rot="-10800000">
        <a:off x="0" y="917"/>
        <a:ext cx="1769911" cy="1282558"/>
      </dsp:txXfrm>
    </dsp:sp>
    <dsp:sp modelId="{29E97044-02E1-48BD-B22A-F92ABE32755D}">
      <dsp:nvSpPr>
        <dsp:cNvPr id="0" name=""/>
        <dsp:cNvSpPr/>
      </dsp:nvSpPr>
      <dsp:spPr>
        <a:xfrm>
          <a:off x="1769911" y="917"/>
          <a:ext cx="5309734" cy="1282558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706" tIns="228600" rIns="107706" bIns="2286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Acquiring new customers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by promotion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leading edge product backed by superior service</a:t>
          </a:r>
        </a:p>
      </dsp:txBody>
      <dsp:txXfrm>
        <a:off x="1769911" y="917"/>
        <a:ext cx="5309734" cy="12825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37BF9-78A5-48BB-8B0E-7B6B0292DD58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E46027-5F92-4D58-96BF-7A3C0D839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074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301334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25/11/2025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0205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A26AB-24CE-59AB-00AE-D5099D99A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6A98F-E46C-284B-14D6-B77EF46685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54CFA8-D0D7-869A-3E15-0C7E242D8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4AA93F-68AC-36A0-9619-1297DD85F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1D365-5FEE-8785-2C3F-C0314DA21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D7AA9-F703-4BB9-8499-EBAB357B0BDF}" type="slidenum">
              <a:rPr lang="zh-CN" altLang="en-US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76086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AC284E-B78A-418F-94F1-DD7664EEDEAE}" type="datetimeFigureOut">
              <a:rPr lang="en-US" smtClean="0"/>
              <a:pPr>
                <a:defRPr/>
              </a:pPr>
              <a:t>11/25/2025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7F23-AC17-4E5A-A1F3-234343A010B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99175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25/11/2025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728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AC284E-B78A-418F-94F1-DD7664EEDEAE}" type="datetimeFigureOut">
              <a:rPr lang="en-US" smtClean="0"/>
              <a:pPr>
                <a:defRPr/>
              </a:pPr>
              <a:t>11/25/2025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7F23-AC17-4E5A-A1F3-234343A010B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7629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3351426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04F3A67-4301-4533-AE37-7A876675CFC1}" type="datetimeFigureOut">
              <a:rPr lang="en-US" smtClean="0"/>
              <a:pPr>
                <a:defRPr/>
              </a:pPr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10AD3-B106-46AC-8902-05121BEF9D76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7" name="Text Box 8">
            <a:extLst>
              <a:ext uri="{FF2B5EF4-FFF2-40B4-BE49-F238E27FC236}">
                <a16:creationId xmlns:a16="http://schemas.microsoft.com/office/drawing/2014/main" id="{146116B9-C21B-4515-931D-4BC580228B6E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1075267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t>Slide 9.</a:t>
            </a:r>
            <a:fld id="{F0A7A221-71D5-4DF7-8A60-8BCECF43E027}" type="slidenum">
              <a:rPr lang="en-GB" altLang="en-US" sz="800">
                <a:solidFill>
                  <a:schemeClr val="bg1"/>
                </a:solidFill>
                <a:latin typeface="Arial" panose="020B0604020202020204" pitchFamily="34" charset="0"/>
              </a:rPr>
              <a:pPr algn="ctr"/>
              <a:t>‹#›</a:t>
            </a:fld>
            <a:endParaRPr lang="en-GB" altLang="en-US" sz="8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8" name="Text Box 7">
            <a:extLst>
              <a:ext uri="{FF2B5EF4-FFF2-40B4-BE49-F238E27FC236}">
                <a16:creationId xmlns:a16="http://schemas.microsoft.com/office/drawing/2014/main" id="{24C25ED1-2081-4FB4-BC8F-1C19202A08E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334434" y="6524626"/>
            <a:ext cx="11523133" cy="18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>
              <a:defRPr/>
            </a:pP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Chaffey, </a:t>
            </a:r>
            <a:r>
              <a:rPr lang="en-IN" altLang="en-US" sz="800" i="1">
                <a:solidFill>
                  <a:srgbClr val="000000"/>
                </a:solidFill>
                <a:latin typeface="Arial" panose="020B0604020202020204" pitchFamily="34" charset="0"/>
              </a:rPr>
              <a:t>Digital Business and E-commerce Management Powerpoints on the Web,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6</a:t>
            </a:r>
            <a:r>
              <a:rPr lang="en-IN" altLang="en-US" sz="800" baseline="3000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IN" altLang="en-US" sz="800">
                <a:solidFill>
                  <a:srgbClr val="000000"/>
                </a:solidFill>
                <a:latin typeface="Arial" panose="020B0604020202020204" pitchFamily="34" charset="0"/>
              </a:rPr>
              <a:t> edition © Marketing Insights Limited 2015</a:t>
            </a:r>
            <a:endParaRPr lang="en-GB" altLang="en-US" sz="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0717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.jp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3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  <p:sldLayoutId id="2147484324" r:id="rId2"/>
    <p:sldLayoutId id="2147484327" r:id="rId3"/>
    <p:sldLayoutId id="2147484329" r:id="rId4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2610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2" r:id="rId1"/>
    <p:sldLayoutId id="2147484323" r:id="rId2"/>
    <p:sldLayoutId id="2147484325" r:id="rId3"/>
    <p:sldLayoutId id="2147484330" r:id="rId4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BMSP6017</a:t>
            </a:r>
            <a:br>
              <a:rPr lang="en-GB" altLang="en-US" sz="1800" dirty="0"/>
            </a:br>
            <a:r>
              <a:rPr lang="en-GB" altLang="en-US" sz="1800" dirty="0"/>
              <a:t>Digital Business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Session 8: Digital Supply Chain Management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C43F4AE1-CCA8-4738-B2E2-411E32A186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4400" dirty="0"/>
              <a:t>Outline</a:t>
            </a:r>
            <a:endParaRPr lang="en-US" altLang="en-US" sz="4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B3557C8-E3DD-0B3D-789C-9EFC56AE46F8}"/>
              </a:ext>
            </a:extLst>
          </p:cNvPr>
          <p:cNvSpPr txBox="1">
            <a:spLocks noChangeArrowheads="1"/>
          </p:cNvSpPr>
          <p:nvPr/>
        </p:nvSpPr>
        <p:spPr>
          <a:xfrm>
            <a:off x="1865032" y="2124635"/>
            <a:ext cx="8193368" cy="163252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04813" indent="-404813"/>
            <a:r>
              <a:rPr lang="en-US" altLang="en-US" sz="2800" dirty="0"/>
              <a:t>Explain the purpose of CRM systems</a:t>
            </a:r>
          </a:p>
          <a:p>
            <a:pPr marL="404813" indent="-404813"/>
            <a:r>
              <a:rPr lang="en-US" altLang="en-US" sz="2800" dirty="0"/>
              <a:t>Outline different methods of reaching and acquiring new customers via digital media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D20F8-DB6B-28D7-D726-D4214D89FE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469D6886-8699-CAD4-D502-CCDC08B534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4400" dirty="0"/>
              <a:t>Customer Relationship Management</a:t>
            </a:r>
            <a:endParaRPr lang="en-US" altLang="en-US" sz="4400" dirty="0"/>
          </a:p>
        </p:txBody>
      </p:sp>
      <p:graphicFrame>
        <p:nvGraphicFramePr>
          <p:cNvPr id="2" name="Rectangle 3">
            <a:extLst>
              <a:ext uri="{FF2B5EF4-FFF2-40B4-BE49-F238E27FC236}">
                <a16:creationId xmlns:a16="http://schemas.microsoft.com/office/drawing/2014/main" id="{7D99E252-ADA5-F659-975C-9D18960E764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7632381"/>
              </p:ext>
            </p:extLst>
          </p:nvPr>
        </p:nvGraphicFramePr>
        <p:xfrm>
          <a:off x="2327834" y="1039906"/>
          <a:ext cx="8062260" cy="46793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19977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790CBE-1022-AB81-AA68-E1425606FA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576EB8B9-5EAC-4936-EC6A-60B691C75C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4097" y="2460626"/>
            <a:ext cx="3274483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400" dirty="0"/>
              <a:t>Why CRM?</a:t>
            </a:r>
            <a:endParaRPr lang="en-US" altLang="en-US" sz="4400" dirty="0"/>
          </a:p>
        </p:txBody>
      </p:sp>
      <p:graphicFrame>
        <p:nvGraphicFramePr>
          <p:cNvPr id="3" name="Rectangle 3">
            <a:extLst>
              <a:ext uri="{FF2B5EF4-FFF2-40B4-BE49-F238E27FC236}">
                <a16:creationId xmlns:a16="http://schemas.microsoft.com/office/drawing/2014/main" id="{431F8E70-41AF-A792-1E6D-AE66109E4FD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63823008"/>
              </p:ext>
            </p:extLst>
          </p:nvPr>
        </p:nvGraphicFramePr>
        <p:xfrm>
          <a:off x="5981034" y="44164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6107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7FBC43-3941-78E4-4DF8-0A78EEEE41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D2FB6DF-EE07-F5BB-6D25-93A8CF198D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4097" y="2103437"/>
            <a:ext cx="3274483" cy="132556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400" dirty="0"/>
              <a:t>3 core phases of CRM?</a:t>
            </a:r>
            <a:endParaRPr lang="en-US" altLang="en-US" sz="4400" dirty="0"/>
          </a:p>
        </p:txBody>
      </p:sp>
      <p:graphicFrame>
        <p:nvGraphicFramePr>
          <p:cNvPr id="2" name="Rectangle 3">
            <a:extLst>
              <a:ext uri="{FF2B5EF4-FFF2-40B4-BE49-F238E27FC236}">
                <a16:creationId xmlns:a16="http://schemas.microsoft.com/office/drawing/2014/main" id="{672189B7-90FE-3740-718D-316A826675A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14625580"/>
              </p:ext>
            </p:extLst>
          </p:nvPr>
        </p:nvGraphicFramePr>
        <p:xfrm>
          <a:off x="4274154" y="327661"/>
          <a:ext cx="7079646" cy="5192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1006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8D38A2-CD47-E50E-4574-A0A3E8CACD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0FFF1BC1-E25C-626D-F278-B5C151F799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0757" y="449897"/>
            <a:ext cx="9538123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400" dirty="0"/>
              <a:t>CRM Strategy for Bottle Manufacturing</a:t>
            </a:r>
            <a:endParaRPr lang="en-US" altLang="en-US" sz="4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329CC6-1ACD-7C75-58F1-265AE9A8844C}"/>
              </a:ext>
            </a:extLst>
          </p:cNvPr>
          <p:cNvSpPr txBox="1"/>
          <p:nvPr/>
        </p:nvSpPr>
        <p:spPr>
          <a:xfrm>
            <a:off x="853440" y="2209800"/>
            <a:ext cx="108204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‘10 Green Bottles’ manufacturing operates in a B2B environment with long sales cycles, repeat orders, tight specifications, and high switching costs.</a:t>
            </a:r>
          </a:p>
          <a:p>
            <a:endParaRPr lang="en-GB" dirty="0"/>
          </a:p>
          <a:p>
            <a:r>
              <a:rPr lang="en-GB" dirty="0"/>
              <a:t>Because of this, CRM must focus on relationship depth, operational integration, and value optimisation.</a:t>
            </a:r>
          </a:p>
          <a:p>
            <a:endParaRPr lang="en-GB" dirty="0"/>
          </a:p>
          <a:p>
            <a:r>
              <a:rPr lang="en-GB" dirty="0"/>
              <a:t>Create a full CRM strategy structured into the 3 Phases:</a:t>
            </a:r>
          </a:p>
          <a:p>
            <a:endParaRPr lang="en-GB" dirty="0"/>
          </a:p>
          <a:p>
            <a:pPr marL="2628900" lvl="5" indent="-342900">
              <a:buAutoNum type="arabicPeriod"/>
            </a:pPr>
            <a:r>
              <a:rPr lang="en-GB" dirty="0"/>
              <a:t>Acquisition</a:t>
            </a:r>
          </a:p>
          <a:p>
            <a:pPr marL="2628900" lvl="5" indent="-342900">
              <a:buAutoNum type="arabicPeriod"/>
            </a:pPr>
            <a:r>
              <a:rPr lang="en-GB" dirty="0"/>
              <a:t>Engaging</a:t>
            </a:r>
          </a:p>
          <a:p>
            <a:pPr marL="2628900" lvl="5" indent="-342900">
              <a:buAutoNum type="arabicPeriod"/>
            </a:pPr>
            <a:r>
              <a:rPr lang="en-GB" dirty="0"/>
              <a:t>Retention</a:t>
            </a:r>
          </a:p>
        </p:txBody>
      </p:sp>
    </p:spTree>
    <p:extLst>
      <p:ext uri="{BB962C8B-B14F-4D97-AF65-F5344CB8AC3E}">
        <p14:creationId xmlns:p14="http://schemas.microsoft.com/office/powerpoint/2010/main" val="19000427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23B58D-5E33-8238-CDCF-598BF86826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5585690D-FAAA-FF56-322E-8C93E0A9DF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0757" y="449897"/>
            <a:ext cx="9538123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400" dirty="0"/>
              <a:t>CRM Strategy for Bottle Manufacturing</a:t>
            </a:r>
            <a:endParaRPr lang="en-US" altLang="en-US" sz="4400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BB13214-3B59-14B6-34CF-8CC0F04CA7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696928"/>
              </p:ext>
            </p:extLst>
          </p:nvPr>
        </p:nvGraphicFramePr>
        <p:xfrm>
          <a:off x="1391920" y="1866583"/>
          <a:ext cx="862076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57960">
                  <a:extLst>
                    <a:ext uri="{9D8B030D-6E8A-4147-A177-3AD203B41FA5}">
                      <a16:colId xmlns:a16="http://schemas.microsoft.com/office/drawing/2014/main" val="853075663"/>
                    </a:ext>
                  </a:extLst>
                </a:gridCol>
                <a:gridCol w="4442460">
                  <a:extLst>
                    <a:ext uri="{9D8B030D-6E8A-4147-A177-3AD203B41FA5}">
                      <a16:colId xmlns:a16="http://schemas.microsoft.com/office/drawing/2014/main" val="2341064138"/>
                    </a:ext>
                  </a:extLst>
                </a:gridCol>
                <a:gridCol w="2720340">
                  <a:extLst>
                    <a:ext uri="{9D8B030D-6E8A-4147-A177-3AD203B41FA5}">
                      <a16:colId xmlns:a16="http://schemas.microsoft.com/office/drawing/2014/main" val="25003898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800" b="0" dirty="0"/>
                        <a:t>Acquisition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dirty="0"/>
                        <a:t>Technical website with spec sheets, MOQ’s etc..</a:t>
                      </a:r>
                    </a:p>
                    <a:p>
                      <a:r>
                        <a:rPr lang="en-GB" sz="1400" b="0" dirty="0"/>
                        <a:t>SEO Targeting</a:t>
                      </a:r>
                    </a:p>
                    <a:p>
                      <a:r>
                        <a:rPr lang="en-GB" sz="1400" b="0" dirty="0"/>
                        <a:t>Paid, targeted ads</a:t>
                      </a:r>
                    </a:p>
                    <a:p>
                      <a:r>
                        <a:rPr lang="en-GB" sz="1400" b="0" dirty="0"/>
                        <a:t>Lead tracking</a:t>
                      </a:r>
                    </a:p>
                    <a:p>
                      <a:r>
                        <a:rPr lang="en-GB" sz="1400" b="0" dirty="0"/>
                        <a:t>Trust building copy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/>
                        <a:t>Lead generation, trust-building, sales qualification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37373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Engaging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Onboarding packages</a:t>
                      </a:r>
                    </a:p>
                    <a:p>
                      <a:r>
                        <a:rPr lang="en-GB" sz="1400" dirty="0"/>
                        <a:t>Rapid-response tech support</a:t>
                      </a:r>
                    </a:p>
                    <a:p>
                      <a:r>
                        <a:rPr lang="en-GB" sz="1400" dirty="0"/>
                        <a:t>Collaborative developments</a:t>
                      </a:r>
                    </a:p>
                    <a:p>
                      <a:r>
                        <a:rPr lang="en-GB" sz="1400" dirty="0"/>
                        <a:t>Warehousing and JIT deliveries</a:t>
                      </a:r>
                    </a:p>
                    <a:p>
                      <a:r>
                        <a:rPr lang="en-GB" sz="1400" dirty="0"/>
                        <a:t>Automation</a:t>
                      </a:r>
                    </a:p>
                    <a:p>
                      <a:r>
                        <a:rPr lang="en-GB" sz="1400" dirty="0"/>
                        <a:t>KPI’s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Onboarding, growth, support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466761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Retention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Clarity and Consistency</a:t>
                      </a:r>
                    </a:p>
                    <a:p>
                      <a:r>
                        <a:rPr lang="en-GB" sz="1400" dirty="0"/>
                        <a:t>Risk Control</a:t>
                      </a:r>
                    </a:p>
                    <a:p>
                      <a:r>
                        <a:rPr lang="en-GB" sz="1400" dirty="0"/>
                        <a:t>Financial awareness</a:t>
                      </a:r>
                    </a:p>
                    <a:p>
                      <a:r>
                        <a:rPr lang="en-GB" sz="1400" dirty="0"/>
                        <a:t>KPI’s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Proactive management, long-term relationships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010612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7510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09891C-6F9F-0800-00E5-1371174F1E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1F22E666-7FA3-3AEF-CD44-966FCB7EDA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0757" y="449897"/>
            <a:ext cx="10547549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400" dirty="0"/>
              <a:t>4 classic marketing activities of CRM</a:t>
            </a:r>
            <a:endParaRPr lang="en-US" altLang="en-US" sz="4400" dirty="0"/>
          </a:p>
        </p:txBody>
      </p:sp>
      <p:pic>
        <p:nvPicPr>
          <p:cNvPr id="3" name="Picture 6" descr="Z:\Graphics\Powerpoint\PE_UK\PE217-Chaffey\Final files\GIF\CH09\M09NF001.gif">
            <a:extLst>
              <a:ext uri="{FF2B5EF4-FFF2-40B4-BE49-F238E27FC236}">
                <a16:creationId xmlns:a16="http://schemas.microsoft.com/office/drawing/2014/main" id="{42C372A9-C1EC-7908-7222-78A35C1508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88" y="1376494"/>
            <a:ext cx="10688824" cy="4105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96048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006EB8-1D01-4FBE-9D12-D77BD8D0BB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59D7AF61-EF93-988E-45C2-AC502FC02C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0757" y="449897"/>
            <a:ext cx="10547549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400" dirty="0"/>
              <a:t>RACE</a:t>
            </a:r>
            <a:endParaRPr lang="en-US" altLang="en-US" sz="4400" dirty="0"/>
          </a:p>
        </p:txBody>
      </p:sp>
      <p:pic>
        <p:nvPicPr>
          <p:cNvPr id="2" name="Picture 6" descr="M09NF003">
            <a:extLst>
              <a:ext uri="{FF2B5EF4-FFF2-40B4-BE49-F238E27FC236}">
                <a16:creationId xmlns:a16="http://schemas.microsoft.com/office/drawing/2014/main" id="{C69EBFE3-666D-B011-CFB0-5BFC2969E1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52565" y="0"/>
            <a:ext cx="6239435" cy="5725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C50EEE2-6A65-9C88-E46B-AD6189256D64}"/>
              </a:ext>
            </a:extLst>
          </p:cNvPr>
          <p:cNvSpPr txBox="1"/>
          <p:nvPr/>
        </p:nvSpPr>
        <p:spPr>
          <a:xfrm>
            <a:off x="284342" y="1780156"/>
            <a:ext cx="5540189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 RACE marketing planning model is to provide a simple structure for companies to develop a digital marketing or omnichannel communications plan which meets the challenges of reaching and engaging online audiences to prompt conversion to online or offline sales.</a:t>
            </a:r>
          </a:p>
          <a:p>
            <a:endParaRPr lang="en-GB" sz="2000" dirty="0"/>
          </a:p>
          <a:p>
            <a:endParaRPr lang="en-GB" sz="2000" dirty="0"/>
          </a:p>
          <a:p>
            <a:pPr algn="r"/>
            <a:r>
              <a:rPr lang="en-GB" sz="2000" dirty="0"/>
              <a:t>(Chaffey, 2023)</a:t>
            </a:r>
          </a:p>
        </p:txBody>
      </p:sp>
    </p:spTree>
    <p:extLst>
      <p:ext uri="{BB962C8B-B14F-4D97-AF65-F5344CB8AC3E}">
        <p14:creationId xmlns:p14="http://schemas.microsoft.com/office/powerpoint/2010/main" val="2947050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0FEA4D-9835-05DF-15C0-AB5E54D19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D818B3DE-3299-0E67-FFC9-00C1C07E78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5811" y="411797"/>
            <a:ext cx="5540189" cy="1325563"/>
          </a:xfrm>
        </p:spPr>
        <p:txBody>
          <a:bodyPr>
            <a:normAutofit fontScale="90000"/>
          </a:bodyPr>
          <a:lstStyle/>
          <a:p>
            <a:r>
              <a:rPr lang="en-US" altLang="en-US" sz="4400" dirty="0"/>
              <a:t>A conceptual model that links website and consumer characteristics, online trust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3A7574-A390-2AAA-7E94-2330911B3CD6}"/>
              </a:ext>
            </a:extLst>
          </p:cNvPr>
          <p:cNvSpPr txBox="1"/>
          <p:nvPr/>
        </p:nvSpPr>
        <p:spPr>
          <a:xfrm>
            <a:off x="436742" y="3586096"/>
            <a:ext cx="554018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000" dirty="0">
                <a:latin typeface="Arial" panose="020B0604020202020204" pitchFamily="34" charset="0"/>
              </a:rPr>
              <a:t>A model of the relationship between different aspects of trust and consumer response based on the categories</a:t>
            </a:r>
            <a:endParaRPr lang="en-GB" sz="2000" dirty="0"/>
          </a:p>
          <a:p>
            <a:endParaRPr lang="en-GB" sz="2000" dirty="0"/>
          </a:p>
          <a:p>
            <a:pPr algn="r"/>
            <a:r>
              <a:rPr lang="en-GB" sz="2000" dirty="0"/>
              <a:t>(Chaffey, 2015)</a:t>
            </a:r>
          </a:p>
        </p:txBody>
      </p:sp>
      <p:pic>
        <p:nvPicPr>
          <p:cNvPr id="3" name="Picture 6" descr="Z:\Graphics\Powerpoint\PE_UK\PE217-Chaffey\Final files\GIF\CH09\M09NF004.gif">
            <a:extLst>
              <a:ext uri="{FF2B5EF4-FFF2-40B4-BE49-F238E27FC236}">
                <a16:creationId xmlns:a16="http://schemas.microsoft.com/office/drawing/2014/main" id="{2CE0EF16-AA2D-D0B8-D2DC-9B8B654EEE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1261" y="-1"/>
            <a:ext cx="5920740" cy="57320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5916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FCD9BA-774E-23D9-5614-9113D4013C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9E49C232-4B49-4152-7BAD-12D51B0FC2A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5811" y="411797"/>
            <a:ext cx="5540189" cy="1325563"/>
          </a:xfrm>
        </p:spPr>
        <p:txBody>
          <a:bodyPr>
            <a:normAutofit/>
          </a:bodyPr>
          <a:lstStyle/>
          <a:p>
            <a:r>
              <a:rPr lang="en-US" altLang="en-US" sz="4400" dirty="0"/>
              <a:t>Facilitators in Decision Making</a:t>
            </a:r>
          </a:p>
        </p:txBody>
      </p:sp>
      <p:pic>
        <p:nvPicPr>
          <p:cNvPr id="2" name="Picture 7" descr="M09NF006">
            <a:extLst>
              <a:ext uri="{FF2B5EF4-FFF2-40B4-BE49-F238E27FC236}">
                <a16:creationId xmlns:a16="http://schemas.microsoft.com/office/drawing/2014/main" id="{9660B61D-27A4-3FE2-1D4C-DF5803CD88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1933" y="351473"/>
            <a:ext cx="6099175" cy="511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F42C952-B611-2226-9F9D-8A2910ED738A}"/>
              </a:ext>
            </a:extLst>
          </p:cNvPr>
          <p:cNvSpPr txBox="1"/>
          <p:nvPr/>
        </p:nvSpPr>
        <p:spPr>
          <a:xfrm>
            <a:off x="129540" y="5000327"/>
            <a:ext cx="517239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400" i="1" dirty="0">
                <a:latin typeface="Arial" panose="020B0604020202020204" pitchFamily="34" charset="0"/>
              </a:rPr>
              <a:t>Source</a:t>
            </a:r>
            <a:r>
              <a:rPr lang="en-US" altLang="en-US" sz="1400" dirty="0">
                <a:latin typeface="Arial" panose="020B0604020202020204" pitchFamily="34" charset="0"/>
              </a:rPr>
              <a:t>: </a:t>
            </a:r>
            <a:r>
              <a:rPr lang="en-US" altLang="en-US" sz="1400" dirty="0" err="1">
                <a:latin typeface="Arial" panose="020B0604020202020204" pitchFamily="34" charset="0"/>
              </a:rPr>
              <a:t>BrandNewWorld</a:t>
            </a:r>
            <a:r>
              <a:rPr lang="en-US" altLang="en-US" sz="1400" dirty="0">
                <a:latin typeface="Arial" panose="020B0604020202020204" pitchFamily="34" charset="0"/>
              </a:rPr>
              <a:t>: AOL UK/Anne Molen (Cranfield School of Management)/Henley Centre, 2004.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7753678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AAA6B8-7AD7-9210-D026-B1544B362C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04C9FE39-E22B-C713-5243-F6B97C7809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37220" y="251777"/>
            <a:ext cx="3954780" cy="1325563"/>
          </a:xfrm>
        </p:spPr>
        <p:txBody>
          <a:bodyPr>
            <a:normAutofit fontScale="90000"/>
          </a:bodyPr>
          <a:lstStyle/>
          <a:p>
            <a:r>
              <a:rPr lang="en-US" altLang="en-US" sz="4400" dirty="0"/>
              <a:t>Online PR categories &amp; Activities</a:t>
            </a:r>
          </a:p>
        </p:txBody>
      </p:sp>
      <p:pic>
        <p:nvPicPr>
          <p:cNvPr id="3" name="Picture 7" descr="M09NF013">
            <a:extLst>
              <a:ext uri="{FF2B5EF4-FFF2-40B4-BE49-F238E27FC236}">
                <a16:creationId xmlns:a16="http://schemas.microsoft.com/office/drawing/2014/main" id="{D65F130D-0B51-7373-721F-3FA438FB94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90" y="285096"/>
            <a:ext cx="7473950" cy="5187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94655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2664FA-9719-B0CE-F261-9CB04CBD94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04D4D8A9-E170-AD1A-6BB9-57A7B337F9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37220" y="251777"/>
            <a:ext cx="3954780" cy="1325563"/>
          </a:xfrm>
        </p:spPr>
        <p:txBody>
          <a:bodyPr>
            <a:normAutofit fontScale="90000"/>
          </a:bodyPr>
          <a:lstStyle/>
          <a:p>
            <a:r>
              <a:rPr lang="en-US" altLang="en-US" sz="4400" dirty="0"/>
              <a:t>Overview of CRM components</a:t>
            </a:r>
          </a:p>
        </p:txBody>
      </p:sp>
      <p:pic>
        <p:nvPicPr>
          <p:cNvPr id="2" name="Picture 6" descr="Z:\Graphics\Powerpoint\PE_UK\PE217-Chaffey\Final files\GIF\CH09\M09NF022.gif">
            <a:extLst>
              <a:ext uri="{FF2B5EF4-FFF2-40B4-BE49-F238E27FC236}">
                <a16:creationId xmlns:a16="http://schemas.microsoft.com/office/drawing/2014/main" id="{90C9EB32-CBBF-8672-B432-34E9D52446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8965"/>
            <a:ext cx="7906871" cy="5738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57131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6EB9AE-4ADB-6A67-C810-69E65977CF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7FDF952C-6E74-1DD2-7913-1616785C8E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768749" y="2358483"/>
            <a:ext cx="7101392" cy="1325563"/>
          </a:xfrm>
        </p:spPr>
        <p:txBody>
          <a:bodyPr>
            <a:normAutofit/>
          </a:bodyPr>
          <a:lstStyle/>
          <a:p>
            <a:r>
              <a:rPr lang="en-US" altLang="en-US" sz="4400" dirty="0"/>
              <a:t>How is i4.0 Shifting CRM?</a:t>
            </a:r>
          </a:p>
        </p:txBody>
      </p:sp>
    </p:spTree>
    <p:extLst>
      <p:ext uri="{BB962C8B-B14F-4D97-AF65-F5344CB8AC3E}">
        <p14:creationId xmlns:p14="http://schemas.microsoft.com/office/powerpoint/2010/main" val="26503989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D6CBF0-4F3D-AC07-9DED-EAB651BCB3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EB7F1B08-48CF-99D2-22E0-0E4D6DB973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9314" y="449000"/>
            <a:ext cx="7101392" cy="1325563"/>
          </a:xfrm>
        </p:spPr>
        <p:txBody>
          <a:bodyPr>
            <a:normAutofit/>
          </a:bodyPr>
          <a:lstStyle/>
          <a:p>
            <a:r>
              <a:rPr lang="en-US" altLang="en-US" sz="4400" dirty="0"/>
              <a:t>How is i4.0 Shifting CRM?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7DDC39-D660-E8DB-D6B9-1ADD1B69F0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4172167"/>
              </p:ext>
            </p:extLst>
          </p:nvPr>
        </p:nvGraphicFramePr>
        <p:xfrm>
          <a:off x="339314" y="1656926"/>
          <a:ext cx="7774940" cy="3114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2820">
                  <a:extLst>
                    <a:ext uri="{9D8B030D-6E8A-4147-A177-3AD203B41FA5}">
                      <a16:colId xmlns:a16="http://schemas.microsoft.com/office/drawing/2014/main" val="160798394"/>
                    </a:ext>
                  </a:extLst>
                </a:gridCol>
                <a:gridCol w="2682240">
                  <a:extLst>
                    <a:ext uri="{9D8B030D-6E8A-4147-A177-3AD203B41FA5}">
                      <a16:colId xmlns:a16="http://schemas.microsoft.com/office/drawing/2014/main" val="4179532449"/>
                    </a:ext>
                  </a:extLst>
                </a:gridCol>
                <a:gridCol w="2849880">
                  <a:extLst>
                    <a:ext uri="{9D8B030D-6E8A-4147-A177-3AD203B41FA5}">
                      <a16:colId xmlns:a16="http://schemas.microsoft.com/office/drawing/2014/main" val="204125083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CRM Phase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Traditional CRM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I4.0 shift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4405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Acquisition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Segments, Campaigns, Sales reps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AI-driven predictions, automated hyper-personalisation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71574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Engaging/Enhance-</a:t>
                      </a:r>
                      <a:r>
                        <a:rPr lang="en-GB" sz="1800" dirty="0" err="1"/>
                        <a:t>ment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Reactive support, Generic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IoT-enabled co-creation, predictive maintenance, mass customisation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50502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Retention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Relationship-based loyalty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Embedded systems, lifecycle partnerships, outcome-based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4621899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A73F2C2-4613-5BE9-0C23-DF91C6713BC2}"/>
              </a:ext>
            </a:extLst>
          </p:cNvPr>
          <p:cNvSpPr txBox="1"/>
          <p:nvPr/>
        </p:nvSpPr>
        <p:spPr>
          <a:xfrm>
            <a:off x="8359140" y="662940"/>
            <a:ext cx="363474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CRM will shift from a linear process ( acquire -&gt; enhance -&gt; retain).</a:t>
            </a:r>
          </a:p>
          <a:p>
            <a:endParaRPr lang="en-GB" dirty="0"/>
          </a:p>
          <a:p>
            <a:r>
              <a:rPr lang="en-GB" dirty="0"/>
              <a:t>To…</a:t>
            </a:r>
          </a:p>
          <a:p>
            <a:endParaRPr lang="en-GB" dirty="0"/>
          </a:p>
          <a:p>
            <a:r>
              <a:rPr lang="en-GB" dirty="0"/>
              <a:t>A circular, continuous learning loop driven by data and automation. Becoming:</a:t>
            </a:r>
          </a:p>
          <a:p>
            <a:endParaRPr lang="en-GB" dirty="0"/>
          </a:p>
          <a:p>
            <a:r>
              <a:rPr lang="en-GB" dirty="0"/>
              <a:t>Predictive</a:t>
            </a:r>
          </a:p>
          <a:p>
            <a:r>
              <a:rPr lang="en-GB" dirty="0"/>
              <a:t>Integrated</a:t>
            </a:r>
          </a:p>
          <a:p>
            <a:r>
              <a:rPr lang="en-GB" dirty="0"/>
              <a:t>Intelligent</a:t>
            </a:r>
          </a:p>
          <a:p>
            <a:r>
              <a:rPr lang="en-GB" dirty="0"/>
              <a:t>Co-created</a:t>
            </a:r>
          </a:p>
          <a:p>
            <a:r>
              <a:rPr lang="en-GB" dirty="0"/>
              <a:t>Automated</a:t>
            </a:r>
          </a:p>
          <a:p>
            <a:r>
              <a:rPr lang="en-GB" dirty="0"/>
              <a:t>Embedded into the customers operations</a:t>
            </a:r>
          </a:p>
        </p:txBody>
      </p:sp>
    </p:spTree>
    <p:extLst>
      <p:ext uri="{BB962C8B-B14F-4D97-AF65-F5344CB8AC3E}">
        <p14:creationId xmlns:p14="http://schemas.microsoft.com/office/powerpoint/2010/main" val="1532230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83AD108B-BD82-4BEC-8384-78803B4C51ED}"/>
    </a:ext>
  </a:extLst>
</a:theme>
</file>

<file path=ppt/theme/theme2.xml><?xml version="1.0" encoding="utf-8"?>
<a:theme xmlns:a="http://schemas.openxmlformats.org/drawingml/2006/main" name="ALAMO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A1E32B8-695C-459D-B16C-89FE870095C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562</Words>
  <Application>Microsoft Office PowerPoint</Application>
  <PresentationFormat>Widescreen</PresentationFormat>
  <Paragraphs>102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Calibri</vt:lpstr>
      <vt:lpstr>Title Slide 1</vt:lpstr>
      <vt:lpstr>ALAMO22</vt:lpstr>
      <vt:lpstr>   Module: BMSP6017 Digital Business  Session 8: Digital Supply Chain Management   </vt:lpstr>
      <vt:lpstr>Outline</vt:lpstr>
      <vt:lpstr>Customer Relationship Management</vt:lpstr>
      <vt:lpstr>Why CRM?</vt:lpstr>
      <vt:lpstr>3 core phases of CRM?</vt:lpstr>
      <vt:lpstr>CRM Strategy for Bottle Manufacturing</vt:lpstr>
      <vt:lpstr>CRM Strategy for Bottle Manufacturing</vt:lpstr>
      <vt:lpstr>4 classic marketing activities of CRM</vt:lpstr>
      <vt:lpstr>RACE</vt:lpstr>
      <vt:lpstr>A conceptual model that links website and consumer characteristics, online trust</vt:lpstr>
      <vt:lpstr>Facilitators in Decision Making</vt:lpstr>
      <vt:lpstr>Online PR categories &amp; Activities</vt:lpstr>
      <vt:lpstr>Overview of CRM components</vt:lpstr>
      <vt:lpstr>How is i4.0 Shifting CRM?</vt:lpstr>
      <vt:lpstr>How is i4.0 Shifting CRM?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13</cp:revision>
  <dcterms:created xsi:type="dcterms:W3CDTF">2025-09-08T10:01:36Z</dcterms:created>
  <dcterms:modified xsi:type="dcterms:W3CDTF">2025-11-25T12:11:31Z</dcterms:modified>
</cp:coreProperties>
</file>