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1.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thew Thomas" initials="MT" lastIdx="1" clrIdx="0">
    <p:extLst>
      <p:ext uri="{19B8F6BF-5375-455C-9EA6-DF929625EA0E}">
        <p15:presenceInfo xmlns:p15="http://schemas.microsoft.com/office/powerpoint/2012/main" userId="Mathew Thoma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4660"/>
  </p:normalViewPr>
  <p:slideViewPr>
    <p:cSldViewPr snapToGrid="0">
      <p:cViewPr varScale="1">
        <p:scale>
          <a:sx n="108" d="100"/>
          <a:sy n="108" d="100"/>
        </p:scale>
        <p:origin x="7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10-26T00:08:34.219" idx="1">
    <p:pos x="7680" y="0"/>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9CC6BB-14C9-4A59-85FF-49791C45F410}" type="datetimeFigureOut">
              <a:rPr lang="en-GB" smtClean="0"/>
              <a:t>26/10/2020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F9F20B-F46F-4BBD-B3A8-548B6958B56E}" type="slidenum">
              <a:rPr lang="en-GB" smtClean="0"/>
              <a:t>‹#›</a:t>
            </a:fld>
            <a:endParaRPr lang="en-GB"/>
          </a:p>
        </p:txBody>
      </p:sp>
    </p:spTree>
    <p:extLst>
      <p:ext uri="{BB962C8B-B14F-4D97-AF65-F5344CB8AC3E}">
        <p14:creationId xmlns:p14="http://schemas.microsoft.com/office/powerpoint/2010/main" val="3455424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my presentation on creating a marketing plan for Le Casablanca.</a:t>
            </a:r>
          </a:p>
        </p:txBody>
      </p:sp>
      <p:sp>
        <p:nvSpPr>
          <p:cNvPr id="4" name="Slide Number Placeholder 3"/>
          <p:cNvSpPr>
            <a:spLocks noGrp="1"/>
          </p:cNvSpPr>
          <p:nvPr>
            <p:ph type="sldNum" sz="quarter" idx="5"/>
          </p:nvPr>
        </p:nvSpPr>
        <p:spPr/>
        <p:txBody>
          <a:bodyPr/>
          <a:lstStyle/>
          <a:p>
            <a:fld id="{E9F9F20B-F46F-4BBD-B3A8-548B6958B56E}" type="slidenum">
              <a:rPr lang="en-GB" smtClean="0"/>
              <a:t>1</a:t>
            </a:fld>
            <a:endParaRPr lang="en-GB"/>
          </a:p>
        </p:txBody>
      </p:sp>
    </p:spTree>
    <p:extLst>
      <p:ext uri="{BB962C8B-B14F-4D97-AF65-F5344CB8AC3E}">
        <p14:creationId xmlns:p14="http://schemas.microsoft.com/office/powerpoint/2010/main" val="11472604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 </a:t>
            </a:r>
            <a:r>
              <a:rPr lang="en-GB" dirty="0" err="1"/>
              <a:t>casablanca</a:t>
            </a:r>
            <a:r>
              <a:rPr lang="en-GB" dirty="0"/>
              <a:t> is a </a:t>
            </a:r>
            <a:r>
              <a:rPr lang="en-GB" dirty="0" err="1"/>
              <a:t>mediterranean</a:t>
            </a:r>
            <a:r>
              <a:rPr lang="en-GB" dirty="0"/>
              <a:t> restaurant opened by Joe </a:t>
            </a:r>
            <a:r>
              <a:rPr lang="en-GB" dirty="0" err="1"/>
              <a:t>Djouani</a:t>
            </a:r>
            <a:r>
              <a:rPr lang="en-GB" dirty="0"/>
              <a:t> in 1993, Joe </a:t>
            </a:r>
            <a:r>
              <a:rPr lang="en-GB" dirty="0" err="1"/>
              <a:t>Djouani</a:t>
            </a:r>
            <a:r>
              <a:rPr lang="en-GB" dirty="0"/>
              <a:t> is not only the manager of Le Casablanca but he’s also the head chef of the restaurant. The restaurant is located on the seaside in Aberystwyth West Wales. Le </a:t>
            </a:r>
            <a:r>
              <a:rPr lang="en-GB" dirty="0" err="1"/>
              <a:t>casablanca</a:t>
            </a:r>
            <a:r>
              <a:rPr lang="en-GB" dirty="0"/>
              <a:t> is known for bringing the </a:t>
            </a:r>
            <a:r>
              <a:rPr lang="en-GB" dirty="0" err="1"/>
              <a:t>mediterranean</a:t>
            </a:r>
            <a:r>
              <a:rPr lang="en-GB" dirty="0"/>
              <a:t> culture to cold Aberystwyth and giving people a taste of something </a:t>
            </a:r>
            <a:r>
              <a:rPr lang="en-GB" dirty="0" err="1"/>
              <a:t>new.The</a:t>
            </a:r>
            <a:r>
              <a:rPr lang="en-GB" dirty="0"/>
              <a:t> restaurant has been successful so far with the restaurant being the 3rd recommended restaurant in Aberystwyth, and the 1st recommended </a:t>
            </a:r>
            <a:r>
              <a:rPr lang="en-GB" dirty="0" err="1"/>
              <a:t>mediterranean</a:t>
            </a:r>
            <a:r>
              <a:rPr lang="en-GB" dirty="0"/>
              <a:t> restaurant in Aberystwyth. I used to work in Le Casablanca myself as head waitress for a year and know the manager very well, and </a:t>
            </a:r>
            <a:r>
              <a:rPr lang="en-GB" dirty="0" err="1"/>
              <a:t>i</a:t>
            </a:r>
            <a:r>
              <a:rPr lang="en-GB" dirty="0"/>
              <a:t> know what to include in a market plan for the restaurant to improve itself even more than it is.</a:t>
            </a:r>
          </a:p>
          <a:p>
            <a:endParaRPr lang="en-GB" dirty="0"/>
          </a:p>
        </p:txBody>
      </p:sp>
      <p:sp>
        <p:nvSpPr>
          <p:cNvPr id="4" name="Slide Number Placeholder 3"/>
          <p:cNvSpPr>
            <a:spLocks noGrp="1"/>
          </p:cNvSpPr>
          <p:nvPr>
            <p:ph type="sldNum" sz="quarter" idx="5"/>
          </p:nvPr>
        </p:nvSpPr>
        <p:spPr/>
        <p:txBody>
          <a:bodyPr/>
          <a:lstStyle/>
          <a:p>
            <a:fld id="{E9F9F20B-F46F-4BBD-B3A8-548B6958B56E}" type="slidenum">
              <a:rPr lang="en-GB" smtClean="0"/>
              <a:t>2</a:t>
            </a:fld>
            <a:endParaRPr lang="en-GB"/>
          </a:p>
        </p:txBody>
      </p:sp>
    </p:spTree>
    <p:extLst>
      <p:ext uri="{BB962C8B-B14F-4D97-AF65-F5344CB8AC3E}">
        <p14:creationId xmlns:p14="http://schemas.microsoft.com/office/powerpoint/2010/main" val="28493487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 going to start by asking and explaining what is marketing? In the terms of The Chartered Institute of Marketing,  “Marketing is the management process responsible for identifying, anticipating, and satisfying customers’ requirements profitability”. Marketing in other words is what a business uses to promote their product or service to consumers by doing research on their target audience and today’s society and current trends. The most important thing to remember when marketing is that the customer always comes first and its vital to respond to their wants and needs. Restaurants especially have to cater to customers wants and needs, if a restaurant decides to ignore what a customer wants or needs it can really set the business back, it's easy for a customer to make a bad review and stray away any future customers or future profits of the business.</a:t>
            </a:r>
          </a:p>
        </p:txBody>
      </p:sp>
      <p:sp>
        <p:nvSpPr>
          <p:cNvPr id="4" name="Slide Number Placeholder 3"/>
          <p:cNvSpPr>
            <a:spLocks noGrp="1"/>
          </p:cNvSpPr>
          <p:nvPr>
            <p:ph type="sldNum" sz="quarter" idx="5"/>
          </p:nvPr>
        </p:nvSpPr>
        <p:spPr/>
        <p:txBody>
          <a:bodyPr/>
          <a:lstStyle/>
          <a:p>
            <a:fld id="{E9F9F20B-F46F-4BBD-B3A8-548B6958B56E}" type="slidenum">
              <a:rPr lang="en-GB" smtClean="0"/>
              <a:t>3</a:t>
            </a:fld>
            <a:endParaRPr lang="en-GB"/>
          </a:p>
        </p:txBody>
      </p:sp>
    </p:spTree>
    <p:extLst>
      <p:ext uri="{BB962C8B-B14F-4D97-AF65-F5344CB8AC3E}">
        <p14:creationId xmlns:p14="http://schemas.microsoft.com/office/powerpoint/2010/main" val="2727851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moving on to the Marketing Plan. A market plan is a document that includes advertising strategies a business will use to reach out to their audience. Business managers create marketing plans to use as a guide to reach their business targets or goals. I believe Le </a:t>
            </a:r>
            <a:r>
              <a:rPr lang="en-GB" dirty="0" err="1"/>
              <a:t>casablanca</a:t>
            </a:r>
            <a:r>
              <a:rPr lang="en-GB" dirty="0"/>
              <a:t> can really use a marketing plan to make the business even more extravagant and successful for another few years and still be  the top restaurants in Aberystwyth. </a:t>
            </a:r>
          </a:p>
        </p:txBody>
      </p:sp>
      <p:sp>
        <p:nvSpPr>
          <p:cNvPr id="4" name="Slide Number Placeholder 3"/>
          <p:cNvSpPr>
            <a:spLocks noGrp="1"/>
          </p:cNvSpPr>
          <p:nvPr>
            <p:ph type="sldNum" sz="quarter" idx="5"/>
          </p:nvPr>
        </p:nvSpPr>
        <p:spPr/>
        <p:txBody>
          <a:bodyPr/>
          <a:lstStyle/>
          <a:p>
            <a:fld id="{E9F9F20B-F46F-4BBD-B3A8-548B6958B56E}" type="slidenum">
              <a:rPr lang="en-GB" smtClean="0"/>
              <a:t>4</a:t>
            </a:fld>
            <a:endParaRPr lang="en-GB"/>
          </a:p>
        </p:txBody>
      </p:sp>
    </p:spTree>
    <p:extLst>
      <p:ext uri="{BB962C8B-B14F-4D97-AF65-F5344CB8AC3E}">
        <p14:creationId xmlns:p14="http://schemas.microsoft.com/office/powerpoint/2010/main" val="32821175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step in the marketing plan is discussing Le Casablanca current situation, Therefor what’s the business succeeding in and what is the business not succeeding in, is there anything that can impact the business. Le Casablanca has changed only a few dishes throughout 27 years but is known for its most classic dishes such as </a:t>
            </a:r>
            <a:r>
              <a:rPr lang="en-GB" dirty="0" err="1"/>
              <a:t>Bourack</a:t>
            </a:r>
            <a:r>
              <a:rPr lang="en-GB" dirty="0"/>
              <a:t>, Tajines, King Prawns,  and  Baklava, which customers rave about the most, because </a:t>
            </a:r>
            <a:r>
              <a:rPr lang="en-GB" dirty="0" err="1"/>
              <a:t>everytime</a:t>
            </a:r>
            <a:r>
              <a:rPr lang="en-GB" dirty="0"/>
              <a:t> they come back they order the usual dish and love the classics. Mr </a:t>
            </a:r>
            <a:r>
              <a:rPr lang="en-GB" dirty="0" err="1"/>
              <a:t>Djouani</a:t>
            </a:r>
            <a:r>
              <a:rPr lang="en-GB" dirty="0"/>
              <a:t> also caters to vegetarians, vegans and his food is all Halal, as he is a </a:t>
            </a:r>
            <a:r>
              <a:rPr lang="en-GB" dirty="0" err="1"/>
              <a:t>muslim</a:t>
            </a:r>
            <a:r>
              <a:rPr lang="en-GB" dirty="0"/>
              <a:t> </a:t>
            </a:r>
            <a:r>
              <a:rPr lang="en-GB" dirty="0" err="1"/>
              <a:t>hiself</a:t>
            </a:r>
            <a:r>
              <a:rPr lang="en-GB" dirty="0"/>
              <a:t>. There is nothing food wise Le Casablanca can improve, the reason customers come back again and again is because of the food and the atmosphere. </a:t>
            </a:r>
          </a:p>
        </p:txBody>
      </p:sp>
      <p:sp>
        <p:nvSpPr>
          <p:cNvPr id="4" name="Slide Number Placeholder 3"/>
          <p:cNvSpPr>
            <a:spLocks noGrp="1"/>
          </p:cNvSpPr>
          <p:nvPr>
            <p:ph type="sldNum" sz="quarter" idx="5"/>
          </p:nvPr>
        </p:nvSpPr>
        <p:spPr/>
        <p:txBody>
          <a:bodyPr/>
          <a:lstStyle/>
          <a:p>
            <a:fld id="{E9F9F20B-F46F-4BBD-B3A8-548B6958B56E}" type="slidenum">
              <a:rPr lang="en-GB" smtClean="0"/>
              <a:t>5</a:t>
            </a:fld>
            <a:endParaRPr lang="en-GB"/>
          </a:p>
        </p:txBody>
      </p:sp>
    </p:spTree>
    <p:extLst>
      <p:ext uri="{BB962C8B-B14F-4D97-AF65-F5344CB8AC3E}">
        <p14:creationId xmlns:p14="http://schemas.microsoft.com/office/powerpoint/2010/main" val="40042631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one thing that the restaurant is missing is technology, The restaurant does not take cards but only cash which these days can be found as a bit of a hassle. I believe it works for the older generation who’s been regulars at the restaurant as they are used to paying with cash anyway, but now time has developed and today's generation is used to only carrying their cards with them, than cash. Another type of technology that the restaurant can use is a newer cash register, the one that the restaurant has now has only one function and that’s to put money in it and take money out of it. When it comes to bills the waitresses and waiters have to write up the bills and calculate how much change to give which can take some time when you have a big group of customers paying separately in cash. If the restaurant was to have a </a:t>
            </a:r>
            <a:r>
              <a:rPr lang="en-GB" dirty="0" err="1"/>
              <a:t>a</a:t>
            </a:r>
            <a:r>
              <a:rPr lang="en-GB" dirty="0"/>
              <a:t> card reader and a modern cash machine the customers can receive receipts and the waitresses and waiters won't have to  waste time writing out bills. The last type of technology the restaurant could use is </a:t>
            </a:r>
            <a:r>
              <a:rPr lang="en-GB" dirty="0" err="1"/>
              <a:t>Ipads</a:t>
            </a:r>
            <a:r>
              <a:rPr lang="en-GB" dirty="0"/>
              <a:t> or tablets that take orders and transfers the information  straight to the cash register, </a:t>
            </a:r>
            <a:r>
              <a:rPr lang="en-GB" dirty="0" err="1"/>
              <a:t>i</a:t>
            </a:r>
            <a:r>
              <a:rPr lang="en-GB" dirty="0"/>
              <a:t> wouldn't say the </a:t>
            </a:r>
            <a:r>
              <a:rPr lang="en-GB" dirty="0" err="1"/>
              <a:t>Ipads</a:t>
            </a:r>
            <a:r>
              <a:rPr lang="en-GB" dirty="0"/>
              <a:t> or tablets is a must but could help the restaurant’s staff to be more efficient. </a:t>
            </a:r>
          </a:p>
          <a:p>
            <a:endParaRPr lang="en-GB" dirty="0"/>
          </a:p>
        </p:txBody>
      </p:sp>
      <p:sp>
        <p:nvSpPr>
          <p:cNvPr id="4" name="Slide Number Placeholder 3"/>
          <p:cNvSpPr>
            <a:spLocks noGrp="1"/>
          </p:cNvSpPr>
          <p:nvPr>
            <p:ph type="sldNum" sz="quarter" idx="5"/>
          </p:nvPr>
        </p:nvSpPr>
        <p:spPr/>
        <p:txBody>
          <a:bodyPr/>
          <a:lstStyle/>
          <a:p>
            <a:fld id="{E9F9F20B-F46F-4BBD-B3A8-548B6958B56E}" type="slidenum">
              <a:rPr lang="en-GB" smtClean="0"/>
              <a:t>6</a:t>
            </a:fld>
            <a:endParaRPr lang="en-GB"/>
          </a:p>
        </p:txBody>
      </p:sp>
    </p:spTree>
    <p:extLst>
      <p:ext uri="{BB962C8B-B14F-4D97-AF65-F5344CB8AC3E}">
        <p14:creationId xmlns:p14="http://schemas.microsoft.com/office/powerpoint/2010/main" val="10462978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the start of this year the whole of the UK went into lockdown because of the </a:t>
            </a:r>
            <a:r>
              <a:rPr lang="en-GB" dirty="0" err="1"/>
              <a:t>CoronaVirus</a:t>
            </a:r>
            <a:r>
              <a:rPr lang="en-GB" dirty="0"/>
              <a:t>, this has impacted many businesses especially small. And there is again a  two week lockdown in Wales commencing on the Friday the 23rd of October. After the lockdown it will be difficult for Le Casablanca to start up again but it won't be impossible, the staff will have to sanitize the restaurant more and get tested to make sure they are safe to work in the restaurant. Mr </a:t>
            </a:r>
            <a:r>
              <a:rPr lang="en-GB" dirty="0" err="1"/>
              <a:t>Djoauni</a:t>
            </a:r>
            <a:r>
              <a:rPr lang="en-GB" dirty="0"/>
              <a:t> will have to make sure that customers wear a mask while walking into or around the restaurant, that each table is two metres apart from each other, and there is hand sanitizer around in the bathroom and near the front door. Although it will be tough to begin with </a:t>
            </a:r>
            <a:r>
              <a:rPr lang="en-GB" dirty="0" err="1"/>
              <a:t>im</a:t>
            </a:r>
            <a:r>
              <a:rPr lang="en-GB" dirty="0"/>
              <a:t> sure the restaurant will cope and be able to keep the customers safe during this unsettling time.</a:t>
            </a:r>
          </a:p>
        </p:txBody>
      </p:sp>
      <p:sp>
        <p:nvSpPr>
          <p:cNvPr id="4" name="Slide Number Placeholder 3"/>
          <p:cNvSpPr>
            <a:spLocks noGrp="1"/>
          </p:cNvSpPr>
          <p:nvPr>
            <p:ph type="sldNum" sz="quarter" idx="5"/>
          </p:nvPr>
        </p:nvSpPr>
        <p:spPr/>
        <p:txBody>
          <a:bodyPr/>
          <a:lstStyle/>
          <a:p>
            <a:fld id="{E9F9F20B-F46F-4BBD-B3A8-548B6958B56E}" type="slidenum">
              <a:rPr lang="en-GB" smtClean="0"/>
              <a:t>7</a:t>
            </a:fld>
            <a:endParaRPr lang="en-GB"/>
          </a:p>
        </p:txBody>
      </p:sp>
    </p:spTree>
    <p:extLst>
      <p:ext uri="{BB962C8B-B14F-4D97-AF65-F5344CB8AC3E}">
        <p14:creationId xmlns:p14="http://schemas.microsoft.com/office/powerpoint/2010/main" val="34633384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 Casablanca future goals is to develop more as a business and to keep up with today’s technology. Another goal Le </a:t>
            </a:r>
            <a:r>
              <a:rPr lang="en-GB" dirty="0" err="1"/>
              <a:t>casablanca</a:t>
            </a:r>
            <a:r>
              <a:rPr lang="en-GB" dirty="0"/>
              <a:t> wants to aim for is to become the number 1 recommended and rated restaurant in Aberystwyth.</a:t>
            </a:r>
          </a:p>
        </p:txBody>
      </p:sp>
      <p:sp>
        <p:nvSpPr>
          <p:cNvPr id="4" name="Slide Number Placeholder 3"/>
          <p:cNvSpPr>
            <a:spLocks noGrp="1"/>
          </p:cNvSpPr>
          <p:nvPr>
            <p:ph type="sldNum" sz="quarter" idx="5"/>
          </p:nvPr>
        </p:nvSpPr>
        <p:spPr/>
        <p:txBody>
          <a:bodyPr/>
          <a:lstStyle/>
          <a:p>
            <a:fld id="{E9F9F20B-F46F-4BBD-B3A8-548B6958B56E}" type="slidenum">
              <a:rPr lang="en-GB" smtClean="0"/>
              <a:t>8</a:t>
            </a:fld>
            <a:endParaRPr lang="en-GB"/>
          </a:p>
        </p:txBody>
      </p:sp>
    </p:spTree>
    <p:extLst>
      <p:ext uri="{BB962C8B-B14F-4D97-AF65-F5344CB8AC3E}">
        <p14:creationId xmlns:p14="http://schemas.microsoft.com/office/powerpoint/2010/main" val="2300491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 Casablanca hosts for a wide range of people, the regular audience are couples as the restaurants interior is made to look like you are abroad in the </a:t>
            </a:r>
            <a:r>
              <a:rPr lang="en-GB" dirty="0" err="1"/>
              <a:t>mediterraneans</a:t>
            </a:r>
            <a:r>
              <a:rPr lang="en-GB" dirty="0"/>
              <a:t>. With the candles and low lights the restaurant gives off a romantic setting which is why many couples enjoy eating at the restaurant with their partners.</a:t>
            </a:r>
          </a:p>
          <a:p>
            <a:r>
              <a:rPr lang="en-GB" dirty="0"/>
              <a:t>Many tourists that are visiting Aberystwyth tends to come and eat at the restaurant as they look online and see that Le Casablanca is one of the top restaurants in the town.</a:t>
            </a:r>
          </a:p>
          <a:p>
            <a:r>
              <a:rPr lang="en-GB" dirty="0"/>
              <a:t>The restaurant also attracts families to dine there, Le </a:t>
            </a:r>
            <a:r>
              <a:rPr lang="en-GB" dirty="0" err="1"/>
              <a:t>casablanca</a:t>
            </a:r>
            <a:r>
              <a:rPr lang="en-GB" dirty="0"/>
              <a:t> is a family </a:t>
            </a:r>
            <a:r>
              <a:rPr lang="en-GB" dirty="0" err="1"/>
              <a:t>runned</a:t>
            </a:r>
            <a:r>
              <a:rPr lang="en-GB" dirty="0"/>
              <a:t> restaurant therefor making it comfortable for families to dine there.</a:t>
            </a:r>
          </a:p>
          <a:p>
            <a:r>
              <a:rPr lang="en-GB" dirty="0"/>
              <a:t>A lot of the time work groups will eat at the restaurant to celebrate the holidays, there are work groups who book every year at </a:t>
            </a:r>
            <a:r>
              <a:rPr lang="en-GB" dirty="0" err="1"/>
              <a:t>christmas</a:t>
            </a:r>
            <a:r>
              <a:rPr lang="en-GB" dirty="0"/>
              <a:t> to eat at the restaurant. This shows how well the restaurant is ran as there are customers who always return. </a:t>
            </a:r>
          </a:p>
          <a:p>
            <a:endParaRPr lang="en-GB" dirty="0"/>
          </a:p>
        </p:txBody>
      </p:sp>
      <p:sp>
        <p:nvSpPr>
          <p:cNvPr id="4" name="Slide Number Placeholder 3"/>
          <p:cNvSpPr>
            <a:spLocks noGrp="1"/>
          </p:cNvSpPr>
          <p:nvPr>
            <p:ph type="sldNum" sz="quarter" idx="5"/>
          </p:nvPr>
        </p:nvSpPr>
        <p:spPr/>
        <p:txBody>
          <a:bodyPr/>
          <a:lstStyle/>
          <a:p>
            <a:fld id="{E9F9F20B-F46F-4BBD-B3A8-548B6958B56E}" type="slidenum">
              <a:rPr lang="en-GB" smtClean="0"/>
              <a:t>9</a:t>
            </a:fld>
            <a:endParaRPr lang="en-GB"/>
          </a:p>
        </p:txBody>
      </p:sp>
    </p:spTree>
    <p:extLst>
      <p:ext uri="{BB962C8B-B14F-4D97-AF65-F5344CB8AC3E}">
        <p14:creationId xmlns:p14="http://schemas.microsoft.com/office/powerpoint/2010/main" val="29859926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 Casablanca uses mainly social media to advertise to its audience as it reaches to a wide range of people. Le Casablanca has a Instagram page showing pictures and videos of the customers enjoying their food and staff at work , which gives future customers who haven't been at the restaurant before a insight of what it’s like. The restaurant also has a page on TripAdvisor where customers can review the restaurant on its food, staff behaviour, and share their experience for future customers to take into consideration whether they want to go or not. I believe Le Casablanca truly relies on word of the mouth technique of advertising, as word gets around quickly in a small town like Aberystwyth.</a:t>
            </a:r>
          </a:p>
          <a:p>
            <a:r>
              <a:rPr lang="en-GB" dirty="0"/>
              <a:t>Other than social media Le Casablanca has a sign standing outside the restaurant giving details the customer needs to get in touch to book a table. </a:t>
            </a:r>
          </a:p>
          <a:p>
            <a:r>
              <a:rPr lang="en-GB" dirty="0"/>
              <a:t>Le </a:t>
            </a:r>
            <a:r>
              <a:rPr lang="en-GB" dirty="0" err="1"/>
              <a:t>casablanca</a:t>
            </a:r>
            <a:r>
              <a:rPr lang="en-GB" dirty="0"/>
              <a:t> could use new ways of advertising to their target audience such as creating posters to go up in the town , or buy a section of the newspaper to promote the restaurant for cheap.</a:t>
            </a:r>
          </a:p>
          <a:p>
            <a:r>
              <a:rPr lang="en-GB" dirty="0"/>
              <a:t>Also the sign outside the restaurant has not been changed for 10 years, therefore creating a new one will not be a bad idea.</a:t>
            </a:r>
          </a:p>
          <a:p>
            <a:endParaRPr lang="en-GB" dirty="0"/>
          </a:p>
        </p:txBody>
      </p:sp>
      <p:sp>
        <p:nvSpPr>
          <p:cNvPr id="4" name="Slide Number Placeholder 3"/>
          <p:cNvSpPr>
            <a:spLocks noGrp="1"/>
          </p:cNvSpPr>
          <p:nvPr>
            <p:ph type="sldNum" sz="quarter" idx="5"/>
          </p:nvPr>
        </p:nvSpPr>
        <p:spPr/>
        <p:txBody>
          <a:bodyPr/>
          <a:lstStyle/>
          <a:p>
            <a:fld id="{E9F9F20B-F46F-4BBD-B3A8-548B6958B56E}" type="slidenum">
              <a:rPr lang="en-GB" smtClean="0"/>
              <a:t>10</a:t>
            </a:fld>
            <a:endParaRPr lang="en-GB"/>
          </a:p>
        </p:txBody>
      </p:sp>
    </p:spTree>
    <p:extLst>
      <p:ext uri="{BB962C8B-B14F-4D97-AF65-F5344CB8AC3E}">
        <p14:creationId xmlns:p14="http://schemas.microsoft.com/office/powerpoint/2010/main" val="22808555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important for Le </a:t>
            </a:r>
            <a:r>
              <a:rPr lang="en-GB" dirty="0" err="1"/>
              <a:t>casablanca</a:t>
            </a:r>
            <a:r>
              <a:rPr lang="en-GB" dirty="0"/>
              <a:t> to stay on top of their finance, the restaurant must think about the cost of wages, food, cooking and dining supplies, advertisement, and bills. Luckily Mr </a:t>
            </a:r>
            <a:r>
              <a:rPr lang="en-GB" dirty="0" err="1"/>
              <a:t>Djouani</a:t>
            </a:r>
            <a:r>
              <a:rPr lang="en-GB" dirty="0"/>
              <a:t> has an accountant to help him with the finance side of the business by giving him a second opinion. By having an accountant it helps improve the finance of Le Casablanca by making sure Mr </a:t>
            </a:r>
            <a:r>
              <a:rPr lang="en-GB" dirty="0" err="1"/>
              <a:t>Djouani</a:t>
            </a:r>
            <a:r>
              <a:rPr lang="en-GB" dirty="0"/>
              <a:t> is spending money on the business wisely, and by spending wisely </a:t>
            </a:r>
            <a:r>
              <a:rPr lang="en-GB" dirty="0" err="1"/>
              <a:t>i</a:t>
            </a:r>
            <a:r>
              <a:rPr lang="en-GB" dirty="0"/>
              <a:t> mean by not employing too much staff, making sure the right amount of money is going towards advertisements and the bills are being paid for. Also an accountant will help Mr </a:t>
            </a:r>
            <a:r>
              <a:rPr lang="en-GB" dirty="0" err="1"/>
              <a:t>Djouani</a:t>
            </a:r>
            <a:r>
              <a:rPr lang="en-GB" dirty="0"/>
              <a:t> to make important decisions and help him pave his way for the future.</a:t>
            </a:r>
          </a:p>
        </p:txBody>
      </p:sp>
      <p:sp>
        <p:nvSpPr>
          <p:cNvPr id="4" name="Slide Number Placeholder 3"/>
          <p:cNvSpPr>
            <a:spLocks noGrp="1"/>
          </p:cNvSpPr>
          <p:nvPr>
            <p:ph type="sldNum" sz="quarter" idx="5"/>
          </p:nvPr>
        </p:nvSpPr>
        <p:spPr/>
        <p:txBody>
          <a:bodyPr/>
          <a:lstStyle/>
          <a:p>
            <a:fld id="{E9F9F20B-F46F-4BBD-B3A8-548B6958B56E}" type="slidenum">
              <a:rPr lang="en-GB" smtClean="0"/>
              <a:t>11</a:t>
            </a:fld>
            <a:endParaRPr lang="en-GB"/>
          </a:p>
        </p:txBody>
      </p:sp>
    </p:spTree>
    <p:extLst>
      <p:ext uri="{BB962C8B-B14F-4D97-AF65-F5344CB8AC3E}">
        <p14:creationId xmlns:p14="http://schemas.microsoft.com/office/powerpoint/2010/main" val="15060106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final step in the marketing plan is to make sure to keep up to date with the plan to make sure the restaurant is reaching towards its goals. It’s easy to make a plan and not follow through with it, but it's important that the restaurant does so it can fill it’s potential. If the Le Casablanca doesn't follow the marketing plan it will simply not improve  as a business and instead will close down after a period of time. There is a new generation with new technology and ideas, it’s easy for Le Casablanca to lose to competition when the competition  has a new modern taste and outlook to it. But if Le Casablanca does simple changes by following the marketing plan, the restaurant no doubt will thrive because it will be that classic restaurant that takes in the fact that they have a new generation of customers to meet the needs and wants to. </a:t>
            </a:r>
          </a:p>
        </p:txBody>
      </p:sp>
      <p:sp>
        <p:nvSpPr>
          <p:cNvPr id="4" name="Slide Number Placeholder 3"/>
          <p:cNvSpPr>
            <a:spLocks noGrp="1"/>
          </p:cNvSpPr>
          <p:nvPr>
            <p:ph type="sldNum" sz="quarter" idx="5"/>
          </p:nvPr>
        </p:nvSpPr>
        <p:spPr/>
        <p:txBody>
          <a:bodyPr/>
          <a:lstStyle/>
          <a:p>
            <a:fld id="{E9F9F20B-F46F-4BBD-B3A8-548B6958B56E}" type="slidenum">
              <a:rPr lang="en-GB" smtClean="0"/>
              <a:t>12</a:t>
            </a:fld>
            <a:endParaRPr lang="en-GB"/>
          </a:p>
        </p:txBody>
      </p:sp>
    </p:spTree>
    <p:extLst>
      <p:ext uri="{BB962C8B-B14F-4D97-AF65-F5344CB8AC3E}">
        <p14:creationId xmlns:p14="http://schemas.microsoft.com/office/powerpoint/2010/main" val="26208729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That was my marketing plan for Le Casablanca restaurant in Aberystwyth, Thank you for listening.</a:t>
            </a:r>
          </a:p>
        </p:txBody>
      </p:sp>
      <p:sp>
        <p:nvSpPr>
          <p:cNvPr id="4" name="Slide Number Placeholder 3"/>
          <p:cNvSpPr>
            <a:spLocks noGrp="1"/>
          </p:cNvSpPr>
          <p:nvPr>
            <p:ph type="sldNum" sz="quarter" idx="5"/>
          </p:nvPr>
        </p:nvSpPr>
        <p:spPr/>
        <p:txBody>
          <a:bodyPr/>
          <a:lstStyle/>
          <a:p>
            <a:fld id="{E9F9F20B-F46F-4BBD-B3A8-548B6958B56E}" type="slidenum">
              <a:rPr lang="en-GB" smtClean="0"/>
              <a:t>13</a:t>
            </a:fld>
            <a:endParaRPr lang="en-GB"/>
          </a:p>
        </p:txBody>
      </p:sp>
    </p:spTree>
    <p:extLst>
      <p:ext uri="{BB962C8B-B14F-4D97-AF65-F5344CB8AC3E}">
        <p14:creationId xmlns:p14="http://schemas.microsoft.com/office/powerpoint/2010/main" val="1213004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0103F-4CEA-4583-B4AD-4382977616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3ADD08D-93BD-466D-A12E-0162F6D940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32B1B3D-E896-4448-99F0-4921120CFA0C}"/>
              </a:ext>
            </a:extLst>
          </p:cNvPr>
          <p:cNvSpPr>
            <a:spLocks noGrp="1"/>
          </p:cNvSpPr>
          <p:nvPr>
            <p:ph type="dt" sz="half" idx="10"/>
          </p:nvPr>
        </p:nvSpPr>
        <p:spPr/>
        <p:txBody>
          <a:bodyPr/>
          <a:lstStyle/>
          <a:p>
            <a:fld id="{541F250B-DD71-4338-BBEB-C876074472DE}" type="datetimeFigureOut">
              <a:rPr lang="en-GB" smtClean="0"/>
              <a:t>25/10/2020</a:t>
            </a:fld>
            <a:endParaRPr lang="en-GB"/>
          </a:p>
        </p:txBody>
      </p:sp>
      <p:sp>
        <p:nvSpPr>
          <p:cNvPr id="5" name="Footer Placeholder 4">
            <a:extLst>
              <a:ext uri="{FF2B5EF4-FFF2-40B4-BE49-F238E27FC236}">
                <a16:creationId xmlns:a16="http://schemas.microsoft.com/office/drawing/2014/main" id="{53F69780-31CA-4BF7-BE9E-8CEC3F7D6C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441407-C9AC-4B02-9760-4DFDF95C0666}"/>
              </a:ext>
            </a:extLst>
          </p:cNvPr>
          <p:cNvSpPr>
            <a:spLocks noGrp="1"/>
          </p:cNvSpPr>
          <p:nvPr>
            <p:ph type="sldNum" sz="quarter" idx="12"/>
          </p:nvPr>
        </p:nvSpPr>
        <p:spPr/>
        <p:txBody>
          <a:bodyPr/>
          <a:lstStyle/>
          <a:p>
            <a:fld id="{D9191B7F-B34A-4DC7-86C7-F50446C17C1B}" type="slidenum">
              <a:rPr lang="en-GB" smtClean="0"/>
              <a:t>‹#›</a:t>
            </a:fld>
            <a:endParaRPr lang="en-GB"/>
          </a:p>
        </p:txBody>
      </p:sp>
    </p:spTree>
    <p:extLst>
      <p:ext uri="{BB962C8B-B14F-4D97-AF65-F5344CB8AC3E}">
        <p14:creationId xmlns:p14="http://schemas.microsoft.com/office/powerpoint/2010/main" val="60076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6DC762-CBF1-4FEF-8121-961487B17C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DC9CA1-A790-4E0D-A9A4-73D34370A2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70762C-5EAB-4D51-A7A6-87A27268A268}"/>
              </a:ext>
            </a:extLst>
          </p:cNvPr>
          <p:cNvSpPr>
            <a:spLocks noGrp="1"/>
          </p:cNvSpPr>
          <p:nvPr>
            <p:ph type="dt" sz="half" idx="10"/>
          </p:nvPr>
        </p:nvSpPr>
        <p:spPr/>
        <p:txBody>
          <a:bodyPr/>
          <a:lstStyle/>
          <a:p>
            <a:fld id="{541F250B-DD71-4338-BBEB-C876074472DE}" type="datetimeFigureOut">
              <a:rPr lang="en-GB" smtClean="0"/>
              <a:t>25/10/2020</a:t>
            </a:fld>
            <a:endParaRPr lang="en-GB"/>
          </a:p>
        </p:txBody>
      </p:sp>
      <p:sp>
        <p:nvSpPr>
          <p:cNvPr id="5" name="Footer Placeholder 4">
            <a:extLst>
              <a:ext uri="{FF2B5EF4-FFF2-40B4-BE49-F238E27FC236}">
                <a16:creationId xmlns:a16="http://schemas.microsoft.com/office/drawing/2014/main" id="{9CCCEC9E-5694-4EA5-91CE-374556674E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4EE814-A6B2-4807-8EEB-52F3DFA990C6}"/>
              </a:ext>
            </a:extLst>
          </p:cNvPr>
          <p:cNvSpPr>
            <a:spLocks noGrp="1"/>
          </p:cNvSpPr>
          <p:nvPr>
            <p:ph type="sldNum" sz="quarter" idx="12"/>
          </p:nvPr>
        </p:nvSpPr>
        <p:spPr/>
        <p:txBody>
          <a:bodyPr/>
          <a:lstStyle/>
          <a:p>
            <a:fld id="{D9191B7F-B34A-4DC7-86C7-F50446C17C1B}" type="slidenum">
              <a:rPr lang="en-GB" smtClean="0"/>
              <a:t>‹#›</a:t>
            </a:fld>
            <a:endParaRPr lang="en-GB"/>
          </a:p>
        </p:txBody>
      </p:sp>
    </p:spTree>
    <p:extLst>
      <p:ext uri="{BB962C8B-B14F-4D97-AF65-F5344CB8AC3E}">
        <p14:creationId xmlns:p14="http://schemas.microsoft.com/office/powerpoint/2010/main" val="33093636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8F67-233A-48C1-B407-CBBD3A79BC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B3FBB3-7C20-49D8-900A-F34607EE88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D28D7A-05F9-45A0-BD35-294EBC60E679}"/>
              </a:ext>
            </a:extLst>
          </p:cNvPr>
          <p:cNvSpPr>
            <a:spLocks noGrp="1"/>
          </p:cNvSpPr>
          <p:nvPr>
            <p:ph type="dt" sz="half" idx="10"/>
          </p:nvPr>
        </p:nvSpPr>
        <p:spPr/>
        <p:txBody>
          <a:bodyPr/>
          <a:lstStyle/>
          <a:p>
            <a:fld id="{541F250B-DD71-4338-BBEB-C876074472DE}" type="datetimeFigureOut">
              <a:rPr lang="en-GB" smtClean="0"/>
              <a:t>25/10/2020</a:t>
            </a:fld>
            <a:endParaRPr lang="en-GB"/>
          </a:p>
        </p:txBody>
      </p:sp>
      <p:sp>
        <p:nvSpPr>
          <p:cNvPr id="5" name="Footer Placeholder 4">
            <a:extLst>
              <a:ext uri="{FF2B5EF4-FFF2-40B4-BE49-F238E27FC236}">
                <a16:creationId xmlns:a16="http://schemas.microsoft.com/office/drawing/2014/main" id="{8D853508-8E74-43B9-A3E8-80D518DA15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2B6BA7-E7BE-4956-B10B-BC40C686D1CF}"/>
              </a:ext>
            </a:extLst>
          </p:cNvPr>
          <p:cNvSpPr>
            <a:spLocks noGrp="1"/>
          </p:cNvSpPr>
          <p:nvPr>
            <p:ph type="sldNum" sz="quarter" idx="12"/>
          </p:nvPr>
        </p:nvSpPr>
        <p:spPr/>
        <p:txBody>
          <a:bodyPr/>
          <a:lstStyle/>
          <a:p>
            <a:fld id="{D9191B7F-B34A-4DC7-86C7-F50446C17C1B}" type="slidenum">
              <a:rPr lang="en-GB" smtClean="0"/>
              <a:t>‹#›</a:t>
            </a:fld>
            <a:endParaRPr lang="en-GB"/>
          </a:p>
        </p:txBody>
      </p:sp>
    </p:spTree>
    <p:extLst>
      <p:ext uri="{BB962C8B-B14F-4D97-AF65-F5344CB8AC3E}">
        <p14:creationId xmlns:p14="http://schemas.microsoft.com/office/powerpoint/2010/main" val="3807040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D7665-BEB9-4CE7-B539-98CCE5783C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999DF2-8031-4D43-900D-E4C29A7F00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7DA9A52-3A7B-4A26-93E4-5425165F60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454B8DA-4134-45F5-BE6C-AB8F1C25761E}"/>
              </a:ext>
            </a:extLst>
          </p:cNvPr>
          <p:cNvSpPr>
            <a:spLocks noGrp="1"/>
          </p:cNvSpPr>
          <p:nvPr>
            <p:ph type="dt" sz="half" idx="10"/>
          </p:nvPr>
        </p:nvSpPr>
        <p:spPr/>
        <p:txBody>
          <a:bodyPr/>
          <a:lstStyle/>
          <a:p>
            <a:fld id="{541F250B-DD71-4338-BBEB-C876074472DE}" type="datetimeFigureOut">
              <a:rPr lang="en-GB" smtClean="0"/>
              <a:t>25/10/2020</a:t>
            </a:fld>
            <a:endParaRPr lang="en-GB"/>
          </a:p>
        </p:txBody>
      </p:sp>
      <p:sp>
        <p:nvSpPr>
          <p:cNvPr id="6" name="Footer Placeholder 5">
            <a:extLst>
              <a:ext uri="{FF2B5EF4-FFF2-40B4-BE49-F238E27FC236}">
                <a16:creationId xmlns:a16="http://schemas.microsoft.com/office/drawing/2014/main" id="{53EE6833-556E-4CBF-91D5-9AAF3A6E2C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BC9076-4F43-471A-A58E-7D83B6B3D8F2}"/>
              </a:ext>
            </a:extLst>
          </p:cNvPr>
          <p:cNvSpPr>
            <a:spLocks noGrp="1"/>
          </p:cNvSpPr>
          <p:nvPr>
            <p:ph type="sldNum" sz="quarter" idx="12"/>
          </p:nvPr>
        </p:nvSpPr>
        <p:spPr/>
        <p:txBody>
          <a:bodyPr/>
          <a:lstStyle/>
          <a:p>
            <a:fld id="{D9191B7F-B34A-4DC7-86C7-F50446C17C1B}" type="slidenum">
              <a:rPr lang="en-GB" smtClean="0"/>
              <a:t>‹#›</a:t>
            </a:fld>
            <a:endParaRPr lang="en-GB"/>
          </a:p>
        </p:txBody>
      </p:sp>
    </p:spTree>
    <p:extLst>
      <p:ext uri="{BB962C8B-B14F-4D97-AF65-F5344CB8AC3E}">
        <p14:creationId xmlns:p14="http://schemas.microsoft.com/office/powerpoint/2010/main" val="1862169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68825-3C64-4468-864F-38147D0374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7848C6-B261-4DAF-AF72-ACA5CD42BE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3945CF-0F27-4AC7-B9FB-6DBC4648C0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2EB92B7-0785-4749-899C-AE11AA5AF6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E59A9BF-8DB5-40C7-8BF2-1858A74956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FABE767-F10D-410B-B8ED-3D4A33093B94}"/>
              </a:ext>
            </a:extLst>
          </p:cNvPr>
          <p:cNvSpPr>
            <a:spLocks noGrp="1"/>
          </p:cNvSpPr>
          <p:nvPr>
            <p:ph type="dt" sz="half" idx="10"/>
          </p:nvPr>
        </p:nvSpPr>
        <p:spPr/>
        <p:txBody>
          <a:bodyPr/>
          <a:lstStyle/>
          <a:p>
            <a:fld id="{541F250B-DD71-4338-BBEB-C876074472DE}" type="datetimeFigureOut">
              <a:rPr lang="en-GB" smtClean="0"/>
              <a:t>25/10/2020</a:t>
            </a:fld>
            <a:endParaRPr lang="en-GB"/>
          </a:p>
        </p:txBody>
      </p:sp>
      <p:sp>
        <p:nvSpPr>
          <p:cNvPr id="8" name="Footer Placeholder 7">
            <a:extLst>
              <a:ext uri="{FF2B5EF4-FFF2-40B4-BE49-F238E27FC236}">
                <a16:creationId xmlns:a16="http://schemas.microsoft.com/office/drawing/2014/main" id="{B4418599-C22A-43A0-8CBD-E7CF591064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BDB15A-76EE-4415-97CF-84393A042F52}"/>
              </a:ext>
            </a:extLst>
          </p:cNvPr>
          <p:cNvSpPr>
            <a:spLocks noGrp="1"/>
          </p:cNvSpPr>
          <p:nvPr>
            <p:ph type="sldNum" sz="quarter" idx="12"/>
          </p:nvPr>
        </p:nvSpPr>
        <p:spPr/>
        <p:txBody>
          <a:bodyPr/>
          <a:lstStyle/>
          <a:p>
            <a:fld id="{D9191B7F-B34A-4DC7-86C7-F50446C17C1B}" type="slidenum">
              <a:rPr lang="en-GB" smtClean="0"/>
              <a:t>‹#›</a:t>
            </a:fld>
            <a:endParaRPr lang="en-GB"/>
          </a:p>
        </p:txBody>
      </p:sp>
    </p:spTree>
    <p:extLst>
      <p:ext uri="{BB962C8B-B14F-4D97-AF65-F5344CB8AC3E}">
        <p14:creationId xmlns:p14="http://schemas.microsoft.com/office/powerpoint/2010/main" val="2028328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72299-BA64-4F89-A803-76774AE6C5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9151050-3B2E-47C0-9C64-734D696E6F75}"/>
              </a:ext>
            </a:extLst>
          </p:cNvPr>
          <p:cNvSpPr>
            <a:spLocks noGrp="1"/>
          </p:cNvSpPr>
          <p:nvPr>
            <p:ph type="dt" sz="half" idx="10"/>
          </p:nvPr>
        </p:nvSpPr>
        <p:spPr/>
        <p:txBody>
          <a:bodyPr/>
          <a:lstStyle/>
          <a:p>
            <a:fld id="{541F250B-DD71-4338-BBEB-C876074472DE}" type="datetimeFigureOut">
              <a:rPr lang="en-GB" smtClean="0"/>
              <a:t>25/10/2020</a:t>
            </a:fld>
            <a:endParaRPr lang="en-GB"/>
          </a:p>
        </p:txBody>
      </p:sp>
      <p:sp>
        <p:nvSpPr>
          <p:cNvPr id="4" name="Footer Placeholder 3">
            <a:extLst>
              <a:ext uri="{FF2B5EF4-FFF2-40B4-BE49-F238E27FC236}">
                <a16:creationId xmlns:a16="http://schemas.microsoft.com/office/drawing/2014/main" id="{4708141C-8EA7-48B7-B37E-AA52109B0E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039FE60-07CA-46E2-A4FF-56994B8D3B06}"/>
              </a:ext>
            </a:extLst>
          </p:cNvPr>
          <p:cNvSpPr>
            <a:spLocks noGrp="1"/>
          </p:cNvSpPr>
          <p:nvPr>
            <p:ph type="sldNum" sz="quarter" idx="12"/>
          </p:nvPr>
        </p:nvSpPr>
        <p:spPr/>
        <p:txBody>
          <a:bodyPr/>
          <a:lstStyle/>
          <a:p>
            <a:fld id="{D9191B7F-B34A-4DC7-86C7-F50446C17C1B}" type="slidenum">
              <a:rPr lang="en-GB" smtClean="0"/>
              <a:t>‹#›</a:t>
            </a:fld>
            <a:endParaRPr lang="en-GB"/>
          </a:p>
        </p:txBody>
      </p:sp>
    </p:spTree>
    <p:extLst>
      <p:ext uri="{BB962C8B-B14F-4D97-AF65-F5344CB8AC3E}">
        <p14:creationId xmlns:p14="http://schemas.microsoft.com/office/powerpoint/2010/main" val="1597570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F1F0C3-4C5F-4A49-BDA0-6E551BFBCDA7}"/>
              </a:ext>
            </a:extLst>
          </p:cNvPr>
          <p:cNvSpPr>
            <a:spLocks noGrp="1"/>
          </p:cNvSpPr>
          <p:nvPr>
            <p:ph type="dt" sz="half" idx="10"/>
          </p:nvPr>
        </p:nvSpPr>
        <p:spPr/>
        <p:txBody>
          <a:bodyPr/>
          <a:lstStyle/>
          <a:p>
            <a:fld id="{541F250B-DD71-4338-BBEB-C876074472DE}" type="datetimeFigureOut">
              <a:rPr lang="en-GB" smtClean="0"/>
              <a:t>25/10/2020</a:t>
            </a:fld>
            <a:endParaRPr lang="en-GB"/>
          </a:p>
        </p:txBody>
      </p:sp>
      <p:sp>
        <p:nvSpPr>
          <p:cNvPr id="3" name="Footer Placeholder 2">
            <a:extLst>
              <a:ext uri="{FF2B5EF4-FFF2-40B4-BE49-F238E27FC236}">
                <a16:creationId xmlns:a16="http://schemas.microsoft.com/office/drawing/2014/main" id="{EF23CD80-2DCF-432C-8AED-8EA80322ACE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08ED269-40A1-49B8-BA71-875F0E94AC0A}"/>
              </a:ext>
            </a:extLst>
          </p:cNvPr>
          <p:cNvSpPr>
            <a:spLocks noGrp="1"/>
          </p:cNvSpPr>
          <p:nvPr>
            <p:ph type="sldNum" sz="quarter" idx="12"/>
          </p:nvPr>
        </p:nvSpPr>
        <p:spPr/>
        <p:txBody>
          <a:bodyPr/>
          <a:lstStyle/>
          <a:p>
            <a:fld id="{D9191B7F-B34A-4DC7-86C7-F50446C17C1B}" type="slidenum">
              <a:rPr lang="en-GB" smtClean="0"/>
              <a:t>‹#›</a:t>
            </a:fld>
            <a:endParaRPr lang="en-GB"/>
          </a:p>
        </p:txBody>
      </p:sp>
    </p:spTree>
    <p:extLst>
      <p:ext uri="{BB962C8B-B14F-4D97-AF65-F5344CB8AC3E}">
        <p14:creationId xmlns:p14="http://schemas.microsoft.com/office/powerpoint/2010/main" val="1755161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861BF-45C6-4BFB-8E22-D33FF09A74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99A921F-5226-49FC-B979-6D69B5A8B4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BD8817-9E71-44F4-A42A-B7AF2B7D10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B5C1C2-467F-45BE-84F3-4DD6EA402554}"/>
              </a:ext>
            </a:extLst>
          </p:cNvPr>
          <p:cNvSpPr>
            <a:spLocks noGrp="1"/>
          </p:cNvSpPr>
          <p:nvPr>
            <p:ph type="dt" sz="half" idx="10"/>
          </p:nvPr>
        </p:nvSpPr>
        <p:spPr/>
        <p:txBody>
          <a:bodyPr/>
          <a:lstStyle/>
          <a:p>
            <a:fld id="{541F250B-DD71-4338-BBEB-C876074472DE}" type="datetimeFigureOut">
              <a:rPr lang="en-GB" smtClean="0"/>
              <a:t>25/10/2020</a:t>
            </a:fld>
            <a:endParaRPr lang="en-GB"/>
          </a:p>
        </p:txBody>
      </p:sp>
      <p:sp>
        <p:nvSpPr>
          <p:cNvPr id="6" name="Footer Placeholder 5">
            <a:extLst>
              <a:ext uri="{FF2B5EF4-FFF2-40B4-BE49-F238E27FC236}">
                <a16:creationId xmlns:a16="http://schemas.microsoft.com/office/drawing/2014/main" id="{41993557-08B4-41AF-A9E1-06451F916D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F9D884-1A06-484B-9B78-FC62A0459D6F}"/>
              </a:ext>
            </a:extLst>
          </p:cNvPr>
          <p:cNvSpPr>
            <a:spLocks noGrp="1"/>
          </p:cNvSpPr>
          <p:nvPr>
            <p:ph type="sldNum" sz="quarter" idx="12"/>
          </p:nvPr>
        </p:nvSpPr>
        <p:spPr/>
        <p:txBody>
          <a:bodyPr/>
          <a:lstStyle/>
          <a:p>
            <a:fld id="{D9191B7F-B34A-4DC7-86C7-F50446C17C1B}" type="slidenum">
              <a:rPr lang="en-GB" smtClean="0"/>
              <a:t>‹#›</a:t>
            </a:fld>
            <a:endParaRPr lang="en-GB"/>
          </a:p>
        </p:txBody>
      </p:sp>
    </p:spTree>
    <p:extLst>
      <p:ext uri="{BB962C8B-B14F-4D97-AF65-F5344CB8AC3E}">
        <p14:creationId xmlns:p14="http://schemas.microsoft.com/office/powerpoint/2010/main" val="3644578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A2E07-74AC-4E32-B6A9-F7A3556E0F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C1A54F-4D82-47C8-B0F6-D19626EC4B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5204B9F-59F0-419F-A81A-2EB397916A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ECF89-54C8-4B69-BFA4-08EBC2F1F502}"/>
              </a:ext>
            </a:extLst>
          </p:cNvPr>
          <p:cNvSpPr>
            <a:spLocks noGrp="1"/>
          </p:cNvSpPr>
          <p:nvPr>
            <p:ph type="dt" sz="half" idx="10"/>
          </p:nvPr>
        </p:nvSpPr>
        <p:spPr/>
        <p:txBody>
          <a:bodyPr/>
          <a:lstStyle/>
          <a:p>
            <a:fld id="{541F250B-DD71-4338-BBEB-C876074472DE}" type="datetimeFigureOut">
              <a:rPr lang="en-GB" smtClean="0"/>
              <a:t>25/10/2020</a:t>
            </a:fld>
            <a:endParaRPr lang="en-GB"/>
          </a:p>
        </p:txBody>
      </p:sp>
      <p:sp>
        <p:nvSpPr>
          <p:cNvPr id="6" name="Footer Placeholder 5">
            <a:extLst>
              <a:ext uri="{FF2B5EF4-FFF2-40B4-BE49-F238E27FC236}">
                <a16:creationId xmlns:a16="http://schemas.microsoft.com/office/drawing/2014/main" id="{454AC94E-3216-49B2-AB40-047CFE5024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AB4499-B765-45A1-A06D-D1F81E302B4F}"/>
              </a:ext>
            </a:extLst>
          </p:cNvPr>
          <p:cNvSpPr>
            <a:spLocks noGrp="1"/>
          </p:cNvSpPr>
          <p:nvPr>
            <p:ph type="sldNum" sz="quarter" idx="12"/>
          </p:nvPr>
        </p:nvSpPr>
        <p:spPr/>
        <p:txBody>
          <a:bodyPr/>
          <a:lstStyle/>
          <a:p>
            <a:fld id="{D9191B7F-B34A-4DC7-86C7-F50446C17C1B}" type="slidenum">
              <a:rPr lang="en-GB" smtClean="0"/>
              <a:t>‹#›</a:t>
            </a:fld>
            <a:endParaRPr lang="en-GB"/>
          </a:p>
        </p:txBody>
      </p:sp>
    </p:spTree>
    <p:extLst>
      <p:ext uri="{BB962C8B-B14F-4D97-AF65-F5344CB8AC3E}">
        <p14:creationId xmlns:p14="http://schemas.microsoft.com/office/powerpoint/2010/main" val="41520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9ECC2-00D7-432E-90CC-542EB3E252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AC1D12-65A0-48DF-A01F-41BF2C6B3D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A8EE0C-2092-4FE4-B20C-111D6C87A1A7}"/>
              </a:ext>
            </a:extLst>
          </p:cNvPr>
          <p:cNvSpPr>
            <a:spLocks noGrp="1"/>
          </p:cNvSpPr>
          <p:nvPr>
            <p:ph type="dt" sz="half" idx="10"/>
          </p:nvPr>
        </p:nvSpPr>
        <p:spPr/>
        <p:txBody>
          <a:bodyPr/>
          <a:lstStyle/>
          <a:p>
            <a:fld id="{541F250B-DD71-4338-BBEB-C876074472DE}" type="datetimeFigureOut">
              <a:rPr lang="en-GB" smtClean="0"/>
              <a:t>25/10/2020</a:t>
            </a:fld>
            <a:endParaRPr lang="en-GB"/>
          </a:p>
        </p:txBody>
      </p:sp>
      <p:sp>
        <p:nvSpPr>
          <p:cNvPr id="5" name="Footer Placeholder 4">
            <a:extLst>
              <a:ext uri="{FF2B5EF4-FFF2-40B4-BE49-F238E27FC236}">
                <a16:creationId xmlns:a16="http://schemas.microsoft.com/office/drawing/2014/main" id="{F959FC07-DC88-4F7E-9FCB-7E0AC99C5C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AEBF8F-81BD-43B5-866C-7E06E1FC124F}"/>
              </a:ext>
            </a:extLst>
          </p:cNvPr>
          <p:cNvSpPr>
            <a:spLocks noGrp="1"/>
          </p:cNvSpPr>
          <p:nvPr>
            <p:ph type="sldNum" sz="quarter" idx="12"/>
          </p:nvPr>
        </p:nvSpPr>
        <p:spPr/>
        <p:txBody>
          <a:bodyPr/>
          <a:lstStyle/>
          <a:p>
            <a:fld id="{D9191B7F-B34A-4DC7-86C7-F50446C17C1B}" type="slidenum">
              <a:rPr lang="en-GB" smtClean="0"/>
              <a:t>‹#›</a:t>
            </a:fld>
            <a:endParaRPr lang="en-GB"/>
          </a:p>
        </p:txBody>
      </p:sp>
    </p:spTree>
    <p:extLst>
      <p:ext uri="{BB962C8B-B14F-4D97-AF65-F5344CB8AC3E}">
        <p14:creationId xmlns:p14="http://schemas.microsoft.com/office/powerpoint/2010/main" val="3169091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C4343A-73C3-4168-BA90-4C41936733B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702865-6DEB-48DD-A7DD-D74D509203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D64D40-B772-4E58-86E9-2063BD8F5370}"/>
              </a:ext>
            </a:extLst>
          </p:cNvPr>
          <p:cNvSpPr>
            <a:spLocks noGrp="1"/>
          </p:cNvSpPr>
          <p:nvPr>
            <p:ph type="dt" sz="half" idx="10"/>
          </p:nvPr>
        </p:nvSpPr>
        <p:spPr/>
        <p:txBody>
          <a:bodyPr/>
          <a:lstStyle/>
          <a:p>
            <a:fld id="{541F250B-DD71-4338-BBEB-C876074472DE}" type="datetimeFigureOut">
              <a:rPr lang="en-GB" smtClean="0"/>
              <a:t>25/10/2020</a:t>
            </a:fld>
            <a:endParaRPr lang="en-GB"/>
          </a:p>
        </p:txBody>
      </p:sp>
      <p:sp>
        <p:nvSpPr>
          <p:cNvPr id="5" name="Footer Placeholder 4">
            <a:extLst>
              <a:ext uri="{FF2B5EF4-FFF2-40B4-BE49-F238E27FC236}">
                <a16:creationId xmlns:a16="http://schemas.microsoft.com/office/drawing/2014/main" id="{6FAF141D-68F4-4845-93DF-DF255EC3E8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77764A-CDB8-48D3-82A0-4CE0472C35D3}"/>
              </a:ext>
            </a:extLst>
          </p:cNvPr>
          <p:cNvSpPr>
            <a:spLocks noGrp="1"/>
          </p:cNvSpPr>
          <p:nvPr>
            <p:ph type="sldNum" sz="quarter" idx="12"/>
          </p:nvPr>
        </p:nvSpPr>
        <p:spPr/>
        <p:txBody>
          <a:bodyPr/>
          <a:lstStyle/>
          <a:p>
            <a:fld id="{D9191B7F-B34A-4DC7-86C7-F50446C17C1B}" type="slidenum">
              <a:rPr lang="en-GB" smtClean="0"/>
              <a:t>‹#›</a:t>
            </a:fld>
            <a:endParaRPr lang="en-GB"/>
          </a:p>
        </p:txBody>
      </p:sp>
    </p:spTree>
    <p:extLst>
      <p:ext uri="{BB962C8B-B14F-4D97-AF65-F5344CB8AC3E}">
        <p14:creationId xmlns:p14="http://schemas.microsoft.com/office/powerpoint/2010/main" val="3461371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E44302-0AFD-4D1E-BC9A-21A692808D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86927A-8667-492E-B4B8-4E1FDB8EF1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F86A6F-A199-4D7B-A553-A2F51F10E6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1F250B-DD71-4338-BBEB-C876074472DE}" type="datetimeFigureOut">
              <a:rPr lang="en-GB" smtClean="0"/>
              <a:t>25/10/2020</a:t>
            </a:fld>
            <a:endParaRPr lang="en-GB"/>
          </a:p>
        </p:txBody>
      </p:sp>
      <p:sp>
        <p:nvSpPr>
          <p:cNvPr id="5" name="Footer Placeholder 4">
            <a:extLst>
              <a:ext uri="{FF2B5EF4-FFF2-40B4-BE49-F238E27FC236}">
                <a16:creationId xmlns:a16="http://schemas.microsoft.com/office/drawing/2014/main" id="{73121BBA-8A0F-4AF5-B412-0278C80409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46FA7C0-4B88-4A8A-854C-00EF716FF5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191B7F-B34A-4DC7-86C7-F50446C17C1B}" type="slidenum">
              <a:rPr lang="en-GB" smtClean="0"/>
              <a:t>‹#›</a:t>
            </a:fld>
            <a:endParaRPr lang="en-GB"/>
          </a:p>
        </p:txBody>
      </p:sp>
    </p:spTree>
    <p:extLst>
      <p:ext uri="{BB962C8B-B14F-4D97-AF65-F5344CB8AC3E}">
        <p14:creationId xmlns:p14="http://schemas.microsoft.com/office/powerpoint/2010/main" val="6365165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comments" Target="../comments/comment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07D94E3-8818-41DB-B162-F11F44312F28}"/>
              </a:ext>
            </a:extLst>
          </p:cNvPr>
          <p:cNvPicPr>
            <a:picLocks noChangeAspect="1"/>
          </p:cNvPicPr>
          <p:nvPr/>
        </p:nvPicPr>
        <p:blipFill rotWithShape="1">
          <a:blip r:embed="rId5"/>
          <a:srcRect l="22285" t="19619" r="13000" b="16190"/>
          <a:stretch/>
        </p:blipFill>
        <p:spPr>
          <a:xfrm>
            <a:off x="0" y="-115455"/>
            <a:ext cx="12192000" cy="6973455"/>
          </a:xfrm>
          <a:prstGeom prst="rect">
            <a:avLst/>
          </a:prstGeom>
        </p:spPr>
      </p:pic>
      <p:pic>
        <p:nvPicPr>
          <p:cNvPr id="8" name="Audio 7">
            <a:hlinkClick r:id="" action="ppaction://media"/>
            <a:extLst>
              <a:ext uri="{FF2B5EF4-FFF2-40B4-BE49-F238E27FC236}">
                <a16:creationId xmlns:a16="http://schemas.microsoft.com/office/drawing/2014/main" id="{B14D49D6-65CE-428B-90C5-436CA2DEA32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36303842"/>
      </p:ext>
    </p:extLst>
  </p:cSld>
  <p:clrMapOvr>
    <a:masterClrMapping/>
  </p:clrMapOvr>
  <mc:AlternateContent xmlns:mc="http://schemas.openxmlformats.org/markup-compatibility/2006">
    <mc:Choice xmlns:p14="http://schemas.microsoft.com/office/powerpoint/2010/main" Requires="p14">
      <p:transition spd="slow" p14:dur="2000" advTm="8253"/>
    </mc:Choice>
    <mc:Fallback>
      <p:transition spd="slow" advTm="8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35A374B-F828-4575-927D-F9A2BFC2EB74}"/>
              </a:ext>
            </a:extLst>
          </p:cNvPr>
          <p:cNvPicPr>
            <a:picLocks noChangeAspect="1"/>
          </p:cNvPicPr>
          <p:nvPr/>
        </p:nvPicPr>
        <p:blipFill rotWithShape="1">
          <a:blip r:embed="rId5"/>
          <a:srcRect l="22348" t="19934" r="12879" b="15960"/>
          <a:stretch/>
        </p:blipFill>
        <p:spPr>
          <a:xfrm>
            <a:off x="0" y="0"/>
            <a:ext cx="12192000" cy="6858000"/>
          </a:xfrm>
          <a:prstGeom prst="rect">
            <a:avLst/>
          </a:prstGeom>
        </p:spPr>
      </p:pic>
      <p:pic>
        <p:nvPicPr>
          <p:cNvPr id="10" name="Audio 9">
            <a:hlinkClick r:id="" action="ppaction://media"/>
            <a:extLst>
              <a:ext uri="{FF2B5EF4-FFF2-40B4-BE49-F238E27FC236}">
                <a16:creationId xmlns:a16="http://schemas.microsoft.com/office/drawing/2014/main" id="{71151BD6-017A-438D-AA62-84F83DBAE01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92904683"/>
      </p:ext>
    </p:extLst>
  </p:cSld>
  <p:clrMapOvr>
    <a:masterClrMapping/>
  </p:clrMapOvr>
  <mc:AlternateContent xmlns:mc="http://schemas.openxmlformats.org/markup-compatibility/2006">
    <mc:Choice xmlns:p14="http://schemas.microsoft.com/office/powerpoint/2010/main" Requires="p14">
      <p:transition spd="slow" p14:dur="2000" advTm="61110"/>
    </mc:Choice>
    <mc:Fallback>
      <p:transition spd="slow" advTm="61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4E0BC5-BFF3-49F1-9285-33D1708A8061}"/>
              </a:ext>
            </a:extLst>
          </p:cNvPr>
          <p:cNvPicPr>
            <a:picLocks noChangeAspect="1"/>
          </p:cNvPicPr>
          <p:nvPr/>
        </p:nvPicPr>
        <p:blipFill rotWithShape="1">
          <a:blip r:embed="rId5"/>
          <a:srcRect l="22121" t="19260" r="13030" b="16229"/>
          <a:stretch/>
        </p:blipFill>
        <p:spPr>
          <a:xfrm>
            <a:off x="0" y="-1"/>
            <a:ext cx="12192000" cy="6858001"/>
          </a:xfrm>
          <a:prstGeom prst="rect">
            <a:avLst/>
          </a:prstGeom>
        </p:spPr>
      </p:pic>
      <p:pic>
        <p:nvPicPr>
          <p:cNvPr id="7" name="Audio 6">
            <a:hlinkClick r:id="" action="ppaction://media"/>
            <a:extLst>
              <a:ext uri="{FF2B5EF4-FFF2-40B4-BE49-F238E27FC236}">
                <a16:creationId xmlns:a16="http://schemas.microsoft.com/office/drawing/2014/main" id="{EBE281BD-8A6E-47E2-B701-34F56EBBE74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23718662"/>
      </p:ext>
    </p:extLst>
  </p:cSld>
  <p:clrMapOvr>
    <a:masterClrMapping/>
  </p:clrMapOvr>
  <mc:AlternateContent xmlns:mc="http://schemas.openxmlformats.org/markup-compatibility/2006">
    <mc:Choice xmlns:p14="http://schemas.microsoft.com/office/powerpoint/2010/main" Requires="p14">
      <p:transition spd="slow" p14:dur="2000" advTm="68903"/>
    </mc:Choice>
    <mc:Fallback>
      <p:transition spd="slow" advTm="68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084B8FD-304F-4464-97A3-D84E81A70510}"/>
              </a:ext>
            </a:extLst>
          </p:cNvPr>
          <p:cNvPicPr>
            <a:picLocks noChangeAspect="1"/>
          </p:cNvPicPr>
          <p:nvPr/>
        </p:nvPicPr>
        <p:blipFill rotWithShape="1">
          <a:blip r:embed="rId5"/>
          <a:srcRect l="22197" t="19663" r="13334" b="15825"/>
          <a:stretch/>
        </p:blipFill>
        <p:spPr>
          <a:xfrm>
            <a:off x="-1" y="0"/>
            <a:ext cx="12312074" cy="6858000"/>
          </a:xfrm>
          <a:prstGeom prst="rect">
            <a:avLst/>
          </a:prstGeom>
        </p:spPr>
      </p:pic>
      <p:pic>
        <p:nvPicPr>
          <p:cNvPr id="4" name="Audio 3">
            <a:hlinkClick r:id="" action="ppaction://media"/>
            <a:extLst>
              <a:ext uri="{FF2B5EF4-FFF2-40B4-BE49-F238E27FC236}">
                <a16:creationId xmlns:a16="http://schemas.microsoft.com/office/drawing/2014/main" id="{D30D721C-E16F-48AA-BBB7-D4AE1E2E0DC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56461458"/>
      </p:ext>
    </p:extLst>
  </p:cSld>
  <p:clrMapOvr>
    <a:masterClrMapping/>
  </p:clrMapOvr>
  <mc:AlternateContent xmlns:mc="http://schemas.openxmlformats.org/markup-compatibility/2006">
    <mc:Choice xmlns:p14="http://schemas.microsoft.com/office/powerpoint/2010/main" Requires="p14">
      <p:transition spd="slow" p14:dur="2000" advTm="38475"/>
    </mc:Choice>
    <mc:Fallback>
      <p:transition spd="slow" advTm="384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9046B83-60F7-4B3F-A1D6-448D45901D99}"/>
              </a:ext>
            </a:extLst>
          </p:cNvPr>
          <p:cNvPicPr>
            <a:picLocks noChangeAspect="1"/>
          </p:cNvPicPr>
          <p:nvPr/>
        </p:nvPicPr>
        <p:blipFill rotWithShape="1">
          <a:blip r:embed="rId5"/>
          <a:srcRect l="22424" t="19664" r="13182" b="16363"/>
          <a:stretch/>
        </p:blipFill>
        <p:spPr>
          <a:xfrm>
            <a:off x="0" y="0"/>
            <a:ext cx="12272207" cy="6858000"/>
          </a:xfrm>
          <a:prstGeom prst="rect">
            <a:avLst/>
          </a:prstGeom>
        </p:spPr>
      </p:pic>
      <p:pic>
        <p:nvPicPr>
          <p:cNvPr id="4" name="Audio 3">
            <a:hlinkClick r:id="" action="ppaction://media"/>
            <a:extLst>
              <a:ext uri="{FF2B5EF4-FFF2-40B4-BE49-F238E27FC236}">
                <a16:creationId xmlns:a16="http://schemas.microsoft.com/office/drawing/2014/main" id="{61B979A5-4CE4-4D06-A8B9-A2445C1407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63511061"/>
      </p:ext>
    </p:extLst>
  </p:cSld>
  <p:clrMapOvr>
    <a:masterClrMapping/>
  </p:clrMapOvr>
  <mc:AlternateContent xmlns:mc="http://schemas.openxmlformats.org/markup-compatibility/2006">
    <mc:Choice xmlns:p14="http://schemas.microsoft.com/office/powerpoint/2010/main" Requires="p14">
      <p:transition spd="slow" p14:dur="2000" advTm="73268"/>
    </mc:Choice>
    <mc:Fallback>
      <p:transition spd="slow" advTm="732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406438-B6C7-47C9-A4BA-F712BBDDA856}"/>
              </a:ext>
            </a:extLst>
          </p:cNvPr>
          <p:cNvPicPr>
            <a:picLocks noChangeAspect="1"/>
          </p:cNvPicPr>
          <p:nvPr/>
        </p:nvPicPr>
        <p:blipFill rotWithShape="1">
          <a:blip r:embed="rId5"/>
          <a:srcRect l="22197" t="19529" r="12879" b="16229"/>
          <a:stretch/>
        </p:blipFill>
        <p:spPr>
          <a:xfrm>
            <a:off x="-1" y="0"/>
            <a:ext cx="12192001" cy="6858000"/>
          </a:xfrm>
          <a:prstGeom prst="rect">
            <a:avLst/>
          </a:prstGeom>
        </p:spPr>
      </p:pic>
      <p:pic>
        <p:nvPicPr>
          <p:cNvPr id="4" name="Audio 3">
            <a:hlinkClick r:id="" action="ppaction://media"/>
            <a:extLst>
              <a:ext uri="{FF2B5EF4-FFF2-40B4-BE49-F238E27FC236}">
                <a16:creationId xmlns:a16="http://schemas.microsoft.com/office/drawing/2014/main" id="{BF37E628-FECF-43FD-A2DC-17408F39903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12504594"/>
      </p:ext>
    </p:extLst>
  </p:cSld>
  <p:clrMapOvr>
    <a:masterClrMapping/>
  </p:clrMapOvr>
  <mc:AlternateContent xmlns:mc="http://schemas.openxmlformats.org/markup-compatibility/2006">
    <mc:Choice xmlns:p14="http://schemas.microsoft.com/office/powerpoint/2010/main" Requires="p14">
      <p:transition spd="slow" p14:dur="2000" advTm="116991"/>
    </mc:Choice>
    <mc:Fallback>
      <p:transition spd="slow" advTm="116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C65B2B-76E9-49E6-BDFE-B3B04A0FC3D3}"/>
              </a:ext>
            </a:extLst>
          </p:cNvPr>
          <p:cNvPicPr>
            <a:picLocks noChangeAspect="1"/>
          </p:cNvPicPr>
          <p:nvPr/>
        </p:nvPicPr>
        <p:blipFill rotWithShape="1">
          <a:blip r:embed="rId5"/>
          <a:srcRect l="22272" t="19394" r="12803" b="15960"/>
          <a:stretch/>
        </p:blipFill>
        <p:spPr>
          <a:xfrm>
            <a:off x="0" y="0"/>
            <a:ext cx="12244388" cy="6858000"/>
          </a:xfrm>
          <a:prstGeom prst="rect">
            <a:avLst/>
          </a:prstGeom>
        </p:spPr>
      </p:pic>
      <p:pic>
        <p:nvPicPr>
          <p:cNvPr id="5" name="Audio 4">
            <a:hlinkClick r:id="" action="ppaction://media"/>
            <a:extLst>
              <a:ext uri="{FF2B5EF4-FFF2-40B4-BE49-F238E27FC236}">
                <a16:creationId xmlns:a16="http://schemas.microsoft.com/office/drawing/2014/main" id="{A9BE2F21-E3C3-4E40-A29F-32C62F5CC1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81196660"/>
      </p:ext>
    </p:extLst>
  </p:cSld>
  <p:clrMapOvr>
    <a:masterClrMapping/>
  </p:clrMapOvr>
  <mc:AlternateContent xmlns:mc="http://schemas.openxmlformats.org/markup-compatibility/2006">
    <mc:Choice xmlns:p14="http://schemas.microsoft.com/office/powerpoint/2010/main" Requires="p14">
      <p:transition spd="slow" p14:dur="2000" advTm="55455"/>
    </mc:Choice>
    <mc:Fallback>
      <p:transition spd="slow" advTm="55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D0B3217-E3AC-4FD1-AC75-FC265DDC685B}"/>
              </a:ext>
            </a:extLst>
          </p:cNvPr>
          <p:cNvPicPr>
            <a:picLocks noChangeAspect="1"/>
          </p:cNvPicPr>
          <p:nvPr/>
        </p:nvPicPr>
        <p:blipFill rotWithShape="1">
          <a:blip r:embed="rId5"/>
          <a:srcRect l="22272" t="20068" r="12879" b="15555"/>
          <a:stretch/>
        </p:blipFill>
        <p:spPr>
          <a:xfrm>
            <a:off x="73890" y="-1"/>
            <a:ext cx="12140679" cy="6858001"/>
          </a:xfrm>
          <a:prstGeom prst="rect">
            <a:avLst/>
          </a:prstGeom>
        </p:spPr>
      </p:pic>
      <p:pic>
        <p:nvPicPr>
          <p:cNvPr id="4" name="Audio 3">
            <a:hlinkClick r:id="" action="ppaction://media"/>
            <a:extLst>
              <a:ext uri="{FF2B5EF4-FFF2-40B4-BE49-F238E27FC236}">
                <a16:creationId xmlns:a16="http://schemas.microsoft.com/office/drawing/2014/main" id="{63BD8EDE-A561-44A8-9DF1-617D1F6A5E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60785961"/>
      </p:ext>
    </p:extLst>
  </p:cSld>
  <p:clrMapOvr>
    <a:masterClrMapping/>
  </p:clrMapOvr>
  <mc:AlternateContent xmlns:mc="http://schemas.openxmlformats.org/markup-compatibility/2006">
    <mc:Choice xmlns:p14="http://schemas.microsoft.com/office/powerpoint/2010/main" Requires="p14">
      <p:transition spd="slow" p14:dur="2000" advTm="23067"/>
    </mc:Choice>
    <mc:Fallback>
      <p:transition spd="slow" advTm="23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B4F3AA1-6FD2-4BD7-9A82-08C22EFCA3A2}"/>
              </a:ext>
            </a:extLst>
          </p:cNvPr>
          <p:cNvPicPr>
            <a:picLocks noChangeAspect="1"/>
          </p:cNvPicPr>
          <p:nvPr/>
        </p:nvPicPr>
        <p:blipFill rotWithShape="1">
          <a:blip r:embed="rId5"/>
          <a:srcRect l="22273" t="19663" r="12955" b="15825"/>
          <a:stretch/>
        </p:blipFill>
        <p:spPr>
          <a:xfrm>
            <a:off x="0" y="0"/>
            <a:ext cx="12192000" cy="6858000"/>
          </a:xfrm>
          <a:prstGeom prst="rect">
            <a:avLst/>
          </a:prstGeom>
        </p:spPr>
      </p:pic>
      <p:pic>
        <p:nvPicPr>
          <p:cNvPr id="4" name="Audio 3">
            <a:hlinkClick r:id="" action="ppaction://media"/>
            <a:extLst>
              <a:ext uri="{FF2B5EF4-FFF2-40B4-BE49-F238E27FC236}">
                <a16:creationId xmlns:a16="http://schemas.microsoft.com/office/drawing/2014/main" id="{BB7DFECF-4C2B-4D29-8F96-EFD3704DE4A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37165277"/>
      </p:ext>
    </p:extLst>
  </p:cSld>
  <p:clrMapOvr>
    <a:masterClrMapping/>
  </p:clrMapOvr>
  <mc:AlternateContent xmlns:mc="http://schemas.openxmlformats.org/markup-compatibility/2006">
    <mc:Choice xmlns:p14="http://schemas.microsoft.com/office/powerpoint/2010/main" Requires="p14">
      <p:transition spd="slow" p14:dur="2000" advTm="97928"/>
    </mc:Choice>
    <mc:Fallback>
      <p:transition spd="slow" advTm="97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A076B34-EE42-49A5-A1BD-173688FF8120}"/>
              </a:ext>
            </a:extLst>
          </p:cNvPr>
          <p:cNvPicPr>
            <a:picLocks noChangeAspect="1"/>
          </p:cNvPicPr>
          <p:nvPr/>
        </p:nvPicPr>
        <p:blipFill rotWithShape="1">
          <a:blip r:embed="rId5"/>
          <a:srcRect l="22121" t="19528" r="13030" b="15421"/>
          <a:stretch/>
        </p:blipFill>
        <p:spPr>
          <a:xfrm>
            <a:off x="0" y="20782"/>
            <a:ext cx="12192000" cy="6837218"/>
          </a:xfrm>
          <a:prstGeom prst="rect">
            <a:avLst/>
          </a:prstGeom>
        </p:spPr>
      </p:pic>
      <p:pic>
        <p:nvPicPr>
          <p:cNvPr id="5" name="Audio 4">
            <a:hlinkClick r:id="" action="ppaction://media"/>
            <a:extLst>
              <a:ext uri="{FF2B5EF4-FFF2-40B4-BE49-F238E27FC236}">
                <a16:creationId xmlns:a16="http://schemas.microsoft.com/office/drawing/2014/main" id="{508DA554-8A21-4763-8C72-BC29FF1A0CC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81748994"/>
      </p:ext>
    </p:extLst>
  </p:cSld>
  <p:clrMapOvr>
    <a:masterClrMapping/>
  </p:clrMapOvr>
  <mc:AlternateContent xmlns:mc="http://schemas.openxmlformats.org/markup-compatibility/2006">
    <mc:Choice xmlns:p14="http://schemas.microsoft.com/office/powerpoint/2010/main" Requires="p14">
      <p:transition spd="slow" p14:dur="2000" advTm="100683"/>
    </mc:Choice>
    <mc:Fallback>
      <p:transition spd="slow" advTm="100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4AD36B4-FA20-41B9-A0F4-93BE54CB91E4}"/>
              </a:ext>
            </a:extLst>
          </p:cNvPr>
          <p:cNvPicPr>
            <a:picLocks noChangeAspect="1"/>
          </p:cNvPicPr>
          <p:nvPr/>
        </p:nvPicPr>
        <p:blipFill rotWithShape="1">
          <a:blip r:embed="rId5"/>
          <a:srcRect l="22157" t="19817" r="12889" b="15842"/>
          <a:stretch/>
        </p:blipFill>
        <p:spPr>
          <a:xfrm>
            <a:off x="0" y="-1"/>
            <a:ext cx="12192000" cy="6858001"/>
          </a:xfrm>
          <a:prstGeom prst="rect">
            <a:avLst/>
          </a:prstGeom>
        </p:spPr>
      </p:pic>
      <p:sp>
        <p:nvSpPr>
          <p:cNvPr id="4" name="TextBox 3">
            <a:extLst>
              <a:ext uri="{FF2B5EF4-FFF2-40B4-BE49-F238E27FC236}">
                <a16:creationId xmlns:a16="http://schemas.microsoft.com/office/drawing/2014/main" id="{88AFD299-09BD-4384-932D-5B14D4D62CD0}"/>
              </a:ext>
            </a:extLst>
          </p:cNvPr>
          <p:cNvSpPr txBox="1"/>
          <p:nvPr/>
        </p:nvSpPr>
        <p:spPr>
          <a:xfrm>
            <a:off x="486561" y="6266576"/>
            <a:ext cx="2927758" cy="394283"/>
          </a:xfrm>
          <a:prstGeom prst="rect">
            <a:avLst/>
          </a:prstGeom>
          <a:solidFill>
            <a:schemeClr val="bg1"/>
          </a:solidFill>
          <a:ln>
            <a:noFill/>
          </a:ln>
        </p:spPr>
        <p:txBody>
          <a:bodyPr wrap="square" rtlCol="0">
            <a:spAutoFit/>
          </a:bodyPr>
          <a:lstStyle/>
          <a:p>
            <a:endParaRPr lang="en-GB" dirty="0"/>
          </a:p>
        </p:txBody>
      </p:sp>
      <p:pic>
        <p:nvPicPr>
          <p:cNvPr id="5" name="Audio 4">
            <a:hlinkClick r:id="" action="ppaction://media"/>
            <a:extLst>
              <a:ext uri="{FF2B5EF4-FFF2-40B4-BE49-F238E27FC236}">
                <a16:creationId xmlns:a16="http://schemas.microsoft.com/office/drawing/2014/main" id="{5AE06BD4-0823-4DB5-AF4C-8AB080BE9A6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63517238"/>
      </p:ext>
    </p:extLst>
  </p:cSld>
  <p:clrMapOvr>
    <a:masterClrMapping/>
  </p:clrMapOvr>
  <mc:AlternateContent xmlns:mc="http://schemas.openxmlformats.org/markup-compatibility/2006">
    <mc:Choice xmlns:p14="http://schemas.microsoft.com/office/powerpoint/2010/main" Requires="p14">
      <p:transition spd="slow" p14:dur="2000" advTm="62773"/>
    </mc:Choice>
    <mc:Fallback>
      <p:transition spd="slow" advTm="627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1DD5FD-CDAD-4851-8EB7-BB06E3E1ACB5}"/>
              </a:ext>
            </a:extLst>
          </p:cNvPr>
          <p:cNvPicPr>
            <a:picLocks noChangeAspect="1"/>
          </p:cNvPicPr>
          <p:nvPr/>
        </p:nvPicPr>
        <p:blipFill rotWithShape="1">
          <a:blip r:embed="rId5"/>
          <a:srcRect l="22348" t="19394" r="12954" b="15825"/>
          <a:stretch/>
        </p:blipFill>
        <p:spPr>
          <a:xfrm>
            <a:off x="0" y="0"/>
            <a:ext cx="12192000" cy="6858000"/>
          </a:xfrm>
          <a:prstGeom prst="rect">
            <a:avLst/>
          </a:prstGeom>
        </p:spPr>
      </p:pic>
      <p:pic>
        <p:nvPicPr>
          <p:cNvPr id="6" name="Audio 5">
            <a:hlinkClick r:id="" action="ppaction://media"/>
            <a:extLst>
              <a:ext uri="{FF2B5EF4-FFF2-40B4-BE49-F238E27FC236}">
                <a16:creationId xmlns:a16="http://schemas.microsoft.com/office/drawing/2014/main" id="{376516A8-84CA-4CB1-A2CD-A7374BAB63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31409520"/>
      </p:ext>
    </p:extLst>
  </p:cSld>
  <p:clrMapOvr>
    <a:masterClrMapping/>
  </p:clrMapOvr>
  <mc:AlternateContent xmlns:mc="http://schemas.openxmlformats.org/markup-compatibility/2006">
    <mc:Choice xmlns:p14="http://schemas.microsoft.com/office/powerpoint/2010/main" Requires="p14">
      <p:transition spd="slow" p14:dur="2000" advTm="76808"/>
    </mc:Choice>
    <mc:Fallback>
      <p:transition spd="slow" advTm="76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83DB54D-9CC5-4F74-ABF9-75C529F92C66}"/>
              </a:ext>
            </a:extLst>
          </p:cNvPr>
          <p:cNvPicPr>
            <a:picLocks noChangeAspect="1"/>
          </p:cNvPicPr>
          <p:nvPr/>
        </p:nvPicPr>
        <p:blipFill rotWithShape="1">
          <a:blip r:embed="rId5"/>
          <a:srcRect l="22046" t="19798" r="13031" b="15555"/>
          <a:stretch/>
        </p:blipFill>
        <p:spPr>
          <a:xfrm>
            <a:off x="0" y="0"/>
            <a:ext cx="12192000" cy="6858000"/>
          </a:xfrm>
          <a:prstGeom prst="rect">
            <a:avLst/>
          </a:prstGeom>
        </p:spPr>
      </p:pic>
      <p:pic>
        <p:nvPicPr>
          <p:cNvPr id="4" name="Audio 3">
            <a:hlinkClick r:id="" action="ppaction://media"/>
            <a:extLst>
              <a:ext uri="{FF2B5EF4-FFF2-40B4-BE49-F238E27FC236}">
                <a16:creationId xmlns:a16="http://schemas.microsoft.com/office/drawing/2014/main" id="{EAF63892-0C59-4DD5-B6E9-91B9B06FB78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11901895"/>
      </p:ext>
    </p:extLst>
  </p:cSld>
  <p:clrMapOvr>
    <a:masterClrMapping/>
  </p:clrMapOvr>
  <mc:AlternateContent xmlns:mc="http://schemas.openxmlformats.org/markup-compatibility/2006">
    <mc:Choice xmlns:p14="http://schemas.microsoft.com/office/powerpoint/2010/main" Requires="p14">
      <p:transition spd="slow" p14:dur="2000" advTm="8474"/>
    </mc:Choice>
    <mc:Fallback>
      <p:transition spd="slow" advTm="84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TotalTime>
  <Words>1676</Words>
  <Application>Microsoft Office PowerPoint</Application>
  <PresentationFormat>Widescreen</PresentationFormat>
  <Paragraphs>32</Paragraphs>
  <Slides>13</Slides>
  <Notes>13</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Mathew Thomas</dc:creator>
  <cp:lastModifiedBy>Mathew Thomas</cp:lastModifiedBy>
  <cp:revision>7</cp:revision>
  <dcterms:created xsi:type="dcterms:W3CDTF">2020-10-25T23:59:45Z</dcterms:created>
  <dcterms:modified xsi:type="dcterms:W3CDTF">2020-10-26T01:25:48Z</dcterms:modified>
</cp:coreProperties>
</file>