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114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B19CA-5679-4719-BEBE-11F59C53988B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D803F-4CBD-4096-A00B-18B33DC6E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847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A4B19CA-5679-4719-BEBE-11F59C53988B}" type="datetimeFigureOut">
              <a:rPr lang="en-GB" smtClean="0"/>
              <a:t>26/04/2021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D803F-4CBD-4096-A00B-18B33DC6E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4198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stainvest.org/en/examples-swot-analysis-real-estate/(acessed23april2021)" TargetMode="External"/><Relationship Id="rId2" Type="http://schemas.openxmlformats.org/officeDocument/2006/relationships/hyperlink" Target="https://www.propertypersonnel.co.uk/property-job-guides/a-career-in-estate-agency-is-it-for-you/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oundreport.com/smart-ways-sell-house-fast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D9B907-76A9-4601-9253-33A239959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"/>
            <a:ext cx="12284764" cy="6927574"/>
          </a:xfrm>
        </p:spPr>
        <p:txBody>
          <a:bodyPr>
            <a:normAutofit/>
          </a:bodyPr>
          <a:lstStyle/>
          <a:p>
            <a:r>
              <a:rPr lang="en-US" dirty="0"/>
              <a:t>          </a:t>
            </a:r>
            <a:br>
              <a:rPr lang="en-US" dirty="0"/>
            </a:br>
            <a:r>
              <a:rPr lang="en-US" dirty="0"/>
              <a:t>             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TIGANASEANU ELISABETA-IULIANA</a:t>
            </a:r>
            <a:b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STUDENT NO:2019784           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ED72D-EBBE-4BD4-8C30-F64DDE5C9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15008" y="2226364"/>
            <a:ext cx="13007008" cy="4631635"/>
          </a:xfrm>
        </p:spPr>
        <p:txBody>
          <a:bodyPr>
            <a:normAutofit/>
          </a:bodyPr>
          <a:lstStyle/>
          <a:p>
            <a:pPr marL="2743200" lvl="6" indent="0">
              <a:buNone/>
            </a:pPr>
            <a:r>
              <a:rPr lang="en-US" sz="3200" dirty="0">
                <a:latin typeface="+mj-lt"/>
              </a:rPr>
              <a:t>ACADEMIC AND EMPLOYABILITY SKILLS </a:t>
            </a:r>
          </a:p>
          <a:p>
            <a:pPr marL="2743200" lvl="6" indent="0">
              <a:buNone/>
            </a:pPr>
            <a:r>
              <a:rPr lang="en-US" sz="3200" dirty="0">
                <a:latin typeface="+mj-lt"/>
              </a:rPr>
              <a:t>                     BMSW4001</a:t>
            </a:r>
          </a:p>
          <a:p>
            <a:pPr marL="2743200" lvl="6" indent="0">
              <a:buNone/>
            </a:pPr>
            <a:r>
              <a:rPr lang="en-US" sz="3200" dirty="0">
                <a:latin typeface="+mj-lt"/>
              </a:rPr>
              <a:t>          LECTURER:MOLLY JACK</a:t>
            </a:r>
          </a:p>
          <a:p>
            <a:pPr marL="2743200" lvl="6" indent="0">
              <a:buNone/>
            </a:pPr>
            <a:r>
              <a:rPr lang="en-US" sz="3200" dirty="0">
                <a:latin typeface="+mj-lt"/>
              </a:rPr>
              <a:t>           MY INTENDED CAREER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06546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7C9C-2E6D-4361-95A9-8C020FEC1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INTRODUCTION:</a:t>
            </a:r>
            <a:br>
              <a:rPr lang="en-US" dirty="0"/>
            </a:br>
            <a:r>
              <a:rPr lang="en-US" dirty="0"/>
              <a:t>    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AE746-948A-45D9-8970-9D7E2CBE9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584" y="1930400"/>
            <a:ext cx="8596668" cy="3880773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OVERVIEW ON MY INTENDED CAREER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KNOWLEDGE AND SKILLS REQUIRED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PERSONAL DEVELOPMENT PLAN(PDP)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SWOT ANALISYS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830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3D457-4284-493B-8BD9-759E4A8F8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81409-F7E9-4494-A3C7-8922BA39B6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004" y="1930400"/>
            <a:ext cx="8596668" cy="3880773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    With growth </a:t>
            </a:r>
            <a:r>
              <a:rPr lang="en-US" dirty="0" err="1"/>
              <a:t>globalisation</a:t>
            </a:r>
            <a:r>
              <a:rPr lang="en-US" dirty="0"/>
              <a:t> and </a:t>
            </a:r>
            <a:r>
              <a:rPr lang="en-US" dirty="0" err="1"/>
              <a:t>civilisation,the</a:t>
            </a:r>
            <a:r>
              <a:rPr lang="en-US" dirty="0"/>
              <a:t> demand for skilled and competent employees have growth as well.(  Stair and Stair,2016)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       My intended career plan is to became an Estate </a:t>
            </a:r>
            <a:r>
              <a:rPr lang="en-US" dirty="0" err="1"/>
              <a:t>Agent,with</a:t>
            </a:r>
            <a:r>
              <a:rPr lang="en-US" dirty="0"/>
              <a:t> possibility of promotion.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9811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9BC50-4D14-4157-BE8F-272296018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623814"/>
            <a:ext cx="8946541" cy="1400530"/>
          </a:xfrm>
        </p:spPr>
        <p:txBody>
          <a:bodyPr/>
          <a:lstStyle/>
          <a:p>
            <a:r>
              <a:rPr lang="en-US" dirty="0"/>
              <a:t>                </a:t>
            </a:r>
            <a:r>
              <a:rPr lang="en-US" sz="3200" dirty="0"/>
              <a:t>REQUIRED KNOWLEDGE AND </a:t>
            </a:r>
            <a:br>
              <a:rPr lang="en-US" sz="3200" dirty="0"/>
            </a:br>
            <a:r>
              <a:rPr lang="en-US" sz="3200" dirty="0"/>
              <a:t>                                 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429F7-AFF5-40A1-B16A-A80960E12E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Interpersonal skills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Be polite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Good communication skills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Negotiator skills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Minimum level of 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682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38A27-5610-4342-AE5B-90913F29A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PERSONAL AUDIT SKILL</a:t>
            </a:r>
            <a:br>
              <a:rPr lang="en-US" dirty="0"/>
            </a:br>
            <a:r>
              <a:rPr lang="en-US" dirty="0"/>
              <a:t>                              (SWOT)</a:t>
            </a: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01C5B5C-C62E-4A3D-AAF5-1164E17FA5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510063"/>
              </p:ext>
            </p:extLst>
          </p:nvPr>
        </p:nvGraphicFramePr>
        <p:xfrm>
          <a:off x="1104899" y="2052638"/>
          <a:ext cx="8945564" cy="24622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72782">
                  <a:extLst>
                    <a:ext uri="{9D8B030D-6E8A-4147-A177-3AD203B41FA5}">
                      <a16:colId xmlns:a16="http://schemas.microsoft.com/office/drawing/2014/main" val="68944031"/>
                    </a:ext>
                  </a:extLst>
                </a:gridCol>
                <a:gridCol w="4472782">
                  <a:extLst>
                    <a:ext uri="{9D8B030D-6E8A-4147-A177-3AD203B41FA5}">
                      <a16:colId xmlns:a16="http://schemas.microsoft.com/office/drawing/2014/main" val="1375468952"/>
                    </a:ext>
                  </a:extLst>
                </a:gridCol>
              </a:tblGrid>
              <a:tr h="1231106">
                <a:tc>
                  <a:txBody>
                    <a:bodyPr/>
                    <a:lstStyle/>
                    <a:p>
                      <a:r>
                        <a:rPr lang="en-US" dirty="0"/>
                        <a:t>STRENGHT: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US" dirty="0"/>
                        <a:t>Very polite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US" dirty="0"/>
                        <a:t>Hard working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US" dirty="0"/>
                        <a:t>competitive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WEAKNESSES: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US" dirty="0"/>
                        <a:t>Emotional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US" dirty="0"/>
                        <a:t>Don’t own a driving </a:t>
                      </a:r>
                      <a:r>
                        <a:rPr lang="en-US" dirty="0" err="1"/>
                        <a:t>licence</a:t>
                      </a:r>
                      <a:endParaRPr lang="en-US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US" dirty="0"/>
                        <a:t>Shy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9457802"/>
                  </a:ext>
                </a:extLst>
              </a:tr>
              <a:tr h="1231106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dirty="0"/>
                        <a:t>OPPORTUNITIES: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US" dirty="0"/>
                        <a:t>New system of communication through internet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US" dirty="0"/>
                        <a:t>Social media marketing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THREATHS: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US" dirty="0"/>
                        <a:t>Interest rates on the rise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/>
                        <a:t>Not using benefits from internet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dirty="0"/>
                        <a:t>Lack of regulation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5943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655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89E77-824F-4A97-90FB-F0E480B95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PERSONAL DEVELOPMENT </a:t>
            </a:r>
            <a:br>
              <a:rPr lang="en-US" dirty="0"/>
            </a:br>
            <a:r>
              <a:rPr lang="en-US" dirty="0"/>
              <a:t>                  PLAN(PDP)</a:t>
            </a: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B296432-7531-4F1E-ACB0-3800031A60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3313" y="2052638"/>
          <a:ext cx="8947148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6787">
                  <a:extLst>
                    <a:ext uri="{9D8B030D-6E8A-4147-A177-3AD203B41FA5}">
                      <a16:colId xmlns:a16="http://schemas.microsoft.com/office/drawing/2014/main" val="1815656983"/>
                    </a:ext>
                  </a:extLst>
                </a:gridCol>
                <a:gridCol w="2236787">
                  <a:extLst>
                    <a:ext uri="{9D8B030D-6E8A-4147-A177-3AD203B41FA5}">
                      <a16:colId xmlns:a16="http://schemas.microsoft.com/office/drawing/2014/main" val="439245294"/>
                    </a:ext>
                  </a:extLst>
                </a:gridCol>
                <a:gridCol w="2236787">
                  <a:extLst>
                    <a:ext uri="{9D8B030D-6E8A-4147-A177-3AD203B41FA5}">
                      <a16:colId xmlns:a16="http://schemas.microsoft.com/office/drawing/2014/main" val="369110343"/>
                    </a:ext>
                  </a:extLst>
                </a:gridCol>
                <a:gridCol w="2236787">
                  <a:extLst>
                    <a:ext uri="{9D8B030D-6E8A-4147-A177-3AD203B41FA5}">
                      <a16:colId xmlns:a16="http://schemas.microsoft.com/office/drawing/2014/main" val="26841599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SKILLS</a:t>
                      </a:r>
                      <a:endParaRPr lang="en-GB" dirty="0"/>
                    </a:p>
                  </a:txBody>
                  <a:tcPr marL="95172" marR="95172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DEVELOPMENT OBJECTIVS</a:t>
                      </a:r>
                      <a:endParaRPr lang="en-GB" dirty="0"/>
                    </a:p>
                  </a:txBody>
                  <a:tcPr marL="95172" marR="95172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DEVELOPMENT PROCESS</a:t>
                      </a:r>
                      <a:endParaRPr lang="en-GB" dirty="0"/>
                    </a:p>
                  </a:txBody>
                  <a:tcPr marL="95172" marR="95172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TIMELINE</a:t>
                      </a:r>
                      <a:endParaRPr lang="en-GB" dirty="0"/>
                    </a:p>
                  </a:txBody>
                  <a:tcPr marL="95172" marR="95172"/>
                </a:tc>
                <a:extLst>
                  <a:ext uri="{0D108BD9-81ED-4DB2-BD59-A6C34878D82A}">
                    <a16:rowId xmlns:a16="http://schemas.microsoft.com/office/drawing/2014/main" val="9462898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CRICAL THINKING</a:t>
                      </a:r>
                      <a:endParaRPr lang="en-GB" dirty="0"/>
                    </a:p>
                  </a:txBody>
                  <a:tcPr marL="95172" marR="95172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</a:t>
                      </a:r>
                      <a:r>
                        <a:rPr lang="en-US" dirty="0" err="1"/>
                        <a:t>enhace</a:t>
                      </a:r>
                      <a:r>
                        <a:rPr lang="en-US" dirty="0"/>
                        <a:t> skills regarding thinking critical and apply them to different scenarios</a:t>
                      </a:r>
                      <a:endParaRPr lang="en-GB" dirty="0"/>
                    </a:p>
                  </a:txBody>
                  <a:tcPr marL="95172" marR="95172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will join </a:t>
                      </a:r>
                      <a:r>
                        <a:rPr lang="en-US" dirty="0" err="1"/>
                        <a:t>seminars,also</a:t>
                      </a:r>
                      <a:r>
                        <a:rPr lang="en-US" dirty="0"/>
                        <a:t> studying by myself(reading </a:t>
                      </a:r>
                      <a:r>
                        <a:rPr lang="en-US" dirty="0" err="1"/>
                        <a:t>books,watching</a:t>
                      </a:r>
                      <a:r>
                        <a:rPr lang="en-US" dirty="0"/>
                        <a:t> videos)</a:t>
                      </a:r>
                      <a:endParaRPr lang="en-GB" dirty="0"/>
                    </a:p>
                  </a:txBody>
                  <a:tcPr marL="95172" marR="95172"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      5 months        </a:t>
                      </a:r>
                      <a:endParaRPr lang="en-GB" dirty="0"/>
                    </a:p>
                  </a:txBody>
                  <a:tcPr marL="95172" marR="95172"/>
                </a:tc>
                <a:extLst>
                  <a:ext uri="{0D108BD9-81ED-4DB2-BD59-A6C34878D82A}">
                    <a16:rowId xmlns:a16="http://schemas.microsoft.com/office/drawing/2014/main" val="1334919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INTERPERSONAL SKILLS</a:t>
                      </a:r>
                      <a:endParaRPr lang="en-GB" dirty="0"/>
                    </a:p>
                  </a:txBody>
                  <a:tcPr marL="95172" marR="95172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 more comfortable around people</a:t>
                      </a:r>
                    </a:p>
                    <a:p>
                      <a:r>
                        <a:rPr lang="en-US" dirty="0"/>
                        <a:t>get my driving </a:t>
                      </a:r>
                      <a:r>
                        <a:rPr lang="en-US" dirty="0" err="1"/>
                        <a:t>licence</a:t>
                      </a:r>
                      <a:endParaRPr lang="en-GB" dirty="0"/>
                    </a:p>
                  </a:txBody>
                  <a:tcPr marL="95172" marR="95172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get a part time job into a store</a:t>
                      </a:r>
                    </a:p>
                    <a:p>
                      <a:r>
                        <a:rPr lang="en-US" dirty="0"/>
                        <a:t>enroll in training into an Estate</a:t>
                      </a:r>
                    </a:p>
                    <a:p>
                      <a:r>
                        <a:rPr lang="en-US" dirty="0"/>
                        <a:t>apply for driving </a:t>
                      </a:r>
                      <a:r>
                        <a:rPr lang="en-US" dirty="0" err="1"/>
                        <a:t>licence</a:t>
                      </a:r>
                      <a:endParaRPr lang="en-GB" dirty="0"/>
                    </a:p>
                  </a:txBody>
                  <a:tcPr marL="95172" marR="95172"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       5 months</a:t>
                      </a:r>
                    </a:p>
                  </a:txBody>
                  <a:tcPr marL="95172" marR="95172"/>
                </a:tc>
                <a:extLst>
                  <a:ext uri="{0D108BD9-81ED-4DB2-BD59-A6C34878D82A}">
                    <a16:rowId xmlns:a16="http://schemas.microsoft.com/office/drawing/2014/main" val="2671645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2042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DE5EE-9322-42BA-A717-48252620C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CONCLUSION: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85E6D-DF20-482E-82EC-F220A4283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 Although remain huge opportunities as an Estate </a:t>
            </a:r>
            <a:r>
              <a:rPr lang="en-US" dirty="0" err="1"/>
              <a:t>Agent,but</a:t>
            </a:r>
            <a:r>
              <a:rPr lang="en-US" dirty="0"/>
              <a:t> also </a:t>
            </a:r>
            <a:r>
              <a:rPr lang="en-US" dirty="0" err="1"/>
              <a:t>threaths</a:t>
            </a:r>
            <a:r>
              <a:rPr lang="en-US" dirty="0"/>
              <a:t> and risk.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  </a:t>
            </a:r>
            <a:r>
              <a:rPr lang="en-US" dirty="0" err="1"/>
              <a:t>Therefore,I</a:t>
            </a:r>
            <a:r>
              <a:rPr lang="en-US" dirty="0"/>
              <a:t> must concentrate to develop my professional skills to secure my intended career position.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93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C2C4B-2D34-4C20-BDCF-0053A399E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                      REFERENCES: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4ECC6-F3E3-49DB-99BD-1039F602A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</a:t>
            </a:r>
            <a:r>
              <a:rPr lang="en-GB" sz="1800" u="sng" dirty="0">
                <a:solidFill>
                  <a:srgbClr val="0000FF"/>
                </a:solidFill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https://www.propertypersonnel.co.uk/property-job-guides/a-career-in-estate-agency-is-it-for-you/</a:t>
            </a:r>
            <a:r>
              <a:rPr lang="en-GB" sz="1800" u="sng" dirty="0">
                <a:solidFill>
                  <a:srgbClr val="0000FF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en-GB" sz="1800" u="sng" dirty="0" err="1">
                <a:solidFill>
                  <a:srgbClr val="0000FF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acessed</a:t>
            </a:r>
            <a:r>
              <a:rPr lang="en-GB" sz="1800" u="sng" dirty="0">
                <a:solidFill>
                  <a:srgbClr val="0000FF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18April 2021)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https://www.costainvest.org/en/examples-swot-analysis-real-estate/(acessed23april2021)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1800" i="1" u="sng" dirty="0" err="1">
                <a:solidFill>
                  <a:srgbClr val="0000FF"/>
                </a:solidFill>
                <a:latin typeface="Calibri" panose="020F0502020204030204" pitchFamily="34" charset="0"/>
              </a:rPr>
              <a:t>Stair,L</a:t>
            </a:r>
            <a:r>
              <a:rPr lang="en-GB" sz="1800" i="1" u="sng" dirty="0">
                <a:solidFill>
                  <a:srgbClr val="0000FF"/>
                </a:solidFill>
                <a:latin typeface="Calibri" panose="020F0502020204030204" pitchFamily="34" charset="0"/>
              </a:rPr>
              <a:t> and Stair,L.,2016Career in </a:t>
            </a:r>
            <a:r>
              <a:rPr lang="en-GB" sz="1800" i="1" u="sng" dirty="0" err="1">
                <a:solidFill>
                  <a:srgbClr val="0000FF"/>
                </a:solidFill>
                <a:latin typeface="Calibri" panose="020F0502020204030204" pitchFamily="34" charset="0"/>
              </a:rPr>
              <a:t>Business,New</a:t>
            </a:r>
            <a:r>
              <a:rPr lang="en-GB" sz="1800" i="1" u="sng" dirty="0">
                <a:solidFill>
                  <a:srgbClr val="0000FF"/>
                </a:solidFill>
                <a:latin typeface="Calibri" panose="020F0502020204030204" pitchFamily="34" charset="0"/>
              </a:rPr>
              <a:t> </a:t>
            </a:r>
            <a:r>
              <a:rPr lang="en-GB" sz="1800" i="1" u="sng" dirty="0" err="1">
                <a:solidFill>
                  <a:srgbClr val="0000FF"/>
                </a:solidFill>
                <a:latin typeface="Calibri" panose="020F0502020204030204" pitchFamily="34" charset="0"/>
              </a:rPr>
              <a:t>York:Mc</a:t>
            </a:r>
            <a:r>
              <a:rPr lang="en-GB" sz="1800" i="1" u="sng" dirty="0">
                <a:solidFill>
                  <a:srgbClr val="0000FF"/>
                </a:solidFill>
                <a:latin typeface="Calibri" panose="020F0502020204030204" pitchFamily="34" charset="0"/>
              </a:rPr>
              <a:t> Graw-Hill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i="1" u="sng" dirty="0">
                <a:solidFill>
                  <a:srgbClr val="0000FF"/>
                </a:solidFill>
                <a:latin typeface="Calibri" panose="020F0502020204030204" pitchFamily="34" charset="0"/>
              </a:rPr>
              <a:t>Source slide </a:t>
            </a:r>
            <a:r>
              <a:rPr lang="en-GB" sz="1800" i="1" u="sng" dirty="0" err="1">
                <a:solidFill>
                  <a:srgbClr val="0000FF"/>
                </a:solidFill>
                <a:latin typeface="Calibri" panose="020F0502020204030204" pitchFamily="34" charset="0"/>
              </a:rPr>
              <a:t>uknown,licensed</a:t>
            </a:r>
            <a:r>
              <a:rPr lang="en-GB" sz="1800" i="1" u="sng" dirty="0">
                <a:solidFill>
                  <a:srgbClr val="0000FF"/>
                </a:solidFill>
                <a:latin typeface="Calibri" panose="020F0502020204030204" pitchFamily="34" charset="0"/>
              </a:rPr>
              <a:t> under CC BY-NC</a:t>
            </a:r>
            <a:endParaRPr lang="en-GB" i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30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6EA5E-AFD8-4393-993C-0972B1488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542" y="619539"/>
            <a:ext cx="8596668" cy="1320800"/>
          </a:xfrm>
        </p:spPr>
        <p:txBody>
          <a:bodyPr/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thank you for your time!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Content Placeholder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3A94B15-796A-45A3-8130-345CAA9263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33638" y="2578894"/>
            <a:ext cx="6286500" cy="31432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1DF816-C5AA-4AF7-AB97-1401A5A13BE3}"/>
              </a:ext>
            </a:extLst>
          </p:cNvPr>
          <p:cNvSpPr txBox="1"/>
          <p:nvPr/>
        </p:nvSpPr>
        <p:spPr>
          <a:xfrm>
            <a:off x="1832769" y="5672931"/>
            <a:ext cx="6286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groundreport.com/smart-ways-sell-house-fas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152662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613</TotalTime>
  <Words>359</Words>
  <Application>Microsoft Office PowerPoint</Application>
  <PresentationFormat>Widescreen</PresentationFormat>
  <Paragraphs>66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Century Gothic</vt:lpstr>
      <vt:lpstr>Wingdings</vt:lpstr>
      <vt:lpstr>Wingdings 3</vt:lpstr>
      <vt:lpstr>Ion</vt:lpstr>
      <vt:lpstr>                        TIGANASEANU ELISABETA-IULIANA                          STUDENT NO:2019784             </vt:lpstr>
      <vt:lpstr>                     INTRODUCTION:       </vt:lpstr>
      <vt:lpstr>                  INTRODUCTION</vt:lpstr>
      <vt:lpstr>                REQUIRED KNOWLEDGE AND                                    SKILLS</vt:lpstr>
      <vt:lpstr>                  PERSONAL AUDIT SKILL                               (SWOT)</vt:lpstr>
      <vt:lpstr>              PERSONAL DEVELOPMENT                    PLAN(PDP)</vt:lpstr>
      <vt:lpstr>               CONCLUSION:</vt:lpstr>
      <vt:lpstr>                      REFERENCES:</vt:lpstr>
      <vt:lpstr>         thank you for your time!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TIGANASEANU ELISABETA-IULIANA                          STUDENT NO:2019784</dc:title>
  <dc:creator>447851059018</dc:creator>
  <cp:lastModifiedBy>Manjula Sivasatkunanathan</cp:lastModifiedBy>
  <cp:revision>8</cp:revision>
  <dcterms:created xsi:type="dcterms:W3CDTF">2021-04-23T21:48:24Z</dcterms:created>
  <dcterms:modified xsi:type="dcterms:W3CDTF">2021-04-26T14:55:01Z</dcterms:modified>
</cp:coreProperties>
</file>