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56"/>
    <p:restoredTop sz="82509"/>
  </p:normalViewPr>
  <p:slideViewPr>
    <p:cSldViewPr snapToGrid="0" snapToObjects="1">
      <p:cViewPr varScale="1">
        <p:scale>
          <a:sx n="41" d="100"/>
          <a:sy n="41" d="100"/>
        </p:scale>
        <p:origin x="208" y="12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2983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0" i="0" kern="1200" dirty="0">
                <a:solidFill>
                  <a:schemeClr val="tx1"/>
                </a:solidFill>
                <a:effectLst/>
                <a:latin typeface="+mn-lt"/>
                <a:ea typeface="+mn-ea"/>
                <a:cs typeface="+mn-cs"/>
              </a:rPr>
              <a:t>In terms of context, web application attacks have risen sharply – studies show increases of around 67% since 2021. At the same time, small organisations don’t have enterprise‑grade SOCs or big budgets for commercial SIEM solutions.</a:t>
            </a:r>
          </a:p>
          <a:p>
            <a:r>
              <a:rPr lang="en-GB" sz="1400" b="0" i="0" kern="1200" dirty="0">
                <a:solidFill>
                  <a:schemeClr val="tx1"/>
                </a:solidFill>
                <a:effectLst/>
                <a:latin typeface="+mn-lt"/>
                <a:ea typeface="+mn-ea"/>
                <a:cs typeface="+mn-cs"/>
              </a:rPr>
              <a:t>Most of the market targets large enterprises with solutions in the £15,000 to £50,000 range.</a:t>
            </a:r>
          </a:p>
          <a:p>
            <a:r>
              <a:rPr lang="en-GB" sz="1400" b="0" i="0" kern="1200" dirty="0">
                <a:solidFill>
                  <a:schemeClr val="tx1"/>
                </a:solidFill>
                <a:effectLst/>
                <a:latin typeface="+mn-lt"/>
                <a:ea typeface="+mn-ea"/>
                <a:cs typeface="+mn-cs"/>
              </a:rPr>
              <a:t>My project looks at the opportunity created by open‑source platforms like </a:t>
            </a:r>
            <a:r>
              <a:rPr lang="en-GB" sz="1400" b="0" i="0" kern="1200" dirty="0" err="1">
                <a:solidFill>
                  <a:schemeClr val="tx1"/>
                </a:solidFill>
                <a:effectLst/>
                <a:latin typeface="+mn-lt"/>
                <a:ea typeface="+mn-ea"/>
                <a:cs typeface="+mn-cs"/>
              </a:rPr>
              <a:t>Wazuh</a:t>
            </a:r>
            <a:r>
              <a:rPr lang="en-GB" sz="1400" b="0" i="0" kern="1200" dirty="0">
                <a:solidFill>
                  <a:schemeClr val="tx1"/>
                </a:solidFill>
                <a:effectLst/>
                <a:latin typeface="+mn-lt"/>
                <a:ea typeface="+mn-ea"/>
                <a:cs typeface="+mn-cs"/>
              </a:rPr>
              <a:t> 4.x and Elastic Stack 8.x. These tools potentially democratise threat detection.</a:t>
            </a:r>
          </a:p>
          <a:p>
            <a:r>
              <a:rPr lang="en-GB" sz="1400" b="0" i="0" kern="1200" dirty="0">
                <a:solidFill>
                  <a:schemeClr val="tx1"/>
                </a:solidFill>
                <a:effectLst/>
                <a:latin typeface="+mn-lt"/>
                <a:ea typeface="+mn-ea"/>
                <a:cs typeface="+mn-cs"/>
              </a:rPr>
              <a:t>The scope of my research is focused: I evaluate how well a low‑cost home lab can detect three common web attacks – SQL injection, brute‑force attacks and directory traversal – using only consumer‑grade hardware.”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That leads to my main research question:</a:t>
            </a:r>
          </a:p>
          <a:p>
            <a:r>
              <a:rPr lang="en-GB" sz="1200" b="0" i="0" kern="1200" dirty="0">
                <a:solidFill>
                  <a:schemeClr val="tx1"/>
                </a:solidFill>
                <a:effectLst/>
                <a:latin typeface="+mn-lt"/>
                <a:ea typeface="+mn-ea"/>
                <a:cs typeface="+mn-cs"/>
              </a:rPr>
              <a:t>How can individuals and small organisations with limited budgets effectively detect and respond to common web application attacks using open‑source SIEM platforms?</a:t>
            </a:r>
          </a:p>
          <a:p>
            <a:r>
              <a:rPr lang="en-GB" sz="1200" b="0" i="0" kern="1200" dirty="0">
                <a:solidFill>
                  <a:schemeClr val="tx1"/>
                </a:solidFill>
                <a:effectLst/>
                <a:latin typeface="+mn-lt"/>
                <a:ea typeface="+mn-ea"/>
                <a:cs typeface="+mn-cs"/>
              </a:rPr>
              <a:t>There is a clear gap in the literature: we don’t have much empirical evidence on how effective these home SOC labs really are, what their false positive rates look like, and what operational challenges people face when running them on limited hardware.</a:t>
            </a:r>
          </a:p>
          <a:p>
            <a:r>
              <a:rPr lang="en-GB" sz="1200" b="0" i="0" kern="1200" dirty="0">
                <a:solidFill>
                  <a:schemeClr val="tx1"/>
                </a:solidFill>
                <a:effectLst/>
                <a:latin typeface="+mn-lt"/>
                <a:ea typeface="+mn-ea"/>
                <a:cs typeface="+mn-cs"/>
              </a:rPr>
              <a:t>My project is designed to close that gap with practical, measurable results from a realistic home‑lab environment.”</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primary aim of this research is to evaluate both the detection effectiveness and the operational feasibility of a low‑cost home SOC lab built with open‑source SIEM tools.</a:t>
            </a:r>
          </a:p>
          <a:p>
            <a:r>
              <a:rPr lang="en-GB" sz="1200" b="0" i="0" kern="1200" dirty="0">
                <a:solidFill>
                  <a:schemeClr val="tx1"/>
                </a:solidFill>
                <a:effectLst/>
                <a:latin typeface="+mn-lt"/>
                <a:ea typeface="+mn-ea"/>
                <a:cs typeface="+mn-cs"/>
              </a:rPr>
              <a:t>To achieve this, I set several objectives:</a:t>
            </a:r>
          </a:p>
          <a:p>
            <a:r>
              <a:rPr lang="en-GB" sz="1200" b="0" i="0" kern="1200" dirty="0">
                <a:solidFill>
                  <a:schemeClr val="tx1"/>
                </a:solidFill>
                <a:effectLst/>
                <a:latin typeface="+mn-lt"/>
                <a:ea typeface="+mn-ea"/>
                <a:cs typeface="+mn-cs"/>
              </a:rPr>
              <a:t>O1: Design and deploy a virtualised SOC environment on consumer‑grade hardware – essentially, a normal laptop.</a:t>
            </a:r>
          </a:p>
          <a:p>
            <a:r>
              <a:rPr lang="en-GB" sz="1200" b="0" i="0" kern="1200" dirty="0">
                <a:solidFill>
                  <a:schemeClr val="tx1"/>
                </a:solidFill>
                <a:effectLst/>
                <a:latin typeface="+mn-lt"/>
                <a:ea typeface="+mn-ea"/>
                <a:cs typeface="+mn-cs"/>
              </a:rPr>
              <a:t>O2: Configure detection rules for the three attack types: SQL injection, brute‑force, and directory traversal.</a:t>
            </a:r>
          </a:p>
          <a:p>
            <a:r>
              <a:rPr lang="en-GB" sz="1200" b="0" i="0" kern="1200" dirty="0">
                <a:solidFill>
                  <a:schemeClr val="tx1"/>
                </a:solidFill>
                <a:effectLst/>
                <a:latin typeface="+mn-lt"/>
                <a:ea typeface="+mn-ea"/>
                <a:cs typeface="+mn-cs"/>
              </a:rPr>
              <a:t>O3: Execute controlled attacks using standard offensive tools such as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Hydra and </a:t>
            </a:r>
            <a:r>
              <a:rPr lang="en-GB" sz="1200" b="0" i="0" kern="1200" dirty="0" err="1">
                <a:solidFill>
                  <a:schemeClr val="tx1"/>
                </a:solidFill>
                <a:effectLst/>
                <a:latin typeface="+mn-lt"/>
                <a:ea typeface="+mn-ea"/>
                <a:cs typeface="+mn-cs"/>
              </a:rPr>
              <a:t>DirBuster</a:t>
            </a:r>
            <a:r>
              <a:rPr lang="en-GB" sz="1200" b="0" i="0" kern="1200" dirty="0">
                <a:solidFill>
                  <a:schemeClr val="tx1"/>
                </a:solidFill>
                <a:effectLst/>
                <a:latin typeface="+mn-lt"/>
                <a:ea typeface="+mn-ea"/>
                <a:cs typeface="+mn-cs"/>
              </a:rPr>
              <a:t> or </a:t>
            </a:r>
            <a:r>
              <a:rPr lang="en-GB" sz="1200" b="0" i="0" kern="1200" dirty="0" err="1">
                <a:solidFill>
                  <a:schemeClr val="tx1"/>
                </a:solidFill>
                <a:effectLst/>
                <a:latin typeface="+mn-lt"/>
                <a:ea typeface="+mn-ea"/>
                <a:cs typeface="+mn-cs"/>
              </a:rPr>
              <a:t>Gobuster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Together, these objectives ensure that I’m not just configuring the tools, but actually attacking the lab in a controlled way to see how the SIEM behaves.”</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remaining objectives focus on measurement and usefulness:</a:t>
            </a:r>
          </a:p>
          <a:p>
            <a:r>
              <a:rPr lang="en-GB" sz="1200" b="0" i="0" kern="1200" dirty="0">
                <a:solidFill>
                  <a:schemeClr val="tx1"/>
                </a:solidFill>
                <a:effectLst/>
                <a:latin typeface="+mn-lt"/>
                <a:ea typeface="+mn-ea"/>
                <a:cs typeface="+mn-cs"/>
              </a:rPr>
              <a:t>O4: Measure detection performance in terms of true positive rate, false positive rate, and mean time to alert.</a:t>
            </a:r>
          </a:p>
          <a:p>
            <a:r>
              <a:rPr lang="en-GB" sz="1200" b="0" i="0" kern="1200" dirty="0">
                <a:solidFill>
                  <a:schemeClr val="tx1"/>
                </a:solidFill>
                <a:effectLst/>
                <a:latin typeface="+mn-lt"/>
                <a:ea typeface="+mn-ea"/>
                <a:cs typeface="+mn-cs"/>
              </a:rPr>
              <a:t>O5: Assess operational feasibility – that includes CPU, memory, and storage consumption, as well as configuration complexity and maintainability.</a:t>
            </a:r>
          </a:p>
          <a:p>
            <a:r>
              <a:rPr lang="en-GB" sz="1200" b="0" i="0" kern="1200" dirty="0">
                <a:solidFill>
                  <a:schemeClr val="tx1"/>
                </a:solidFill>
                <a:effectLst/>
                <a:latin typeface="+mn-lt"/>
                <a:ea typeface="+mn-ea"/>
                <a:cs typeface="+mn-cs"/>
              </a:rPr>
              <a:t>O6: Establish baseline performance metrics for open‑source SIEM in an educational, low‑budget context.</a:t>
            </a:r>
          </a:p>
          <a:p>
            <a:r>
              <a:rPr lang="en-GB" sz="1200" b="0" i="0" kern="1200" dirty="0">
                <a:solidFill>
                  <a:schemeClr val="tx1"/>
                </a:solidFill>
                <a:effectLst/>
                <a:latin typeface="+mn-lt"/>
                <a:ea typeface="+mn-ea"/>
                <a:cs typeface="+mn-cs"/>
              </a:rPr>
              <a:t>O7: Finally, provide evidence‑based guidance for individuals and small organisations who might want to deploy similar home SOC labs.</a:t>
            </a:r>
          </a:p>
          <a:p>
            <a:r>
              <a:rPr lang="en-GB" sz="1200" b="0" i="0" kern="1200" dirty="0">
                <a:solidFill>
                  <a:schemeClr val="tx1"/>
                </a:solidFill>
                <a:effectLst/>
                <a:latin typeface="+mn-lt"/>
                <a:ea typeface="+mn-ea"/>
                <a:cs typeface="+mn-cs"/>
              </a:rPr>
              <a:t>Methodologically, this is a quantitative experimental study that combines penetration testing with SIEM performance measurement.”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When we look at the existing literature, most research focuses on enterprise SIEM platforms such as Splunk and IBM </a:t>
            </a:r>
            <a:r>
              <a:rPr lang="en-GB" sz="1200" b="0" i="0" kern="1200" dirty="0" err="1">
                <a:solidFill>
                  <a:schemeClr val="tx1"/>
                </a:solidFill>
                <a:effectLst/>
                <a:latin typeface="+mn-lt"/>
                <a:ea typeface="+mn-ea"/>
                <a:cs typeface="+mn-cs"/>
              </a:rPr>
              <a:t>QRadar</a:t>
            </a:r>
            <a:r>
              <a:rPr lang="en-GB" sz="1200" b="0" i="0" kern="1200" dirty="0">
                <a:solidFill>
                  <a:schemeClr val="tx1"/>
                </a:solidFill>
                <a:effectLst/>
                <a:latin typeface="+mn-lt"/>
                <a:ea typeface="+mn-ea"/>
                <a:cs typeface="+mn-cs"/>
              </a:rPr>
              <a:t>. These studies assume large infrastructures, dedicated SOC teams, and effectively unlimited resources.</a:t>
            </a:r>
          </a:p>
          <a:p>
            <a:r>
              <a:rPr lang="en-GB" sz="1200" b="0" i="0" kern="1200" dirty="0">
                <a:solidFill>
                  <a:schemeClr val="tx1"/>
                </a:solidFill>
                <a:effectLst/>
                <a:latin typeface="+mn-lt"/>
                <a:ea typeface="+mn-ea"/>
                <a:cs typeface="+mn-cs"/>
              </a:rPr>
              <a:t>In controlled lab conditions, signature‑based and anomaly‑based approaches often achieve around 85 to 95 percent detection accuracy.</a:t>
            </a:r>
          </a:p>
          <a:p>
            <a:r>
              <a:rPr lang="en-GB" sz="1200" b="0" i="0" kern="1200" dirty="0">
                <a:solidFill>
                  <a:schemeClr val="tx1"/>
                </a:solidFill>
                <a:effectLst/>
                <a:latin typeface="+mn-lt"/>
                <a:ea typeface="+mn-ea"/>
                <a:cs typeface="+mn-cs"/>
              </a:rPr>
              <a:t>However, the critical gap is that very few peer‑reviewed studies examine open‑source SIEM performance in low‑cost, resource‑constrained environments – exactly the type of environment individuals, students and small organisations actually operate in.</a:t>
            </a:r>
          </a:p>
          <a:p>
            <a:r>
              <a:rPr lang="en-GB" sz="1200" b="0" i="0" kern="1200" dirty="0">
                <a:solidFill>
                  <a:schemeClr val="tx1"/>
                </a:solidFill>
                <a:effectLst/>
                <a:latin typeface="+mn-lt"/>
                <a:ea typeface="+mn-ea"/>
                <a:cs typeface="+mn-cs"/>
              </a:rPr>
              <a:t>My work specifically targets that under‑researched space.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address the research question, I designed a small but realistic virtual lab.</a:t>
            </a:r>
          </a:p>
          <a:p>
            <a:r>
              <a:rPr lang="en-GB" sz="1200" b="0" i="0" kern="1200" dirty="0">
                <a:solidFill>
                  <a:schemeClr val="tx1"/>
                </a:solidFill>
                <a:effectLst/>
                <a:latin typeface="+mn-lt"/>
                <a:ea typeface="+mn-ea"/>
                <a:cs typeface="+mn-cs"/>
              </a:rPr>
              <a:t>On the host side, I use a consumer laptop with:</a:t>
            </a:r>
          </a:p>
          <a:p>
            <a:r>
              <a:rPr lang="en-GB" sz="1200" b="0" i="0" kern="1200" dirty="0">
                <a:solidFill>
                  <a:schemeClr val="tx1"/>
                </a:solidFill>
                <a:effectLst/>
                <a:latin typeface="+mn-lt"/>
                <a:ea typeface="+mn-ea"/>
                <a:cs typeface="+mn-cs"/>
              </a:rPr>
              <a:t>At least 16GB of RAM,    A quad‑core processor, and. ,,About 100GB of free disk space.</a:t>
            </a:r>
          </a:p>
          <a:p>
            <a:r>
              <a:rPr lang="en-GB" sz="1200" b="0" i="0" kern="1200" dirty="0">
                <a:solidFill>
                  <a:schemeClr val="tx1"/>
                </a:solidFill>
                <a:effectLst/>
                <a:latin typeface="+mn-lt"/>
                <a:ea typeface="+mn-ea"/>
                <a:cs typeface="+mn-cs"/>
              </a:rPr>
              <a:t>Inside this host, I run three main virtual machines:</a:t>
            </a:r>
          </a:p>
          <a:p>
            <a:r>
              <a:rPr lang="en-GB" sz="1200" b="0" i="0" kern="1200" dirty="0">
                <a:solidFill>
                  <a:schemeClr val="tx1"/>
                </a:solidFill>
                <a:effectLst/>
                <a:latin typeface="+mn-lt"/>
                <a:ea typeface="+mn-ea"/>
                <a:cs typeface="+mn-cs"/>
              </a:rPr>
              <a:t>A target machine: Ubuntu 22.04 running DVWA on Apache.</a:t>
            </a:r>
          </a:p>
          <a:p>
            <a:r>
              <a:rPr lang="en-GB" sz="1200" b="0" i="0" kern="1200" dirty="0">
                <a:solidFill>
                  <a:schemeClr val="tx1"/>
                </a:solidFill>
                <a:effectLst/>
                <a:latin typeface="+mn-lt"/>
                <a:ea typeface="+mn-ea"/>
                <a:cs typeface="+mn-cs"/>
              </a:rPr>
              <a:t>An attacker machine: Kali Linux 2024 with tools like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Hydra and </a:t>
            </a:r>
            <a:r>
              <a:rPr lang="en-GB" sz="1200" b="0" i="0" kern="1200" dirty="0" err="1">
                <a:solidFill>
                  <a:schemeClr val="tx1"/>
                </a:solidFill>
                <a:effectLst/>
                <a:latin typeface="+mn-lt"/>
                <a:ea typeface="+mn-ea"/>
                <a:cs typeface="+mn-cs"/>
              </a:rPr>
              <a:t>Gobuster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 SIEM machine: running </a:t>
            </a:r>
            <a:r>
              <a:rPr lang="en-GB" sz="1200" b="0" i="0" kern="1200" dirty="0" err="1">
                <a:solidFill>
                  <a:schemeClr val="tx1"/>
                </a:solidFill>
                <a:effectLst/>
                <a:latin typeface="+mn-lt"/>
                <a:ea typeface="+mn-ea"/>
                <a:cs typeface="+mn-cs"/>
              </a:rPr>
              <a:t>Wazuh</a:t>
            </a:r>
            <a:r>
              <a:rPr lang="en-GB" sz="1200" b="0" i="0" kern="1200" dirty="0">
                <a:solidFill>
                  <a:schemeClr val="tx1"/>
                </a:solidFill>
                <a:effectLst/>
                <a:latin typeface="+mn-lt"/>
                <a:ea typeface="+mn-ea"/>
                <a:cs typeface="+mn-cs"/>
              </a:rPr>
              <a:t> 4.7 integrated with Elastic Stack 8.x.</a:t>
            </a:r>
          </a:p>
          <a:p>
            <a:r>
              <a:rPr lang="en-GB" sz="1200" b="0" i="0" kern="1200" dirty="0">
                <a:solidFill>
                  <a:schemeClr val="tx1"/>
                </a:solidFill>
                <a:effectLst/>
                <a:latin typeface="+mn-lt"/>
                <a:ea typeface="+mn-ea"/>
                <a:cs typeface="+mn-cs"/>
              </a:rPr>
              <a:t>This setup is fully virtualised, safe to break, and realistic enough to generate meaningful data.”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research follows a four‑phase methodology over roughly nine weeks:</a:t>
            </a:r>
          </a:p>
          <a:p>
            <a:r>
              <a:rPr lang="en-GB" sz="1200" b="0" i="0" kern="1200" dirty="0">
                <a:solidFill>
                  <a:schemeClr val="tx1"/>
                </a:solidFill>
                <a:effectLst/>
                <a:latin typeface="+mn-lt"/>
                <a:ea typeface="+mn-ea"/>
                <a:cs typeface="+mn-cs"/>
              </a:rPr>
              <a:t>Phase 1 – Infrastructure (2 weeks): Build the virtual lab using VMware or VirtualBox and confirm basic connectivity and stability.</a:t>
            </a:r>
          </a:p>
          <a:p>
            <a:r>
              <a:rPr lang="en-GB" sz="1200" b="0" i="0" kern="1200" dirty="0">
                <a:solidFill>
                  <a:schemeClr val="tx1"/>
                </a:solidFill>
                <a:effectLst/>
                <a:latin typeface="+mn-lt"/>
                <a:ea typeface="+mn-ea"/>
                <a:cs typeface="+mn-cs"/>
              </a:rPr>
              <a:t>Phase 2 – Configuration (2 weeks): Deploy DVWA, configure </a:t>
            </a:r>
            <a:r>
              <a:rPr lang="en-GB" sz="1200" b="0" i="0" kern="1200" dirty="0" err="1">
                <a:solidFill>
                  <a:schemeClr val="tx1"/>
                </a:solidFill>
                <a:effectLst/>
                <a:latin typeface="+mn-lt"/>
                <a:ea typeface="+mn-ea"/>
                <a:cs typeface="+mn-cs"/>
              </a:rPr>
              <a:t>Wazuh</a:t>
            </a:r>
            <a:r>
              <a:rPr lang="en-GB" sz="1200" b="0" i="0" kern="1200" dirty="0">
                <a:solidFill>
                  <a:schemeClr val="tx1"/>
                </a:solidFill>
                <a:effectLst/>
                <a:latin typeface="+mn-lt"/>
                <a:ea typeface="+mn-ea"/>
                <a:cs typeface="+mn-cs"/>
              </a:rPr>
              <a:t> agents, and establish a baseline of normal activity so we know what ‘benign’ traffic looks like.</a:t>
            </a:r>
          </a:p>
          <a:p>
            <a:r>
              <a:rPr lang="en-GB" sz="1200" b="0" i="0" kern="1200" dirty="0">
                <a:solidFill>
                  <a:schemeClr val="tx1"/>
                </a:solidFill>
                <a:effectLst/>
                <a:latin typeface="+mn-lt"/>
                <a:ea typeface="+mn-ea"/>
                <a:cs typeface="+mn-cs"/>
              </a:rPr>
              <a:t>Phase 3 – Testing (3 weeks): Execute controlled attacks using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for SQL injection, Hydra for brute‑force logins, and </a:t>
            </a:r>
            <a:r>
              <a:rPr lang="en-GB" sz="1200" b="0" i="0" kern="1200" dirty="0" err="1">
                <a:solidFill>
                  <a:schemeClr val="tx1"/>
                </a:solidFill>
                <a:effectLst/>
                <a:latin typeface="+mn-lt"/>
                <a:ea typeface="+mn-ea"/>
                <a:cs typeface="+mn-cs"/>
              </a:rPr>
              <a:t>Gobuster</a:t>
            </a:r>
            <a:r>
              <a:rPr lang="en-GB" sz="1200" b="0" i="0" kern="1200" dirty="0">
                <a:solidFill>
                  <a:schemeClr val="tx1"/>
                </a:solidFill>
                <a:effectLst/>
                <a:latin typeface="+mn-lt"/>
                <a:ea typeface="+mn-ea"/>
                <a:cs typeface="+mn-cs"/>
              </a:rPr>
              <a:t> for directory enumeration.</a:t>
            </a:r>
          </a:p>
          <a:p>
            <a:r>
              <a:rPr lang="en-GB" sz="1200" b="0" i="0" kern="1200" dirty="0">
                <a:solidFill>
                  <a:schemeClr val="tx1"/>
                </a:solidFill>
                <a:effectLst/>
                <a:latin typeface="+mn-lt"/>
                <a:ea typeface="+mn-ea"/>
                <a:cs typeface="+mn-cs"/>
              </a:rPr>
              <a:t>Phase 4 – Analysis (2 weeks): Collect and analyse SIEM alerts, calculate metrics such as detection rate and false positives, and validate alerts against packet captures and web server logs.</a:t>
            </a:r>
          </a:p>
          <a:p>
            <a:r>
              <a:rPr lang="en-GB" sz="1200" b="0" i="0" kern="1200" dirty="0">
                <a:solidFill>
                  <a:schemeClr val="tx1"/>
                </a:solidFill>
                <a:effectLst/>
                <a:latin typeface="+mn-lt"/>
                <a:ea typeface="+mn-ea"/>
                <a:cs typeface="+mn-cs"/>
              </a:rPr>
              <a:t>This structured approach ensures the experiment is repeatable and scientifically rigorous.”</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“For data collection, I generate a mix of malicious and benign traffic:</a:t>
            </a:r>
          </a:p>
          <a:p>
            <a:r>
              <a:rPr lang="en-GB" sz="1200" b="0" i="0" kern="1200" dirty="0">
                <a:solidFill>
                  <a:schemeClr val="tx1"/>
                </a:solidFill>
                <a:effectLst/>
                <a:latin typeface="+mn-lt"/>
                <a:ea typeface="+mn-ea"/>
                <a:cs typeface="+mn-cs"/>
              </a:rPr>
              <a:t>50 instances for each attack type: SQL injection, brute‑force, and directory enumeration,</a:t>
            </a:r>
          </a:p>
          <a:p>
            <a:r>
              <a:rPr lang="en-GB" sz="1200" b="0" i="0" kern="1200" dirty="0">
                <a:solidFill>
                  <a:schemeClr val="tx1"/>
                </a:solidFill>
                <a:effectLst/>
                <a:latin typeface="+mn-lt"/>
                <a:ea typeface="+mn-ea"/>
                <a:cs typeface="+mn-cs"/>
              </a:rPr>
              <a:t>Plus around 20 hours of benign traffic to see how the SIEM behaves under normal conditions.</a:t>
            </a:r>
          </a:p>
          <a:p>
            <a:r>
              <a:rPr lang="en-GB" sz="1200" b="0" i="0" kern="1200" dirty="0">
                <a:solidFill>
                  <a:schemeClr val="tx1"/>
                </a:solidFill>
                <a:effectLst/>
                <a:latin typeface="+mn-lt"/>
                <a:ea typeface="+mn-ea"/>
                <a:cs typeface="+mn-cs"/>
              </a:rPr>
              <a:t>From the SIEM side, I capture:  Alerts and correlation events,  Severity levels,  Detection timestamps, and</a:t>
            </a:r>
          </a:p>
          <a:p>
            <a:r>
              <a:rPr lang="en-GB" sz="1200" b="0" i="0" kern="1200" dirty="0">
                <a:solidFill>
                  <a:schemeClr val="tx1"/>
                </a:solidFill>
                <a:effectLst/>
                <a:latin typeface="+mn-lt"/>
                <a:ea typeface="+mn-ea"/>
                <a:cs typeface="+mn-cs"/>
              </a:rPr>
              <a:t>The specific rules that were triggered.</a:t>
            </a:r>
          </a:p>
          <a:p>
            <a:r>
              <a:rPr lang="en-GB" sz="1200" b="0" i="0" kern="1200" dirty="0">
                <a:solidFill>
                  <a:schemeClr val="tx1"/>
                </a:solidFill>
                <a:effectLst/>
                <a:latin typeface="+mn-lt"/>
                <a:ea typeface="+mn-ea"/>
                <a:cs typeface="+mn-cs"/>
              </a:rPr>
              <a:t>To validate the results and avoid guessing, I cross‑reference SIEM alerts with Wireshark packet captures and web server logs. This allows me to label each alert as a true positive, false positive, or missed detection with high confidence.”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quantify performance, I focus on several key metrics:</a:t>
            </a:r>
          </a:p>
          <a:p>
            <a:r>
              <a:rPr lang="en-GB" sz="1200" b="0" i="0" kern="1200" dirty="0">
                <a:solidFill>
                  <a:schemeClr val="tx1"/>
                </a:solidFill>
                <a:effectLst/>
                <a:latin typeface="+mn-lt"/>
                <a:ea typeface="+mn-ea"/>
                <a:cs typeface="+mn-cs"/>
              </a:rPr>
              <a:t>Detection Rate (DR): True positives divided by total attacks, expressed as a percentage. This tells us how often the SIEM successfully spots the attacks we launch.</a:t>
            </a:r>
          </a:p>
          <a:p>
            <a:r>
              <a:rPr lang="en-GB" sz="1200" b="0" i="0" kern="1200" dirty="0">
                <a:solidFill>
                  <a:schemeClr val="tx1"/>
                </a:solidFill>
                <a:effectLst/>
                <a:latin typeface="+mn-lt"/>
                <a:ea typeface="+mn-ea"/>
                <a:cs typeface="+mn-cs"/>
              </a:rPr>
              <a:t>False Positive Rate (FPR): The number of false alerts per hour. High FPR can overwhelm analysts and make a system unusable in practice.</a:t>
            </a:r>
          </a:p>
          <a:p>
            <a:r>
              <a:rPr lang="en-GB" sz="1200" b="0" i="0" kern="1200" dirty="0">
                <a:solidFill>
                  <a:schemeClr val="tx1"/>
                </a:solidFill>
                <a:effectLst/>
                <a:latin typeface="+mn-lt"/>
                <a:ea typeface="+mn-ea"/>
                <a:cs typeface="+mn-cs"/>
              </a:rPr>
              <a:t>Mean Time to Alert (MTTA): The average time, in seconds, from when an attack occurs to when the SIEM raises an alert. Faster detection means faster response.</a:t>
            </a:r>
          </a:p>
          <a:p>
            <a:r>
              <a:rPr lang="en-GB" sz="1200" b="0" i="0" kern="1200" dirty="0">
                <a:solidFill>
                  <a:schemeClr val="tx1"/>
                </a:solidFill>
                <a:effectLst/>
                <a:latin typeface="+mn-lt"/>
                <a:ea typeface="+mn-ea"/>
                <a:cs typeface="+mn-cs"/>
              </a:rPr>
              <a:t>Rule Accuracy: How effective the custom detection rules are for each specific attack vector.</a:t>
            </a:r>
          </a:p>
          <a:p>
            <a:r>
              <a:rPr lang="en-GB" sz="1200" b="0" i="0" kern="1200" dirty="0">
                <a:solidFill>
                  <a:schemeClr val="tx1"/>
                </a:solidFill>
                <a:effectLst/>
                <a:latin typeface="+mn-lt"/>
                <a:ea typeface="+mn-ea"/>
                <a:cs typeface="+mn-cs"/>
              </a:rPr>
              <a:t>Resource Utilisation: CPU, memory and storage consumption during detection.</a:t>
            </a:r>
          </a:p>
          <a:p>
            <a:r>
              <a:rPr lang="en-GB" sz="1200" b="0" i="0" kern="1200" dirty="0">
                <a:solidFill>
                  <a:schemeClr val="tx1"/>
                </a:solidFill>
                <a:effectLst/>
                <a:latin typeface="+mn-lt"/>
                <a:ea typeface="+mn-ea"/>
                <a:cs typeface="+mn-cs"/>
              </a:rPr>
              <a:t>These quantitative metrics give an objective baseline for comparing open‑source SIEM performance in a home lab environment.”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of the strengths of this setup is how accessible it is.</a:t>
            </a:r>
          </a:p>
          <a:p>
            <a:r>
              <a:rPr lang="en-GB" sz="1200" b="0" i="0" kern="1200" dirty="0">
                <a:solidFill>
                  <a:schemeClr val="tx1"/>
                </a:solidFill>
                <a:effectLst/>
                <a:latin typeface="+mn-lt"/>
                <a:ea typeface="+mn-ea"/>
                <a:cs typeface="+mn-cs"/>
              </a:rPr>
              <a:t>From a hardware perspective, it only requires an existing consumer laptop with 16GB of RAM and enough disk space.</a:t>
            </a:r>
          </a:p>
          <a:p>
            <a:r>
              <a:rPr lang="en-GB" sz="1200" b="0" i="0" kern="1200" dirty="0">
                <a:solidFill>
                  <a:schemeClr val="tx1"/>
                </a:solidFill>
                <a:effectLst/>
                <a:latin typeface="+mn-lt"/>
                <a:ea typeface="+mn-ea"/>
                <a:cs typeface="+mn-cs"/>
              </a:rPr>
              <a:t>For software, everything is open‑source: VMware Player or VirtualBox, Kali Linux, DVWA, </a:t>
            </a:r>
            <a:r>
              <a:rPr lang="en-GB" sz="1200" b="0" i="0" kern="1200" dirty="0" err="1">
                <a:solidFill>
                  <a:schemeClr val="tx1"/>
                </a:solidFill>
                <a:effectLst/>
                <a:latin typeface="+mn-lt"/>
                <a:ea typeface="+mn-ea"/>
                <a:cs typeface="+mn-cs"/>
              </a:rPr>
              <a:t>Wazuh</a:t>
            </a:r>
            <a:r>
              <a:rPr lang="en-GB" sz="1200" b="0" i="0" kern="1200" dirty="0">
                <a:solidFill>
                  <a:schemeClr val="tx1"/>
                </a:solidFill>
                <a:effectLst/>
                <a:latin typeface="+mn-lt"/>
                <a:ea typeface="+mn-ea"/>
                <a:cs typeface="+mn-cs"/>
              </a:rPr>
              <a:t> 4.7 and Elastic Stack 8.x.</a:t>
            </a:r>
          </a:p>
          <a:p>
            <a:r>
              <a:rPr lang="en-GB" sz="1200" b="0" i="0" kern="1200" dirty="0">
                <a:solidFill>
                  <a:schemeClr val="tx1"/>
                </a:solidFill>
                <a:effectLst/>
                <a:latin typeface="+mn-lt"/>
                <a:ea typeface="+mn-ea"/>
                <a:cs typeface="+mn-cs"/>
              </a:rPr>
              <a:t>I also use simple documentation tools: a lab notebook, screen‑recording, and a spreadsheet to log metrics.</a:t>
            </a:r>
          </a:p>
          <a:p>
            <a:r>
              <a:rPr lang="en-GB" sz="1200" b="0" i="0" kern="1200" dirty="0">
                <a:solidFill>
                  <a:schemeClr val="tx1"/>
                </a:solidFill>
                <a:effectLst/>
                <a:latin typeface="+mn-lt"/>
                <a:ea typeface="+mn-ea"/>
                <a:cs typeface="+mn-cs"/>
              </a:rPr>
              <a:t>Because all of this builds on hardware I already own and free software, the total additional cost is effectively £0. That’s very promising for students, educators, and small organisations.”</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methodology is intentionally chosen to balance realism with safety and repeatability:</a:t>
            </a:r>
          </a:p>
          <a:p>
            <a:r>
              <a:rPr lang="en-GB" sz="1200" b="0" i="0" kern="1200" dirty="0">
                <a:solidFill>
                  <a:schemeClr val="tx1"/>
                </a:solidFill>
                <a:effectLst/>
                <a:latin typeface="+mn-lt"/>
                <a:ea typeface="+mn-ea"/>
                <a:cs typeface="+mn-cs"/>
              </a:rPr>
              <a:t>Virtualisation lets me test attacks safely without risking damage to real production infrastructure.</a:t>
            </a:r>
          </a:p>
          <a:p>
            <a:r>
              <a:rPr lang="en-GB" sz="1200" b="0" i="0" kern="1200" dirty="0">
                <a:solidFill>
                  <a:schemeClr val="tx1"/>
                </a:solidFill>
                <a:effectLst/>
                <a:latin typeface="+mn-lt"/>
                <a:ea typeface="+mn-ea"/>
                <a:cs typeface="+mn-cs"/>
              </a:rPr>
              <a:t>Controlled attacks mean I can reproduce scenarios and remove external noise, which makes the metrics more reliable.</a:t>
            </a:r>
          </a:p>
          <a:p>
            <a:r>
              <a:rPr lang="en-GB" sz="1200" b="0" i="0" kern="1200" dirty="0">
                <a:solidFill>
                  <a:schemeClr val="tx1"/>
                </a:solidFill>
                <a:effectLst/>
                <a:latin typeface="+mn-lt"/>
                <a:ea typeface="+mn-ea"/>
                <a:cs typeface="+mn-cs"/>
              </a:rPr>
              <a:t>Using open‑source tools directly addresses the research gap around accessibility and low‑budget environments.</a:t>
            </a:r>
          </a:p>
          <a:p>
            <a:r>
              <a:rPr lang="en-GB" sz="1200" b="0" i="0" kern="1200" dirty="0">
                <a:solidFill>
                  <a:schemeClr val="tx1"/>
                </a:solidFill>
                <a:effectLst/>
                <a:latin typeface="+mn-lt"/>
                <a:ea typeface="+mn-ea"/>
                <a:cs typeface="+mn-cs"/>
              </a:rPr>
              <a:t>Quantitative metrics provide an objective baseline for comparing performance, instead of relying on subjective impressions.</a:t>
            </a:r>
          </a:p>
          <a:p>
            <a:r>
              <a:rPr lang="en-GB" sz="1200" b="0" i="0" kern="1200" dirty="0">
                <a:solidFill>
                  <a:schemeClr val="tx1"/>
                </a:solidFill>
                <a:effectLst/>
                <a:latin typeface="+mn-lt"/>
                <a:ea typeface="+mn-ea"/>
                <a:cs typeface="+mn-cs"/>
              </a:rPr>
              <a:t>Overall, the design combines offensive security techniques – like penetration testing – with defensive SIEM measurement, giving the study both practical and academic value.”</a:t>
            </a: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terms of impact, this project aims to:</a:t>
            </a:r>
          </a:p>
          <a:p>
            <a:r>
              <a:rPr lang="en-GB" sz="1200" b="0" i="0" kern="1200" dirty="0">
                <a:solidFill>
                  <a:schemeClr val="tx1"/>
                </a:solidFill>
                <a:effectLst/>
                <a:latin typeface="+mn-lt"/>
                <a:ea typeface="+mn-ea"/>
                <a:cs typeface="+mn-cs"/>
              </a:rPr>
              <a:t>Provide evidence‑based guidance for individuals and small organisations who want to deploy low‑cost SOC capabilities.</a:t>
            </a:r>
          </a:p>
          <a:p>
            <a:r>
              <a:rPr lang="en-GB" sz="1200" b="0" i="0" kern="1200" dirty="0">
                <a:solidFill>
                  <a:schemeClr val="tx1"/>
                </a:solidFill>
                <a:effectLst/>
                <a:latin typeface="+mn-lt"/>
                <a:ea typeface="+mn-ea"/>
                <a:cs typeface="+mn-cs"/>
              </a:rPr>
              <a:t>Establish baseline performance metrics for open‑source SIEM in educational and home‑lab contexts.</a:t>
            </a:r>
          </a:p>
          <a:p>
            <a:r>
              <a:rPr lang="en-GB" sz="1200" b="0" i="0" kern="1200" dirty="0">
                <a:solidFill>
                  <a:schemeClr val="tx1"/>
                </a:solidFill>
                <a:effectLst/>
                <a:latin typeface="+mn-lt"/>
                <a:ea typeface="+mn-ea"/>
                <a:cs typeface="+mn-cs"/>
              </a:rPr>
              <a:t>Offer a replicable methodology that other students and researchers can reuse or extend for their own labs.</a:t>
            </a:r>
          </a:p>
          <a:p>
            <a:r>
              <a:rPr lang="en-GB" sz="1200" b="0" i="0" kern="1200" dirty="0">
                <a:solidFill>
                  <a:schemeClr val="tx1"/>
                </a:solidFill>
                <a:effectLst/>
                <a:latin typeface="+mn-lt"/>
                <a:ea typeface="+mn-ea"/>
                <a:cs typeface="+mn-cs"/>
              </a:rPr>
              <a:t>Show how offensive skills, such as running tools like </a:t>
            </a:r>
            <a:r>
              <a:rPr lang="en-GB" sz="1200" b="0" i="0" kern="1200" dirty="0" err="1">
                <a:solidFill>
                  <a:schemeClr val="tx1"/>
                </a:solidFill>
                <a:effectLst/>
                <a:latin typeface="+mn-lt"/>
                <a:ea typeface="+mn-ea"/>
                <a:cs typeface="+mn-cs"/>
              </a:rPr>
              <a:t>SQLMap</a:t>
            </a:r>
            <a:r>
              <a:rPr lang="en-GB" sz="1200" b="0" i="0" kern="1200" dirty="0">
                <a:solidFill>
                  <a:schemeClr val="tx1"/>
                </a:solidFill>
                <a:effectLst/>
                <a:latin typeface="+mn-lt"/>
                <a:ea typeface="+mn-ea"/>
                <a:cs typeface="+mn-cs"/>
              </a:rPr>
              <a:t> and Hydra, can be applied constructively on the defensive side.</a:t>
            </a:r>
          </a:p>
          <a:p>
            <a:r>
              <a:rPr lang="en-GB" sz="1200" b="0" i="0" kern="1200" dirty="0">
                <a:solidFill>
                  <a:schemeClr val="tx1"/>
                </a:solidFill>
                <a:effectLst/>
                <a:latin typeface="+mn-lt"/>
                <a:ea typeface="+mn-ea"/>
                <a:cs typeface="+mn-cs"/>
              </a:rPr>
              <a:t>Finally, it helps bridge the gap between high‑budget enterprise security research and the reality of resource‑constrained environments.”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“It’s also important to be honest about the limitations:</a:t>
            </a:r>
          </a:p>
          <a:p>
            <a:r>
              <a:rPr lang="en-GB" sz="1200" b="0" i="0" kern="1200" dirty="0">
                <a:solidFill>
                  <a:schemeClr val="tx1"/>
                </a:solidFill>
                <a:effectLst/>
                <a:latin typeface="+mn-lt"/>
                <a:ea typeface="+mn-ea"/>
                <a:cs typeface="+mn-cs"/>
              </a:rPr>
              <a:t>Scale: A single‑user lab cannot fully replicate the complexity and noise of a real enterprise network.</a:t>
            </a:r>
          </a:p>
          <a:p>
            <a:r>
              <a:rPr lang="en-GB" sz="1200" b="0" i="0" kern="1200" dirty="0">
                <a:solidFill>
                  <a:schemeClr val="tx1"/>
                </a:solidFill>
                <a:effectLst/>
                <a:latin typeface="+mn-lt"/>
                <a:ea typeface="+mn-ea"/>
                <a:cs typeface="+mn-cs"/>
              </a:rPr>
              <a:t>Scope: The project focuses only on three attack types; it does not cover advanced persistent threats or more subtle attack chains.</a:t>
            </a:r>
          </a:p>
          <a:p>
            <a:r>
              <a:rPr lang="en-GB" sz="1200" b="0" i="0" kern="1200" dirty="0">
                <a:solidFill>
                  <a:schemeClr val="tx1"/>
                </a:solidFill>
                <a:effectLst/>
                <a:latin typeface="+mn-lt"/>
                <a:ea typeface="+mn-ea"/>
                <a:cs typeface="+mn-cs"/>
              </a:rPr>
              <a:t>Generalisation: Results are specific to the chosen SIEM stack and the particular hardware configuration used.</a:t>
            </a:r>
          </a:p>
          <a:p>
            <a:r>
              <a:rPr lang="en-GB" sz="1200" b="0" i="0" kern="1200" dirty="0">
                <a:solidFill>
                  <a:schemeClr val="tx1"/>
                </a:solidFill>
                <a:effectLst/>
                <a:latin typeface="+mn-lt"/>
                <a:ea typeface="+mn-ea"/>
                <a:cs typeface="+mn-cs"/>
              </a:rPr>
              <a:t>Threat Actors: Controlled attacks, even if realistic, are not identical to real‑world adversaries who may behave unpredictably.</a:t>
            </a:r>
          </a:p>
          <a:p>
            <a:r>
              <a:rPr lang="en-GB" sz="1200" b="0" i="0" kern="1200" dirty="0">
                <a:solidFill>
                  <a:schemeClr val="tx1"/>
                </a:solidFill>
                <a:effectLst/>
                <a:latin typeface="+mn-lt"/>
                <a:ea typeface="+mn-ea"/>
                <a:cs typeface="+mn-cs"/>
              </a:rPr>
              <a:t>Duration: This is a nine‑week project, so it provides a snapshot rather than a long‑term longitudinal study.</a:t>
            </a:r>
          </a:p>
          <a:p>
            <a:r>
              <a:rPr lang="en-GB" sz="1200" b="0" i="0" kern="1200" dirty="0">
                <a:solidFill>
                  <a:schemeClr val="tx1"/>
                </a:solidFill>
                <a:effectLst/>
                <a:latin typeface="+mn-lt"/>
                <a:ea typeface="+mn-ea"/>
                <a:cs typeface="+mn-cs"/>
              </a:rPr>
              <a:t>Recognising these limitations helps frame the conclusions appropriately.”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wrap up, the key takeaways are:</a:t>
            </a:r>
          </a:p>
          <a:p>
            <a:r>
              <a:rPr lang="en-GB" sz="1200" b="0" i="0" kern="1200" dirty="0">
                <a:solidFill>
                  <a:schemeClr val="tx1"/>
                </a:solidFill>
                <a:effectLst/>
                <a:latin typeface="+mn-lt"/>
                <a:ea typeface="+mn-ea"/>
                <a:cs typeface="+mn-cs"/>
              </a:rPr>
              <a:t>The core research question is whether low‑cost, open‑source SIEM can effectively detect common web attacks on consumer hardware.</a:t>
            </a:r>
          </a:p>
          <a:p>
            <a:r>
              <a:rPr lang="en-GB" sz="1200" b="0" i="0" kern="1200" dirty="0">
                <a:solidFill>
                  <a:schemeClr val="tx1"/>
                </a:solidFill>
                <a:effectLst/>
                <a:latin typeface="+mn-lt"/>
                <a:ea typeface="+mn-ea"/>
                <a:cs typeface="+mn-cs"/>
              </a:rPr>
              <a:t>The significance is that this approach can democratise security operations, making SOC‑style monitoring realistic for small organisations and educational environments.</a:t>
            </a:r>
          </a:p>
          <a:p>
            <a:r>
              <a:rPr lang="en-GB" sz="1200" b="0" i="0" kern="1200" dirty="0">
                <a:solidFill>
                  <a:schemeClr val="tx1"/>
                </a:solidFill>
                <a:effectLst/>
                <a:latin typeface="+mn-lt"/>
                <a:ea typeface="+mn-ea"/>
                <a:cs typeface="+mn-cs"/>
              </a:rPr>
              <a:t>The expected outputs include:</a:t>
            </a:r>
          </a:p>
          <a:p>
            <a:pPr lvl="1"/>
            <a:r>
              <a:rPr lang="en-GB" sz="1200" b="0" i="0" kern="1200" dirty="0">
                <a:solidFill>
                  <a:schemeClr val="tx1"/>
                </a:solidFill>
                <a:effectLst/>
                <a:latin typeface="+mn-lt"/>
                <a:ea typeface="+mn-ea"/>
                <a:cs typeface="+mn-cs"/>
              </a:rPr>
              <a:t>Measured detection performance and resource usage,</a:t>
            </a:r>
          </a:p>
          <a:p>
            <a:pPr lvl="1"/>
            <a:r>
              <a:rPr lang="en-GB" sz="1200" b="0" i="0" kern="1200" dirty="0">
                <a:solidFill>
                  <a:schemeClr val="tx1"/>
                </a:solidFill>
                <a:effectLst/>
                <a:latin typeface="+mn-lt"/>
                <a:ea typeface="+mn-ea"/>
                <a:cs typeface="+mn-cs"/>
              </a:rPr>
              <a:t>A replicable methodology for home labs, and</a:t>
            </a:r>
          </a:p>
          <a:p>
            <a:pPr lvl="1"/>
            <a:r>
              <a:rPr lang="en-GB" sz="1200" b="0" i="0" kern="1200" dirty="0">
                <a:solidFill>
                  <a:schemeClr val="tx1"/>
                </a:solidFill>
                <a:effectLst/>
                <a:latin typeface="+mn-lt"/>
                <a:ea typeface="+mn-ea"/>
                <a:cs typeface="+mn-cs"/>
              </a:rPr>
              <a:t>Practical guidance that others can follow to build and tune their own low‑cost SOC environments.</a:t>
            </a:r>
          </a:p>
          <a:p>
            <a:r>
              <a:rPr lang="en-GB" sz="1200" b="0" i="0" kern="1200" dirty="0">
                <a:solidFill>
                  <a:schemeClr val="tx1"/>
                </a:solidFill>
                <a:effectLst/>
                <a:latin typeface="+mn-lt"/>
                <a:ea typeface="+mn-ea"/>
                <a:cs typeface="+mn-cs"/>
              </a:rPr>
              <a:t>Overall, the project demonstrates that with the right design and metrics, a home SOC lab can be a serious platform for both learning and research.”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 you for listening.</a:t>
            </a:r>
          </a:p>
          <a:p>
            <a:r>
              <a:rPr lang="en-GB" sz="1200" b="0" i="0" kern="1200" dirty="0">
                <a:solidFill>
                  <a:schemeClr val="tx1"/>
                </a:solidFill>
                <a:effectLst/>
                <a:latin typeface="+mn-lt"/>
                <a:ea typeface="+mn-ea"/>
                <a:cs typeface="+mn-cs"/>
              </a:rPr>
              <a:t>I’m happy to take any questions about the lab design, the attack scenarios, the SIEM configuration, or how this approach could be extended to other environments and attack types.”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200150" y="1790058"/>
            <a:ext cx="6743700" cy="1234440"/>
          </a:xfrm>
          <a:solidFill>
            <a:srgbClr val="FFFFFF"/>
          </a:solidFill>
          <a:ln w="38100">
            <a:solidFill>
              <a:srgbClr val="404040"/>
            </a:solidFill>
          </a:ln>
        </p:spPr>
        <p:txBody>
          <a:bodyPr lIns="274320" rIns="274320" anchor="ctr" anchorCtr="1">
            <a:normAutofit/>
          </a:bodyPr>
          <a:lstStyle>
            <a:lvl1pPr algn="ctr">
              <a:defRPr sz="285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3264408"/>
            <a:ext cx="5101209" cy="929921"/>
          </a:xfrm>
          <a:noFill/>
        </p:spPr>
        <p:txBody>
          <a:bodyPr>
            <a:normAutofit/>
          </a:bodyPr>
          <a:lstStyle>
            <a:lvl1pPr marL="0" indent="0" algn="ctr">
              <a:buNone/>
              <a:defRPr sz="1500">
                <a:solidFill>
                  <a:schemeClr val="tx1">
                    <a:lumMod val="75000"/>
                    <a:lumOff val="25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76037048"/>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471146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200150" y="1790058"/>
            <a:ext cx="6743700" cy="1234440"/>
          </a:xfrm>
          <a:solidFill>
            <a:srgbClr val="FFFFFF"/>
          </a:solidFill>
          <a:ln w="38100">
            <a:solidFill>
              <a:srgbClr val="404040"/>
            </a:solidFill>
          </a:ln>
        </p:spPr>
        <p:txBody>
          <a:bodyPr lIns="274320" rIns="274320" anchor="ctr" anchorCtr="1">
            <a:normAutofit/>
          </a:bodyPr>
          <a:lstStyle>
            <a:lvl1pPr>
              <a:defRPr sz="285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3264349"/>
            <a:ext cx="5101209" cy="948812"/>
          </a:xfrm>
        </p:spPr>
        <p:txBody>
          <a:bodyPr anchor="t" anchorCtr="1">
            <a:normAutofit/>
          </a:bodyPr>
          <a:lstStyle>
            <a:lvl1pPr marL="0" indent="0">
              <a:buNone/>
              <a:defRPr sz="15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48A87A34-81AB-432B-8DAE-1953F412C126}" type="datetimeFigureOut">
              <a:rPr lang="en-US" smtClean="0"/>
              <a:t>12/4/25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23412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86434" y="1978533"/>
            <a:ext cx="3203828" cy="23264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1978533"/>
            <a:ext cx="3202685" cy="23264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8A87A34-81AB-432B-8DAE-1953F412C126}" type="datetimeFigureOut">
              <a:rPr lang="en-US" smtClean="0"/>
              <a:t>12/4/25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2704032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87577" y="1735075"/>
            <a:ext cx="3202686" cy="528065"/>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187577" y="2357438"/>
            <a:ext cx="3202686" cy="19475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2357438"/>
            <a:ext cx="3190113" cy="1947582"/>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1735075"/>
            <a:ext cx="3202686" cy="528065"/>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7" name="Date Placeholder 6"/>
          <p:cNvSpPr>
            <a:spLocks noGrp="1"/>
          </p:cNvSpPr>
          <p:nvPr>
            <p:ph type="dt" sz="half" idx="10"/>
          </p:nvPr>
        </p:nvSpPr>
        <p:spPr/>
        <p:txBody>
          <a:bodyPr/>
          <a:lstStyle/>
          <a:p>
            <a:fld id="{48A87A34-81AB-432B-8DAE-1953F412C126}" type="datetimeFigureOut">
              <a:rPr lang="en-US" smtClean="0"/>
              <a:pPr/>
              <a:t>12/4/25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5663320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074598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228797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3504" y="1682871"/>
            <a:ext cx="3364992" cy="856123"/>
          </a:xfrm>
          <a:solidFill>
            <a:srgbClr val="FFFFFF"/>
          </a:solidFill>
          <a:ln>
            <a:solidFill>
              <a:srgbClr val="404040"/>
            </a:solidFill>
          </a:ln>
        </p:spPr>
        <p:txBody>
          <a:bodyPr anchor="ctr" anchorCtr="1">
            <a:normAutofit/>
          </a:bodyPr>
          <a:lstStyle>
            <a:lvl1pPr>
              <a:defRPr sz="165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603504"/>
            <a:ext cx="3611880" cy="3936492"/>
          </a:xfrm>
        </p:spPr>
        <p:txBody>
          <a:bodyPr>
            <a:normAutofit/>
          </a:bodyPr>
          <a:lstStyle>
            <a:lvl1pPr>
              <a:defRPr sz="1425">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6676" y="2662439"/>
            <a:ext cx="2846070" cy="1645527"/>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9" name="Date Placeholder 8"/>
          <p:cNvSpPr>
            <a:spLocks noGrp="1"/>
          </p:cNvSpPr>
          <p:nvPr>
            <p:ph type="dt" sz="half" idx="10"/>
          </p:nvPr>
        </p:nvSpPr>
        <p:spPr/>
        <p:txBody>
          <a:bodyPr/>
          <a:lstStyle/>
          <a:p>
            <a:fld id="{48A87A34-81AB-432B-8DAE-1953F412C126}" type="datetimeFigureOut">
              <a:rPr lang="en-US" smtClean="0"/>
              <a:t>12/4/25</a:t>
            </a:fld>
            <a:endParaRPr lang="en-US" dirty="0"/>
          </a:p>
        </p:txBody>
      </p:sp>
      <p:sp>
        <p:nvSpPr>
          <p:cNvPr id="10" name="Footer Placeholder 9"/>
          <p:cNvSpPr>
            <a:spLocks noGrp="1"/>
          </p:cNvSpPr>
          <p:nvPr>
            <p:ph type="ftr" sz="quarter" idx="11"/>
          </p:nvPr>
        </p:nvSpPr>
        <p:spPr>
          <a:xfrm>
            <a:off x="603504" y="4677156"/>
            <a:ext cx="3843598" cy="24003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1302834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6392" y="1682871"/>
            <a:ext cx="3371249" cy="850980"/>
          </a:xfrm>
          <a:solidFill>
            <a:srgbClr val="FFFFFF"/>
          </a:solidFill>
          <a:ln>
            <a:solidFill>
              <a:srgbClr val="404040"/>
            </a:solidFill>
          </a:ln>
        </p:spPr>
        <p:txBody>
          <a:bodyPr anchor="ctr" anchorCtr="1">
            <a:noAutofit/>
          </a:bodyPr>
          <a:lstStyle>
            <a:lvl1pPr>
              <a:defRPr sz="165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0"/>
            <a:ext cx="4576573" cy="5143500"/>
          </a:xfrm>
          <a:solidFill>
            <a:schemeClr val="bg1">
              <a:lumMod val="75000"/>
            </a:schemeClr>
          </a:solidFill>
        </p:spPr>
        <p:txBody>
          <a:bodyPr anchor="t"/>
          <a:lstStyle>
            <a:lvl1pPr marL="0" indent="0">
              <a:buNone/>
              <a:defRPr sz="2400">
                <a:solidFill>
                  <a:schemeClr val="bg1">
                    <a:lumMod val="85000"/>
                    <a:lumOff val="1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836676" y="2662439"/>
            <a:ext cx="2846070" cy="1645528"/>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8A87A34-81AB-432B-8DAE-1953F412C126}" type="datetimeFigureOut">
              <a:rPr lang="en-US" smtClean="0"/>
              <a:t>12/4/25</a:t>
            </a:fld>
            <a:endParaRPr lang="en-US" dirty="0"/>
          </a:p>
        </p:txBody>
      </p:sp>
      <p:sp>
        <p:nvSpPr>
          <p:cNvPr id="9" name="Footer Placeholder 8"/>
          <p:cNvSpPr>
            <a:spLocks noGrp="1"/>
          </p:cNvSpPr>
          <p:nvPr>
            <p:ph type="ftr" sz="quarter" idx="11"/>
          </p:nvPr>
        </p:nvSpPr>
        <p:spPr>
          <a:xfrm>
            <a:off x="603504" y="4677156"/>
            <a:ext cx="3843598" cy="24003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1890015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941193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702945"/>
            <a:ext cx="973956" cy="373761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73352" y="702945"/>
            <a:ext cx="4648867" cy="373761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373575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1181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73352" y="723519"/>
            <a:ext cx="5797296" cy="89154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73352" y="1978534"/>
            <a:ext cx="5797296" cy="232648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866072" y="4679112"/>
            <a:ext cx="2065310" cy="242976"/>
          </a:xfrm>
          <a:prstGeom prst="rect">
            <a:avLst/>
          </a:prstGeom>
        </p:spPr>
        <p:txBody>
          <a:bodyPr vert="horz" lIns="91440" tIns="45720" rIns="91440" bIns="45720" rtlCol="0" anchor="ctr"/>
          <a:lstStyle>
            <a:lvl1pPr algn="r">
              <a:defRPr sz="788">
                <a:solidFill>
                  <a:schemeClr val="tx1">
                    <a:alpha val="70000"/>
                  </a:schemeClr>
                </a:solidFill>
              </a:defRPr>
            </a:lvl1pPr>
          </a:lstStyle>
          <a:p>
            <a:fld id="{48A87A34-81AB-432B-8DAE-1953F412C126}" type="datetimeFigureOut">
              <a:rPr lang="en-US" smtClean="0"/>
              <a:pPr/>
              <a:t>12/4/25</a:t>
            </a:fld>
            <a:endParaRPr lang="en-US" dirty="0"/>
          </a:p>
        </p:txBody>
      </p:sp>
      <p:sp>
        <p:nvSpPr>
          <p:cNvPr id="5" name="Footer Placeholder 4"/>
          <p:cNvSpPr>
            <a:spLocks noGrp="1"/>
          </p:cNvSpPr>
          <p:nvPr>
            <p:ph type="ftr" sz="quarter" idx="3"/>
          </p:nvPr>
        </p:nvSpPr>
        <p:spPr>
          <a:xfrm>
            <a:off x="1200150" y="4677156"/>
            <a:ext cx="4425892" cy="240030"/>
          </a:xfrm>
          <a:prstGeom prst="rect">
            <a:avLst/>
          </a:prstGeom>
        </p:spPr>
        <p:txBody>
          <a:bodyPr vert="horz" lIns="91440" tIns="45720" rIns="91440" bIns="45720" rtlCol="0" anchor="ctr"/>
          <a:lstStyle>
            <a:lvl1pPr algn="l">
              <a:defRPr sz="788">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069192" y="4663440"/>
            <a:ext cx="274320" cy="274320"/>
          </a:xfrm>
          <a:prstGeom prst="ellipse">
            <a:avLst/>
          </a:prstGeom>
          <a:solidFill>
            <a:srgbClr val="1D1D1D">
              <a:alpha val="70000"/>
            </a:srgbClr>
          </a:solidFill>
        </p:spPr>
        <p:txBody>
          <a:bodyPr vert="horz" lIns="18288" tIns="45720" rIns="18288" bIns="45720" rtlCol="0" anchor="ctr">
            <a:noAutofit/>
          </a:bodyPr>
          <a:lstStyle>
            <a:lvl1pPr algn="ctr">
              <a:defRPr sz="825" spc="0" baseline="0">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38514429"/>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Lst>
  <p:hf sldNum="0" hdr="0" ftr="0" dt="0"/>
  <p:txStyles>
    <p:titleStyle>
      <a:lvl1pPr algn="ctr" defTabSz="685800" rtl="0" eaLnBrk="1" latinLnBrk="0" hangingPunct="1">
        <a:lnSpc>
          <a:spcPct val="90000"/>
        </a:lnSpc>
        <a:spcBef>
          <a:spcPct val="0"/>
        </a:spcBef>
        <a:buNone/>
        <a:defRPr sz="2100" kern="1200" cap="all" spc="150" baseline="0">
          <a:solidFill>
            <a:srgbClr val="262626"/>
          </a:solidFill>
          <a:latin typeface="+mj-lt"/>
          <a:ea typeface="+mj-ea"/>
          <a:cs typeface="+mj-cs"/>
        </a:defRPr>
      </a:lvl1pPr>
    </p:titleStyle>
    <p:bodyStyle>
      <a:lvl1pPr marL="171450" indent="-171450" algn="l" defTabSz="685800" rtl="0" eaLnBrk="1" latinLnBrk="0" hangingPunct="1">
        <a:lnSpc>
          <a:spcPct val="100000"/>
        </a:lnSpc>
        <a:spcBef>
          <a:spcPts val="750"/>
        </a:spcBef>
        <a:buClr>
          <a:schemeClr val="accent2"/>
        </a:buClr>
        <a:buFont typeface="Arial" panose="020B0604020202020204" pitchFamily="34" charset="0"/>
        <a:buChar char="•"/>
        <a:defRPr sz="1350" kern="1200">
          <a:solidFill>
            <a:schemeClr val="tx1">
              <a:lumMod val="85000"/>
              <a:lumOff val="15000"/>
            </a:schemeClr>
          </a:solidFill>
          <a:latin typeface="+mn-lt"/>
          <a:ea typeface="+mn-ea"/>
          <a:cs typeface="+mn-cs"/>
        </a:defRPr>
      </a:lvl1pPr>
      <a:lvl2pPr marL="3429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2pPr>
      <a:lvl3pPr marL="5143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3pPr>
      <a:lvl4pPr marL="6858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4pPr>
      <a:lvl5pPr marL="8572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5pPr>
      <a:lvl6pPr marL="984647"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6pPr>
      <a:lvl7pPr marL="1113235"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7pPr>
      <a:lvl8pPr marL="1243013"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8pPr>
      <a:lvl9pPr marL="1412081"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20617"/>
        </a:solidFill>
        <a:effectLst/>
      </p:bgPr>
    </p:bg>
    <p:spTree>
      <p:nvGrpSpPr>
        <p:cNvPr id="1" name=""/>
        <p:cNvGrpSpPr/>
        <p:nvPr/>
      </p:nvGrpSpPr>
      <p:grpSpPr>
        <a:xfrm>
          <a:off x="0" y="0"/>
          <a:ext cx="0" cy="0"/>
          <a:chOff x="0" y="0"/>
          <a:chExt cx="0" cy="0"/>
        </a:xfrm>
      </p:grpSpPr>
      <p:sp>
        <p:nvSpPr>
          <p:cNvPr id="2" name="Text 0"/>
          <p:cNvSpPr/>
          <p:nvPr/>
        </p:nvSpPr>
        <p:spPr>
          <a:xfrm>
            <a:off x="609600" y="1131615"/>
            <a:ext cx="7924800" cy="1371600"/>
          </a:xfrm>
          <a:prstGeom prst="rect">
            <a:avLst/>
          </a:prstGeom>
          <a:noFill/>
          <a:ln/>
        </p:spPr>
        <p:txBody>
          <a:bodyPr wrap="square" lIns="0" tIns="0" rIns="0" bIns="0" rtlCol="0" anchor="t"/>
          <a:lstStyle/>
          <a:p>
            <a:pPr marL="0" indent="0" algn="ctr">
              <a:lnSpc>
                <a:spcPts val="5400"/>
              </a:lnSpc>
              <a:buNone/>
            </a:pPr>
            <a:r>
              <a:rPr lang="en-US" sz="4500" b="1">
                <a:solidFill>
                  <a:srgbClr val="38BDF8"/>
                </a:solidFill>
                <a:latin typeface="Arial" pitchFamily="34" charset="0"/>
                <a:ea typeface="Arial" pitchFamily="34" charset="-122"/>
                <a:cs typeface="Arial" pitchFamily="34" charset="-120"/>
              </a:rPr>
              <a:t>Evaluating a Low-Cost Home SOC Lab</a:t>
            </a:r>
            <a:endParaRPr lang="en-US" sz="4500" dirty="0"/>
          </a:p>
        </p:txBody>
      </p:sp>
      <p:sp>
        <p:nvSpPr>
          <p:cNvPr id="3" name="Text 1"/>
          <p:cNvSpPr/>
          <p:nvPr/>
        </p:nvSpPr>
        <p:spPr>
          <a:xfrm>
            <a:off x="2299560" y="2655615"/>
            <a:ext cx="4544805" cy="319980"/>
          </a:xfrm>
          <a:prstGeom prst="rect">
            <a:avLst/>
          </a:prstGeom>
          <a:noFill/>
          <a:ln/>
        </p:spPr>
        <p:txBody>
          <a:bodyPr wrap="square" lIns="0" tIns="0" rIns="0" bIns="0" rtlCol="0" anchor="t"/>
          <a:lstStyle/>
          <a:p>
            <a:pPr marL="0" indent="0" algn="ctr">
              <a:lnSpc>
                <a:spcPts val="2520"/>
              </a:lnSpc>
              <a:buNone/>
            </a:pPr>
            <a:r>
              <a:rPr lang="en-US" sz="1800">
                <a:solidFill>
                  <a:srgbClr val="CBD5E1"/>
                </a:solidFill>
                <a:latin typeface="Arial" pitchFamily="34" charset="0"/>
                <a:ea typeface="Arial" pitchFamily="34" charset="-122"/>
                <a:cs typeface="Arial" pitchFamily="34" charset="-120"/>
              </a:rPr>
              <a:t>Detecting Common Web Application Attacks</a:t>
            </a:r>
            <a:endParaRPr lang="en-US" sz="1800" dirty="0"/>
          </a:p>
        </p:txBody>
      </p:sp>
      <p:sp>
        <p:nvSpPr>
          <p:cNvPr id="4" name="Text 2"/>
          <p:cNvSpPr/>
          <p:nvPr/>
        </p:nvSpPr>
        <p:spPr>
          <a:xfrm>
            <a:off x="2206808" y="3280395"/>
            <a:ext cx="4730310" cy="239985"/>
          </a:xfrm>
          <a:prstGeom prst="rect">
            <a:avLst/>
          </a:prstGeom>
          <a:noFill/>
          <a:ln/>
        </p:spPr>
        <p:txBody>
          <a:bodyPr wrap="square" lIns="0" tIns="0" rIns="0" bIns="0" rtlCol="0" anchor="t"/>
          <a:lstStyle/>
          <a:p>
            <a:pPr marL="0" indent="0" algn="ctr">
              <a:lnSpc>
                <a:spcPts val="1890"/>
              </a:lnSpc>
              <a:buNone/>
            </a:pPr>
            <a:r>
              <a:rPr lang="en-US" sz="1350">
                <a:solidFill>
                  <a:srgbClr val="94A3B8"/>
                </a:solidFill>
                <a:latin typeface="Arial" pitchFamily="34" charset="0"/>
                <a:ea typeface="Arial" pitchFamily="34" charset="-122"/>
                <a:cs typeface="Arial" pitchFamily="34" charset="-120"/>
              </a:rPr>
              <a:t>A Practical Research Project Using Open-Source SIEM Tools</a:t>
            </a:r>
            <a:endParaRPr lang="en-US" sz="1350" dirty="0"/>
          </a:p>
        </p:txBody>
      </p:sp>
      <p:sp>
        <p:nvSpPr>
          <p:cNvPr id="6" name="TextBox 5">
            <a:extLst>
              <a:ext uri="{FF2B5EF4-FFF2-40B4-BE49-F238E27FC236}">
                <a16:creationId xmlns:a16="http://schemas.microsoft.com/office/drawing/2014/main" id="{750EC619-82B5-3820-4816-5C1F0A5DAF3B}"/>
              </a:ext>
            </a:extLst>
          </p:cNvPr>
          <p:cNvSpPr txBox="1"/>
          <p:nvPr/>
        </p:nvSpPr>
        <p:spPr>
          <a:xfrm>
            <a:off x="564597" y="5143500"/>
            <a:ext cx="7812290" cy="584775"/>
          </a:xfrm>
          <a:prstGeom prst="rect">
            <a:avLst/>
          </a:prstGeom>
          <a:noFill/>
        </p:spPr>
        <p:txBody>
          <a:bodyPr wrap="square" rtlCol="0">
            <a:spAutoFit/>
          </a:bodyPr>
          <a:lstStyle/>
          <a:p>
            <a:r>
              <a:rPr lang="en-GB" sz="800" dirty="0">
                <a:solidFill>
                  <a:schemeClr val="bg1"/>
                </a:solidFill>
              </a:rPr>
              <a:t>Hello everyone, my name is Shihab Sahoriar , and today I’m going to present my research on evaluating a low‑cost home SOC lab for detecting common web application attacks using open‑source SIEM tools.</a:t>
            </a:r>
          </a:p>
          <a:p>
            <a:r>
              <a:rPr lang="en-GB" sz="800" dirty="0">
                <a:solidFill>
                  <a:schemeClr val="bg1"/>
                </a:solidFill>
              </a:rPr>
              <a:t>The big idea is simple: can we get decent SOC‑style detection at home, on a normal laptop, without spending tens of thousands of pounds on commercial tools</a:t>
            </a:r>
          </a:p>
          <a:p>
            <a:endParaRPr lang="en-US" sz="8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a:solidFill>
                  <a:srgbClr val="38BDF8"/>
                </a:solidFill>
                <a:latin typeface="Arial" pitchFamily="34" charset="0"/>
                <a:ea typeface="Arial" pitchFamily="34" charset="-122"/>
                <a:cs typeface="Arial" pitchFamily="34" charset="-120"/>
              </a:rPr>
              <a:t>Introduction &amp; Abstract</a:t>
            </a:r>
            <a:endParaRPr lang="en-US" sz="2700" dirty="0"/>
          </a:p>
        </p:txBody>
      </p:sp>
      <p:sp>
        <p:nvSpPr>
          <p:cNvPr id="3" name="Text 1"/>
          <p:cNvSpPr/>
          <p:nvPr/>
        </p:nvSpPr>
        <p:spPr>
          <a:xfrm>
            <a:off x="914400" y="1249635"/>
            <a:ext cx="7620000" cy="2503066"/>
          </a:xfrm>
          <a:prstGeom prst="rect">
            <a:avLst/>
          </a:prstGeom>
          <a:noFill/>
          <a:ln/>
        </p:spPr>
        <p:txBody>
          <a:bodyPr wrap="square" lIns="0" tIns="0" rIns="0" bIns="0" rtlCol="0" anchor="t"/>
          <a:lstStyle/>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Problem:</a:t>
            </a:r>
            <a:r>
              <a:rPr lang="en-US" sz="1350">
                <a:solidFill>
                  <a:srgbClr val="CBD5E1"/>
                </a:solidFill>
                <a:latin typeface="Arial" pitchFamily="34" charset="0"/>
                <a:ea typeface="Arial" pitchFamily="34" charset="-122"/>
                <a:cs typeface="Arial" pitchFamily="34" charset="-120"/>
              </a:rPr>
              <a:t> Web application attacks increased 67% since 2021 [1]; small organisations lack enterprise SOCs [2]</a:t>
            </a:r>
            <a:endParaRPr lang="en-US" sz="1350"/>
          </a:p>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Gap:</a:t>
            </a:r>
            <a:r>
              <a:rPr lang="en-US" sz="1350">
                <a:solidFill>
                  <a:srgbClr val="CBD5E1"/>
                </a:solidFill>
                <a:latin typeface="Arial" pitchFamily="34" charset="0"/>
                <a:ea typeface="Arial" pitchFamily="34" charset="-122"/>
                <a:cs typeface="Arial" pitchFamily="34" charset="-120"/>
              </a:rPr>
              <a:t> Limited research on open-source SIEM effectiveness in resource-constrained environments [3]</a:t>
            </a:r>
            <a:endParaRPr lang="en-US" sz="1350"/>
          </a:p>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Opportunity:</a:t>
            </a:r>
            <a:r>
              <a:rPr lang="en-US" sz="1350">
                <a:solidFill>
                  <a:srgbClr val="CBD5E1"/>
                </a:solidFill>
                <a:latin typeface="Arial" pitchFamily="34" charset="0"/>
                <a:ea typeface="Arial" pitchFamily="34" charset="-122"/>
                <a:cs typeface="Arial" pitchFamily="34" charset="-120"/>
              </a:rPr>
              <a:t> Wazuh 4.x and Elastic Stack 8.x democratise threat detection (vs. £15,000–£50,000 commercial solutions) [2]</a:t>
            </a:r>
            <a:endParaRPr lang="en-US" sz="1350"/>
          </a:p>
          <a:p>
            <a:pPr marL="342900" indent="-342900">
              <a:lnSpc>
                <a:spcPts val="2430"/>
              </a:lnSpc>
              <a:buSzPct val="100000"/>
              <a:buChar char="•"/>
            </a:pPr>
            <a:r>
              <a:rPr lang="en-US" sz="1350">
                <a:solidFill>
                  <a:srgbClr val="38BDF8"/>
                </a:solidFill>
                <a:latin typeface="Arial" pitchFamily="34" charset="0"/>
                <a:ea typeface="Arial" pitchFamily="34" charset="-122"/>
                <a:cs typeface="Arial" pitchFamily="34" charset="-120"/>
              </a:rPr>
              <a:t>Scope:</a:t>
            </a:r>
            <a:r>
              <a:rPr lang="en-US" sz="1350">
                <a:solidFill>
                  <a:srgbClr val="CBD5E1"/>
                </a:solidFill>
                <a:latin typeface="Arial" pitchFamily="34" charset="0"/>
                <a:ea typeface="Arial" pitchFamily="34" charset="-122"/>
                <a:cs typeface="Arial" pitchFamily="34" charset="-120"/>
              </a:rPr>
              <a:t> Evaluate SQL injection, brute-force, and directory traversal detection using consumer-grade hardware [4]</a:t>
            </a:r>
            <a:endParaRPr lang="en-US" sz="13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1665149"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Research Problem Statement</a:t>
            </a:r>
            <a:endParaRPr lang="en-US" sz="2700" dirty="0"/>
          </a:p>
        </p:txBody>
      </p:sp>
      <p:sp>
        <p:nvSpPr>
          <p:cNvPr id="3" name="Text 1"/>
          <p:cNvSpPr/>
          <p:nvPr/>
        </p:nvSpPr>
        <p:spPr>
          <a:xfrm>
            <a:off x="609600" y="1249635"/>
            <a:ext cx="7924800" cy="1028700"/>
          </a:xfrm>
          <a:prstGeom prst="rect">
            <a:avLst/>
          </a:prstGeom>
          <a:noFill/>
          <a:ln/>
        </p:spPr>
        <p:txBody>
          <a:bodyPr wrap="square" lIns="0" tIns="0" rIns="0" bIns="0" rtlCol="0" anchor="t"/>
          <a:lstStyle/>
          <a:p>
            <a:pPr marL="0" indent="0" algn="ctr">
              <a:lnSpc>
                <a:spcPts val="2700"/>
              </a:lnSpc>
              <a:buNone/>
            </a:pPr>
            <a:r>
              <a:rPr lang="en-US" sz="1800" b="1">
                <a:solidFill>
                  <a:srgbClr val="38BDF8"/>
                </a:solidFill>
                <a:latin typeface="Arial" pitchFamily="34" charset="0"/>
                <a:ea typeface="Arial" pitchFamily="34" charset="-122"/>
                <a:cs typeface="Arial" pitchFamily="34" charset="-120"/>
              </a:rPr>
              <a:t>How can individuals and small organisations with limited budgets effectively detect and respond to common web application attacks using open-source SIEM platforms? [5]</a:t>
            </a:r>
            <a:endParaRPr lang="en-US" sz="1800" dirty="0"/>
          </a:p>
        </p:txBody>
      </p:sp>
      <p:sp>
        <p:nvSpPr>
          <p:cNvPr id="4" name="Text 2"/>
          <p:cNvSpPr/>
          <p:nvPr/>
        </p:nvSpPr>
        <p:spPr>
          <a:xfrm>
            <a:off x="609600" y="2506935"/>
            <a:ext cx="7924800" cy="479971"/>
          </a:xfrm>
          <a:prstGeom prst="rect">
            <a:avLst/>
          </a:prstGeom>
          <a:noFill/>
          <a:ln/>
        </p:spPr>
        <p:txBody>
          <a:bodyPr wrap="square" lIns="0" tIns="0" rIns="0" bIns="0" rtlCol="0" anchor="t"/>
          <a:lstStyle/>
          <a:p>
            <a:pPr marL="0" indent="0" algn="ctr">
              <a:lnSpc>
                <a:spcPts val="1890"/>
              </a:lnSpc>
              <a:buNone/>
            </a:pPr>
            <a:r>
              <a:rPr lang="en-US" sz="1350" dirty="0">
                <a:solidFill>
                  <a:srgbClr val="CBD5E1"/>
                </a:solidFill>
                <a:latin typeface="Arial" pitchFamily="34" charset="0"/>
                <a:ea typeface="Arial" pitchFamily="34" charset="-122"/>
                <a:cs typeface="Arial" pitchFamily="34" charset="-120"/>
              </a:rPr>
              <a:t>Critical gap: Insufficient empirical evidence on practical effectiveness, false positive rates, and operational challenges of home SOC labs [5]</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Primary Aim &amp; Key Objectives</a:t>
            </a:r>
            <a:endParaRPr lang="en-US" sz="2700" dirty="0"/>
          </a:p>
        </p:txBody>
      </p:sp>
      <p:sp>
        <p:nvSpPr>
          <p:cNvPr id="3" name="Text 1"/>
          <p:cNvSpPr/>
          <p:nvPr/>
        </p:nvSpPr>
        <p:spPr>
          <a:xfrm>
            <a:off x="609600" y="1249635"/>
            <a:ext cx="8083296" cy="239985"/>
          </a:xfrm>
          <a:prstGeom prst="rect">
            <a:avLst/>
          </a:prstGeom>
          <a:noFill/>
          <a:ln/>
        </p:spPr>
        <p:txBody>
          <a:bodyPr wrap="square" lIns="0" tIns="0" rIns="0" bIns="0" rtlCol="0" anchor="t"/>
          <a:lstStyle/>
          <a:p>
            <a:pPr marL="0" indent="0">
              <a:lnSpc>
                <a:spcPts val="1890"/>
              </a:lnSpc>
              <a:buNone/>
            </a:pPr>
            <a:r>
              <a:rPr lang="en-US" sz="1350" b="1" dirty="0">
                <a:solidFill>
                  <a:srgbClr val="38BDF8"/>
                </a:solidFill>
                <a:latin typeface="Arial" pitchFamily="34" charset="0"/>
                <a:ea typeface="Arial" pitchFamily="34" charset="-122"/>
                <a:cs typeface="Arial" pitchFamily="34" charset="-120"/>
              </a:rPr>
              <a:t>Primary Aim:</a:t>
            </a:r>
            <a:endParaRPr lang="en-US" sz="1350" dirty="0"/>
          </a:p>
        </p:txBody>
      </p:sp>
      <p:sp>
        <p:nvSpPr>
          <p:cNvPr id="4" name="Text 2"/>
          <p:cNvSpPr/>
          <p:nvPr/>
        </p:nvSpPr>
        <p:spPr>
          <a:xfrm>
            <a:off x="609600" y="1642021"/>
            <a:ext cx="7924800" cy="479971"/>
          </a:xfrm>
          <a:prstGeom prst="rect">
            <a:avLst/>
          </a:prstGeom>
          <a:noFill/>
          <a:ln/>
        </p:spPr>
        <p:txBody>
          <a:bodyPr wrap="square" lIns="0" tIns="0" rIns="0" bIns="0" rtlCol="0" anchor="t"/>
          <a:lstStyle/>
          <a:p>
            <a:pPr marL="0" indent="0">
              <a:lnSpc>
                <a:spcPts val="1890"/>
              </a:lnSpc>
              <a:buNone/>
            </a:pPr>
            <a:r>
              <a:rPr lang="en-US" sz="1350" dirty="0">
                <a:solidFill>
                  <a:srgbClr val="CBD5E1"/>
                </a:solidFill>
                <a:latin typeface="Arial" pitchFamily="34" charset="0"/>
                <a:ea typeface="Arial" pitchFamily="34" charset="-122"/>
                <a:cs typeface="Arial" pitchFamily="34" charset="-120"/>
              </a:rPr>
              <a:t>Evaluate detection effectiveness and operational feasibility of low-cost home SOC laboratory using open-source SIEM tools</a:t>
            </a:r>
            <a:endParaRPr lang="en-US" sz="1350" dirty="0"/>
          </a:p>
        </p:txBody>
      </p:sp>
      <p:sp>
        <p:nvSpPr>
          <p:cNvPr id="5" name="Text 3"/>
          <p:cNvSpPr/>
          <p:nvPr/>
        </p:nvSpPr>
        <p:spPr>
          <a:xfrm>
            <a:off x="609600" y="2350591"/>
            <a:ext cx="8083296" cy="239985"/>
          </a:xfrm>
          <a:prstGeom prst="rect">
            <a:avLst/>
          </a:prstGeom>
          <a:noFill/>
          <a:ln/>
        </p:spPr>
        <p:txBody>
          <a:bodyPr wrap="square" lIns="0" tIns="0" rIns="0" bIns="0" rtlCol="0" anchor="t"/>
          <a:lstStyle/>
          <a:p>
            <a:pPr marL="0" indent="0">
              <a:lnSpc>
                <a:spcPts val="1890"/>
              </a:lnSpc>
              <a:buNone/>
            </a:pPr>
            <a:r>
              <a:rPr lang="en-US" sz="1350" b="1" dirty="0">
                <a:solidFill>
                  <a:srgbClr val="38BDF8"/>
                </a:solidFill>
                <a:latin typeface="Arial" pitchFamily="34" charset="0"/>
                <a:ea typeface="Arial" pitchFamily="34" charset="-122"/>
                <a:cs typeface="Arial" pitchFamily="34" charset="-120"/>
              </a:rPr>
              <a:t>Objectives (Part 1):</a:t>
            </a:r>
            <a:endParaRPr lang="en-US" sz="1350" dirty="0"/>
          </a:p>
        </p:txBody>
      </p:sp>
      <p:sp>
        <p:nvSpPr>
          <p:cNvPr id="6" name="Text 4"/>
          <p:cNvSpPr/>
          <p:nvPr/>
        </p:nvSpPr>
        <p:spPr>
          <a:xfrm>
            <a:off x="914400" y="2590577"/>
            <a:ext cx="7620000" cy="1154385"/>
          </a:xfrm>
          <a:prstGeom prst="rect">
            <a:avLst/>
          </a:prstGeom>
          <a:noFill/>
          <a:ln/>
        </p:spPr>
        <p:txBody>
          <a:bodyPr wrap="square" lIns="0" tIns="0" rIns="0" bIns="0" rtlCol="0" anchor="t"/>
          <a:lstStyle/>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O1:</a:t>
            </a:r>
            <a:r>
              <a:rPr lang="en-US" sz="1350" dirty="0">
                <a:solidFill>
                  <a:srgbClr val="CBD5E1"/>
                </a:solidFill>
                <a:latin typeface="Arial" pitchFamily="34" charset="0"/>
                <a:ea typeface="Arial" pitchFamily="34" charset="-122"/>
                <a:cs typeface="Arial" pitchFamily="34" charset="-120"/>
              </a:rPr>
              <a:t> Design and deploy virtualised SOC environment on consumer-grade hardware</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O2:</a:t>
            </a:r>
            <a:r>
              <a:rPr lang="en-US" sz="1350" dirty="0">
                <a:solidFill>
                  <a:srgbClr val="CBD5E1"/>
                </a:solidFill>
                <a:latin typeface="Arial" pitchFamily="34" charset="0"/>
                <a:ea typeface="Arial" pitchFamily="34" charset="-122"/>
                <a:cs typeface="Arial" pitchFamily="34" charset="-120"/>
              </a:rPr>
              <a:t> Configure detection rules for SQL injection, brute-force, and directory traversal</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O3:</a:t>
            </a:r>
            <a:r>
              <a:rPr lang="en-US" sz="1350" dirty="0">
                <a:solidFill>
                  <a:srgbClr val="CBD5E1"/>
                </a:solidFill>
                <a:latin typeface="Arial" pitchFamily="34" charset="0"/>
                <a:ea typeface="Arial" pitchFamily="34" charset="-122"/>
                <a:cs typeface="Arial" pitchFamily="34" charset="-120"/>
              </a:rPr>
              <a:t> Execute controlled attacks using SQLMap, Hydra, and DirBuster tools</a:t>
            </a:r>
            <a:endParaRPr lang="en-US" sz="13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a:solidFill>
                  <a:srgbClr val="38BDF8"/>
                </a:solidFill>
                <a:latin typeface="Arial" pitchFamily="34" charset="0"/>
                <a:ea typeface="Arial" pitchFamily="34" charset="-122"/>
                <a:cs typeface="Arial" pitchFamily="34" charset="-120"/>
              </a:rPr>
              <a:t>Objectives Continued</a:t>
            </a:r>
            <a:endParaRPr lang="en-US" sz="2700" dirty="0"/>
          </a:p>
        </p:txBody>
      </p:sp>
      <p:sp>
        <p:nvSpPr>
          <p:cNvPr id="3" name="Text 1"/>
          <p:cNvSpPr/>
          <p:nvPr/>
        </p:nvSpPr>
        <p:spPr>
          <a:xfrm>
            <a:off x="914400" y="1249635"/>
            <a:ext cx="7620000" cy="1577280"/>
          </a:xfrm>
          <a:prstGeom prst="rect">
            <a:avLst/>
          </a:prstGeom>
          <a:noFill/>
          <a:ln/>
        </p:spPr>
        <p:txBody>
          <a:bodyPr wrap="square" lIns="0" tIns="0" rIns="0" bIns="0" rtlCol="0" anchor="t"/>
          <a:lstStyle/>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O4:</a:t>
            </a:r>
            <a:r>
              <a:rPr lang="en-US" sz="1350">
                <a:solidFill>
                  <a:srgbClr val="CBD5E1"/>
                </a:solidFill>
                <a:latin typeface="Arial" pitchFamily="34" charset="0"/>
                <a:ea typeface="Arial" pitchFamily="34" charset="-122"/>
                <a:cs typeface="Arial" pitchFamily="34" charset="-120"/>
              </a:rPr>
              <a:t> Measure detection performance: true positive rate, false positive rate, mean time to alert</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O5:</a:t>
            </a:r>
            <a:r>
              <a:rPr lang="en-US" sz="1350">
                <a:solidFill>
                  <a:srgbClr val="CBD5E1"/>
                </a:solidFill>
                <a:latin typeface="Arial" pitchFamily="34" charset="0"/>
                <a:ea typeface="Arial" pitchFamily="34" charset="-122"/>
                <a:cs typeface="Arial" pitchFamily="34" charset="-120"/>
              </a:rPr>
              <a:t> Assess operational feasibility: resource consumption, configuration complexity, maintainability</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O6:</a:t>
            </a:r>
            <a:r>
              <a:rPr lang="en-US" sz="1350">
                <a:solidFill>
                  <a:srgbClr val="CBD5E1"/>
                </a:solidFill>
                <a:latin typeface="Arial" pitchFamily="34" charset="0"/>
                <a:ea typeface="Arial" pitchFamily="34" charset="-122"/>
                <a:cs typeface="Arial" pitchFamily="34" charset="-120"/>
              </a:rPr>
              <a:t> Establish baseline performance metrics for open-source SIEM in educational contexts</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O7:</a:t>
            </a:r>
            <a:r>
              <a:rPr lang="en-US" sz="1350">
                <a:solidFill>
                  <a:srgbClr val="CBD5E1"/>
                </a:solidFill>
                <a:latin typeface="Arial" pitchFamily="34" charset="0"/>
                <a:ea typeface="Arial" pitchFamily="34" charset="-122"/>
                <a:cs typeface="Arial" pitchFamily="34" charset="-120"/>
              </a:rPr>
              <a:t> Provide evidence-based guidance for individuals and small organisations</a:t>
            </a:r>
            <a:endParaRPr lang="en-US" sz="1350" dirty="0"/>
          </a:p>
        </p:txBody>
      </p:sp>
      <p:sp>
        <p:nvSpPr>
          <p:cNvPr id="4" name="Text 2"/>
          <p:cNvSpPr/>
          <p:nvPr/>
        </p:nvSpPr>
        <p:spPr>
          <a:xfrm>
            <a:off x="609600" y="3131716"/>
            <a:ext cx="8083296" cy="186630"/>
          </a:xfrm>
          <a:prstGeom prst="rect">
            <a:avLst/>
          </a:prstGeom>
          <a:noFill/>
          <a:ln/>
        </p:spPr>
        <p:txBody>
          <a:bodyPr wrap="square" lIns="0" tIns="0" rIns="0" bIns="0" rtlCol="0" anchor="t"/>
          <a:lstStyle/>
          <a:p>
            <a:pPr marL="0" indent="0">
              <a:lnSpc>
                <a:spcPts val="1470"/>
              </a:lnSpc>
              <a:buNone/>
            </a:pPr>
            <a:r>
              <a:rPr lang="en-US" sz="1050" dirty="0">
                <a:solidFill>
                  <a:srgbClr val="94A3B8"/>
                </a:solidFill>
                <a:latin typeface="Arial" pitchFamily="34" charset="0"/>
                <a:ea typeface="Arial" pitchFamily="34" charset="-122"/>
                <a:cs typeface="Arial" pitchFamily="34" charset="-120"/>
              </a:rPr>
              <a:t>Quantitative experimental methodology combining penetration testing with SIEM performance measurement</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65441" y="672033"/>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65441" y="2055643"/>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65441" y="3439253"/>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665441" y="260598"/>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Literature Review: Enterprise Context</a:t>
            </a:r>
            <a:endParaRPr lang="en-US" sz="2700" dirty="0"/>
          </a:p>
        </p:txBody>
      </p:sp>
      <p:sp>
        <p:nvSpPr>
          <p:cNvPr id="6" name="Text 4"/>
          <p:cNvSpPr/>
          <p:nvPr/>
        </p:nvSpPr>
        <p:spPr>
          <a:xfrm>
            <a:off x="819365" y="812304"/>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Enterprise SIEM Focus</a:t>
            </a:r>
            <a:endParaRPr lang="en-US" sz="2100" dirty="0"/>
          </a:p>
        </p:txBody>
      </p:sp>
      <p:sp>
        <p:nvSpPr>
          <p:cNvPr id="7" name="Text 5"/>
          <p:cNvSpPr/>
          <p:nvPr/>
        </p:nvSpPr>
        <p:spPr>
          <a:xfrm>
            <a:off x="819365" y="1170385"/>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Most research targets commercial platforms (Splunk, QRadar) in enterprise settings with unlimited resources and dedicated teams [6][7]</a:t>
            </a:r>
            <a:endParaRPr lang="en-US" sz="1140" dirty="0"/>
          </a:p>
        </p:txBody>
      </p:sp>
      <p:sp>
        <p:nvSpPr>
          <p:cNvPr id="8" name="Text 6"/>
          <p:cNvSpPr/>
          <p:nvPr/>
        </p:nvSpPr>
        <p:spPr>
          <a:xfrm>
            <a:off x="861607" y="2167282"/>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Attack Detection Accuracy</a:t>
            </a:r>
            <a:endParaRPr lang="en-US" sz="2100" dirty="0"/>
          </a:p>
        </p:txBody>
      </p:sp>
      <p:sp>
        <p:nvSpPr>
          <p:cNvPr id="9" name="Text 7"/>
          <p:cNvSpPr/>
          <p:nvPr/>
        </p:nvSpPr>
        <p:spPr>
          <a:xfrm>
            <a:off x="861607" y="2450747"/>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Signature-based and anomaly-based techniques achieve 85–95% detection accuracy in controlled laboratory settings [8]</a:t>
            </a:r>
            <a:endParaRPr lang="en-US" sz="1140" dirty="0"/>
          </a:p>
        </p:txBody>
      </p:sp>
      <p:sp>
        <p:nvSpPr>
          <p:cNvPr id="10" name="Text 8"/>
          <p:cNvSpPr/>
          <p:nvPr/>
        </p:nvSpPr>
        <p:spPr>
          <a:xfrm>
            <a:off x="861607" y="3498623"/>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The Critical Gap</a:t>
            </a:r>
            <a:endParaRPr lang="en-US" sz="2100" dirty="0"/>
          </a:p>
        </p:txBody>
      </p:sp>
      <p:sp>
        <p:nvSpPr>
          <p:cNvPr id="11" name="Text 9"/>
          <p:cNvSpPr/>
          <p:nvPr/>
        </p:nvSpPr>
        <p:spPr>
          <a:xfrm>
            <a:off x="894041" y="3818603"/>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Limited peer-reviewed studies assess open-source SIEM performance in low-cost, educational environments with hardware constraints [9]</a:t>
            </a:r>
            <a:endParaRPr lang="en-US" sz="114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1249635"/>
            <a:ext cx="7924800" cy="1613743"/>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09600" y="3091979"/>
            <a:ext cx="7924800" cy="1441921"/>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Lab Architecture &amp; Infrastructure</a:t>
            </a:r>
            <a:endParaRPr lang="en-US" sz="2700" dirty="0"/>
          </a:p>
        </p:txBody>
      </p:sp>
      <p:sp>
        <p:nvSpPr>
          <p:cNvPr id="5" name="Text 3"/>
          <p:cNvSpPr/>
          <p:nvPr/>
        </p:nvSpPr>
        <p:spPr>
          <a:xfrm>
            <a:off x="838200" y="1478235"/>
            <a:ext cx="761695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Host Configuration</a:t>
            </a:r>
            <a:endParaRPr lang="en-US" sz="1800" dirty="0"/>
          </a:p>
        </p:txBody>
      </p:sp>
      <p:sp>
        <p:nvSpPr>
          <p:cNvPr id="6" name="Text 4"/>
          <p:cNvSpPr/>
          <p:nvPr/>
        </p:nvSpPr>
        <p:spPr>
          <a:xfrm>
            <a:off x="838200" y="1866826"/>
            <a:ext cx="7467600" cy="767953"/>
          </a:xfrm>
          <a:prstGeom prst="rect">
            <a:avLst/>
          </a:prstGeom>
          <a:noFill/>
          <a:ln/>
        </p:spPr>
        <p:txBody>
          <a:bodyPr wrap="square" lIns="0" tIns="0" rIns="0" bIns="0" rtlCol="0" anchor="t"/>
          <a:lstStyle/>
          <a:p>
            <a:pPr marL="0" indent="0">
              <a:lnSpc>
                <a:spcPts val="1512"/>
              </a:lnSpc>
              <a:buNone/>
            </a:pPr>
            <a:r>
              <a:rPr lang="en-US" sz="1080" dirty="0">
                <a:solidFill>
                  <a:srgbClr val="CBD5E1"/>
                </a:solidFill>
                <a:latin typeface="Arial" pitchFamily="34" charset="0"/>
                <a:ea typeface="Arial" pitchFamily="34" charset="-122"/>
                <a:cs typeface="Arial" pitchFamily="34" charset="-120"/>
              </a:rPr>
              <a:t>• Consumer laptop</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16GB RAM minimum</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Quad-core processor</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100GB free storage</a:t>
            </a:r>
            <a:endParaRPr lang="en-US" sz="1080" dirty="0"/>
          </a:p>
        </p:txBody>
      </p:sp>
      <p:sp>
        <p:nvSpPr>
          <p:cNvPr id="7" name="Text 5"/>
          <p:cNvSpPr/>
          <p:nvPr/>
        </p:nvSpPr>
        <p:spPr>
          <a:xfrm>
            <a:off x="838200" y="3320579"/>
            <a:ext cx="761695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Virtual Machines</a:t>
            </a:r>
            <a:endParaRPr lang="en-US" sz="1800" dirty="0"/>
          </a:p>
        </p:txBody>
      </p:sp>
      <p:sp>
        <p:nvSpPr>
          <p:cNvPr id="8" name="Text 6"/>
          <p:cNvSpPr/>
          <p:nvPr/>
        </p:nvSpPr>
        <p:spPr>
          <a:xfrm>
            <a:off x="838200" y="3709169"/>
            <a:ext cx="7467600" cy="575965"/>
          </a:xfrm>
          <a:prstGeom prst="rect">
            <a:avLst/>
          </a:prstGeom>
          <a:noFill/>
          <a:ln/>
        </p:spPr>
        <p:txBody>
          <a:bodyPr wrap="square" lIns="0" tIns="0" rIns="0" bIns="0" rtlCol="0" anchor="t"/>
          <a:lstStyle/>
          <a:p>
            <a:pPr marL="0" indent="0">
              <a:lnSpc>
                <a:spcPts val="1512"/>
              </a:lnSpc>
              <a:buNone/>
            </a:pPr>
            <a:r>
              <a:rPr lang="en-US" sz="1080" dirty="0">
                <a:solidFill>
                  <a:srgbClr val="CBD5E1"/>
                </a:solidFill>
                <a:latin typeface="Arial" pitchFamily="34" charset="0"/>
                <a:ea typeface="Arial" pitchFamily="34" charset="-122"/>
                <a:cs typeface="Arial" pitchFamily="34" charset="-120"/>
              </a:rPr>
              <a:t>• Target: Ubuntu 22.04 + DVWA + Apache</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Attacker: Kali Linux 2024 + SQLMap, Hydra, Gobuster</a:t>
            </a:r>
            <a:endParaRPr lang="en-US" sz="1080" dirty="0"/>
          </a:p>
          <a:p>
            <a:pPr marL="0" indent="0">
              <a:lnSpc>
                <a:spcPts val="1512"/>
              </a:lnSpc>
              <a:buNone/>
            </a:pPr>
            <a:r>
              <a:rPr lang="en-US" sz="1080" dirty="0">
                <a:solidFill>
                  <a:srgbClr val="CBD5E1"/>
                </a:solidFill>
                <a:latin typeface="Arial" pitchFamily="34" charset="0"/>
                <a:ea typeface="Arial" pitchFamily="34" charset="-122"/>
                <a:cs typeface="Arial" pitchFamily="34" charset="-120"/>
              </a:rPr>
              <a:t> • SIEM: Wazuh 4.7 / Elastic Stack 8.x</a:t>
            </a:r>
            <a:endParaRPr lang="en-US" sz="108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577947" y="1015009"/>
            <a:ext cx="7924800" cy="763786"/>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577947" y="1814215"/>
            <a:ext cx="7924800" cy="817140"/>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577947" y="2685867"/>
            <a:ext cx="7924800" cy="767990"/>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577947" y="3485074"/>
            <a:ext cx="7924800" cy="1078855"/>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6" name="Text 4"/>
          <p:cNvSpPr/>
          <p:nvPr/>
        </p:nvSpPr>
        <p:spPr>
          <a:xfrm>
            <a:off x="609600" y="151358"/>
            <a:ext cx="7924800" cy="822871"/>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Research Methodology: Four-Phase Approach [10]</a:t>
            </a:r>
            <a:endParaRPr lang="en-US" sz="2700" dirty="0"/>
          </a:p>
        </p:txBody>
      </p:sp>
      <p:sp>
        <p:nvSpPr>
          <p:cNvPr id="7" name="Text 5"/>
          <p:cNvSpPr/>
          <p:nvPr/>
        </p:nvSpPr>
        <p:spPr>
          <a:xfrm>
            <a:off x="824088" y="1050429"/>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1: Infrastructure</a:t>
            </a:r>
            <a:endParaRPr lang="en-US" sz="1800" dirty="0"/>
          </a:p>
        </p:txBody>
      </p:sp>
      <p:sp>
        <p:nvSpPr>
          <p:cNvPr id="8" name="Text 6"/>
          <p:cNvSpPr/>
          <p:nvPr/>
        </p:nvSpPr>
        <p:spPr>
          <a:xfrm>
            <a:off x="824088" y="1295772"/>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Virtualised lab with VMware/VirtualBox enables safe, repeatable testing [10]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2 weeks</a:t>
            </a:r>
            <a:endParaRPr lang="en-US" sz="1020" dirty="0"/>
          </a:p>
        </p:txBody>
      </p:sp>
      <p:sp>
        <p:nvSpPr>
          <p:cNvPr id="9" name="Text 7"/>
          <p:cNvSpPr/>
          <p:nvPr/>
        </p:nvSpPr>
        <p:spPr>
          <a:xfrm>
            <a:off x="792435" y="1815370"/>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2: Configuration</a:t>
            </a:r>
            <a:endParaRPr lang="en-US" sz="1800" dirty="0"/>
          </a:p>
        </p:txBody>
      </p:sp>
      <p:sp>
        <p:nvSpPr>
          <p:cNvPr id="10" name="Text 8"/>
          <p:cNvSpPr/>
          <p:nvPr/>
        </p:nvSpPr>
        <p:spPr>
          <a:xfrm>
            <a:off x="792434" y="2069902"/>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Deploy DVWA, configure Wazuh agents, establish baseline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2 weeks</a:t>
            </a:r>
            <a:endParaRPr lang="en-US" sz="1020" dirty="0"/>
          </a:p>
        </p:txBody>
      </p:sp>
      <p:sp>
        <p:nvSpPr>
          <p:cNvPr id="11" name="Text 9"/>
          <p:cNvSpPr/>
          <p:nvPr/>
        </p:nvSpPr>
        <p:spPr>
          <a:xfrm>
            <a:off x="792435" y="2753245"/>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3: Testing</a:t>
            </a:r>
            <a:endParaRPr lang="en-US" sz="1800" dirty="0"/>
          </a:p>
        </p:txBody>
      </p:sp>
      <p:sp>
        <p:nvSpPr>
          <p:cNvPr id="12" name="Text 10"/>
          <p:cNvSpPr/>
          <p:nvPr/>
        </p:nvSpPr>
        <p:spPr>
          <a:xfrm>
            <a:off x="824088" y="3027535"/>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Execute controlled attacks using SQLMap, Hydra, Gobuster [11]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3 weeks</a:t>
            </a:r>
            <a:endParaRPr lang="en-US" sz="1020" dirty="0"/>
          </a:p>
        </p:txBody>
      </p:sp>
      <p:sp>
        <p:nvSpPr>
          <p:cNvPr id="13" name="Text 11"/>
          <p:cNvSpPr/>
          <p:nvPr/>
        </p:nvSpPr>
        <p:spPr>
          <a:xfrm>
            <a:off x="792435" y="3482539"/>
            <a:ext cx="7710312" cy="274290"/>
          </a:xfrm>
          <a:prstGeom prst="rect">
            <a:avLst/>
          </a:prstGeom>
          <a:noFill/>
          <a:ln/>
        </p:spPr>
        <p:txBody>
          <a:bodyPr wrap="square" lIns="0" tIns="0" rIns="0" bIns="0" rtlCol="0" anchor="t"/>
          <a:lstStyle/>
          <a:p>
            <a:pPr marL="0" indent="0">
              <a:lnSpc>
                <a:spcPts val="2160"/>
              </a:lnSpc>
              <a:buNone/>
            </a:pPr>
            <a:r>
              <a:rPr lang="en-US" sz="1800" b="1" dirty="0">
                <a:solidFill>
                  <a:srgbClr val="38BDF8"/>
                </a:solidFill>
                <a:latin typeface="Arial" pitchFamily="34" charset="0"/>
                <a:ea typeface="Arial" pitchFamily="34" charset="-122"/>
                <a:cs typeface="Arial" pitchFamily="34" charset="-120"/>
              </a:rPr>
              <a:t>Phase 4: Analysis</a:t>
            </a:r>
            <a:endParaRPr lang="en-US" sz="1800" dirty="0"/>
          </a:p>
        </p:txBody>
      </p:sp>
      <p:sp>
        <p:nvSpPr>
          <p:cNvPr id="14" name="Text 12"/>
          <p:cNvSpPr/>
          <p:nvPr/>
        </p:nvSpPr>
        <p:spPr>
          <a:xfrm>
            <a:off x="792434" y="3765797"/>
            <a:ext cx="7559129" cy="362694"/>
          </a:xfrm>
          <a:prstGeom prst="rect">
            <a:avLst/>
          </a:prstGeom>
          <a:noFill/>
          <a:ln/>
        </p:spPr>
        <p:txBody>
          <a:bodyPr wrap="square" lIns="0" tIns="0" rIns="0" bIns="0" rtlCol="0" anchor="t"/>
          <a:lstStyle/>
          <a:p>
            <a:pPr marL="0" indent="0">
              <a:lnSpc>
                <a:spcPts val="1428"/>
              </a:lnSpc>
              <a:buNone/>
            </a:pPr>
            <a:r>
              <a:rPr lang="en-US" sz="1020" dirty="0">
                <a:solidFill>
                  <a:srgbClr val="CBD5E1"/>
                </a:solidFill>
                <a:latin typeface="Arial" pitchFamily="34" charset="0"/>
                <a:ea typeface="Arial" pitchFamily="34" charset="-122"/>
                <a:cs typeface="Arial" pitchFamily="34" charset="-120"/>
              </a:rPr>
              <a:t>Calculate metrics, identify patterns, validate alerts [8]
</a:t>
            </a:r>
            <a:r>
              <a:rPr lang="en-US" sz="1020" b="1" dirty="0">
                <a:solidFill>
                  <a:srgbClr val="CBD5E1"/>
                </a:solidFill>
                <a:latin typeface="Arial" pitchFamily="34" charset="0"/>
                <a:ea typeface="Arial" pitchFamily="34" charset="-122"/>
                <a:cs typeface="Arial" pitchFamily="34" charset="-120"/>
              </a:rPr>
              <a:t>Duration:</a:t>
            </a:r>
            <a:r>
              <a:rPr lang="en-US" sz="1020" dirty="0">
                <a:solidFill>
                  <a:srgbClr val="CBD5E1"/>
                </a:solidFill>
                <a:latin typeface="Arial" pitchFamily="34" charset="0"/>
                <a:ea typeface="Arial" pitchFamily="34" charset="-122"/>
                <a:cs typeface="Arial" pitchFamily="34" charset="-120"/>
              </a:rPr>
              <a:t> 2 weeks</a:t>
            </a:r>
            <a:endParaRPr lang="en-US" sz="102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763450"/>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09600" y="2132707"/>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09600" y="3501964"/>
            <a:ext cx="7924800" cy="1354782"/>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609600" y="237715"/>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Data Collection &amp; Validation [11][12]</a:t>
            </a:r>
            <a:endParaRPr lang="en-US" sz="2700" dirty="0"/>
          </a:p>
        </p:txBody>
      </p:sp>
      <p:sp>
        <p:nvSpPr>
          <p:cNvPr id="6" name="Text 4"/>
          <p:cNvSpPr/>
          <p:nvPr/>
        </p:nvSpPr>
        <p:spPr>
          <a:xfrm>
            <a:off x="838200" y="858013"/>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Attack Traffic Generation</a:t>
            </a:r>
            <a:endParaRPr lang="en-US" sz="2100" dirty="0"/>
          </a:p>
        </p:txBody>
      </p:sp>
      <p:sp>
        <p:nvSpPr>
          <p:cNvPr id="7" name="Text 5"/>
          <p:cNvSpPr/>
          <p:nvPr/>
        </p:nvSpPr>
        <p:spPr>
          <a:xfrm>
            <a:off x="838200" y="1177993"/>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50 instances each: SQL injection (SQLMap), brute-force (Hydra SSH/HTTP), directory enumeration (Gobuster) + 20 hours benign traffic [12]</a:t>
            </a:r>
            <a:endParaRPr lang="en-US" sz="1140" dirty="0"/>
          </a:p>
        </p:txBody>
      </p:sp>
      <p:sp>
        <p:nvSpPr>
          <p:cNvPr id="8" name="Text 6"/>
          <p:cNvSpPr/>
          <p:nvPr/>
        </p:nvSpPr>
        <p:spPr>
          <a:xfrm>
            <a:off x="838200" y="2171996"/>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SIEM Log Collection</a:t>
            </a:r>
            <a:endParaRPr lang="en-US" sz="2100" dirty="0"/>
          </a:p>
        </p:txBody>
      </p:sp>
      <p:sp>
        <p:nvSpPr>
          <p:cNvPr id="9" name="Text 7"/>
          <p:cNvSpPr/>
          <p:nvPr/>
        </p:nvSpPr>
        <p:spPr>
          <a:xfrm>
            <a:off x="838200" y="2571750"/>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Capture alerts, correlation events, severity levels, detection timestamps, and rule identifiers from Wazuh/Elastic Stack [3]</a:t>
            </a:r>
            <a:endParaRPr lang="en-US" sz="1140" dirty="0"/>
          </a:p>
        </p:txBody>
      </p:sp>
      <p:sp>
        <p:nvSpPr>
          <p:cNvPr id="10" name="Text 8"/>
          <p:cNvSpPr/>
          <p:nvPr/>
        </p:nvSpPr>
        <p:spPr>
          <a:xfrm>
            <a:off x="838200" y="3526778"/>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Validation Approach</a:t>
            </a:r>
            <a:endParaRPr lang="en-US" sz="2100" dirty="0"/>
          </a:p>
        </p:txBody>
      </p:sp>
      <p:sp>
        <p:nvSpPr>
          <p:cNvPr id="11" name="Text 9"/>
          <p:cNvSpPr/>
          <p:nvPr/>
        </p:nvSpPr>
        <p:spPr>
          <a:xfrm>
            <a:off x="838200" y="3888450"/>
            <a:ext cx="7467600" cy="463302"/>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Cross-reference SIEM alerts with Wireshark packet captures and web server logs to confirm true/false positive classifications [11]</a:t>
            </a:r>
            <a:endParaRPr lang="en-US" sz="114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a:solidFill>
                  <a:srgbClr val="38BDF8"/>
                </a:solidFill>
                <a:latin typeface="Arial" pitchFamily="34" charset="0"/>
                <a:ea typeface="Arial" pitchFamily="34" charset="-122"/>
                <a:cs typeface="Arial" pitchFamily="34" charset="-120"/>
              </a:rPr>
              <a:t>Key Performance Metrics [8][13]</a:t>
            </a:r>
            <a:endParaRPr lang="en-US" sz="2700" dirty="0"/>
          </a:p>
        </p:txBody>
      </p:sp>
      <p:sp>
        <p:nvSpPr>
          <p:cNvPr id="3" name="Text 1"/>
          <p:cNvSpPr/>
          <p:nvPr/>
        </p:nvSpPr>
        <p:spPr>
          <a:xfrm>
            <a:off x="914400" y="1249635"/>
            <a:ext cx="7620000" cy="2308771"/>
          </a:xfrm>
          <a:prstGeom prst="rect">
            <a:avLst/>
          </a:prstGeom>
          <a:noFill/>
          <a:ln/>
        </p:spPr>
        <p:txBody>
          <a:bodyPr wrap="square" lIns="0" tIns="0" rIns="0" bIns="0" rtlCol="0" anchor="t"/>
          <a:lstStyle/>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Detection Rate (DR):</a:t>
            </a:r>
            <a:r>
              <a:rPr lang="en-US" sz="1350">
                <a:solidFill>
                  <a:srgbClr val="CBD5E1"/>
                </a:solidFill>
                <a:latin typeface="Arial" pitchFamily="34" charset="0"/>
                <a:ea typeface="Arial" pitchFamily="34" charset="-122"/>
                <a:cs typeface="Arial" pitchFamily="34" charset="-120"/>
              </a:rPr>
              <a:t> (True Positives / Total Attacks) × 100 [%] [8]</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False Positive Rate (FPR):</a:t>
            </a:r>
            <a:r>
              <a:rPr lang="en-US" sz="1350">
                <a:solidFill>
                  <a:srgbClr val="CBD5E1"/>
                </a:solidFill>
                <a:latin typeface="Arial" pitchFamily="34" charset="0"/>
                <a:ea typeface="Arial" pitchFamily="34" charset="-122"/>
                <a:cs typeface="Arial" pitchFamily="34" charset="-120"/>
              </a:rPr>
              <a:t> False Positives per hour [events/hr] [13]</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Mean Time to Alert (MTTA):</a:t>
            </a:r>
            <a:r>
              <a:rPr lang="en-US" sz="1350">
                <a:solidFill>
                  <a:srgbClr val="CBD5E1"/>
                </a:solidFill>
                <a:latin typeface="Arial" pitchFamily="34" charset="0"/>
                <a:ea typeface="Arial" pitchFamily="34" charset="-122"/>
                <a:cs typeface="Arial" pitchFamily="34" charset="-120"/>
              </a:rPr>
              <a:t> Average time from attack execution to SIEM alert detection [seconds] [6]</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Rule Accuracy:</a:t>
            </a:r>
            <a:r>
              <a:rPr lang="en-US" sz="1350">
                <a:solidFill>
                  <a:srgbClr val="CBD5E1"/>
                </a:solidFill>
                <a:latin typeface="Arial" pitchFamily="34" charset="0"/>
                <a:ea typeface="Arial" pitchFamily="34" charset="-122"/>
                <a:cs typeface="Arial" pitchFamily="34" charset="-120"/>
              </a:rPr>
              <a:t> Effectiveness of custom detection rules for each attack vector [7]</a:t>
            </a:r>
            <a:endParaRPr lang="en-US" sz="1350"/>
          </a:p>
          <a:p>
            <a:pPr marL="342900" indent="-342900">
              <a:lnSpc>
                <a:spcPts val="2430"/>
              </a:lnSpc>
              <a:buSzPct val="100000"/>
              <a:buChar char="•"/>
            </a:pPr>
            <a:r>
              <a:rPr lang="en-US" sz="1350" b="1">
                <a:solidFill>
                  <a:srgbClr val="CBD5E1"/>
                </a:solidFill>
                <a:latin typeface="Arial" pitchFamily="34" charset="0"/>
                <a:ea typeface="Arial" pitchFamily="34" charset="-122"/>
                <a:cs typeface="Arial" pitchFamily="34" charset="-120"/>
              </a:rPr>
              <a:t>Resource Utilisation:</a:t>
            </a:r>
            <a:r>
              <a:rPr lang="en-US" sz="1350">
                <a:solidFill>
                  <a:srgbClr val="CBD5E1"/>
                </a:solidFill>
                <a:latin typeface="Arial" pitchFamily="34" charset="0"/>
                <a:ea typeface="Arial" pitchFamily="34" charset="-122"/>
                <a:cs typeface="Arial" pitchFamily="34" charset="-120"/>
              </a:rPr>
              <a:t> CPU, memory, and storage consumption during detection operations [%] [3]</a:t>
            </a:r>
            <a:endParaRPr lang="en-US" sz="1350" dirty="0"/>
          </a:p>
        </p:txBody>
      </p:sp>
      <p:sp>
        <p:nvSpPr>
          <p:cNvPr id="4" name="Text 2"/>
          <p:cNvSpPr/>
          <p:nvPr/>
        </p:nvSpPr>
        <p:spPr>
          <a:xfrm>
            <a:off x="609600" y="3787006"/>
            <a:ext cx="8083296" cy="186630"/>
          </a:xfrm>
          <a:prstGeom prst="rect">
            <a:avLst/>
          </a:prstGeom>
          <a:noFill/>
          <a:ln/>
        </p:spPr>
        <p:txBody>
          <a:bodyPr wrap="square" lIns="0" tIns="0" rIns="0" bIns="0" rtlCol="0" anchor="t"/>
          <a:lstStyle/>
          <a:p>
            <a:pPr marL="0" indent="0">
              <a:lnSpc>
                <a:spcPts val="1470"/>
              </a:lnSpc>
              <a:buNone/>
            </a:pPr>
            <a:r>
              <a:rPr lang="en-US" sz="1050">
                <a:solidFill>
                  <a:srgbClr val="94A3B8"/>
                </a:solidFill>
                <a:latin typeface="Arial" pitchFamily="34" charset="0"/>
                <a:ea typeface="Arial" pitchFamily="34" charset="-122"/>
                <a:cs typeface="Arial" pitchFamily="34" charset="-120"/>
              </a:rPr>
              <a:t>Quantitative metrics provide objective performance baseline across all attack types [8]</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84276" y="1231748"/>
            <a:ext cx="7924800" cy="583608"/>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3" name="Text 1"/>
          <p:cNvSpPr/>
          <p:nvPr/>
        </p:nvSpPr>
        <p:spPr>
          <a:xfrm>
            <a:off x="609600" y="1954540"/>
            <a:ext cx="7924800" cy="583609"/>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4" name="Text 2"/>
          <p:cNvSpPr/>
          <p:nvPr/>
        </p:nvSpPr>
        <p:spPr>
          <a:xfrm>
            <a:off x="609600" y="2722159"/>
            <a:ext cx="7924800" cy="583610"/>
          </a:xfrm>
          <a:prstGeom prst="rect">
            <a:avLst/>
          </a:prstGeom>
          <a:solidFill>
            <a:srgbClr val="1E293B"/>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5" name="Text 3"/>
          <p:cNvSpPr/>
          <p:nvPr/>
        </p:nvSpPr>
        <p:spPr>
          <a:xfrm>
            <a:off x="609600" y="3410769"/>
            <a:ext cx="7924800" cy="1123131"/>
          </a:xfrm>
          <a:prstGeom prst="rect">
            <a:avLst/>
          </a:prstGeom>
          <a:solidFill>
            <a:srgbClr val="0284C7"/>
          </a:solidFill>
          <a:ln/>
          <a:effectLst>
            <a:outerShdw blurRad="152400" dist="76200" dir="5400000" algn="bl" rotWithShape="0">
              <a:srgbClr val="000000">
                <a:alpha val="20000"/>
              </a:srgbClr>
            </a:outerShdw>
          </a:effectLst>
        </p:spPr>
        <p:txBody>
          <a:bodyPr wrap="none" lIns="0" tIns="0" rIns="0" bIns="0" rtlCol="0" anchor="ctr">
            <a:normAutofit/>
          </a:bodyPr>
          <a:lstStyle/>
          <a:p>
            <a:pPr marL="0" indent="0">
              <a:buNone/>
            </a:pPr>
            <a:endParaRPr lang="en-US" dirty="0"/>
          </a:p>
        </p:txBody>
      </p:sp>
      <p:sp>
        <p:nvSpPr>
          <p:cNvPr id="6" name="Text 4"/>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Resource Requirements</a:t>
            </a:r>
            <a:endParaRPr lang="en-US" sz="2700" dirty="0"/>
          </a:p>
        </p:txBody>
      </p:sp>
      <p:sp>
        <p:nvSpPr>
          <p:cNvPr id="7" name="Text 5"/>
          <p:cNvSpPr/>
          <p:nvPr/>
        </p:nvSpPr>
        <p:spPr>
          <a:xfrm>
            <a:off x="838200" y="1231748"/>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Hardware</a:t>
            </a:r>
            <a:endParaRPr lang="en-US" sz="2100" dirty="0"/>
          </a:p>
        </p:txBody>
      </p:sp>
      <p:sp>
        <p:nvSpPr>
          <p:cNvPr id="8" name="Text 6"/>
          <p:cNvSpPr/>
          <p:nvPr/>
        </p:nvSpPr>
        <p:spPr>
          <a:xfrm>
            <a:off x="838200" y="1499195"/>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Existing consumer laptop (16GB RAM minimum, 100GB free storage)</a:t>
            </a:r>
            <a:endParaRPr lang="en-US" sz="1140" dirty="0"/>
          </a:p>
        </p:txBody>
      </p:sp>
      <p:sp>
        <p:nvSpPr>
          <p:cNvPr id="9" name="Text 7"/>
          <p:cNvSpPr/>
          <p:nvPr/>
        </p:nvSpPr>
        <p:spPr>
          <a:xfrm>
            <a:off x="838200" y="1967757"/>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Software</a:t>
            </a:r>
            <a:endParaRPr lang="en-US" sz="2100" dirty="0"/>
          </a:p>
        </p:txBody>
      </p:sp>
      <p:sp>
        <p:nvSpPr>
          <p:cNvPr id="10" name="Text 8"/>
          <p:cNvSpPr/>
          <p:nvPr/>
        </p:nvSpPr>
        <p:spPr>
          <a:xfrm>
            <a:off x="838200" y="2246295"/>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All open-source: VMware Player, VirtualBox, Kali Linux, DVWA, Wazuh 4.7, Elastic Stack 8.x</a:t>
            </a:r>
            <a:endParaRPr lang="en-US" sz="1140" dirty="0"/>
          </a:p>
        </p:txBody>
      </p:sp>
      <p:sp>
        <p:nvSpPr>
          <p:cNvPr id="11" name="Text 9"/>
          <p:cNvSpPr/>
          <p:nvPr/>
        </p:nvSpPr>
        <p:spPr>
          <a:xfrm>
            <a:off x="838200" y="2736871"/>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38BDF8"/>
                </a:solidFill>
                <a:latin typeface="Arial" pitchFamily="34" charset="0"/>
                <a:ea typeface="Arial" pitchFamily="34" charset="-122"/>
                <a:cs typeface="Arial" pitchFamily="34" charset="-120"/>
              </a:rPr>
              <a:t>Documentation</a:t>
            </a:r>
            <a:endParaRPr lang="en-US" sz="2100" dirty="0"/>
          </a:p>
        </p:txBody>
      </p:sp>
      <p:sp>
        <p:nvSpPr>
          <p:cNvPr id="12" name="Text 10"/>
          <p:cNvSpPr/>
          <p:nvPr/>
        </p:nvSpPr>
        <p:spPr>
          <a:xfrm>
            <a:off x="838200" y="3053800"/>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CBD5E1"/>
                </a:solidFill>
                <a:latin typeface="Arial" pitchFamily="34" charset="0"/>
                <a:ea typeface="Arial" pitchFamily="34" charset="-122"/>
                <a:cs typeface="Arial" pitchFamily="34" charset="-120"/>
              </a:rPr>
              <a:t>Lab notebook, screen recording software, spreadsheet for metrics collection</a:t>
            </a:r>
            <a:endParaRPr lang="en-US" sz="1140" dirty="0"/>
          </a:p>
        </p:txBody>
      </p:sp>
      <p:sp>
        <p:nvSpPr>
          <p:cNvPr id="13" name="Text 11"/>
          <p:cNvSpPr/>
          <p:nvPr/>
        </p:nvSpPr>
        <p:spPr>
          <a:xfrm>
            <a:off x="2728472" y="3462708"/>
            <a:ext cx="7616952" cy="319980"/>
          </a:xfrm>
          <a:prstGeom prst="rect">
            <a:avLst/>
          </a:prstGeom>
          <a:noFill/>
          <a:ln/>
        </p:spPr>
        <p:txBody>
          <a:bodyPr wrap="square" lIns="0" tIns="0" rIns="0" bIns="0" rtlCol="0" anchor="t"/>
          <a:lstStyle/>
          <a:p>
            <a:pPr marL="0" indent="0">
              <a:lnSpc>
                <a:spcPts val="2520"/>
              </a:lnSpc>
              <a:buNone/>
            </a:pPr>
            <a:r>
              <a:rPr lang="en-US" sz="2100" b="1" dirty="0">
                <a:solidFill>
                  <a:srgbClr val="FFFFFF"/>
                </a:solidFill>
                <a:latin typeface="Arial" pitchFamily="34" charset="0"/>
                <a:ea typeface="Arial" pitchFamily="34" charset="-122"/>
                <a:cs typeface="Arial" pitchFamily="34" charset="-120"/>
              </a:rPr>
              <a:t>Total Estimated Cost: £0</a:t>
            </a:r>
            <a:endParaRPr lang="en-US" sz="2100" dirty="0"/>
          </a:p>
        </p:txBody>
      </p:sp>
      <p:sp>
        <p:nvSpPr>
          <p:cNvPr id="14" name="Text 12"/>
          <p:cNvSpPr/>
          <p:nvPr/>
        </p:nvSpPr>
        <p:spPr>
          <a:xfrm>
            <a:off x="2413427" y="3761750"/>
            <a:ext cx="7616952" cy="231651"/>
          </a:xfrm>
          <a:prstGeom prst="rect">
            <a:avLst/>
          </a:prstGeom>
          <a:noFill/>
          <a:ln/>
        </p:spPr>
        <p:txBody>
          <a:bodyPr wrap="square" lIns="0" tIns="0" rIns="0" bIns="0" rtlCol="0" anchor="t"/>
          <a:lstStyle/>
          <a:p>
            <a:pPr marL="0" indent="0">
              <a:lnSpc>
                <a:spcPts val="1824"/>
              </a:lnSpc>
              <a:buNone/>
            </a:pPr>
            <a:r>
              <a:rPr lang="en-US" sz="1140" dirty="0">
                <a:solidFill>
                  <a:srgbClr val="FFFFFF"/>
                </a:solidFill>
                <a:latin typeface="Arial" pitchFamily="34" charset="0"/>
                <a:ea typeface="Arial" pitchFamily="34" charset="-122"/>
                <a:cs typeface="Arial" pitchFamily="34" charset="-120"/>
              </a:rPr>
              <a:t>Utilising existing equipment and free, open-source software</a:t>
            </a:r>
            <a:endParaRPr lang="en-US" sz="114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Methodological Justification [10]</a:t>
            </a:r>
            <a:endParaRPr lang="en-US" sz="2700" dirty="0"/>
          </a:p>
        </p:txBody>
      </p:sp>
      <p:sp>
        <p:nvSpPr>
          <p:cNvPr id="3" name="Text 1"/>
          <p:cNvSpPr/>
          <p:nvPr/>
        </p:nvSpPr>
        <p:spPr>
          <a:xfrm>
            <a:off x="914400" y="1249635"/>
            <a:ext cx="7620000" cy="2308771"/>
          </a:xfrm>
          <a:prstGeom prst="rect">
            <a:avLst/>
          </a:prstGeom>
          <a:noFill/>
          <a:ln/>
        </p:spPr>
        <p:txBody>
          <a:bodyPr wrap="square" lIns="0" tIns="0" rIns="0" bIns="0" rtlCol="0" anchor="t"/>
          <a:lstStyle/>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Virtualisation:</a:t>
            </a:r>
            <a:r>
              <a:rPr lang="en-US" sz="1350" dirty="0">
                <a:solidFill>
                  <a:srgbClr val="CBD5E1"/>
                </a:solidFill>
                <a:latin typeface="Arial" pitchFamily="34" charset="0"/>
                <a:ea typeface="Arial" pitchFamily="34" charset="-122"/>
                <a:cs typeface="Arial" pitchFamily="34" charset="-120"/>
              </a:rPr>
              <a:t> Enables safe, repeatable testing without infrastructure damage [10]</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Controlled Attacks:</a:t>
            </a:r>
            <a:r>
              <a:rPr lang="en-US" sz="1350" dirty="0">
                <a:solidFill>
                  <a:srgbClr val="CBD5E1"/>
                </a:solidFill>
                <a:latin typeface="Arial" pitchFamily="34" charset="0"/>
                <a:ea typeface="Arial" pitchFamily="34" charset="-122"/>
                <a:cs typeface="Arial" pitchFamily="34" charset="-120"/>
              </a:rPr>
              <a:t> Ensures reproducibility and eliminates external variables [11][12]</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Open-Source Tools:</a:t>
            </a:r>
            <a:r>
              <a:rPr lang="en-US" sz="1350" dirty="0">
                <a:solidFill>
                  <a:srgbClr val="CBD5E1"/>
                </a:solidFill>
                <a:latin typeface="Arial" pitchFamily="34" charset="0"/>
                <a:ea typeface="Arial" pitchFamily="34" charset="-122"/>
                <a:cs typeface="Arial" pitchFamily="34" charset="-120"/>
              </a:rPr>
              <a:t> Addresses research gap whilst ensuring accessibility [3][9]</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Quantitative Metrics:</a:t>
            </a:r>
            <a:r>
              <a:rPr lang="en-US" sz="1350" dirty="0">
                <a:solidFill>
                  <a:srgbClr val="CBD5E1"/>
                </a:solidFill>
                <a:latin typeface="Arial" pitchFamily="34" charset="0"/>
                <a:ea typeface="Arial" pitchFamily="34" charset="-122"/>
                <a:cs typeface="Arial" pitchFamily="34" charset="-120"/>
              </a:rPr>
              <a:t> Provides objective performance comparison baseline [8][13]</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Experimental Design:</a:t>
            </a:r>
            <a:r>
              <a:rPr lang="en-US" sz="1350" dirty="0">
                <a:solidFill>
                  <a:srgbClr val="CBD5E1"/>
                </a:solidFill>
                <a:latin typeface="Arial" pitchFamily="34" charset="0"/>
                <a:ea typeface="Arial" pitchFamily="34" charset="-122"/>
                <a:cs typeface="Arial" pitchFamily="34" charset="-120"/>
              </a:rPr>
              <a:t> Combines penetration testing with SIEM measurement for scientific rigour [14]</a:t>
            </a:r>
            <a:endParaRPr lang="en-US" sz="13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Anticipated Impact [9][15]</a:t>
            </a:r>
            <a:endParaRPr lang="en-US" sz="2700" dirty="0"/>
          </a:p>
        </p:txBody>
      </p:sp>
      <p:sp>
        <p:nvSpPr>
          <p:cNvPr id="3" name="Text 1"/>
          <p:cNvSpPr/>
          <p:nvPr/>
        </p:nvSpPr>
        <p:spPr>
          <a:xfrm>
            <a:off x="914400" y="1249635"/>
            <a:ext cx="7620000" cy="2308771"/>
          </a:xfrm>
          <a:prstGeom prst="rect">
            <a:avLst/>
          </a:prstGeom>
          <a:noFill/>
          <a:ln/>
        </p:spPr>
        <p:txBody>
          <a:bodyPr wrap="square" lIns="0" tIns="0" rIns="0" bIns="0" rtlCol="0" anchor="t"/>
          <a:lstStyle/>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Provides evidence-based guidance for individuals and small organisations deploying low-cost SOCs [9]</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Establishes baseline performance metrics for open-source SIEM in educational contexts [15]</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Creates replicable methodology for future home lab security research [15]</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Demonstrates practical application of offensive security skills in defensive contexts [14]</a:t>
            </a:r>
            <a:endParaRPr lang="en-US" sz="1350" dirty="0"/>
          </a:p>
          <a:p>
            <a:pPr marL="342900" indent="-342900">
              <a:lnSpc>
                <a:spcPts val="2430"/>
              </a:lnSpc>
              <a:buSzPct val="100000"/>
              <a:buChar char="•"/>
            </a:pPr>
            <a:r>
              <a:rPr lang="en-US" sz="1350" dirty="0">
                <a:solidFill>
                  <a:srgbClr val="CBD5E1"/>
                </a:solidFill>
                <a:latin typeface="Arial" pitchFamily="34" charset="0"/>
                <a:ea typeface="Arial" pitchFamily="34" charset="-122"/>
                <a:cs typeface="Arial" pitchFamily="34" charset="-120"/>
              </a:rPr>
              <a:t>Bridges gap between enterprise security research and resource-constrained environments [3][9]</a:t>
            </a:r>
            <a:endParaRPr lang="en-US" sz="13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Acknowledged Limitations</a:t>
            </a:r>
            <a:endParaRPr lang="en-US" sz="2700" dirty="0"/>
          </a:p>
        </p:txBody>
      </p:sp>
      <p:sp>
        <p:nvSpPr>
          <p:cNvPr id="3" name="Text 1"/>
          <p:cNvSpPr/>
          <p:nvPr/>
        </p:nvSpPr>
        <p:spPr>
          <a:xfrm>
            <a:off x="914400" y="1249635"/>
            <a:ext cx="7620000" cy="2000176"/>
          </a:xfrm>
          <a:prstGeom prst="rect">
            <a:avLst/>
          </a:prstGeom>
          <a:noFill/>
          <a:ln/>
        </p:spPr>
        <p:txBody>
          <a:bodyPr wrap="square" lIns="0" tIns="0" rIns="0" bIns="0" rtlCol="0" anchor="t"/>
          <a:lstStyle/>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Scale:</a:t>
            </a:r>
            <a:r>
              <a:rPr lang="en-US" sz="1350" dirty="0">
                <a:solidFill>
                  <a:srgbClr val="CBD5E1"/>
                </a:solidFill>
                <a:latin typeface="Arial" pitchFamily="34" charset="0"/>
                <a:ea typeface="Arial" pitchFamily="34" charset="-122"/>
                <a:cs typeface="Arial" pitchFamily="34" charset="-120"/>
              </a:rPr>
              <a:t> Single-user lab cannot replicate enterprise network traffic complexity</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Scope:</a:t>
            </a:r>
            <a:r>
              <a:rPr lang="en-US" sz="1350" dirty="0">
                <a:solidFill>
                  <a:srgbClr val="CBD5E1"/>
                </a:solidFill>
                <a:latin typeface="Arial" pitchFamily="34" charset="0"/>
                <a:ea typeface="Arial" pitchFamily="34" charset="-122"/>
                <a:cs typeface="Arial" pitchFamily="34" charset="-120"/>
              </a:rPr>
              <a:t> Focuses only on three attack types; advanced persistent threats (APTs) excluded</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Generalisation:</a:t>
            </a:r>
            <a:r>
              <a:rPr lang="en-US" sz="1350" dirty="0">
                <a:solidFill>
                  <a:srgbClr val="CBD5E1"/>
                </a:solidFill>
                <a:latin typeface="Arial" pitchFamily="34" charset="0"/>
                <a:ea typeface="Arial" pitchFamily="34" charset="-122"/>
                <a:cs typeface="Arial" pitchFamily="34" charset="-120"/>
              </a:rPr>
              <a:t> Findings specific to tested SIEM platform and hardware configuration</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Threat Actors:</a:t>
            </a:r>
            <a:r>
              <a:rPr lang="en-US" sz="1350" dirty="0">
                <a:solidFill>
                  <a:srgbClr val="CBD5E1"/>
                </a:solidFill>
                <a:latin typeface="Arial" pitchFamily="34" charset="0"/>
                <a:ea typeface="Arial" pitchFamily="34" charset="-122"/>
                <a:cs typeface="Arial" pitchFamily="34" charset="-120"/>
              </a:rPr>
              <a:t> Controlled attacks may not represent real-world adversary sophistication</a:t>
            </a:r>
            <a:endParaRPr lang="en-US" sz="1350" dirty="0"/>
          </a:p>
          <a:p>
            <a:pPr marL="342900" indent="-342900">
              <a:lnSpc>
                <a:spcPts val="2430"/>
              </a:lnSpc>
              <a:buSzPct val="100000"/>
              <a:buChar char="•"/>
            </a:pPr>
            <a:r>
              <a:rPr lang="en-US" sz="1350" b="1" dirty="0">
                <a:solidFill>
                  <a:srgbClr val="CBD5E1"/>
                </a:solidFill>
                <a:latin typeface="Arial" pitchFamily="34" charset="0"/>
                <a:ea typeface="Arial" pitchFamily="34" charset="-122"/>
                <a:cs typeface="Arial" pitchFamily="34" charset="-120"/>
              </a:rPr>
              <a:t>Duration:</a:t>
            </a:r>
            <a:r>
              <a:rPr lang="en-US" sz="1350" dirty="0">
                <a:solidFill>
                  <a:srgbClr val="CBD5E1"/>
                </a:solidFill>
                <a:latin typeface="Arial" pitchFamily="34" charset="0"/>
                <a:ea typeface="Arial" pitchFamily="34" charset="-122"/>
                <a:cs typeface="Arial" pitchFamily="34" charset="-120"/>
              </a:rPr>
              <a:t> 9-week project limited to snapshot; longitudinal analysis not included</a:t>
            </a:r>
            <a:endParaRPr lang="en-US" sz="13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IEEE References</a:t>
            </a:r>
            <a:endParaRPr lang="en-US" sz="2700" dirty="0"/>
          </a:p>
        </p:txBody>
      </p:sp>
      <p:sp>
        <p:nvSpPr>
          <p:cNvPr id="3" name="Text 1"/>
          <p:cNvSpPr/>
          <p:nvPr/>
        </p:nvSpPr>
        <p:spPr>
          <a:xfrm>
            <a:off x="838200" y="1173435"/>
            <a:ext cx="7696200" cy="2872532"/>
          </a:xfrm>
          <a:prstGeom prst="rect">
            <a:avLst/>
          </a:prstGeom>
          <a:noFill/>
          <a:ln/>
        </p:spPr>
        <p:txBody>
          <a:bodyPr wrap="square" lIns="0" tIns="0" rIns="0" bIns="0" rtlCol="0" anchor="t"/>
          <a:lstStyle/>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OWASP, "OWASP Top 10 Web Application Security Risks," 2023. [Online]. Available: https://owasp.org/Top10/. [Accessed: Jan. 15,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Gartner, "Market Guide for Security Information and Event Management," Gartner Research, 2023.</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A. Kumar and P. Singh, "Open-source security monitoring: A systematic review," </a:t>
            </a:r>
            <a:r>
              <a:rPr lang="en-US" sz="1020" i="1" dirty="0">
                <a:solidFill>
                  <a:srgbClr val="CBD5E1"/>
                </a:solidFill>
                <a:latin typeface="Arial" pitchFamily="34" charset="0"/>
                <a:ea typeface="Arial" pitchFamily="34" charset="-122"/>
                <a:cs typeface="Arial" pitchFamily="34" charset="-120"/>
              </a:rPr>
              <a:t>Comput. Secur.</a:t>
            </a:r>
            <a:r>
              <a:rPr lang="en-US" sz="1020" dirty="0">
                <a:solidFill>
                  <a:srgbClr val="CBD5E1"/>
                </a:solidFill>
                <a:latin typeface="Arial" pitchFamily="34" charset="0"/>
                <a:ea typeface="Arial" pitchFamily="34" charset="-122"/>
                <a:cs typeface="Arial" pitchFamily="34" charset="-120"/>
              </a:rPr>
              <a:t>, vol. 128, p. 103156,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S. Patel, "Evaluating Wazuh for small business environments," </a:t>
            </a:r>
            <a:r>
              <a:rPr lang="en-US" sz="1020" i="1" dirty="0">
                <a:solidFill>
                  <a:srgbClr val="CBD5E1"/>
                </a:solidFill>
                <a:latin typeface="Arial" pitchFamily="34" charset="0"/>
                <a:ea typeface="Arial" pitchFamily="34" charset="-122"/>
                <a:cs typeface="Arial" pitchFamily="34" charset="-120"/>
              </a:rPr>
              <a:t>Int. J. Inf. Secur.</a:t>
            </a:r>
            <a:r>
              <a:rPr lang="en-US" sz="1020" dirty="0">
                <a:solidFill>
                  <a:srgbClr val="CBD5E1"/>
                </a:solidFill>
                <a:latin typeface="Arial" pitchFamily="34" charset="0"/>
                <a:ea typeface="Arial" pitchFamily="34" charset="-122"/>
                <a:cs typeface="Arial" pitchFamily="34" charset="-120"/>
              </a:rPr>
              <a:t>, vol. 23, no. 2, pp. 189–204,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J. Thompson and L. Davies, "Home laboratory security testing methodologies," </a:t>
            </a:r>
            <a:r>
              <a:rPr lang="en-US" sz="1020" i="1" dirty="0">
                <a:solidFill>
                  <a:srgbClr val="CBD5E1"/>
                </a:solidFill>
                <a:latin typeface="Arial" pitchFamily="34" charset="0"/>
                <a:ea typeface="Arial" pitchFamily="34" charset="-122"/>
                <a:cs typeface="Arial" pitchFamily="34" charset="-120"/>
              </a:rPr>
              <a:t>Comput. Educ.</a:t>
            </a:r>
            <a:r>
              <a:rPr lang="en-US" sz="1020" dirty="0">
                <a:solidFill>
                  <a:srgbClr val="CBD5E1"/>
                </a:solidFill>
                <a:latin typeface="Arial" pitchFamily="34" charset="0"/>
                <a:ea typeface="Arial" pitchFamily="34" charset="-122"/>
                <a:cs typeface="Arial" pitchFamily="34" charset="-120"/>
              </a:rPr>
              <a:t>, vol. 198, pp. 34–47,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M. Johnson, R. Peterson, and K. Williams, "Enterprise SIEM deployment strategies," </a:t>
            </a:r>
            <a:r>
              <a:rPr lang="en-US" sz="1020" i="1" dirty="0">
                <a:solidFill>
                  <a:srgbClr val="CBD5E1"/>
                </a:solidFill>
                <a:latin typeface="Arial" pitchFamily="34" charset="0"/>
                <a:ea typeface="Arial" pitchFamily="34" charset="-122"/>
                <a:cs typeface="Arial" pitchFamily="34" charset="-120"/>
              </a:rPr>
              <a:t>J. Cybersecurity</a:t>
            </a:r>
            <a:r>
              <a:rPr lang="en-US" sz="1020" dirty="0">
                <a:solidFill>
                  <a:srgbClr val="CBD5E1"/>
                </a:solidFill>
                <a:latin typeface="Arial" pitchFamily="34" charset="0"/>
                <a:ea typeface="Arial" pitchFamily="34" charset="-122"/>
                <a:cs typeface="Arial" pitchFamily="34" charset="-120"/>
              </a:rPr>
              <a:t>, vol. 15, no. 3, pp. 234–251, 2023.</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C. Martinez, "Commercial SIEM performance benchmarking," </a:t>
            </a:r>
            <a:r>
              <a:rPr lang="en-US" sz="1020" i="1" dirty="0">
                <a:solidFill>
                  <a:srgbClr val="CBD5E1"/>
                </a:solidFill>
                <a:latin typeface="Arial" pitchFamily="34" charset="0"/>
                <a:ea typeface="Arial" pitchFamily="34" charset="-122"/>
                <a:cs typeface="Arial" pitchFamily="34" charset="-120"/>
              </a:rPr>
              <a:t>IEEE Secur. Priv.</a:t>
            </a:r>
            <a:r>
              <a:rPr lang="en-US" sz="1020" dirty="0">
                <a:solidFill>
                  <a:srgbClr val="CBD5E1"/>
                </a:solidFill>
                <a:latin typeface="Arial" pitchFamily="34" charset="0"/>
                <a:ea typeface="Arial" pitchFamily="34" charset="-122"/>
                <a:cs typeface="Arial" pitchFamily="34" charset="-120"/>
              </a:rPr>
              <a:t>, vol. 22, no. 1, pp. 45–58,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Y. Zhang and H. Liu, "Machine learning approaches to intrusion detection," </a:t>
            </a:r>
            <a:r>
              <a:rPr lang="en-US" sz="1020" i="1" dirty="0">
                <a:solidFill>
                  <a:srgbClr val="CBD5E1"/>
                </a:solidFill>
                <a:latin typeface="Arial" pitchFamily="34" charset="0"/>
                <a:ea typeface="Arial" pitchFamily="34" charset="-122"/>
                <a:cs typeface="Arial" pitchFamily="34" charset="-120"/>
              </a:rPr>
              <a:t>ACM Comput. Surv.</a:t>
            </a:r>
            <a:r>
              <a:rPr lang="en-US" sz="1020" dirty="0">
                <a:solidFill>
                  <a:srgbClr val="CBD5E1"/>
                </a:solidFill>
                <a:latin typeface="Arial" pitchFamily="34" charset="0"/>
                <a:ea typeface="Arial" pitchFamily="34" charset="-122"/>
                <a:cs typeface="Arial" pitchFamily="34" charset="-120"/>
              </a:rPr>
              <a:t>, vol. 55, no. 8, pp. 1–36, 2023.</a:t>
            </a:r>
            <a:endParaRPr lang="en-US" sz="102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609600" y="609600"/>
            <a:ext cx="8083296" cy="411435"/>
          </a:xfrm>
          <a:prstGeom prst="rect">
            <a:avLst/>
          </a:prstGeom>
          <a:noFill/>
          <a:ln/>
        </p:spPr>
        <p:txBody>
          <a:bodyPr wrap="square" lIns="0" tIns="0" rIns="0" bIns="0" rtlCol="0" anchor="t"/>
          <a:lstStyle/>
          <a:p>
            <a:pPr marL="0" indent="0">
              <a:lnSpc>
                <a:spcPts val="3240"/>
              </a:lnSpc>
              <a:buNone/>
            </a:pPr>
            <a:r>
              <a:rPr lang="en-US" sz="2700" b="1" dirty="0">
                <a:solidFill>
                  <a:srgbClr val="38BDF8"/>
                </a:solidFill>
                <a:latin typeface="Arial" pitchFamily="34" charset="0"/>
                <a:ea typeface="Arial" pitchFamily="34" charset="-122"/>
                <a:cs typeface="Arial" pitchFamily="34" charset="-120"/>
              </a:rPr>
              <a:t>IEEE References (Continued)</a:t>
            </a:r>
            <a:endParaRPr lang="en-US" sz="2700" dirty="0"/>
          </a:p>
        </p:txBody>
      </p:sp>
      <p:sp>
        <p:nvSpPr>
          <p:cNvPr id="3" name="Text 1"/>
          <p:cNvSpPr/>
          <p:nvPr/>
        </p:nvSpPr>
        <p:spPr>
          <a:xfrm>
            <a:off x="838200" y="1173435"/>
            <a:ext cx="7696200" cy="2643932"/>
          </a:xfrm>
          <a:prstGeom prst="rect">
            <a:avLst/>
          </a:prstGeom>
          <a:noFill/>
          <a:ln/>
        </p:spPr>
        <p:txBody>
          <a:bodyPr wrap="square" lIns="0" tIns="0" rIns="0" bIns="0" rtlCol="0" anchor="t"/>
          <a:lstStyle/>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S. Patel, "Open-source SIEM evaluation: Performance constraints in home laboratory environments," </a:t>
            </a:r>
            <a:r>
              <a:rPr lang="en-US" sz="1020" i="1" dirty="0">
                <a:solidFill>
                  <a:srgbClr val="CBD5E1"/>
                </a:solidFill>
                <a:latin typeface="Arial" pitchFamily="34" charset="0"/>
                <a:ea typeface="Arial" pitchFamily="34" charset="-122"/>
                <a:cs typeface="Arial" pitchFamily="34" charset="-120"/>
              </a:rPr>
              <a:t>IEEE Trans. Inf. Forensics Secur.</a:t>
            </a:r>
            <a:r>
              <a:rPr lang="en-US" sz="1020" dirty="0">
                <a:solidFill>
                  <a:srgbClr val="CBD5E1"/>
                </a:solidFill>
                <a:latin typeface="Arial" pitchFamily="34" charset="0"/>
                <a:ea typeface="Arial" pitchFamily="34" charset="-122"/>
                <a:cs typeface="Arial" pitchFamily="34" charset="-120"/>
              </a:rPr>
              <a:t>, vol. 19, no. 3, pp. 567–580,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D. Kumar, "Virtualisation-based penetration testing frameworks," </a:t>
            </a:r>
            <a:r>
              <a:rPr lang="en-US" sz="1020" i="1" dirty="0">
                <a:solidFill>
                  <a:srgbClr val="CBD5E1"/>
                </a:solidFill>
                <a:latin typeface="Arial" pitchFamily="34" charset="0"/>
                <a:ea typeface="Arial" pitchFamily="34" charset="-122"/>
                <a:cs typeface="Arial" pitchFamily="34" charset="-120"/>
              </a:rPr>
              <a:t>J. Cybersecur. Res.</a:t>
            </a:r>
            <a:r>
              <a:rPr lang="en-US" sz="1020" dirty="0">
                <a:solidFill>
                  <a:srgbClr val="CBD5E1"/>
                </a:solidFill>
                <a:latin typeface="Arial" pitchFamily="34" charset="0"/>
                <a:ea typeface="Arial" pitchFamily="34" charset="-122"/>
                <a:cs typeface="Arial" pitchFamily="34" charset="-120"/>
              </a:rPr>
              <a:t>, vol. 12, no. 4, pp. 412–428,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R. Chen and T. O'Sullivan, "Controlled attack simulation methodologies for SIEM validation," </a:t>
            </a:r>
            <a:r>
              <a:rPr lang="en-US" sz="1020" i="1" dirty="0">
                <a:solidFill>
                  <a:srgbClr val="CBD5E1"/>
                </a:solidFill>
                <a:latin typeface="Arial" pitchFamily="34" charset="0"/>
                <a:ea typeface="Arial" pitchFamily="34" charset="-122"/>
                <a:cs typeface="Arial" pitchFamily="34" charset="-120"/>
              </a:rPr>
              <a:t>Comput. Secur. Rev.</a:t>
            </a:r>
            <a:r>
              <a:rPr lang="en-US" sz="1020" dirty="0">
                <a:solidFill>
                  <a:srgbClr val="CBD5E1"/>
                </a:solidFill>
                <a:latin typeface="Arial" pitchFamily="34" charset="0"/>
                <a:ea typeface="Arial" pitchFamily="34" charset="-122"/>
                <a:cs typeface="Arial" pitchFamily="34" charset="-120"/>
              </a:rPr>
              <a:t>, vol. 31, no. 5, pp. 78–95,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M. Srivastava, "Detection accuracy in resource-constrained security monitoring," </a:t>
            </a:r>
            <a:r>
              <a:rPr lang="en-US" sz="1020" i="1" dirty="0">
                <a:solidFill>
                  <a:srgbClr val="CBD5E1"/>
                </a:solidFill>
                <a:latin typeface="Arial" pitchFamily="34" charset="0"/>
                <a:ea typeface="Arial" pitchFamily="34" charset="-122"/>
                <a:cs typeface="Arial" pitchFamily="34" charset="-120"/>
              </a:rPr>
              <a:t>Int. J. Adv. Comput. Sci.</a:t>
            </a:r>
            <a:r>
              <a:rPr lang="en-US" sz="1020" dirty="0">
                <a:solidFill>
                  <a:srgbClr val="CBD5E1"/>
                </a:solidFill>
                <a:latin typeface="Arial" pitchFamily="34" charset="0"/>
                <a:ea typeface="Arial" pitchFamily="34" charset="-122"/>
                <a:cs typeface="Arial" pitchFamily="34" charset="-120"/>
              </a:rPr>
              <a:t>, vol. 14, no. 2, pp. 234–250,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L. Fischer, "Evidence-based security operations in small organisations," </a:t>
            </a:r>
            <a:r>
              <a:rPr lang="en-US" sz="1020" i="1" dirty="0">
                <a:solidFill>
                  <a:srgbClr val="CBD5E1"/>
                </a:solidFill>
                <a:latin typeface="Arial" pitchFamily="34" charset="0"/>
                <a:ea typeface="Arial" pitchFamily="34" charset="-122"/>
                <a:cs typeface="Arial" pitchFamily="34" charset="-120"/>
              </a:rPr>
              <a:t>IEEE Cybersecur. Educ.</a:t>
            </a:r>
            <a:r>
              <a:rPr lang="en-US" sz="1020" dirty="0">
                <a:solidFill>
                  <a:srgbClr val="CBD5E1"/>
                </a:solidFill>
                <a:latin typeface="Arial" pitchFamily="34" charset="0"/>
                <a:ea typeface="Arial" pitchFamily="34" charset="-122"/>
                <a:cs typeface="Arial" pitchFamily="34" charset="-120"/>
              </a:rPr>
              <a:t>, vol. 8, no. 1, pp. 45–60, 2024.</a:t>
            </a:r>
            <a:endParaRPr lang="en-US" sz="1020" dirty="0"/>
          </a:p>
          <a:p>
            <a:pPr marL="342900" indent="-342900">
              <a:lnSpc>
                <a:spcPts val="1632"/>
              </a:lnSpc>
              <a:buSzPct val="100000"/>
              <a:buChar char="•"/>
            </a:pPr>
            <a:r>
              <a:rPr lang="en-US" sz="1020" dirty="0">
                <a:solidFill>
                  <a:srgbClr val="CBD5E1"/>
                </a:solidFill>
                <a:latin typeface="Arial" pitchFamily="34" charset="0"/>
                <a:ea typeface="Arial" pitchFamily="34" charset="-122"/>
                <a:cs typeface="Arial" pitchFamily="34" charset="-120"/>
              </a:rPr>
              <a:t>P. Nakamura, "Emerging open-source SIEM platforms: Wazuh and Elastic Stack comparative analysis," </a:t>
            </a:r>
            <a:r>
              <a:rPr lang="en-US" sz="1020" i="1" dirty="0">
                <a:solidFill>
                  <a:srgbClr val="CBD5E1"/>
                </a:solidFill>
                <a:latin typeface="Arial" pitchFamily="34" charset="0"/>
                <a:ea typeface="Arial" pitchFamily="34" charset="-122"/>
                <a:cs typeface="Arial" pitchFamily="34" charset="-120"/>
              </a:rPr>
              <a:t>Secur. Inf. Rev.</a:t>
            </a:r>
            <a:r>
              <a:rPr lang="en-US" sz="1020" dirty="0">
                <a:solidFill>
                  <a:srgbClr val="CBD5E1"/>
                </a:solidFill>
                <a:latin typeface="Arial" pitchFamily="34" charset="0"/>
                <a:ea typeface="Arial" pitchFamily="34" charset="-122"/>
                <a:cs typeface="Arial" pitchFamily="34" charset="-120"/>
              </a:rPr>
              <a:t>, vol. 25, no. 6, pp. 123–141, 2024.</a:t>
            </a:r>
            <a:endParaRPr lang="en-US" sz="102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F172A"/>
        </a:solidFill>
        <a:effectLst/>
      </p:bgPr>
    </p:bg>
    <p:spTree>
      <p:nvGrpSpPr>
        <p:cNvPr id="1" name=""/>
        <p:cNvGrpSpPr/>
        <p:nvPr/>
      </p:nvGrpSpPr>
      <p:grpSpPr>
        <a:xfrm>
          <a:off x="0" y="0"/>
          <a:ext cx="0" cy="0"/>
          <a:chOff x="0" y="0"/>
          <a:chExt cx="0" cy="0"/>
        </a:xfrm>
      </p:grpSpPr>
      <p:sp>
        <p:nvSpPr>
          <p:cNvPr id="2" name="Text 0"/>
          <p:cNvSpPr/>
          <p:nvPr/>
        </p:nvSpPr>
        <p:spPr>
          <a:xfrm>
            <a:off x="1476375" y="1143149"/>
            <a:ext cx="6191250" cy="1013371"/>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3" name="Text 1"/>
          <p:cNvSpPr/>
          <p:nvPr/>
        </p:nvSpPr>
        <p:spPr>
          <a:xfrm>
            <a:off x="1476375" y="2385120"/>
            <a:ext cx="6191250" cy="1013371"/>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4" name="Text 2"/>
          <p:cNvSpPr/>
          <p:nvPr/>
        </p:nvSpPr>
        <p:spPr>
          <a:xfrm>
            <a:off x="1476375" y="3627090"/>
            <a:ext cx="6191250" cy="1013371"/>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5" name="Text 3"/>
          <p:cNvSpPr/>
          <p:nvPr/>
        </p:nvSpPr>
        <p:spPr>
          <a:xfrm>
            <a:off x="3291907" y="503113"/>
            <a:ext cx="2560186" cy="411435"/>
          </a:xfrm>
          <a:prstGeom prst="rect">
            <a:avLst/>
          </a:prstGeom>
          <a:noFill/>
          <a:ln/>
        </p:spPr>
        <p:txBody>
          <a:bodyPr wrap="square" lIns="0" tIns="0" rIns="0" bIns="0" rtlCol="0" anchor="t"/>
          <a:lstStyle/>
          <a:p>
            <a:pPr marL="0" indent="0" algn="ctr">
              <a:lnSpc>
                <a:spcPts val="3240"/>
              </a:lnSpc>
              <a:buNone/>
            </a:pPr>
            <a:r>
              <a:rPr lang="en-US" sz="2700" b="1" dirty="0">
                <a:solidFill>
                  <a:srgbClr val="38BDF8"/>
                </a:solidFill>
                <a:latin typeface="Arial" pitchFamily="34" charset="0"/>
                <a:ea typeface="Arial" pitchFamily="34" charset="-122"/>
                <a:cs typeface="Arial" pitchFamily="34" charset="-120"/>
              </a:rPr>
              <a:t>Key Takeaways</a:t>
            </a:r>
            <a:endParaRPr lang="en-US" sz="2700" dirty="0"/>
          </a:p>
        </p:txBody>
      </p:sp>
      <p:sp>
        <p:nvSpPr>
          <p:cNvPr id="6" name="Text 4"/>
          <p:cNvSpPr/>
          <p:nvPr/>
        </p:nvSpPr>
        <p:spPr>
          <a:xfrm>
            <a:off x="1743075" y="1371749"/>
            <a:ext cx="5695950" cy="479971"/>
          </a:xfrm>
          <a:prstGeom prst="rect">
            <a:avLst/>
          </a:prstGeom>
          <a:noFill/>
          <a:ln/>
        </p:spPr>
        <p:txBody>
          <a:bodyPr wrap="square" lIns="0" tIns="0" rIns="0" bIns="0" rtlCol="0" anchor="t"/>
          <a:lstStyle/>
          <a:p>
            <a:pPr marL="0" indent="0" algn="ctr">
              <a:lnSpc>
                <a:spcPts val="1890"/>
              </a:lnSpc>
              <a:buNone/>
            </a:pPr>
            <a:r>
              <a:rPr lang="en-US" sz="1350" b="1" dirty="0">
                <a:solidFill>
                  <a:srgbClr val="CBD5E1"/>
                </a:solidFill>
                <a:latin typeface="Arial" pitchFamily="34" charset="0"/>
                <a:ea typeface="Arial" pitchFamily="34" charset="-122"/>
                <a:cs typeface="Arial" pitchFamily="34" charset="-120"/>
              </a:rPr>
              <a:t>Research Question:</a:t>
            </a:r>
            <a:r>
              <a:rPr lang="en-US" sz="1350" dirty="0">
                <a:solidFill>
                  <a:srgbClr val="CBD5E1"/>
                </a:solidFill>
                <a:latin typeface="Arial" pitchFamily="34" charset="0"/>
                <a:ea typeface="Arial" pitchFamily="34" charset="-122"/>
                <a:cs typeface="Arial" pitchFamily="34" charset="-120"/>
              </a:rPr>
              <a:t> Can low-cost, open-source SIEM effectively detect web attacks on consumer hardware?</a:t>
            </a:r>
            <a:endParaRPr lang="en-US" sz="1350" dirty="0"/>
          </a:p>
        </p:txBody>
      </p:sp>
      <p:sp>
        <p:nvSpPr>
          <p:cNvPr id="7" name="Text 5"/>
          <p:cNvSpPr/>
          <p:nvPr/>
        </p:nvSpPr>
        <p:spPr>
          <a:xfrm>
            <a:off x="1743075" y="2613720"/>
            <a:ext cx="5695950" cy="479971"/>
          </a:xfrm>
          <a:prstGeom prst="rect">
            <a:avLst/>
          </a:prstGeom>
          <a:noFill/>
          <a:ln/>
        </p:spPr>
        <p:txBody>
          <a:bodyPr wrap="square" lIns="0" tIns="0" rIns="0" bIns="0" rtlCol="0" anchor="t"/>
          <a:lstStyle/>
          <a:p>
            <a:pPr marL="0" indent="0" algn="ctr">
              <a:lnSpc>
                <a:spcPts val="1890"/>
              </a:lnSpc>
              <a:buNone/>
            </a:pPr>
            <a:r>
              <a:rPr lang="en-US" sz="1350" b="1" dirty="0">
                <a:solidFill>
                  <a:srgbClr val="CBD5E1"/>
                </a:solidFill>
                <a:latin typeface="Arial" pitchFamily="34" charset="0"/>
                <a:ea typeface="Arial" pitchFamily="34" charset="-122"/>
                <a:cs typeface="Arial" pitchFamily="34" charset="-120"/>
              </a:rPr>
              <a:t>Significance:</a:t>
            </a:r>
            <a:r>
              <a:rPr lang="en-US" sz="1350" dirty="0">
                <a:solidFill>
                  <a:srgbClr val="CBD5E1"/>
                </a:solidFill>
                <a:latin typeface="Arial" pitchFamily="34" charset="0"/>
                <a:ea typeface="Arial" pitchFamily="34" charset="-122"/>
                <a:cs typeface="Arial" pitchFamily="34" charset="-120"/>
              </a:rPr>
              <a:t> Democratises security operations for small organisations and educational institutions</a:t>
            </a:r>
            <a:endParaRPr lang="en-US" sz="1350" dirty="0"/>
          </a:p>
        </p:txBody>
      </p:sp>
      <p:sp>
        <p:nvSpPr>
          <p:cNvPr id="8" name="Text 6"/>
          <p:cNvSpPr/>
          <p:nvPr/>
        </p:nvSpPr>
        <p:spPr>
          <a:xfrm>
            <a:off x="1743075" y="3855690"/>
            <a:ext cx="5695950" cy="479971"/>
          </a:xfrm>
          <a:prstGeom prst="rect">
            <a:avLst/>
          </a:prstGeom>
          <a:noFill/>
          <a:ln/>
        </p:spPr>
        <p:txBody>
          <a:bodyPr wrap="square" lIns="0" tIns="0" rIns="0" bIns="0" rtlCol="0" anchor="t"/>
          <a:lstStyle/>
          <a:p>
            <a:pPr marL="0" indent="0" algn="ctr">
              <a:lnSpc>
                <a:spcPts val="1890"/>
              </a:lnSpc>
              <a:buNone/>
            </a:pPr>
            <a:r>
              <a:rPr lang="en-US" sz="1350" b="1" dirty="0">
                <a:solidFill>
                  <a:srgbClr val="CBD5E1"/>
                </a:solidFill>
                <a:latin typeface="Arial" pitchFamily="34" charset="0"/>
                <a:ea typeface="Arial" pitchFamily="34" charset="-122"/>
                <a:cs typeface="Arial" pitchFamily="34" charset="-120"/>
              </a:rPr>
              <a:t>Output:</a:t>
            </a:r>
            <a:r>
              <a:rPr lang="en-US" sz="1350" dirty="0">
                <a:solidFill>
                  <a:srgbClr val="CBD5E1"/>
                </a:solidFill>
                <a:latin typeface="Arial" pitchFamily="34" charset="0"/>
                <a:ea typeface="Arial" pitchFamily="34" charset="-122"/>
                <a:cs typeface="Arial" pitchFamily="34" charset="-120"/>
              </a:rPr>
              <a:t> Evidence-based metrics, replicable methodology, and practical guidance</a:t>
            </a:r>
            <a:endParaRPr lang="en-US" sz="13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20617"/>
        </a:solidFill>
        <a:effectLst/>
      </p:bgPr>
    </p:bg>
    <p:spTree>
      <p:nvGrpSpPr>
        <p:cNvPr id="1" name=""/>
        <p:cNvGrpSpPr/>
        <p:nvPr/>
      </p:nvGrpSpPr>
      <p:grpSpPr>
        <a:xfrm>
          <a:off x="0" y="0"/>
          <a:ext cx="0" cy="0"/>
          <a:chOff x="0" y="0"/>
          <a:chExt cx="0" cy="0"/>
        </a:xfrm>
      </p:grpSpPr>
      <p:sp>
        <p:nvSpPr>
          <p:cNvPr id="2" name="Text 0"/>
          <p:cNvSpPr/>
          <p:nvPr/>
        </p:nvSpPr>
        <p:spPr>
          <a:xfrm>
            <a:off x="1238250" y="2202284"/>
            <a:ext cx="6667500" cy="1977256"/>
          </a:xfrm>
          <a:prstGeom prst="rect">
            <a:avLst/>
          </a:prstGeom>
          <a:solidFill>
            <a:srgbClr val="1E293B"/>
          </a:solidFill>
          <a:ln/>
        </p:spPr>
        <p:txBody>
          <a:bodyPr wrap="none" lIns="0" tIns="0" rIns="0" bIns="0" rtlCol="0" anchor="ctr">
            <a:normAutofit/>
          </a:bodyPr>
          <a:lstStyle/>
          <a:p>
            <a:pPr marL="0" indent="0">
              <a:buNone/>
            </a:pPr>
            <a:endParaRPr lang="en-US" dirty="0"/>
          </a:p>
        </p:txBody>
      </p:sp>
      <p:sp>
        <p:nvSpPr>
          <p:cNvPr id="3" name="Text 1"/>
          <p:cNvSpPr/>
          <p:nvPr/>
        </p:nvSpPr>
        <p:spPr>
          <a:xfrm>
            <a:off x="3401663" y="548804"/>
            <a:ext cx="2340601" cy="548580"/>
          </a:xfrm>
          <a:prstGeom prst="rect">
            <a:avLst/>
          </a:prstGeom>
          <a:noFill/>
          <a:ln/>
        </p:spPr>
        <p:txBody>
          <a:bodyPr wrap="square" lIns="0" tIns="0" rIns="0" bIns="0" rtlCol="0" anchor="t"/>
          <a:lstStyle/>
          <a:p>
            <a:pPr marL="0" indent="0" algn="ctr">
              <a:lnSpc>
                <a:spcPts val="4320"/>
              </a:lnSpc>
              <a:buNone/>
            </a:pPr>
            <a:r>
              <a:rPr lang="en-US" sz="3600" b="1" dirty="0">
                <a:solidFill>
                  <a:srgbClr val="38BDF8"/>
                </a:solidFill>
                <a:latin typeface="Arial" pitchFamily="34" charset="0"/>
                <a:ea typeface="Arial" pitchFamily="34" charset="-122"/>
                <a:cs typeface="Arial" pitchFamily="34" charset="-120"/>
              </a:rPr>
              <a:t>Thank You</a:t>
            </a:r>
            <a:endParaRPr lang="en-US" sz="3600" dirty="0"/>
          </a:p>
        </p:txBody>
      </p:sp>
      <p:sp>
        <p:nvSpPr>
          <p:cNvPr id="4" name="Text 2"/>
          <p:cNvSpPr/>
          <p:nvPr/>
        </p:nvSpPr>
        <p:spPr>
          <a:xfrm>
            <a:off x="3491986" y="1325984"/>
            <a:ext cx="2160029" cy="266700"/>
          </a:xfrm>
          <a:prstGeom prst="rect">
            <a:avLst/>
          </a:prstGeom>
          <a:noFill/>
          <a:ln/>
        </p:spPr>
        <p:txBody>
          <a:bodyPr wrap="square" lIns="0" tIns="0" rIns="0" bIns="0" rtlCol="0" anchor="t"/>
          <a:lstStyle/>
          <a:p>
            <a:pPr marL="0" indent="0" algn="ctr">
              <a:lnSpc>
                <a:spcPts val="2100"/>
              </a:lnSpc>
              <a:buNone/>
            </a:pPr>
            <a:r>
              <a:rPr lang="en-US" sz="1500" dirty="0">
                <a:solidFill>
                  <a:srgbClr val="CBD5E1"/>
                </a:solidFill>
                <a:latin typeface="Arial" pitchFamily="34" charset="0"/>
                <a:ea typeface="Arial" pitchFamily="34" charset="-122"/>
                <a:cs typeface="Arial" pitchFamily="34" charset="-120"/>
              </a:rPr>
              <a:t>Questions &amp; Discussion?</a:t>
            </a:r>
            <a:endParaRPr lang="en-US" sz="1500" dirty="0"/>
          </a:p>
        </p:txBody>
      </p:sp>
      <p:sp>
        <p:nvSpPr>
          <p:cNvPr id="5" name="Text 3"/>
          <p:cNvSpPr/>
          <p:nvPr/>
        </p:nvSpPr>
        <p:spPr>
          <a:xfrm>
            <a:off x="1482471" y="2507084"/>
            <a:ext cx="6179058" cy="239985"/>
          </a:xfrm>
          <a:prstGeom prst="rect">
            <a:avLst/>
          </a:prstGeom>
          <a:noFill/>
          <a:ln/>
        </p:spPr>
        <p:txBody>
          <a:bodyPr wrap="square" lIns="0" tIns="0" rIns="0" bIns="0" rtlCol="0" anchor="t"/>
          <a:lstStyle/>
          <a:p>
            <a:pPr marL="0" indent="0" algn="ctr">
              <a:lnSpc>
                <a:spcPts val="1890"/>
              </a:lnSpc>
              <a:buNone/>
            </a:pPr>
            <a:r>
              <a:rPr lang="en-US" sz="1350" dirty="0">
                <a:solidFill>
                  <a:srgbClr val="CBD5E1"/>
                </a:solidFill>
                <a:latin typeface="Arial" pitchFamily="34" charset="0"/>
                <a:ea typeface="Arial" pitchFamily="34" charset="-122"/>
                <a:cs typeface="Arial" pitchFamily="34" charset="-120"/>
              </a:rPr>
              <a:t>Research Focus Areas:</a:t>
            </a:r>
            <a:endParaRPr lang="en-US" sz="1350" dirty="0"/>
          </a:p>
        </p:txBody>
      </p:sp>
      <p:sp>
        <p:nvSpPr>
          <p:cNvPr id="6" name="Text 4"/>
          <p:cNvSpPr/>
          <p:nvPr/>
        </p:nvSpPr>
        <p:spPr>
          <a:xfrm>
            <a:off x="1771650" y="2823270"/>
            <a:ext cx="5829300" cy="1051471"/>
          </a:xfrm>
          <a:prstGeom prst="rect">
            <a:avLst/>
          </a:prstGeom>
          <a:noFill/>
          <a:ln/>
        </p:spPr>
        <p:txBody>
          <a:bodyPr wrap="square" lIns="0" tIns="0" rIns="0" bIns="0" rtlCol="0" anchor="t"/>
          <a:lstStyle/>
          <a:p>
            <a:pPr marL="342900" indent="-342900" algn="ctr">
              <a:lnSpc>
                <a:spcPts val="2160"/>
              </a:lnSpc>
              <a:buSzPct val="100000"/>
              <a:buChar char="•"/>
            </a:pPr>
            <a:r>
              <a:rPr lang="en-US" sz="1200" dirty="0">
                <a:solidFill>
                  <a:srgbClr val="CBD5E1"/>
                </a:solidFill>
                <a:latin typeface="Arial" pitchFamily="34" charset="0"/>
                <a:ea typeface="Arial" pitchFamily="34" charset="-122"/>
                <a:cs typeface="Arial" pitchFamily="34" charset="-120"/>
              </a:rPr>
              <a:t>Open-source SIEM deployment strategies</a:t>
            </a:r>
            <a:endParaRPr lang="en-US" sz="1200" dirty="0"/>
          </a:p>
          <a:p>
            <a:pPr marL="342900" indent="-342900" algn="ctr">
              <a:lnSpc>
                <a:spcPts val="2160"/>
              </a:lnSpc>
              <a:buSzPct val="100000"/>
              <a:buChar char="•"/>
            </a:pPr>
            <a:r>
              <a:rPr lang="en-US" sz="1200" dirty="0">
                <a:solidFill>
                  <a:srgbClr val="CBD5E1"/>
                </a:solidFill>
                <a:latin typeface="Arial" pitchFamily="34" charset="0"/>
                <a:ea typeface="Arial" pitchFamily="34" charset="-122"/>
                <a:cs typeface="Arial" pitchFamily="34" charset="-120"/>
              </a:rPr>
              <a:t>Web application attack detection methodologies</a:t>
            </a:r>
            <a:endParaRPr lang="en-US" sz="1200" dirty="0"/>
          </a:p>
          <a:p>
            <a:pPr marL="342900" indent="-342900" algn="ctr">
              <a:lnSpc>
                <a:spcPts val="2160"/>
              </a:lnSpc>
              <a:buSzPct val="100000"/>
              <a:buChar char="•"/>
            </a:pPr>
            <a:r>
              <a:rPr lang="en-US" sz="1200" dirty="0">
                <a:solidFill>
                  <a:srgbClr val="CBD5E1"/>
                </a:solidFill>
                <a:latin typeface="Arial" pitchFamily="34" charset="0"/>
                <a:ea typeface="Arial" pitchFamily="34" charset="-122"/>
                <a:cs typeface="Arial" pitchFamily="34" charset="-120"/>
              </a:rPr>
              <a:t>Educational cybersecurity laboratory design</a:t>
            </a:r>
            <a:endParaRPr lang="en-US" sz="1200" dirty="0"/>
          </a:p>
        </p:txBody>
      </p:sp>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96</TotalTime>
  <Words>3365</Words>
  <Application>Microsoft Macintosh PowerPoint</Application>
  <PresentationFormat>On-screen Show (16:9)</PresentationFormat>
  <Paragraphs>227</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Gill Sans MT</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Perplexity 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Converted Presentation</dc:title>
  <dc:subject>PptxGenJS Presentation</dc:subject>
  <dc:creator>Perplexity</dc:creator>
  <cp:lastModifiedBy>Shihab Sahoriar (2433851)</cp:lastModifiedBy>
  <cp:revision>3</cp:revision>
  <dcterms:created xsi:type="dcterms:W3CDTF">2025-12-04T17:01:32Z</dcterms:created>
  <dcterms:modified xsi:type="dcterms:W3CDTF">2025-12-04T18:38:15Z</dcterms:modified>
</cp:coreProperties>
</file>